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sldIdLst>
    <p:sldId id="256" r:id="rId5"/>
    <p:sldId id="257" r:id="rId6"/>
    <p:sldId id="258" r:id="rId7"/>
    <p:sldId id="259" r:id="rId8"/>
    <p:sldId id="261" r:id="rId9"/>
    <p:sldId id="262" r:id="rId10"/>
    <p:sldId id="263" r:id="rId11"/>
    <p:sldId id="264" r:id="rId12"/>
    <p:sldId id="265" r:id="rId13"/>
    <p:sldId id="266" r:id="rId14"/>
    <p:sldId id="267" r:id="rId15"/>
    <p:sldId id="268" r:id="rId16"/>
    <p:sldId id="758" r:id="rId17"/>
    <p:sldId id="759" r:id="rId18"/>
    <p:sldId id="761" r:id="rId19"/>
    <p:sldId id="763" r:id="rId20"/>
    <p:sldId id="786" r:id="rId21"/>
    <p:sldId id="764" r:id="rId22"/>
    <p:sldId id="765" r:id="rId23"/>
    <p:sldId id="809" r:id="rId24"/>
    <p:sldId id="805" r:id="rId25"/>
    <p:sldId id="806" r:id="rId26"/>
    <p:sldId id="797" r:id="rId27"/>
    <p:sldId id="790" r:id="rId28"/>
    <p:sldId id="793" r:id="rId29"/>
    <p:sldId id="799" r:id="rId30"/>
    <p:sldId id="800" r:id="rId31"/>
    <p:sldId id="801" r:id="rId32"/>
    <p:sldId id="798" r:id="rId33"/>
    <p:sldId id="794" r:id="rId34"/>
    <p:sldId id="787" r:id="rId35"/>
    <p:sldId id="771" r:id="rId36"/>
    <p:sldId id="774" r:id="rId37"/>
    <p:sldId id="775" r:id="rId38"/>
    <p:sldId id="776" r:id="rId39"/>
    <p:sldId id="777" r:id="rId40"/>
    <p:sldId id="778" r:id="rId41"/>
    <p:sldId id="779" r:id="rId42"/>
    <p:sldId id="780" r:id="rId43"/>
    <p:sldId id="781" r:id="rId44"/>
    <p:sldId id="782" r:id="rId45"/>
    <p:sldId id="783" r:id="rId46"/>
    <p:sldId id="784" r:id="rId47"/>
    <p:sldId id="785" r:id="rId48"/>
    <p:sldId id="770" r:id="rId49"/>
    <p:sldId id="769" r:id="rId50"/>
    <p:sldId id="773" r:id="rId51"/>
    <p:sldId id="788" r:id="rId52"/>
    <p:sldId id="789" r:id="rId53"/>
    <p:sldId id="807" r:id="rId54"/>
    <p:sldId id="791" r:id="rId55"/>
    <p:sldId id="792" r:id="rId56"/>
    <p:sldId id="802" r:id="rId57"/>
    <p:sldId id="803" r:id="rId58"/>
    <p:sldId id="804" r:id="rId59"/>
    <p:sldId id="80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A11BF7-BCA0-4B5E-A76F-BAD2120D42ED}" v="6" dt="2020-12-28T13:05:47.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image" Target="../media/image8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2D3FD7-A881-497E-BDFA-A02EFD9B8413}" type="doc">
      <dgm:prSet loTypeId="urn:microsoft.com/office/officeart/2005/8/layout/vProcess5" loCatId="process" qsTypeId="urn:microsoft.com/office/officeart/2005/8/quickstyle/simple3" qsCatId="simple" csTypeId="urn:microsoft.com/office/officeart/2005/8/colors/accent1_1" csCatId="accent1" phldr="1"/>
      <dgm:spPr/>
      <dgm:t>
        <a:bodyPr/>
        <a:lstStyle/>
        <a:p>
          <a:endParaRPr lang="en-US"/>
        </a:p>
      </dgm:t>
    </dgm:pt>
    <dgm:pt modelId="{34D5EB26-DB4F-4F4B-9786-707871F8ABB7}">
      <dgm:prSet phldrT="[Text]" custT="1"/>
      <dgm:spPr/>
      <dgm:t>
        <a:bodyPr/>
        <a:lstStyle/>
        <a:p>
          <a:r>
            <a:rPr lang="en-US" sz="1200">
              <a:solidFill>
                <a:schemeClr val="accent1">
                  <a:lumMod val="75000"/>
                </a:schemeClr>
              </a:solidFill>
              <a:latin typeface="Arial" panose="020B0604020202020204" pitchFamily="34" charset="0"/>
              <a:cs typeface="Arial" panose="020B0604020202020204" pitchFamily="34" charset="0"/>
            </a:rPr>
            <a:t>Data Accusation</a:t>
          </a:r>
        </a:p>
      </dgm:t>
    </dgm:pt>
    <dgm:pt modelId="{8EB0319D-BC19-464F-84DA-26CD3864BC7F}" type="parTrans" cxnId="{A5A061C8-2959-4ED6-8D9A-C2C8B7CAEB80}">
      <dgm:prSet/>
      <dgm:spPr/>
      <dgm:t>
        <a:bodyPr/>
        <a:lstStyle/>
        <a:p>
          <a:endParaRPr lang="en-US" sz="1200">
            <a:latin typeface="Arial" panose="020B0604020202020204" pitchFamily="34" charset="0"/>
            <a:cs typeface="Arial" panose="020B0604020202020204" pitchFamily="34" charset="0"/>
          </a:endParaRPr>
        </a:p>
      </dgm:t>
    </dgm:pt>
    <dgm:pt modelId="{884CF1B6-E5F8-4875-8A92-6AA2BE47C643}" type="sibTrans" cxnId="{A5A061C8-2959-4ED6-8D9A-C2C8B7CAEB80}">
      <dgm:prSet custT="1"/>
      <dgm:spPr/>
      <dgm:t>
        <a:bodyPr/>
        <a:lstStyle/>
        <a:p>
          <a:endParaRPr lang="en-US" sz="1200">
            <a:latin typeface="Arial" panose="020B0604020202020204" pitchFamily="34" charset="0"/>
            <a:cs typeface="Arial" panose="020B0604020202020204" pitchFamily="34" charset="0"/>
          </a:endParaRPr>
        </a:p>
      </dgm:t>
    </dgm:pt>
    <dgm:pt modelId="{6762234D-D637-40AF-BBD0-C054F5DAA16F}">
      <dgm:prSet phldrT="[Text]" custT="1"/>
      <dgm:spPr/>
      <dgm:t>
        <a:bodyPr/>
        <a:lstStyle/>
        <a:p>
          <a:r>
            <a:rPr lang="en-US" sz="1200">
              <a:solidFill>
                <a:schemeClr val="accent1">
                  <a:lumMod val="75000"/>
                </a:schemeClr>
              </a:solidFill>
              <a:latin typeface="Arial" panose="020B0604020202020204" pitchFamily="34" charset="0"/>
              <a:cs typeface="Arial" panose="020B0604020202020204" pitchFamily="34" charset="0"/>
            </a:rPr>
            <a:t>Data Wrangling, </a:t>
          </a:r>
          <a:r>
            <a:rPr lang="en-US" sz="1200" b="0" i="0">
              <a:solidFill>
                <a:schemeClr val="accent1">
                  <a:lumMod val="75000"/>
                </a:schemeClr>
              </a:solidFill>
              <a:latin typeface="Arial" panose="020B0604020202020204" pitchFamily="34" charset="0"/>
              <a:cs typeface="Arial" panose="020B0604020202020204" pitchFamily="34" charset="0"/>
            </a:rPr>
            <a:t>Exploratory data analysis</a:t>
          </a:r>
          <a:endParaRPr lang="en-US" sz="1200">
            <a:solidFill>
              <a:schemeClr val="accent1">
                <a:lumMod val="75000"/>
              </a:schemeClr>
            </a:solidFill>
            <a:latin typeface="Arial" panose="020B0604020202020204" pitchFamily="34" charset="0"/>
            <a:cs typeface="Arial" panose="020B0604020202020204" pitchFamily="34" charset="0"/>
          </a:endParaRPr>
        </a:p>
      </dgm:t>
    </dgm:pt>
    <dgm:pt modelId="{A587159A-6AA6-4CA4-BFEF-ACF6688E65CA}" type="parTrans" cxnId="{2F8DD17B-B43D-4D56-A11A-097B6F3D6187}">
      <dgm:prSet/>
      <dgm:spPr/>
      <dgm:t>
        <a:bodyPr/>
        <a:lstStyle/>
        <a:p>
          <a:endParaRPr lang="en-US" sz="1200">
            <a:latin typeface="Arial" panose="020B0604020202020204" pitchFamily="34" charset="0"/>
            <a:cs typeface="Arial" panose="020B0604020202020204" pitchFamily="34" charset="0"/>
          </a:endParaRPr>
        </a:p>
      </dgm:t>
    </dgm:pt>
    <dgm:pt modelId="{CF223AE9-3C0C-46E0-A561-32129DE19352}" type="sibTrans" cxnId="{2F8DD17B-B43D-4D56-A11A-097B6F3D6187}">
      <dgm:prSet custT="1"/>
      <dgm:spPr/>
      <dgm:t>
        <a:bodyPr/>
        <a:lstStyle/>
        <a:p>
          <a:endParaRPr lang="en-US" sz="1200">
            <a:latin typeface="Arial" panose="020B0604020202020204" pitchFamily="34" charset="0"/>
            <a:cs typeface="Arial" panose="020B0604020202020204" pitchFamily="34" charset="0"/>
          </a:endParaRPr>
        </a:p>
      </dgm:t>
    </dgm:pt>
    <dgm:pt modelId="{CB1E08FF-E93F-4C56-8696-DCEA65A08267}">
      <dgm:prSet phldrT="[Text]" custT="1"/>
      <dgm:spPr/>
      <dgm:t>
        <a:bodyPr/>
        <a:lstStyle/>
        <a:p>
          <a:r>
            <a:rPr lang="en-US" sz="1200">
              <a:solidFill>
                <a:schemeClr val="accent1">
                  <a:lumMod val="75000"/>
                </a:schemeClr>
              </a:solidFill>
              <a:latin typeface="Arial" panose="020B0604020202020204" pitchFamily="34" charset="0"/>
              <a:cs typeface="Arial" panose="020B0604020202020204" pitchFamily="34" charset="0"/>
            </a:rPr>
            <a:t>Model build preparation</a:t>
          </a:r>
        </a:p>
      </dgm:t>
    </dgm:pt>
    <dgm:pt modelId="{35FE378B-6C36-4095-BFEF-7E536DF4A81C}" type="parTrans" cxnId="{D53F3708-EAC5-4CE4-90C2-372B52D0E624}">
      <dgm:prSet/>
      <dgm:spPr/>
      <dgm:t>
        <a:bodyPr/>
        <a:lstStyle/>
        <a:p>
          <a:endParaRPr lang="en-US" sz="1200">
            <a:latin typeface="Arial" panose="020B0604020202020204" pitchFamily="34" charset="0"/>
            <a:cs typeface="Arial" panose="020B0604020202020204" pitchFamily="34" charset="0"/>
          </a:endParaRPr>
        </a:p>
      </dgm:t>
    </dgm:pt>
    <dgm:pt modelId="{91013B3B-F882-4B18-8DD3-197D6E8D395C}" type="sibTrans" cxnId="{D53F3708-EAC5-4CE4-90C2-372B52D0E624}">
      <dgm:prSet/>
      <dgm:spPr/>
      <dgm:t>
        <a:bodyPr/>
        <a:lstStyle/>
        <a:p>
          <a:endParaRPr lang="en-US" sz="1200">
            <a:latin typeface="Arial" panose="020B0604020202020204" pitchFamily="34" charset="0"/>
            <a:cs typeface="Arial" panose="020B0604020202020204" pitchFamily="34" charset="0"/>
          </a:endParaRPr>
        </a:p>
      </dgm:t>
    </dgm:pt>
    <dgm:pt modelId="{FCDCB5D9-5EA7-4E38-A614-C154E1740427}">
      <dgm:prSet phldrT="[Text]" custT="1"/>
      <dgm:spPr/>
      <dgm:t>
        <a:bodyPr/>
        <a:lstStyle/>
        <a:p>
          <a:r>
            <a:rPr lang="en-US" sz="1200">
              <a:latin typeface="Arial" panose="020B0604020202020204" pitchFamily="34" charset="0"/>
              <a:cs typeface="Arial" panose="020B0604020202020204" pitchFamily="34" charset="0"/>
            </a:rPr>
            <a:t>Training data split (Optional)</a:t>
          </a:r>
        </a:p>
      </dgm:t>
    </dgm:pt>
    <dgm:pt modelId="{D8349AE9-399F-41FC-ABCF-A99DE667E0C3}" type="parTrans" cxnId="{C9A78F59-14E2-49C6-AC02-72F570147CEC}">
      <dgm:prSet/>
      <dgm:spPr/>
      <dgm:t>
        <a:bodyPr/>
        <a:lstStyle/>
        <a:p>
          <a:endParaRPr lang="en-US"/>
        </a:p>
      </dgm:t>
    </dgm:pt>
    <dgm:pt modelId="{713B055F-0583-4080-A380-E444B6922671}" type="sibTrans" cxnId="{C9A78F59-14E2-49C6-AC02-72F570147CEC}">
      <dgm:prSet/>
      <dgm:spPr/>
      <dgm:t>
        <a:bodyPr/>
        <a:lstStyle/>
        <a:p>
          <a:endParaRPr lang="en-US"/>
        </a:p>
      </dgm:t>
    </dgm:pt>
    <dgm:pt modelId="{8C10F82A-A73B-4E7F-BB14-59D5320D75CA}">
      <dgm:prSet phldrT="[Text]" custT="1"/>
      <dgm:spPr/>
      <dgm:t>
        <a:bodyPr/>
        <a:lstStyle/>
        <a:p>
          <a:r>
            <a:rPr lang="en-US" sz="1200">
              <a:latin typeface="Arial" panose="020B0604020202020204" pitchFamily="34" charset="0"/>
              <a:cs typeface="Arial" panose="020B0604020202020204" pitchFamily="34" charset="0"/>
            </a:rPr>
            <a:t>Labelling (Optional), Fitment to the need of </a:t>
          </a:r>
          <a:r>
            <a:rPr lang="en-US" sz="1200" err="1">
              <a:latin typeface="Arial" panose="020B0604020202020204" pitchFamily="34" charset="0"/>
              <a:cs typeface="Arial" panose="020B0604020202020204" pitchFamily="34" charset="0"/>
            </a:rPr>
            <a:t>AutoML</a:t>
          </a:r>
          <a:endParaRPr lang="en-US" sz="1200">
            <a:latin typeface="Arial" panose="020B0604020202020204" pitchFamily="34" charset="0"/>
            <a:cs typeface="Arial" panose="020B0604020202020204" pitchFamily="34" charset="0"/>
          </a:endParaRPr>
        </a:p>
      </dgm:t>
    </dgm:pt>
    <dgm:pt modelId="{1278D8AC-2CFD-465B-8F28-3CC17E3BF1FA}" type="parTrans" cxnId="{570A3A06-381E-4126-B07F-6B3967BFCD4F}">
      <dgm:prSet/>
      <dgm:spPr/>
      <dgm:t>
        <a:bodyPr/>
        <a:lstStyle/>
        <a:p>
          <a:endParaRPr lang="en-US"/>
        </a:p>
      </dgm:t>
    </dgm:pt>
    <dgm:pt modelId="{7AF56BEA-1923-4B05-8031-49FCE4158A2B}" type="sibTrans" cxnId="{570A3A06-381E-4126-B07F-6B3967BFCD4F}">
      <dgm:prSet/>
      <dgm:spPr/>
      <dgm:t>
        <a:bodyPr/>
        <a:lstStyle/>
        <a:p>
          <a:endParaRPr lang="en-US"/>
        </a:p>
      </dgm:t>
    </dgm:pt>
    <dgm:pt modelId="{68301A85-55F1-43C4-B95B-617B6C0FFB76}">
      <dgm:prSet phldrT="[Text]" custT="1"/>
      <dgm:spPr/>
      <dgm:t>
        <a:bodyPr/>
        <a:lstStyle/>
        <a:p>
          <a:r>
            <a:rPr lang="en-US" sz="1200">
              <a:latin typeface="Arial" panose="020B0604020202020204" pitchFamily="34" charset="0"/>
              <a:cs typeface="Arial" panose="020B0604020202020204" pitchFamily="34" charset="0"/>
            </a:rPr>
            <a:t>Model Tracking</a:t>
          </a:r>
        </a:p>
      </dgm:t>
    </dgm:pt>
    <dgm:pt modelId="{38D5D978-91BA-42FE-980F-D84DADA29DF4}" type="parTrans" cxnId="{7850D195-3DC8-4829-86C4-545C92BBB870}">
      <dgm:prSet/>
      <dgm:spPr/>
      <dgm:t>
        <a:bodyPr/>
        <a:lstStyle/>
        <a:p>
          <a:endParaRPr lang="en-US"/>
        </a:p>
      </dgm:t>
    </dgm:pt>
    <dgm:pt modelId="{DAE9B8B2-4B37-425E-9E01-5CF63A8BC95F}" type="sibTrans" cxnId="{7850D195-3DC8-4829-86C4-545C92BBB870}">
      <dgm:prSet/>
      <dgm:spPr/>
      <dgm:t>
        <a:bodyPr/>
        <a:lstStyle/>
        <a:p>
          <a:endParaRPr lang="en-US"/>
        </a:p>
      </dgm:t>
    </dgm:pt>
    <dgm:pt modelId="{B255B6A6-53CC-462E-BF1D-4A66D1E0A4CE}">
      <dgm:prSet phldrT="[Text]" custT="1"/>
      <dgm:spPr/>
      <dgm:t>
        <a:bodyPr/>
        <a:lstStyle/>
        <a:p>
          <a:r>
            <a:rPr lang="en-US" sz="1200">
              <a:solidFill>
                <a:schemeClr val="accent1">
                  <a:lumMod val="75000"/>
                </a:schemeClr>
              </a:solidFill>
              <a:latin typeface="Arial" panose="020B0604020202020204" pitchFamily="34" charset="0"/>
              <a:cs typeface="Arial" panose="020B0604020202020204" pitchFamily="34" charset="0"/>
            </a:rPr>
            <a:t>Model execution</a:t>
          </a:r>
        </a:p>
      </dgm:t>
    </dgm:pt>
    <dgm:pt modelId="{3C6C4F82-8E52-4703-AC4E-F6E0F7DEC2B4}" type="parTrans" cxnId="{4A6B3900-8025-4D61-88E9-F7D3BC2DC0D0}">
      <dgm:prSet/>
      <dgm:spPr/>
      <dgm:t>
        <a:bodyPr/>
        <a:lstStyle/>
        <a:p>
          <a:endParaRPr lang="en-US"/>
        </a:p>
      </dgm:t>
    </dgm:pt>
    <dgm:pt modelId="{9504415C-CC6C-4BAE-9402-31DFB72FC0B1}" type="sibTrans" cxnId="{4A6B3900-8025-4D61-88E9-F7D3BC2DC0D0}">
      <dgm:prSet/>
      <dgm:spPr/>
      <dgm:t>
        <a:bodyPr/>
        <a:lstStyle/>
        <a:p>
          <a:endParaRPr lang="en-US"/>
        </a:p>
      </dgm:t>
    </dgm:pt>
    <dgm:pt modelId="{A9B9CE69-2733-47DE-8A32-301A9BF511EC}">
      <dgm:prSet phldrT="[Text]" custT="1"/>
      <dgm:spPr/>
      <dgm:t>
        <a:bodyPr/>
        <a:lstStyle/>
        <a:p>
          <a:r>
            <a:rPr lang="en-US" sz="1200">
              <a:latin typeface="Arial" panose="020B0604020202020204" pitchFamily="34" charset="0"/>
              <a:cs typeface="Arial" panose="020B0604020202020204" pitchFamily="34" charset="0"/>
            </a:rPr>
            <a:t>Model Selection by </a:t>
          </a:r>
          <a:r>
            <a:rPr lang="en-US" sz="1200" err="1">
              <a:latin typeface="Arial" panose="020B0604020202020204" pitchFamily="34" charset="0"/>
              <a:cs typeface="Arial" panose="020B0604020202020204" pitchFamily="34" charset="0"/>
            </a:rPr>
            <a:t>AutoML</a:t>
          </a:r>
          <a:r>
            <a:rPr lang="en-US" sz="1200">
              <a:latin typeface="Arial" panose="020B0604020202020204" pitchFamily="34" charset="0"/>
              <a:cs typeface="Arial" panose="020B0604020202020204" pitchFamily="34" charset="0"/>
            </a:rPr>
            <a:t> </a:t>
          </a:r>
        </a:p>
      </dgm:t>
    </dgm:pt>
    <dgm:pt modelId="{9E3B2C6D-5F75-47D1-B4AA-51645E9D03F2}" type="parTrans" cxnId="{B9B6A465-5F5D-483B-80D1-994801C7773D}">
      <dgm:prSet/>
      <dgm:spPr/>
      <dgm:t>
        <a:bodyPr/>
        <a:lstStyle/>
        <a:p>
          <a:endParaRPr lang="en-US"/>
        </a:p>
      </dgm:t>
    </dgm:pt>
    <dgm:pt modelId="{951BEC61-745F-4654-BE36-3BA450FD4E73}" type="sibTrans" cxnId="{B9B6A465-5F5D-483B-80D1-994801C7773D}">
      <dgm:prSet/>
      <dgm:spPr/>
      <dgm:t>
        <a:bodyPr/>
        <a:lstStyle/>
        <a:p>
          <a:endParaRPr lang="en-US"/>
        </a:p>
      </dgm:t>
    </dgm:pt>
    <dgm:pt modelId="{BC47211F-6DF2-4C17-BDA8-5D596D2B6D7B}">
      <dgm:prSet/>
      <dgm:spPr/>
      <dgm:t>
        <a:bodyPr/>
        <a:lstStyle/>
        <a:p>
          <a:r>
            <a:rPr lang="en-US" sz="1200">
              <a:latin typeface="Arial" panose="020B0604020202020204" pitchFamily="34" charset="0"/>
              <a:cs typeface="Arial" panose="020B0604020202020204" pitchFamily="34" charset="0"/>
            </a:rPr>
            <a:t>Store data in deformalized form</a:t>
          </a:r>
        </a:p>
      </dgm:t>
    </dgm:pt>
    <dgm:pt modelId="{2189F380-D346-442E-A341-7C3F3BAD0B21}" type="parTrans" cxnId="{F9E8A749-B1FA-4395-902B-A4797A0189D0}">
      <dgm:prSet/>
      <dgm:spPr/>
      <dgm:t>
        <a:bodyPr/>
        <a:lstStyle/>
        <a:p>
          <a:endParaRPr lang="en-US"/>
        </a:p>
      </dgm:t>
    </dgm:pt>
    <dgm:pt modelId="{F4F3F400-2AA9-4D1D-9A8D-35C1441210E4}" type="sibTrans" cxnId="{F9E8A749-B1FA-4395-902B-A4797A0189D0}">
      <dgm:prSet/>
      <dgm:spPr/>
      <dgm:t>
        <a:bodyPr/>
        <a:lstStyle/>
        <a:p>
          <a:endParaRPr lang="en-US"/>
        </a:p>
      </dgm:t>
    </dgm:pt>
    <dgm:pt modelId="{07190326-FEB7-4822-918E-569D11BAF183}">
      <dgm:prSet/>
      <dgm:spPr/>
      <dgm:t>
        <a:bodyPr/>
        <a:lstStyle/>
        <a:p>
          <a:r>
            <a:rPr lang="en-US" sz="1200">
              <a:latin typeface="Arial" panose="020B0604020202020204" pitchFamily="34" charset="0"/>
              <a:cs typeface="Arial" panose="020B0604020202020204" pitchFamily="34" charset="0"/>
            </a:rPr>
            <a:t>Extract, transform and load data. Calculate derived fields</a:t>
          </a:r>
        </a:p>
      </dgm:t>
    </dgm:pt>
    <dgm:pt modelId="{123B1DBD-14A3-479C-BAEE-8DA2F0A1C7E6}" type="parTrans" cxnId="{97166668-660D-455A-AF07-676E6104BE04}">
      <dgm:prSet/>
      <dgm:spPr/>
      <dgm:t>
        <a:bodyPr/>
        <a:lstStyle/>
        <a:p>
          <a:endParaRPr lang="en-US"/>
        </a:p>
      </dgm:t>
    </dgm:pt>
    <dgm:pt modelId="{F73CAB6E-D102-4CD2-8E3A-EBB649149FFE}" type="sibTrans" cxnId="{97166668-660D-455A-AF07-676E6104BE04}">
      <dgm:prSet/>
      <dgm:spPr/>
      <dgm:t>
        <a:bodyPr/>
        <a:lstStyle/>
        <a:p>
          <a:endParaRPr lang="en-US"/>
        </a:p>
      </dgm:t>
    </dgm:pt>
    <dgm:pt modelId="{5F13BDFC-46E6-4C43-8B38-4F308E992DEA}">
      <dgm:prSet phldrT="[Text]" custT="1"/>
      <dgm:spPr/>
      <dgm:t>
        <a:bodyPr/>
        <a:lstStyle/>
        <a:p>
          <a:r>
            <a:rPr lang="en-US" sz="1200">
              <a:latin typeface="Arial" panose="020B0604020202020204" pitchFamily="34" charset="0"/>
              <a:cs typeface="Arial" panose="020B0604020202020204" pitchFamily="34" charset="0"/>
            </a:rPr>
            <a:t>Model comparison</a:t>
          </a:r>
        </a:p>
      </dgm:t>
    </dgm:pt>
    <dgm:pt modelId="{1C6EFD84-E9A8-47B2-837E-31C21AD81B1C}" type="parTrans" cxnId="{CE6CDE81-C44B-4088-980B-FD098EE00004}">
      <dgm:prSet/>
      <dgm:spPr/>
      <dgm:t>
        <a:bodyPr/>
        <a:lstStyle/>
        <a:p>
          <a:endParaRPr lang="en-US"/>
        </a:p>
      </dgm:t>
    </dgm:pt>
    <dgm:pt modelId="{F7B7A0EE-4DB2-4356-8763-4FBCB2E7351A}" type="sibTrans" cxnId="{CE6CDE81-C44B-4088-980B-FD098EE00004}">
      <dgm:prSet/>
      <dgm:spPr/>
      <dgm:t>
        <a:bodyPr/>
        <a:lstStyle/>
        <a:p>
          <a:endParaRPr lang="en-US"/>
        </a:p>
      </dgm:t>
    </dgm:pt>
    <dgm:pt modelId="{93023B27-21FF-4B8A-B134-BA99675FAB1C}">
      <dgm:prSet/>
      <dgm:spPr/>
      <dgm:t>
        <a:bodyPr/>
        <a:lstStyle/>
        <a:p>
          <a:r>
            <a:rPr lang="en-US" sz="1200">
              <a:solidFill>
                <a:schemeClr val="tx1"/>
              </a:solidFill>
              <a:latin typeface="Arial" panose="020B0604020202020204" pitchFamily="34" charset="0"/>
              <a:cs typeface="Arial" panose="020B0604020202020204" pitchFamily="34" charset="0"/>
            </a:rPr>
            <a:t>Large Scale data is stored in Hadoop clusters</a:t>
          </a:r>
        </a:p>
      </dgm:t>
    </dgm:pt>
    <dgm:pt modelId="{FC1D9158-A44A-4CA3-948A-B86C10DBF76D}" type="parTrans" cxnId="{54F43F33-ECD2-453B-B4B8-AFD2A0947F8D}">
      <dgm:prSet/>
      <dgm:spPr/>
      <dgm:t>
        <a:bodyPr/>
        <a:lstStyle/>
        <a:p>
          <a:endParaRPr lang="en-US"/>
        </a:p>
      </dgm:t>
    </dgm:pt>
    <dgm:pt modelId="{38EB4F07-6E24-4E2E-BE55-264423FA8AE2}" type="sibTrans" cxnId="{54F43F33-ECD2-453B-B4B8-AFD2A0947F8D}">
      <dgm:prSet/>
      <dgm:spPr/>
      <dgm:t>
        <a:bodyPr/>
        <a:lstStyle/>
        <a:p>
          <a:endParaRPr lang="en-US"/>
        </a:p>
      </dgm:t>
    </dgm:pt>
    <dgm:pt modelId="{BA2CE4DB-A0B0-4D90-9575-03080CB1BD0C}">
      <dgm:prSet/>
      <dgm:spPr/>
      <dgm:t>
        <a:bodyPr/>
        <a:lstStyle/>
        <a:p>
          <a:r>
            <a:rPr lang="en-US" sz="1200">
              <a:solidFill>
                <a:schemeClr val="tx1"/>
              </a:solidFill>
              <a:latin typeface="Arial" panose="020B0604020202020204" pitchFamily="34" charset="0"/>
              <a:cs typeface="Arial" panose="020B0604020202020204" pitchFamily="34" charset="0"/>
            </a:rPr>
            <a:t>Structured and un-structured data fetching</a:t>
          </a:r>
        </a:p>
      </dgm:t>
    </dgm:pt>
    <dgm:pt modelId="{AD9EDB7C-07CF-4B55-8376-4E3C373B8DB1}" type="parTrans" cxnId="{E2A67D04-6BEC-46FA-8CE6-918A18A0973D}">
      <dgm:prSet/>
      <dgm:spPr/>
      <dgm:t>
        <a:bodyPr/>
        <a:lstStyle/>
        <a:p>
          <a:endParaRPr lang="en-US"/>
        </a:p>
      </dgm:t>
    </dgm:pt>
    <dgm:pt modelId="{33FE6639-2846-4B7A-874B-E764CB31F550}" type="sibTrans" cxnId="{E2A67D04-6BEC-46FA-8CE6-918A18A0973D}">
      <dgm:prSet/>
      <dgm:spPr/>
      <dgm:t>
        <a:bodyPr/>
        <a:lstStyle/>
        <a:p>
          <a:endParaRPr lang="en-US"/>
        </a:p>
      </dgm:t>
    </dgm:pt>
    <dgm:pt modelId="{B94E3E3D-98E0-489C-B779-8674E34DE58A}">
      <dgm:prSet phldrT="[Text]" custT="1"/>
      <dgm:spPr/>
      <dgm:t>
        <a:bodyPr/>
        <a:lstStyle/>
        <a:p>
          <a:r>
            <a:rPr lang="en-US" sz="1200">
              <a:latin typeface="Arial" panose="020B0604020202020204" pitchFamily="34" charset="0"/>
              <a:cs typeface="Arial" panose="020B0604020202020204" pitchFamily="34" charset="0"/>
            </a:rPr>
            <a:t>Active Learning (Unsupervised Learning)</a:t>
          </a:r>
        </a:p>
      </dgm:t>
    </dgm:pt>
    <dgm:pt modelId="{6B8F2572-0554-4810-A8C6-16F5814E1EBD}" type="parTrans" cxnId="{6F68A8E3-55E4-4CE5-85C1-3B6497558370}">
      <dgm:prSet/>
      <dgm:spPr/>
      <dgm:t>
        <a:bodyPr/>
        <a:lstStyle/>
        <a:p>
          <a:endParaRPr lang="en-US"/>
        </a:p>
      </dgm:t>
    </dgm:pt>
    <dgm:pt modelId="{D7705D3D-D8E7-45A7-AEAE-E1C8DB53F782}" type="sibTrans" cxnId="{6F68A8E3-55E4-4CE5-85C1-3B6497558370}">
      <dgm:prSet/>
      <dgm:spPr/>
      <dgm:t>
        <a:bodyPr/>
        <a:lstStyle/>
        <a:p>
          <a:endParaRPr lang="en-US"/>
        </a:p>
      </dgm:t>
    </dgm:pt>
    <dgm:pt modelId="{C12BABDD-DA99-4ACC-B48B-1CD2A64C3B16}">
      <dgm:prSet/>
      <dgm:spPr/>
      <dgm:t>
        <a:bodyPr/>
        <a:lstStyle/>
        <a:p>
          <a:r>
            <a:rPr lang="en-US" sz="1200">
              <a:solidFill>
                <a:schemeClr val="tx1"/>
              </a:solidFill>
              <a:latin typeface="Arial" panose="020B0604020202020204" pitchFamily="34" charset="0"/>
              <a:cs typeface="Arial" panose="020B0604020202020204" pitchFamily="34" charset="0"/>
            </a:rPr>
            <a:t>Identifying group of data with frequent updates</a:t>
          </a:r>
        </a:p>
      </dgm:t>
    </dgm:pt>
    <dgm:pt modelId="{35DB226F-C39D-4FB4-B305-E26F598371F6}" type="parTrans" cxnId="{1A942E85-41A3-4F51-8BFC-B919263CD7B8}">
      <dgm:prSet/>
      <dgm:spPr/>
      <dgm:t>
        <a:bodyPr/>
        <a:lstStyle/>
        <a:p>
          <a:endParaRPr lang="en-US"/>
        </a:p>
      </dgm:t>
    </dgm:pt>
    <dgm:pt modelId="{29F30C69-4F9C-41CF-A635-5B2CEDB10B7E}" type="sibTrans" cxnId="{1A942E85-41A3-4F51-8BFC-B919263CD7B8}">
      <dgm:prSet/>
      <dgm:spPr/>
      <dgm:t>
        <a:bodyPr/>
        <a:lstStyle/>
        <a:p>
          <a:endParaRPr lang="en-US"/>
        </a:p>
      </dgm:t>
    </dgm:pt>
    <dgm:pt modelId="{8820ABD6-9728-4B05-8EF1-62156F5DB939}">
      <dgm:prSet phldrT="[Text]" custT="1"/>
      <dgm:spPr/>
      <dgm:t>
        <a:bodyPr/>
        <a:lstStyle/>
        <a:p>
          <a:r>
            <a:rPr lang="en-US" sz="1200">
              <a:solidFill>
                <a:schemeClr val="accent1">
                  <a:lumMod val="75000"/>
                </a:schemeClr>
              </a:solidFill>
              <a:latin typeface="Arial" panose="020B0604020202020204" pitchFamily="34" charset="0"/>
              <a:cs typeface="Arial" panose="020B0604020202020204" pitchFamily="34" charset="0"/>
            </a:rPr>
            <a:t>Model Lifecycle</a:t>
          </a:r>
        </a:p>
      </dgm:t>
    </dgm:pt>
    <dgm:pt modelId="{76FBD1F3-A2D4-4F6C-9A1B-EF29F5378B58}" type="parTrans" cxnId="{D6CD0BDA-D7CC-4FC5-A5F0-9EC2DD19A2BD}">
      <dgm:prSet/>
      <dgm:spPr/>
      <dgm:t>
        <a:bodyPr/>
        <a:lstStyle/>
        <a:p>
          <a:endParaRPr lang="en-US"/>
        </a:p>
      </dgm:t>
    </dgm:pt>
    <dgm:pt modelId="{72C39514-08FF-48E5-8FA1-A21B3CE504C5}" type="sibTrans" cxnId="{D6CD0BDA-D7CC-4FC5-A5F0-9EC2DD19A2BD}">
      <dgm:prSet/>
      <dgm:spPr/>
      <dgm:t>
        <a:bodyPr/>
        <a:lstStyle/>
        <a:p>
          <a:endParaRPr lang="en-US"/>
        </a:p>
      </dgm:t>
    </dgm:pt>
    <dgm:pt modelId="{3865F0AB-482F-4181-9D7F-9879B910808D}">
      <dgm:prSet phldrT="[Text]" custT="1"/>
      <dgm:spPr/>
      <dgm:t>
        <a:bodyPr/>
        <a:lstStyle/>
        <a:p>
          <a:r>
            <a:rPr lang="en-US" sz="1200">
              <a:latin typeface="Arial" panose="020B0604020202020204" pitchFamily="34" charset="0"/>
              <a:cs typeface="Arial" panose="020B0604020202020204" pitchFamily="34" charset="0"/>
            </a:rPr>
            <a:t>Trained Model deployment</a:t>
          </a:r>
        </a:p>
      </dgm:t>
    </dgm:pt>
    <dgm:pt modelId="{BDB1A1AA-8DF7-4C4D-8475-FDFE65C075E7}" type="parTrans" cxnId="{065CAAF1-1D81-4C10-8779-A4950119AA2D}">
      <dgm:prSet/>
      <dgm:spPr/>
      <dgm:t>
        <a:bodyPr/>
        <a:lstStyle/>
        <a:p>
          <a:endParaRPr lang="en-US"/>
        </a:p>
      </dgm:t>
    </dgm:pt>
    <dgm:pt modelId="{FB4799B5-C236-4E9C-8DA6-99E107FE4997}" type="sibTrans" cxnId="{065CAAF1-1D81-4C10-8779-A4950119AA2D}">
      <dgm:prSet/>
      <dgm:spPr/>
      <dgm:t>
        <a:bodyPr/>
        <a:lstStyle/>
        <a:p>
          <a:endParaRPr lang="en-US"/>
        </a:p>
      </dgm:t>
    </dgm:pt>
    <dgm:pt modelId="{B51DB767-45B3-4A7E-88F6-3FAFCEA5D8E4}">
      <dgm:prSet phldrT="[Text]" custT="1"/>
      <dgm:spPr/>
      <dgm:t>
        <a:bodyPr/>
        <a:lstStyle/>
        <a:p>
          <a:r>
            <a:rPr lang="en-US" sz="1200">
              <a:latin typeface="Arial" panose="020B0604020202020204" pitchFamily="34" charset="0"/>
              <a:cs typeface="Arial" panose="020B0604020202020204" pitchFamily="34" charset="0"/>
            </a:rPr>
            <a:t>Model re training</a:t>
          </a:r>
        </a:p>
      </dgm:t>
    </dgm:pt>
    <dgm:pt modelId="{28D38BE9-DB37-4E57-B256-F4AD9044285E}" type="parTrans" cxnId="{14FF03A2-36B5-4084-AF13-55E270B19658}">
      <dgm:prSet/>
      <dgm:spPr/>
      <dgm:t>
        <a:bodyPr/>
        <a:lstStyle/>
        <a:p>
          <a:endParaRPr lang="en-US"/>
        </a:p>
      </dgm:t>
    </dgm:pt>
    <dgm:pt modelId="{81CCD27B-FB15-4299-901A-DBFAFADE3F73}" type="sibTrans" cxnId="{14FF03A2-36B5-4084-AF13-55E270B19658}">
      <dgm:prSet/>
      <dgm:spPr/>
      <dgm:t>
        <a:bodyPr/>
        <a:lstStyle/>
        <a:p>
          <a:endParaRPr lang="en-US"/>
        </a:p>
      </dgm:t>
    </dgm:pt>
    <dgm:pt modelId="{09157FD0-55A1-4A61-AD2E-C59D6EE591CB}">
      <dgm:prSet phldrT="[Text]" custT="1"/>
      <dgm:spPr/>
      <dgm:t>
        <a:bodyPr/>
        <a:lstStyle/>
        <a:p>
          <a:endParaRPr lang="en-US"/>
        </a:p>
      </dgm:t>
    </dgm:pt>
    <dgm:pt modelId="{C63FC67C-9150-4031-A054-79461EDDE4A2}" type="parTrans" cxnId="{950B0779-037B-4318-9086-6BAADF5418B8}">
      <dgm:prSet/>
      <dgm:spPr/>
      <dgm:t>
        <a:bodyPr/>
        <a:lstStyle/>
        <a:p>
          <a:endParaRPr lang="en-US"/>
        </a:p>
      </dgm:t>
    </dgm:pt>
    <dgm:pt modelId="{5064D06A-26B7-45CC-A513-E7CE53D8A0A8}" type="sibTrans" cxnId="{950B0779-037B-4318-9086-6BAADF5418B8}">
      <dgm:prSet/>
      <dgm:spPr/>
      <dgm:t>
        <a:bodyPr/>
        <a:lstStyle/>
        <a:p>
          <a:endParaRPr lang="en-US"/>
        </a:p>
      </dgm:t>
    </dgm:pt>
    <dgm:pt modelId="{BB91FE33-85AC-4928-A40F-C541679A4FAE}">
      <dgm:prSet phldrT="[Text]" custT="1"/>
      <dgm:spPr/>
      <dgm:t>
        <a:bodyPr/>
        <a:lstStyle/>
        <a:p>
          <a:r>
            <a:rPr lang="en-US" sz="1200">
              <a:latin typeface="Arial" panose="020B0604020202020204" pitchFamily="34" charset="0"/>
              <a:cs typeface="Arial" panose="020B0604020202020204" pitchFamily="34" charset="0"/>
            </a:rPr>
            <a:t>Model versioning</a:t>
          </a:r>
        </a:p>
      </dgm:t>
    </dgm:pt>
    <dgm:pt modelId="{E1723B16-9EC6-4244-8F50-A908E8D8334A}" type="parTrans" cxnId="{B7FBD953-C0D9-4480-8663-2E3F7D6B39F7}">
      <dgm:prSet/>
      <dgm:spPr/>
      <dgm:t>
        <a:bodyPr/>
        <a:lstStyle/>
        <a:p>
          <a:endParaRPr lang="en-US"/>
        </a:p>
      </dgm:t>
    </dgm:pt>
    <dgm:pt modelId="{DCCC7E5B-8E37-4D55-B461-FEE0B2E2CFBA}" type="sibTrans" cxnId="{B7FBD953-C0D9-4480-8663-2E3F7D6B39F7}">
      <dgm:prSet/>
      <dgm:spPr/>
      <dgm:t>
        <a:bodyPr/>
        <a:lstStyle/>
        <a:p>
          <a:endParaRPr lang="en-US"/>
        </a:p>
      </dgm:t>
    </dgm:pt>
    <dgm:pt modelId="{322ED900-CD8C-4E0C-9F30-799F8C1B181D}">
      <dgm:prSet phldrT="[Text]" custT="1"/>
      <dgm:spPr/>
      <dgm:t>
        <a:bodyPr/>
        <a:lstStyle/>
        <a:p>
          <a:endParaRPr lang="en-US"/>
        </a:p>
      </dgm:t>
    </dgm:pt>
    <dgm:pt modelId="{2685A199-3CAA-4157-ABAC-61C112668A95}" type="parTrans" cxnId="{DEFE74D3-938C-4631-BB9B-E00C5BB967EE}">
      <dgm:prSet/>
      <dgm:spPr/>
      <dgm:t>
        <a:bodyPr/>
        <a:lstStyle/>
        <a:p>
          <a:endParaRPr lang="en-US"/>
        </a:p>
      </dgm:t>
    </dgm:pt>
    <dgm:pt modelId="{0125F8BC-727C-455F-9591-1ED5A59E7991}" type="sibTrans" cxnId="{DEFE74D3-938C-4631-BB9B-E00C5BB967EE}">
      <dgm:prSet/>
      <dgm:spPr/>
      <dgm:t>
        <a:bodyPr/>
        <a:lstStyle/>
        <a:p>
          <a:endParaRPr lang="en-US"/>
        </a:p>
      </dgm:t>
    </dgm:pt>
    <dgm:pt modelId="{4B27B4AA-3639-489D-A128-8D24C8BB1DFF}">
      <dgm:prSet phldrT="[Text]" custT="1"/>
      <dgm:spPr/>
      <dgm:t>
        <a:bodyPr/>
        <a:lstStyle/>
        <a:p>
          <a:endParaRPr lang="en-US"/>
        </a:p>
      </dgm:t>
    </dgm:pt>
    <dgm:pt modelId="{F007C7C8-6059-4C7D-9E50-4885FA27AA3C}" type="parTrans" cxnId="{D407FC74-E1E6-4858-9466-CD78A2CB6223}">
      <dgm:prSet/>
      <dgm:spPr/>
      <dgm:t>
        <a:bodyPr/>
        <a:lstStyle/>
        <a:p>
          <a:endParaRPr lang="en-US"/>
        </a:p>
      </dgm:t>
    </dgm:pt>
    <dgm:pt modelId="{566F82A8-CDBE-4CF3-978B-36D637D8DCDD}" type="sibTrans" cxnId="{D407FC74-E1E6-4858-9466-CD78A2CB6223}">
      <dgm:prSet/>
      <dgm:spPr/>
      <dgm:t>
        <a:bodyPr/>
        <a:lstStyle/>
        <a:p>
          <a:endParaRPr lang="en-US"/>
        </a:p>
      </dgm:t>
    </dgm:pt>
    <dgm:pt modelId="{CF7A002E-D46A-4146-AB74-2911BA833537}">
      <dgm:prSet phldrT="[Text]" custT="1"/>
      <dgm:spPr/>
      <dgm:t>
        <a:bodyPr/>
        <a:lstStyle/>
        <a:p>
          <a:endParaRPr lang="en-US"/>
        </a:p>
      </dgm:t>
    </dgm:pt>
    <dgm:pt modelId="{1FB2F2D0-7E69-4889-88C1-70F44219BB37}" type="parTrans" cxnId="{3AFF17D2-B251-438A-8711-3CE71E78D9CB}">
      <dgm:prSet/>
      <dgm:spPr/>
      <dgm:t>
        <a:bodyPr/>
        <a:lstStyle/>
        <a:p>
          <a:endParaRPr lang="en-US"/>
        </a:p>
      </dgm:t>
    </dgm:pt>
    <dgm:pt modelId="{EB68874A-E2DB-4D7D-A746-211BDB408048}" type="sibTrans" cxnId="{3AFF17D2-B251-438A-8711-3CE71E78D9CB}">
      <dgm:prSet/>
      <dgm:spPr/>
      <dgm:t>
        <a:bodyPr/>
        <a:lstStyle/>
        <a:p>
          <a:endParaRPr lang="en-US"/>
        </a:p>
      </dgm:t>
    </dgm:pt>
    <dgm:pt modelId="{7CE7B82B-2F4E-45AA-B878-56C279395565}">
      <dgm:prSet phldrT="[Text]" custT="1"/>
      <dgm:spPr/>
      <dgm:t>
        <a:bodyPr/>
        <a:lstStyle/>
        <a:p>
          <a:r>
            <a:rPr lang="en-US" sz="1200">
              <a:latin typeface="Arial" panose="020B0604020202020204" pitchFamily="34" charset="0"/>
              <a:cs typeface="Arial" panose="020B0604020202020204" pitchFamily="34" charset="0"/>
            </a:rPr>
            <a:t>Multiple Model run</a:t>
          </a:r>
        </a:p>
      </dgm:t>
    </dgm:pt>
    <dgm:pt modelId="{70B09046-1FD6-493C-AF79-BFE587B96618}" type="parTrans" cxnId="{BE113AEF-5203-4D66-8D51-14FF4FA0A2B7}">
      <dgm:prSet/>
      <dgm:spPr/>
      <dgm:t>
        <a:bodyPr/>
        <a:lstStyle/>
        <a:p>
          <a:endParaRPr lang="en-US"/>
        </a:p>
      </dgm:t>
    </dgm:pt>
    <dgm:pt modelId="{1F48A21F-E04D-4711-9CEB-A629E7B15C6C}" type="sibTrans" cxnId="{BE113AEF-5203-4D66-8D51-14FF4FA0A2B7}">
      <dgm:prSet/>
      <dgm:spPr/>
      <dgm:t>
        <a:bodyPr/>
        <a:lstStyle/>
        <a:p>
          <a:endParaRPr lang="en-US"/>
        </a:p>
      </dgm:t>
    </dgm:pt>
    <dgm:pt modelId="{8D6FC399-1DF0-4D4B-8B14-6F0E4EA8FFAA}" type="pres">
      <dgm:prSet presAssocID="{B42D3FD7-A881-497E-BDFA-A02EFD9B8413}" presName="outerComposite" presStyleCnt="0">
        <dgm:presLayoutVars>
          <dgm:chMax val="5"/>
          <dgm:dir/>
          <dgm:resizeHandles val="exact"/>
        </dgm:presLayoutVars>
      </dgm:prSet>
      <dgm:spPr/>
    </dgm:pt>
    <dgm:pt modelId="{8117CF32-7072-4DE5-B37C-C1216373DCF0}" type="pres">
      <dgm:prSet presAssocID="{B42D3FD7-A881-497E-BDFA-A02EFD9B8413}" presName="dummyMaxCanvas" presStyleCnt="0">
        <dgm:presLayoutVars/>
      </dgm:prSet>
      <dgm:spPr/>
    </dgm:pt>
    <dgm:pt modelId="{F8EEEB02-D1C2-49FA-AB55-588D1710DC17}" type="pres">
      <dgm:prSet presAssocID="{B42D3FD7-A881-497E-BDFA-A02EFD9B8413}" presName="FiveNodes_1" presStyleLbl="node1" presStyleIdx="0" presStyleCnt="5">
        <dgm:presLayoutVars>
          <dgm:bulletEnabled val="1"/>
        </dgm:presLayoutVars>
      </dgm:prSet>
      <dgm:spPr/>
    </dgm:pt>
    <dgm:pt modelId="{F0CE99C0-9EBD-4560-89C7-003D34960855}" type="pres">
      <dgm:prSet presAssocID="{B42D3FD7-A881-497E-BDFA-A02EFD9B8413}" presName="FiveNodes_2" presStyleLbl="node1" presStyleIdx="1" presStyleCnt="5" custScaleY="94639" custLinFactNeighborX="1180" custLinFactNeighborY="-13568">
        <dgm:presLayoutVars>
          <dgm:bulletEnabled val="1"/>
        </dgm:presLayoutVars>
      </dgm:prSet>
      <dgm:spPr/>
    </dgm:pt>
    <dgm:pt modelId="{A2E03723-DFCA-4971-B8CA-C43BAF14FDA5}" type="pres">
      <dgm:prSet presAssocID="{B42D3FD7-A881-497E-BDFA-A02EFD9B8413}" presName="FiveNodes_3" presStyleLbl="node1" presStyleIdx="2" presStyleCnt="5" custScaleY="140834" custLinFactNeighborX="236" custLinFactNeighborY="-5974">
        <dgm:presLayoutVars>
          <dgm:bulletEnabled val="1"/>
        </dgm:presLayoutVars>
      </dgm:prSet>
      <dgm:spPr/>
    </dgm:pt>
    <dgm:pt modelId="{50746781-90F7-4F5F-8534-419A7282FA5F}" type="pres">
      <dgm:prSet presAssocID="{B42D3FD7-A881-497E-BDFA-A02EFD9B8413}" presName="FiveNodes_4" presStyleLbl="node1" presStyleIdx="3" presStyleCnt="5" custScaleY="100778" custLinFactNeighborY="5772">
        <dgm:presLayoutVars>
          <dgm:bulletEnabled val="1"/>
        </dgm:presLayoutVars>
      </dgm:prSet>
      <dgm:spPr/>
    </dgm:pt>
    <dgm:pt modelId="{ADE06ED0-31D9-40D8-9397-54A89719D524}" type="pres">
      <dgm:prSet presAssocID="{B42D3FD7-A881-497E-BDFA-A02EFD9B8413}" presName="FiveNodes_5" presStyleLbl="node1" presStyleIdx="4" presStyleCnt="5">
        <dgm:presLayoutVars>
          <dgm:bulletEnabled val="1"/>
        </dgm:presLayoutVars>
      </dgm:prSet>
      <dgm:spPr/>
    </dgm:pt>
    <dgm:pt modelId="{1EFD8956-8E0E-4A8C-BB62-0D02F187820D}" type="pres">
      <dgm:prSet presAssocID="{B42D3FD7-A881-497E-BDFA-A02EFD9B8413}" presName="FiveConn_1-2" presStyleLbl="fgAccFollowNode1" presStyleIdx="0" presStyleCnt="4">
        <dgm:presLayoutVars>
          <dgm:bulletEnabled val="1"/>
        </dgm:presLayoutVars>
      </dgm:prSet>
      <dgm:spPr/>
    </dgm:pt>
    <dgm:pt modelId="{69B0E37F-E828-4C6D-A807-1C8C6E03864C}" type="pres">
      <dgm:prSet presAssocID="{B42D3FD7-A881-497E-BDFA-A02EFD9B8413}" presName="FiveConn_2-3" presStyleLbl="fgAccFollowNode1" presStyleIdx="1" presStyleCnt="4">
        <dgm:presLayoutVars>
          <dgm:bulletEnabled val="1"/>
        </dgm:presLayoutVars>
      </dgm:prSet>
      <dgm:spPr/>
    </dgm:pt>
    <dgm:pt modelId="{0BABFFB1-8ED8-44E2-B0FE-2E5F1EAD0E2E}" type="pres">
      <dgm:prSet presAssocID="{B42D3FD7-A881-497E-BDFA-A02EFD9B8413}" presName="FiveConn_3-4" presStyleLbl="fgAccFollowNode1" presStyleIdx="2" presStyleCnt="4">
        <dgm:presLayoutVars>
          <dgm:bulletEnabled val="1"/>
        </dgm:presLayoutVars>
      </dgm:prSet>
      <dgm:spPr/>
    </dgm:pt>
    <dgm:pt modelId="{D3737F98-B021-4512-A937-6844FCA56F12}" type="pres">
      <dgm:prSet presAssocID="{B42D3FD7-A881-497E-BDFA-A02EFD9B8413}" presName="FiveConn_4-5" presStyleLbl="fgAccFollowNode1" presStyleIdx="3" presStyleCnt="4">
        <dgm:presLayoutVars>
          <dgm:bulletEnabled val="1"/>
        </dgm:presLayoutVars>
      </dgm:prSet>
      <dgm:spPr/>
    </dgm:pt>
    <dgm:pt modelId="{E05CD8D8-9790-4A2E-816F-5E1B7816CC6B}" type="pres">
      <dgm:prSet presAssocID="{B42D3FD7-A881-497E-BDFA-A02EFD9B8413}" presName="FiveNodes_1_text" presStyleLbl="node1" presStyleIdx="4" presStyleCnt="5">
        <dgm:presLayoutVars>
          <dgm:bulletEnabled val="1"/>
        </dgm:presLayoutVars>
      </dgm:prSet>
      <dgm:spPr/>
    </dgm:pt>
    <dgm:pt modelId="{D08DA5DF-B276-4FC5-8EF7-62943F5167F0}" type="pres">
      <dgm:prSet presAssocID="{B42D3FD7-A881-497E-BDFA-A02EFD9B8413}" presName="FiveNodes_2_text" presStyleLbl="node1" presStyleIdx="4" presStyleCnt="5">
        <dgm:presLayoutVars>
          <dgm:bulletEnabled val="1"/>
        </dgm:presLayoutVars>
      </dgm:prSet>
      <dgm:spPr/>
    </dgm:pt>
    <dgm:pt modelId="{2EF3BF3B-A27A-434A-959F-B3B6D5B15655}" type="pres">
      <dgm:prSet presAssocID="{B42D3FD7-A881-497E-BDFA-A02EFD9B8413}" presName="FiveNodes_3_text" presStyleLbl="node1" presStyleIdx="4" presStyleCnt="5">
        <dgm:presLayoutVars>
          <dgm:bulletEnabled val="1"/>
        </dgm:presLayoutVars>
      </dgm:prSet>
      <dgm:spPr/>
    </dgm:pt>
    <dgm:pt modelId="{0832FD8F-BBBE-4744-BE40-CD7BE700C0C8}" type="pres">
      <dgm:prSet presAssocID="{B42D3FD7-A881-497E-BDFA-A02EFD9B8413}" presName="FiveNodes_4_text" presStyleLbl="node1" presStyleIdx="4" presStyleCnt="5">
        <dgm:presLayoutVars>
          <dgm:bulletEnabled val="1"/>
        </dgm:presLayoutVars>
      </dgm:prSet>
      <dgm:spPr/>
    </dgm:pt>
    <dgm:pt modelId="{82FA6780-A69D-4914-B651-2A84BCD9C012}" type="pres">
      <dgm:prSet presAssocID="{B42D3FD7-A881-497E-BDFA-A02EFD9B8413}" presName="FiveNodes_5_text" presStyleLbl="node1" presStyleIdx="4" presStyleCnt="5">
        <dgm:presLayoutVars>
          <dgm:bulletEnabled val="1"/>
        </dgm:presLayoutVars>
      </dgm:prSet>
      <dgm:spPr/>
    </dgm:pt>
  </dgm:ptLst>
  <dgm:cxnLst>
    <dgm:cxn modelId="{96560600-2FDD-4336-B398-6AA03CF238F2}" type="presOf" srcId="{B94E3E3D-98E0-489C-B779-8674E34DE58A}" destId="{A2E03723-DFCA-4971-B8CA-C43BAF14FDA5}" srcOrd="0" destOrd="4" presId="urn:microsoft.com/office/officeart/2005/8/layout/vProcess5"/>
    <dgm:cxn modelId="{4A6B3900-8025-4D61-88E9-F7D3BC2DC0D0}" srcId="{B42D3FD7-A881-497E-BDFA-A02EFD9B8413}" destId="{B255B6A6-53CC-462E-BF1D-4A66D1E0A4CE}" srcOrd="3" destOrd="0" parTransId="{3C6C4F82-8E52-4703-AC4E-F6E0F7DEC2B4}" sibTransId="{9504415C-CC6C-4BAE-9402-31DFB72FC0B1}"/>
    <dgm:cxn modelId="{E2A67D04-6BEC-46FA-8CE6-918A18A0973D}" srcId="{34D5EB26-DB4F-4F4B-9786-707871F8ABB7}" destId="{BA2CE4DB-A0B0-4D90-9575-03080CB1BD0C}" srcOrd="1" destOrd="0" parTransId="{AD9EDB7C-07CF-4B55-8376-4E3C373B8DB1}" sibTransId="{33FE6639-2846-4B7A-874B-E764CB31F550}"/>
    <dgm:cxn modelId="{570A3A06-381E-4126-B07F-6B3967BFCD4F}" srcId="{CB1E08FF-E93F-4C56-8696-DCEA65A08267}" destId="{8C10F82A-A73B-4E7F-BB14-59D5320D75CA}" srcOrd="1" destOrd="0" parTransId="{1278D8AC-2CFD-465B-8F28-3CC17E3BF1FA}" sibTransId="{7AF56BEA-1923-4B05-8031-49FCE4158A2B}"/>
    <dgm:cxn modelId="{CEE0A707-091B-4CB7-A480-B7A681680AC9}" type="presOf" srcId="{A9B9CE69-2733-47DE-8A32-301A9BF511EC}" destId="{0832FD8F-BBBE-4744-BE40-CD7BE700C0C8}" srcOrd="1" destOrd="2" presId="urn:microsoft.com/office/officeart/2005/8/layout/vProcess5"/>
    <dgm:cxn modelId="{D53F3708-EAC5-4CE4-90C2-372B52D0E624}" srcId="{B42D3FD7-A881-497E-BDFA-A02EFD9B8413}" destId="{CB1E08FF-E93F-4C56-8696-DCEA65A08267}" srcOrd="2" destOrd="0" parTransId="{35FE378B-6C36-4095-BFEF-7E536DF4A81C}" sibTransId="{91013B3B-F882-4B18-8DD3-197D6E8D395C}"/>
    <dgm:cxn modelId="{D32A5F16-2717-42E7-B94E-01B376C3725F}" type="presOf" srcId="{34D5EB26-DB4F-4F4B-9786-707871F8ABB7}" destId="{F8EEEB02-D1C2-49FA-AB55-588D1710DC17}" srcOrd="0" destOrd="0" presId="urn:microsoft.com/office/officeart/2005/8/layout/vProcess5"/>
    <dgm:cxn modelId="{FB5B6D18-33F8-459D-9FEE-492FF1BD58C7}" type="presOf" srcId="{C12BABDD-DA99-4ACC-B48B-1CD2A64C3B16}" destId="{F8EEEB02-D1C2-49FA-AB55-588D1710DC17}" srcOrd="0" destOrd="3" presId="urn:microsoft.com/office/officeart/2005/8/layout/vProcess5"/>
    <dgm:cxn modelId="{0C62FD2A-0244-48FB-A968-9FE5E5C8D278}" type="presOf" srcId="{A9B9CE69-2733-47DE-8A32-301A9BF511EC}" destId="{50746781-90F7-4F5F-8534-419A7282FA5F}" srcOrd="0" destOrd="2" presId="urn:microsoft.com/office/officeart/2005/8/layout/vProcess5"/>
    <dgm:cxn modelId="{54F43F33-ECD2-453B-B4B8-AFD2A0947F8D}" srcId="{34D5EB26-DB4F-4F4B-9786-707871F8ABB7}" destId="{93023B27-21FF-4B8A-B134-BA99675FAB1C}" srcOrd="0" destOrd="0" parTransId="{FC1D9158-A44A-4CA3-948A-B86C10DBF76D}" sibTransId="{38EB4F07-6E24-4E2E-BE55-264423FA8AE2}"/>
    <dgm:cxn modelId="{2A78C037-E546-45EE-8378-49D1128CCD21}" type="presOf" srcId="{8C10F82A-A73B-4E7F-BB14-59D5320D75CA}" destId="{A2E03723-DFCA-4971-B8CA-C43BAF14FDA5}" srcOrd="0" destOrd="2" presId="urn:microsoft.com/office/officeart/2005/8/layout/vProcess5"/>
    <dgm:cxn modelId="{887DC839-7FAE-497A-820E-ABC51B157FE1}" type="presOf" srcId="{6762234D-D637-40AF-BBD0-C054F5DAA16F}" destId="{D08DA5DF-B276-4FC5-8EF7-62943F5167F0}" srcOrd="1" destOrd="0" presId="urn:microsoft.com/office/officeart/2005/8/layout/vProcess5"/>
    <dgm:cxn modelId="{03CA6F3A-69BF-4D9D-89E2-0368B8EA03AA}" type="presOf" srcId="{93023B27-21FF-4B8A-B134-BA99675FAB1C}" destId="{F8EEEB02-D1C2-49FA-AB55-588D1710DC17}" srcOrd="0" destOrd="1" presId="urn:microsoft.com/office/officeart/2005/8/layout/vProcess5"/>
    <dgm:cxn modelId="{B3D66F3A-38F8-4D65-B94B-8891AE58F853}" type="presOf" srcId="{07190326-FEB7-4822-918E-569D11BAF183}" destId="{D08DA5DF-B276-4FC5-8EF7-62943F5167F0}" srcOrd="1" destOrd="2" presId="urn:microsoft.com/office/officeart/2005/8/layout/vProcess5"/>
    <dgm:cxn modelId="{7DC8883E-D985-40B4-886A-C7EECC84EDB6}" type="presOf" srcId="{3865F0AB-482F-4181-9D7F-9879B910808D}" destId="{82FA6780-A69D-4914-B651-2A84BCD9C012}" srcOrd="1" destOrd="1" presId="urn:microsoft.com/office/officeart/2005/8/layout/vProcess5"/>
    <dgm:cxn modelId="{E306A93F-E536-4C28-B4F2-0C4062517CA7}" type="presOf" srcId="{BA2CE4DB-A0B0-4D90-9575-03080CB1BD0C}" destId="{F8EEEB02-D1C2-49FA-AB55-588D1710DC17}" srcOrd="0" destOrd="2" presId="urn:microsoft.com/office/officeart/2005/8/layout/vProcess5"/>
    <dgm:cxn modelId="{7899F541-755B-4410-BD16-A11E10551F86}" type="presOf" srcId="{FCDCB5D9-5EA7-4E38-A614-C154E1740427}" destId="{A2E03723-DFCA-4971-B8CA-C43BAF14FDA5}" srcOrd="0" destOrd="1" presId="urn:microsoft.com/office/officeart/2005/8/layout/vProcess5"/>
    <dgm:cxn modelId="{79CE8D43-53F4-4490-8C97-62B065F776E0}" type="presOf" srcId="{7CE7B82B-2F4E-45AA-B878-56C279395565}" destId="{50746781-90F7-4F5F-8534-419A7282FA5F}" srcOrd="0" destOrd="1" presId="urn:microsoft.com/office/officeart/2005/8/layout/vProcess5"/>
    <dgm:cxn modelId="{820D8F64-9396-47C3-BC84-F91F7452C221}" type="presOf" srcId="{C12BABDD-DA99-4ACC-B48B-1CD2A64C3B16}" destId="{E05CD8D8-9790-4A2E-816F-5E1B7816CC6B}" srcOrd="1" destOrd="3" presId="urn:microsoft.com/office/officeart/2005/8/layout/vProcess5"/>
    <dgm:cxn modelId="{775A9B65-501D-4B57-A02D-747C89A9B163}" type="presOf" srcId="{8820ABD6-9728-4B05-8EF1-62156F5DB939}" destId="{82FA6780-A69D-4914-B651-2A84BCD9C012}" srcOrd="1" destOrd="0" presId="urn:microsoft.com/office/officeart/2005/8/layout/vProcess5"/>
    <dgm:cxn modelId="{B9B6A465-5F5D-483B-80D1-994801C7773D}" srcId="{B255B6A6-53CC-462E-BF1D-4A66D1E0A4CE}" destId="{A9B9CE69-2733-47DE-8A32-301A9BF511EC}" srcOrd="1" destOrd="0" parTransId="{9E3B2C6D-5F75-47D1-B4AA-51645E9D03F2}" sibTransId="{951BEC61-745F-4654-BE36-3BA450FD4E73}"/>
    <dgm:cxn modelId="{D5110B68-D676-40AE-80FE-370DCCD7535B}" type="presOf" srcId="{CF223AE9-3C0C-46E0-A561-32129DE19352}" destId="{69B0E37F-E828-4C6D-A807-1C8C6E03864C}" srcOrd="0" destOrd="0" presId="urn:microsoft.com/office/officeart/2005/8/layout/vProcess5"/>
    <dgm:cxn modelId="{97166668-660D-455A-AF07-676E6104BE04}" srcId="{6762234D-D637-40AF-BBD0-C054F5DAA16F}" destId="{07190326-FEB7-4822-918E-569D11BAF183}" srcOrd="1" destOrd="0" parTransId="{123B1DBD-14A3-479C-BAEE-8DA2F0A1C7E6}" sibTransId="{F73CAB6E-D102-4CD2-8E3A-EBB649149FFE}"/>
    <dgm:cxn modelId="{F9E8A749-B1FA-4395-902B-A4797A0189D0}" srcId="{6762234D-D637-40AF-BBD0-C054F5DAA16F}" destId="{BC47211F-6DF2-4C17-BDA8-5D596D2B6D7B}" srcOrd="0" destOrd="0" parTransId="{2189F380-D346-442E-A341-7C3F3BAD0B21}" sibTransId="{F4F3F400-2AA9-4D1D-9A8D-35C1441210E4}"/>
    <dgm:cxn modelId="{5C58A869-5848-4450-8969-DC3D34D8FFF0}" type="presOf" srcId="{BB91FE33-85AC-4928-A40F-C541679A4FAE}" destId="{82FA6780-A69D-4914-B651-2A84BCD9C012}" srcOrd="1" destOrd="2" presId="urn:microsoft.com/office/officeart/2005/8/layout/vProcess5"/>
    <dgm:cxn modelId="{C658E572-2CC6-4E1A-981D-452DCDB71C0F}" type="presOf" srcId="{3865F0AB-482F-4181-9D7F-9879B910808D}" destId="{ADE06ED0-31D9-40D8-9397-54A89719D524}" srcOrd="0" destOrd="1" presId="urn:microsoft.com/office/officeart/2005/8/layout/vProcess5"/>
    <dgm:cxn modelId="{B7FBD953-C0D9-4480-8663-2E3F7D6B39F7}" srcId="{8820ABD6-9728-4B05-8EF1-62156F5DB939}" destId="{BB91FE33-85AC-4928-A40F-C541679A4FAE}" srcOrd="1" destOrd="0" parTransId="{E1723B16-9EC6-4244-8F50-A908E8D8334A}" sibTransId="{DCCC7E5B-8E37-4D55-B461-FEE0B2E2CFBA}"/>
    <dgm:cxn modelId="{958A4174-7827-48F7-B2FF-9F6846BE440F}" type="presOf" srcId="{9504415C-CC6C-4BAE-9402-31DFB72FC0B1}" destId="{D3737F98-B021-4512-A937-6844FCA56F12}" srcOrd="0" destOrd="0" presId="urn:microsoft.com/office/officeart/2005/8/layout/vProcess5"/>
    <dgm:cxn modelId="{D407FC74-E1E6-4858-9466-CD78A2CB6223}" srcId="{322ED900-CD8C-4E0C-9F30-799F8C1B181D}" destId="{4B27B4AA-3639-489D-A128-8D24C8BB1DFF}" srcOrd="1" destOrd="0" parTransId="{F007C7C8-6059-4C7D-9E50-4885FA27AA3C}" sibTransId="{566F82A8-CDBE-4CF3-978B-36D637D8DCDD}"/>
    <dgm:cxn modelId="{BB9FB256-16EA-4D6D-B389-BC47ECA5E998}" type="presOf" srcId="{5F13BDFC-46E6-4C43-8B38-4F308E992DEA}" destId="{50746781-90F7-4F5F-8534-419A7282FA5F}" srcOrd="0" destOrd="3" presId="urn:microsoft.com/office/officeart/2005/8/layout/vProcess5"/>
    <dgm:cxn modelId="{950B0779-037B-4318-9086-6BAADF5418B8}" srcId="{322ED900-CD8C-4E0C-9F30-799F8C1B181D}" destId="{09157FD0-55A1-4A61-AD2E-C59D6EE591CB}" srcOrd="0" destOrd="0" parTransId="{C63FC67C-9150-4031-A054-79461EDDE4A2}" sibTransId="{5064D06A-26B7-45CC-A513-E7CE53D8A0A8}"/>
    <dgm:cxn modelId="{C9A78F59-14E2-49C6-AC02-72F570147CEC}" srcId="{CB1E08FF-E93F-4C56-8696-DCEA65A08267}" destId="{FCDCB5D9-5EA7-4E38-A614-C154E1740427}" srcOrd="0" destOrd="0" parTransId="{D8349AE9-399F-41FC-ABCF-A99DE667E0C3}" sibTransId="{713B055F-0583-4080-A380-E444B6922671}"/>
    <dgm:cxn modelId="{2F8DD17B-B43D-4D56-A11A-097B6F3D6187}" srcId="{B42D3FD7-A881-497E-BDFA-A02EFD9B8413}" destId="{6762234D-D637-40AF-BBD0-C054F5DAA16F}" srcOrd="1" destOrd="0" parTransId="{A587159A-6AA6-4CA4-BFEF-ACF6688E65CA}" sibTransId="{CF223AE9-3C0C-46E0-A561-32129DE19352}"/>
    <dgm:cxn modelId="{CE6CDE81-C44B-4088-980B-FD098EE00004}" srcId="{B255B6A6-53CC-462E-BF1D-4A66D1E0A4CE}" destId="{5F13BDFC-46E6-4C43-8B38-4F308E992DEA}" srcOrd="2" destOrd="0" parTransId="{1C6EFD84-E9A8-47B2-837E-31C21AD81B1C}" sibTransId="{F7B7A0EE-4DB2-4356-8763-4FBCB2E7351A}"/>
    <dgm:cxn modelId="{1A942E85-41A3-4F51-8BFC-B919263CD7B8}" srcId="{34D5EB26-DB4F-4F4B-9786-707871F8ABB7}" destId="{C12BABDD-DA99-4ACC-B48B-1CD2A64C3B16}" srcOrd="2" destOrd="0" parTransId="{35DB226F-C39D-4FB4-B305-E26F598371F6}" sibTransId="{29F30C69-4F9C-41CF-A635-5B2CEDB10B7E}"/>
    <dgm:cxn modelId="{1BE2E587-5482-468C-A8CB-935F0A6AABA9}" type="presOf" srcId="{884CF1B6-E5F8-4875-8A92-6AA2BE47C643}" destId="{1EFD8956-8E0E-4A8C-BB62-0D02F187820D}" srcOrd="0" destOrd="0" presId="urn:microsoft.com/office/officeart/2005/8/layout/vProcess5"/>
    <dgm:cxn modelId="{AFD5B08E-40A5-44BB-8850-5B9A31EF69D7}" type="presOf" srcId="{6762234D-D637-40AF-BBD0-C054F5DAA16F}" destId="{F0CE99C0-9EBD-4560-89C7-003D34960855}" srcOrd="0" destOrd="0" presId="urn:microsoft.com/office/officeart/2005/8/layout/vProcess5"/>
    <dgm:cxn modelId="{7850D195-3DC8-4829-86C4-545C92BBB870}" srcId="{CB1E08FF-E93F-4C56-8696-DCEA65A08267}" destId="{68301A85-55F1-43C4-B95B-617B6C0FFB76}" srcOrd="2" destOrd="0" parTransId="{38D5D978-91BA-42FE-980F-D84DADA29DF4}" sibTransId="{DAE9B8B2-4B37-425E-9E01-5CF63A8BC95F}"/>
    <dgm:cxn modelId="{53DF9898-1A26-42B8-87E6-DB3B514E6B67}" type="presOf" srcId="{BA2CE4DB-A0B0-4D90-9575-03080CB1BD0C}" destId="{E05CD8D8-9790-4A2E-816F-5E1B7816CC6B}" srcOrd="1" destOrd="2" presId="urn:microsoft.com/office/officeart/2005/8/layout/vProcess5"/>
    <dgm:cxn modelId="{3F4E279A-613D-4760-8F66-656FC4299CA6}" type="presOf" srcId="{B255B6A6-53CC-462E-BF1D-4A66D1E0A4CE}" destId="{50746781-90F7-4F5F-8534-419A7282FA5F}" srcOrd="0" destOrd="0" presId="urn:microsoft.com/office/officeart/2005/8/layout/vProcess5"/>
    <dgm:cxn modelId="{E019499E-2C68-4B79-A01B-A2CC9951E044}" type="presOf" srcId="{7CE7B82B-2F4E-45AA-B878-56C279395565}" destId="{0832FD8F-BBBE-4744-BE40-CD7BE700C0C8}" srcOrd="1" destOrd="1" presId="urn:microsoft.com/office/officeart/2005/8/layout/vProcess5"/>
    <dgm:cxn modelId="{FC3219A0-0DD8-4322-A2A8-C6150864D339}" type="presOf" srcId="{93023B27-21FF-4B8A-B134-BA99675FAB1C}" destId="{E05CD8D8-9790-4A2E-816F-5E1B7816CC6B}" srcOrd="1" destOrd="1" presId="urn:microsoft.com/office/officeart/2005/8/layout/vProcess5"/>
    <dgm:cxn modelId="{B04B66A0-9757-48E2-B6F2-083F4AD76A63}" type="presOf" srcId="{34D5EB26-DB4F-4F4B-9786-707871F8ABB7}" destId="{E05CD8D8-9790-4A2E-816F-5E1B7816CC6B}" srcOrd="1" destOrd="0" presId="urn:microsoft.com/office/officeart/2005/8/layout/vProcess5"/>
    <dgm:cxn modelId="{308794A0-3942-474A-ACA0-4AE2A617AFE4}" type="presOf" srcId="{91013B3B-F882-4B18-8DD3-197D6E8D395C}" destId="{0BABFFB1-8ED8-44E2-B0FE-2E5F1EAD0E2E}" srcOrd="0" destOrd="0" presId="urn:microsoft.com/office/officeart/2005/8/layout/vProcess5"/>
    <dgm:cxn modelId="{5EAAC4A0-B4FD-4431-86C2-1AAE76C33166}" type="presOf" srcId="{B255B6A6-53CC-462E-BF1D-4A66D1E0A4CE}" destId="{0832FD8F-BBBE-4744-BE40-CD7BE700C0C8}" srcOrd="1" destOrd="0" presId="urn:microsoft.com/office/officeart/2005/8/layout/vProcess5"/>
    <dgm:cxn modelId="{18F7DEA1-D441-400E-A03C-4890B44F1EB7}" type="presOf" srcId="{8820ABD6-9728-4B05-8EF1-62156F5DB939}" destId="{ADE06ED0-31D9-40D8-9397-54A89719D524}" srcOrd="0" destOrd="0" presId="urn:microsoft.com/office/officeart/2005/8/layout/vProcess5"/>
    <dgm:cxn modelId="{B961E0A1-BF36-4B4D-A171-DC19FBD8DDD2}" type="presOf" srcId="{68301A85-55F1-43C4-B95B-617B6C0FFB76}" destId="{A2E03723-DFCA-4971-B8CA-C43BAF14FDA5}" srcOrd="0" destOrd="3" presId="urn:microsoft.com/office/officeart/2005/8/layout/vProcess5"/>
    <dgm:cxn modelId="{14FF03A2-36B5-4084-AF13-55E270B19658}" srcId="{8820ABD6-9728-4B05-8EF1-62156F5DB939}" destId="{B51DB767-45B3-4A7E-88F6-3FAFCEA5D8E4}" srcOrd="2" destOrd="0" parTransId="{28D38BE9-DB37-4E57-B256-F4AD9044285E}" sibTransId="{81CCD27B-FB15-4299-901A-DBFAFADE3F73}"/>
    <dgm:cxn modelId="{A268F0A6-E6AD-43F8-B134-D658A910D072}" type="presOf" srcId="{BB91FE33-85AC-4928-A40F-C541679A4FAE}" destId="{ADE06ED0-31D9-40D8-9397-54A89719D524}" srcOrd="0" destOrd="2" presId="urn:microsoft.com/office/officeart/2005/8/layout/vProcess5"/>
    <dgm:cxn modelId="{50B347B3-723C-4793-89AE-C0070709157A}" type="presOf" srcId="{B94E3E3D-98E0-489C-B779-8674E34DE58A}" destId="{2EF3BF3B-A27A-434A-959F-B3B6D5B15655}" srcOrd="1" destOrd="4" presId="urn:microsoft.com/office/officeart/2005/8/layout/vProcess5"/>
    <dgm:cxn modelId="{DB544BB3-866F-4E0B-9C02-A4371A37F488}" type="presOf" srcId="{BC47211F-6DF2-4C17-BDA8-5D596D2B6D7B}" destId="{F0CE99C0-9EBD-4560-89C7-003D34960855}" srcOrd="0" destOrd="1" presId="urn:microsoft.com/office/officeart/2005/8/layout/vProcess5"/>
    <dgm:cxn modelId="{AA6E84B8-359B-400F-AC7A-0649005B776D}" type="presOf" srcId="{FCDCB5D9-5EA7-4E38-A614-C154E1740427}" destId="{2EF3BF3B-A27A-434A-959F-B3B6D5B15655}" srcOrd="1" destOrd="1" presId="urn:microsoft.com/office/officeart/2005/8/layout/vProcess5"/>
    <dgm:cxn modelId="{F8A9B8BB-D402-4938-8B2D-A8B0393FBE32}" type="presOf" srcId="{68301A85-55F1-43C4-B95B-617B6C0FFB76}" destId="{2EF3BF3B-A27A-434A-959F-B3B6D5B15655}" srcOrd="1" destOrd="3" presId="urn:microsoft.com/office/officeart/2005/8/layout/vProcess5"/>
    <dgm:cxn modelId="{706160C7-0ABF-4F38-882E-1E04679E394B}" type="presOf" srcId="{B51DB767-45B3-4A7E-88F6-3FAFCEA5D8E4}" destId="{82FA6780-A69D-4914-B651-2A84BCD9C012}" srcOrd="1" destOrd="3" presId="urn:microsoft.com/office/officeart/2005/8/layout/vProcess5"/>
    <dgm:cxn modelId="{A5A061C8-2959-4ED6-8D9A-C2C8B7CAEB80}" srcId="{B42D3FD7-A881-497E-BDFA-A02EFD9B8413}" destId="{34D5EB26-DB4F-4F4B-9786-707871F8ABB7}" srcOrd="0" destOrd="0" parTransId="{8EB0319D-BC19-464F-84DA-26CD3864BC7F}" sibTransId="{884CF1B6-E5F8-4875-8A92-6AA2BE47C643}"/>
    <dgm:cxn modelId="{D8B8D4CB-077F-4648-80BC-FCEB6AD4BE22}" type="presOf" srcId="{BC47211F-6DF2-4C17-BDA8-5D596D2B6D7B}" destId="{D08DA5DF-B276-4FC5-8EF7-62943F5167F0}" srcOrd="1" destOrd="1" presId="urn:microsoft.com/office/officeart/2005/8/layout/vProcess5"/>
    <dgm:cxn modelId="{225B2DCE-1330-4F41-8F64-AA5971F47B53}" type="presOf" srcId="{CB1E08FF-E93F-4C56-8696-DCEA65A08267}" destId="{2EF3BF3B-A27A-434A-959F-B3B6D5B15655}" srcOrd="1" destOrd="0" presId="urn:microsoft.com/office/officeart/2005/8/layout/vProcess5"/>
    <dgm:cxn modelId="{3AFF17D2-B251-438A-8711-3CE71E78D9CB}" srcId="{322ED900-CD8C-4E0C-9F30-799F8C1B181D}" destId="{CF7A002E-D46A-4146-AB74-2911BA833537}" srcOrd="2" destOrd="0" parTransId="{1FB2F2D0-7E69-4889-88C1-70F44219BB37}" sibTransId="{EB68874A-E2DB-4D7D-A746-211BDB408048}"/>
    <dgm:cxn modelId="{DEFE74D3-938C-4631-BB9B-E00C5BB967EE}" srcId="{B42D3FD7-A881-497E-BDFA-A02EFD9B8413}" destId="{322ED900-CD8C-4E0C-9F30-799F8C1B181D}" srcOrd="5" destOrd="0" parTransId="{2685A199-3CAA-4157-ABAC-61C112668A95}" sibTransId="{0125F8BC-727C-455F-9591-1ED5A59E7991}"/>
    <dgm:cxn modelId="{CB5D33D5-7016-4029-BE2C-95DF07D20C70}" type="presOf" srcId="{B51DB767-45B3-4A7E-88F6-3FAFCEA5D8E4}" destId="{ADE06ED0-31D9-40D8-9397-54A89719D524}" srcOrd="0" destOrd="3" presId="urn:microsoft.com/office/officeart/2005/8/layout/vProcess5"/>
    <dgm:cxn modelId="{D6CD0BDA-D7CC-4FC5-A5F0-9EC2DD19A2BD}" srcId="{B42D3FD7-A881-497E-BDFA-A02EFD9B8413}" destId="{8820ABD6-9728-4B05-8EF1-62156F5DB939}" srcOrd="4" destOrd="0" parTransId="{76FBD1F3-A2D4-4F6C-9A1B-EF29F5378B58}" sibTransId="{72C39514-08FF-48E5-8FA1-A21B3CE504C5}"/>
    <dgm:cxn modelId="{6F68A8E3-55E4-4CE5-85C1-3B6497558370}" srcId="{CB1E08FF-E93F-4C56-8696-DCEA65A08267}" destId="{B94E3E3D-98E0-489C-B779-8674E34DE58A}" srcOrd="3" destOrd="0" parTransId="{6B8F2572-0554-4810-A8C6-16F5814E1EBD}" sibTransId="{D7705D3D-D8E7-45A7-AEAE-E1C8DB53F782}"/>
    <dgm:cxn modelId="{83B1BAE4-77A6-4FD4-967E-869C28ECDCE7}" type="presOf" srcId="{07190326-FEB7-4822-918E-569D11BAF183}" destId="{F0CE99C0-9EBD-4560-89C7-003D34960855}" srcOrd="0" destOrd="2" presId="urn:microsoft.com/office/officeart/2005/8/layout/vProcess5"/>
    <dgm:cxn modelId="{E36126E5-B3B4-4B22-B5F0-AFDA06920A04}" type="presOf" srcId="{CB1E08FF-E93F-4C56-8696-DCEA65A08267}" destId="{A2E03723-DFCA-4971-B8CA-C43BAF14FDA5}" srcOrd="0" destOrd="0" presId="urn:microsoft.com/office/officeart/2005/8/layout/vProcess5"/>
    <dgm:cxn modelId="{BE113AEF-5203-4D66-8D51-14FF4FA0A2B7}" srcId="{B255B6A6-53CC-462E-BF1D-4A66D1E0A4CE}" destId="{7CE7B82B-2F4E-45AA-B878-56C279395565}" srcOrd="0" destOrd="0" parTransId="{70B09046-1FD6-493C-AF79-BFE587B96618}" sibTransId="{1F48A21F-E04D-4711-9CEB-A629E7B15C6C}"/>
    <dgm:cxn modelId="{DCB5E7F0-4D5E-469F-A6E8-33C6E108D226}" type="presOf" srcId="{B42D3FD7-A881-497E-BDFA-A02EFD9B8413}" destId="{8D6FC399-1DF0-4D4B-8B14-6F0E4EA8FFAA}" srcOrd="0" destOrd="0" presId="urn:microsoft.com/office/officeart/2005/8/layout/vProcess5"/>
    <dgm:cxn modelId="{065CAAF1-1D81-4C10-8779-A4950119AA2D}" srcId="{8820ABD6-9728-4B05-8EF1-62156F5DB939}" destId="{3865F0AB-482F-4181-9D7F-9879B910808D}" srcOrd="0" destOrd="0" parTransId="{BDB1A1AA-8DF7-4C4D-8475-FDFE65C075E7}" sibTransId="{FB4799B5-C236-4E9C-8DA6-99E107FE4997}"/>
    <dgm:cxn modelId="{2F474AF8-89D9-45B0-A78E-7241605A65B0}" type="presOf" srcId="{8C10F82A-A73B-4E7F-BB14-59D5320D75CA}" destId="{2EF3BF3B-A27A-434A-959F-B3B6D5B15655}" srcOrd="1" destOrd="2" presId="urn:microsoft.com/office/officeart/2005/8/layout/vProcess5"/>
    <dgm:cxn modelId="{74A76DF9-5ABA-464F-B65F-4857AA64B4A8}" type="presOf" srcId="{5F13BDFC-46E6-4C43-8B38-4F308E992DEA}" destId="{0832FD8F-BBBE-4744-BE40-CD7BE700C0C8}" srcOrd="1" destOrd="3" presId="urn:microsoft.com/office/officeart/2005/8/layout/vProcess5"/>
    <dgm:cxn modelId="{D558B6B0-2513-4878-BFB9-D65C6DB83BB1}" type="presParOf" srcId="{8D6FC399-1DF0-4D4B-8B14-6F0E4EA8FFAA}" destId="{8117CF32-7072-4DE5-B37C-C1216373DCF0}" srcOrd="0" destOrd="0" presId="urn:microsoft.com/office/officeart/2005/8/layout/vProcess5"/>
    <dgm:cxn modelId="{7F79FB05-27A4-406A-8AE4-110B58051457}" type="presParOf" srcId="{8D6FC399-1DF0-4D4B-8B14-6F0E4EA8FFAA}" destId="{F8EEEB02-D1C2-49FA-AB55-588D1710DC17}" srcOrd="1" destOrd="0" presId="urn:microsoft.com/office/officeart/2005/8/layout/vProcess5"/>
    <dgm:cxn modelId="{BD662D60-3161-4B9D-9964-BAEE07480FDC}" type="presParOf" srcId="{8D6FC399-1DF0-4D4B-8B14-6F0E4EA8FFAA}" destId="{F0CE99C0-9EBD-4560-89C7-003D34960855}" srcOrd="2" destOrd="0" presId="urn:microsoft.com/office/officeart/2005/8/layout/vProcess5"/>
    <dgm:cxn modelId="{A4DB7E70-F394-4CA0-A7E5-5CC433E60EBD}" type="presParOf" srcId="{8D6FC399-1DF0-4D4B-8B14-6F0E4EA8FFAA}" destId="{A2E03723-DFCA-4971-B8CA-C43BAF14FDA5}" srcOrd="3" destOrd="0" presId="urn:microsoft.com/office/officeart/2005/8/layout/vProcess5"/>
    <dgm:cxn modelId="{372CA2E9-F95D-4D06-830B-F506546B7A70}" type="presParOf" srcId="{8D6FC399-1DF0-4D4B-8B14-6F0E4EA8FFAA}" destId="{50746781-90F7-4F5F-8534-419A7282FA5F}" srcOrd="4" destOrd="0" presId="urn:microsoft.com/office/officeart/2005/8/layout/vProcess5"/>
    <dgm:cxn modelId="{C2779B93-9DDC-4F29-80C3-30006D64E389}" type="presParOf" srcId="{8D6FC399-1DF0-4D4B-8B14-6F0E4EA8FFAA}" destId="{ADE06ED0-31D9-40D8-9397-54A89719D524}" srcOrd="5" destOrd="0" presId="urn:microsoft.com/office/officeart/2005/8/layout/vProcess5"/>
    <dgm:cxn modelId="{94245A0C-48E3-47CF-91FC-06787F56E2FB}" type="presParOf" srcId="{8D6FC399-1DF0-4D4B-8B14-6F0E4EA8FFAA}" destId="{1EFD8956-8E0E-4A8C-BB62-0D02F187820D}" srcOrd="6" destOrd="0" presId="urn:microsoft.com/office/officeart/2005/8/layout/vProcess5"/>
    <dgm:cxn modelId="{1FBA7360-1AA0-4F9C-894A-EFCFB31518A7}" type="presParOf" srcId="{8D6FC399-1DF0-4D4B-8B14-6F0E4EA8FFAA}" destId="{69B0E37F-E828-4C6D-A807-1C8C6E03864C}" srcOrd="7" destOrd="0" presId="urn:microsoft.com/office/officeart/2005/8/layout/vProcess5"/>
    <dgm:cxn modelId="{B741CA4D-C892-4D52-8BE3-842C1892393C}" type="presParOf" srcId="{8D6FC399-1DF0-4D4B-8B14-6F0E4EA8FFAA}" destId="{0BABFFB1-8ED8-44E2-B0FE-2E5F1EAD0E2E}" srcOrd="8" destOrd="0" presId="urn:microsoft.com/office/officeart/2005/8/layout/vProcess5"/>
    <dgm:cxn modelId="{D2828579-922C-421B-97A8-50EA0CF48EB4}" type="presParOf" srcId="{8D6FC399-1DF0-4D4B-8B14-6F0E4EA8FFAA}" destId="{D3737F98-B021-4512-A937-6844FCA56F12}" srcOrd="9" destOrd="0" presId="urn:microsoft.com/office/officeart/2005/8/layout/vProcess5"/>
    <dgm:cxn modelId="{73674CDA-E5DD-4395-AA4E-219CF4CA6588}" type="presParOf" srcId="{8D6FC399-1DF0-4D4B-8B14-6F0E4EA8FFAA}" destId="{E05CD8D8-9790-4A2E-816F-5E1B7816CC6B}" srcOrd="10" destOrd="0" presId="urn:microsoft.com/office/officeart/2005/8/layout/vProcess5"/>
    <dgm:cxn modelId="{3BE039CC-EB6B-4046-9B27-8D2F4C216731}" type="presParOf" srcId="{8D6FC399-1DF0-4D4B-8B14-6F0E4EA8FFAA}" destId="{D08DA5DF-B276-4FC5-8EF7-62943F5167F0}" srcOrd="11" destOrd="0" presId="urn:microsoft.com/office/officeart/2005/8/layout/vProcess5"/>
    <dgm:cxn modelId="{E445CAA5-0EE2-4475-A9F5-738F8FE0CE37}" type="presParOf" srcId="{8D6FC399-1DF0-4D4B-8B14-6F0E4EA8FFAA}" destId="{2EF3BF3B-A27A-434A-959F-B3B6D5B15655}" srcOrd="12" destOrd="0" presId="urn:microsoft.com/office/officeart/2005/8/layout/vProcess5"/>
    <dgm:cxn modelId="{87C95636-93BF-4A1F-8B21-D832D771ED01}" type="presParOf" srcId="{8D6FC399-1DF0-4D4B-8B14-6F0E4EA8FFAA}" destId="{0832FD8F-BBBE-4744-BE40-CD7BE700C0C8}" srcOrd="13" destOrd="0" presId="urn:microsoft.com/office/officeart/2005/8/layout/vProcess5"/>
    <dgm:cxn modelId="{5C72B5FA-EA9B-4222-B5AD-D197677D2B6B}" type="presParOf" srcId="{8D6FC399-1DF0-4D4B-8B14-6F0E4EA8FFAA}" destId="{82FA6780-A69D-4914-B651-2A84BCD9C012}"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48C782-E165-4F39-9C15-1E4F1DCAEE03}"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080A276A-0C1F-4A3B-A389-497B779E783B}">
      <dgm:prSet phldrT="[Text]" custT="1"/>
      <dgm:spPr/>
      <dgm:t>
        <a:bodyPr/>
        <a:lstStyle/>
        <a:p>
          <a:r>
            <a:rPr lang="en-US" sz="1200">
              <a:solidFill>
                <a:schemeClr val="accent1">
                  <a:lumMod val="75000"/>
                </a:schemeClr>
              </a:solidFill>
              <a:latin typeface="Arial" panose="020B0604020202020204" pitchFamily="34" charset="0"/>
              <a:cs typeface="Arial" panose="020B0604020202020204" pitchFamily="34" charset="0"/>
            </a:rPr>
            <a:t>Apply Model</a:t>
          </a:r>
        </a:p>
      </dgm:t>
    </dgm:pt>
    <dgm:pt modelId="{9311BD1B-9AEF-4ACC-A4AE-2EA5AC2F7D0A}" type="parTrans" cxnId="{90DBD287-497F-4E60-B24D-0CFB48B5D722}">
      <dgm:prSet/>
      <dgm:spPr/>
      <dgm:t>
        <a:bodyPr/>
        <a:lstStyle/>
        <a:p>
          <a:endParaRPr lang="en-US"/>
        </a:p>
      </dgm:t>
    </dgm:pt>
    <dgm:pt modelId="{6DC7E822-B995-43CE-B747-243CB1E6E9CF}" type="sibTrans" cxnId="{90DBD287-497F-4E60-B24D-0CFB48B5D722}">
      <dgm:prSet/>
      <dgm:spPr/>
      <dgm:t>
        <a:bodyPr/>
        <a:lstStyle/>
        <a:p>
          <a:endParaRPr lang="en-US"/>
        </a:p>
      </dgm:t>
    </dgm:pt>
    <dgm:pt modelId="{B0851385-BE57-4CE1-9832-CE44DBA57EB6}">
      <dgm:prSet phldrT="[Text]" custT="1"/>
      <dgm:spPr/>
      <dgm:t>
        <a:bodyPr/>
        <a:lstStyle/>
        <a:p>
          <a:r>
            <a:rPr lang="en-US" sz="1200">
              <a:latin typeface="Arial" panose="020B0604020202020204" pitchFamily="34" charset="0"/>
              <a:cs typeface="Arial" panose="020B0604020202020204" pitchFamily="34" charset="0"/>
            </a:rPr>
            <a:t>Middleware API Service, for UI integration</a:t>
          </a:r>
        </a:p>
      </dgm:t>
    </dgm:pt>
    <dgm:pt modelId="{8CB1E123-856E-4CDB-B0C6-C1B6D9D82686}" type="parTrans" cxnId="{3EE1D94F-83D2-4588-8B72-91A6713175CD}">
      <dgm:prSet/>
      <dgm:spPr/>
      <dgm:t>
        <a:bodyPr/>
        <a:lstStyle/>
        <a:p>
          <a:endParaRPr lang="en-US"/>
        </a:p>
      </dgm:t>
    </dgm:pt>
    <dgm:pt modelId="{5060E805-1796-42E7-B116-FBBD8DCFFB26}" type="sibTrans" cxnId="{3EE1D94F-83D2-4588-8B72-91A6713175CD}">
      <dgm:prSet/>
      <dgm:spPr/>
      <dgm:t>
        <a:bodyPr/>
        <a:lstStyle/>
        <a:p>
          <a:endParaRPr lang="en-US"/>
        </a:p>
      </dgm:t>
    </dgm:pt>
    <dgm:pt modelId="{CE5CA041-C1DD-417B-9D81-BFB54A9117DE}">
      <dgm:prSet phldrT="[Text]" custT="1"/>
      <dgm:spPr/>
      <dgm:t>
        <a:bodyPr/>
        <a:lstStyle/>
        <a:p>
          <a:r>
            <a:rPr lang="en-US" sz="1200">
              <a:latin typeface="Arial" panose="020B0604020202020204" pitchFamily="34" charset="0"/>
              <a:cs typeface="Arial" panose="020B0604020202020204" pitchFamily="34" charset="0"/>
            </a:rPr>
            <a:t>Data clean-up, wrangling, labelling etc.</a:t>
          </a:r>
        </a:p>
      </dgm:t>
    </dgm:pt>
    <dgm:pt modelId="{F94C62EF-EF54-465F-B462-90FEB038862A}" type="parTrans" cxnId="{3D320FCD-57B2-41D9-8E8F-98118A3A6711}">
      <dgm:prSet/>
      <dgm:spPr/>
      <dgm:t>
        <a:bodyPr/>
        <a:lstStyle/>
        <a:p>
          <a:endParaRPr lang="en-US"/>
        </a:p>
      </dgm:t>
    </dgm:pt>
    <dgm:pt modelId="{CEB4EF5C-8A8F-466C-AB57-01C9C5741D93}" type="sibTrans" cxnId="{3D320FCD-57B2-41D9-8E8F-98118A3A6711}">
      <dgm:prSet/>
      <dgm:spPr/>
      <dgm:t>
        <a:bodyPr/>
        <a:lstStyle/>
        <a:p>
          <a:endParaRPr lang="en-US"/>
        </a:p>
      </dgm:t>
    </dgm:pt>
    <dgm:pt modelId="{88B52FBB-B6D3-4E07-B145-F3668159A04B}">
      <dgm:prSet phldrT="[Text]" custT="1"/>
      <dgm:spPr/>
      <dgm:t>
        <a:bodyPr/>
        <a:lstStyle/>
        <a:p>
          <a:r>
            <a:rPr lang="en-US" sz="1200">
              <a:latin typeface="Arial" panose="020B0604020202020204" pitchFamily="34" charset="0"/>
              <a:cs typeface="Arial" panose="020B0604020202020204" pitchFamily="34" charset="0"/>
            </a:rPr>
            <a:t>(Trained) Model execution and output result </a:t>
          </a:r>
        </a:p>
      </dgm:t>
    </dgm:pt>
    <dgm:pt modelId="{0A7AB052-74CC-4EBF-A254-7F092990960E}" type="parTrans" cxnId="{EED2DB63-42F5-48CB-9D19-F916081E18A5}">
      <dgm:prSet/>
      <dgm:spPr/>
      <dgm:t>
        <a:bodyPr/>
        <a:lstStyle/>
        <a:p>
          <a:endParaRPr lang="en-US"/>
        </a:p>
      </dgm:t>
    </dgm:pt>
    <dgm:pt modelId="{970F43D2-B4A1-4922-9A25-4148757F6816}" type="sibTrans" cxnId="{EED2DB63-42F5-48CB-9D19-F916081E18A5}">
      <dgm:prSet/>
      <dgm:spPr/>
      <dgm:t>
        <a:bodyPr/>
        <a:lstStyle/>
        <a:p>
          <a:endParaRPr lang="en-US"/>
        </a:p>
      </dgm:t>
    </dgm:pt>
    <dgm:pt modelId="{8068ED8F-29E1-4DE6-9F75-CD8D6F2146D4}" type="pres">
      <dgm:prSet presAssocID="{AC48C782-E165-4F39-9C15-1E4F1DCAEE03}" presName="Name0" presStyleCnt="0">
        <dgm:presLayoutVars>
          <dgm:dir/>
          <dgm:animLvl val="lvl"/>
          <dgm:resizeHandles val="exact"/>
        </dgm:presLayoutVars>
      </dgm:prSet>
      <dgm:spPr/>
    </dgm:pt>
    <dgm:pt modelId="{22F8A532-BF5D-4A84-B375-5010F3187EFC}" type="pres">
      <dgm:prSet presAssocID="{080A276A-0C1F-4A3B-A389-497B779E783B}" presName="linNode" presStyleCnt="0"/>
      <dgm:spPr/>
    </dgm:pt>
    <dgm:pt modelId="{9A50BC1D-0AE5-4AD6-8749-FE17E15687CE}" type="pres">
      <dgm:prSet presAssocID="{080A276A-0C1F-4A3B-A389-497B779E783B}" presName="parTx" presStyleLbl="revTx" presStyleIdx="0" presStyleCnt="1">
        <dgm:presLayoutVars>
          <dgm:chMax val="1"/>
          <dgm:bulletEnabled val="1"/>
        </dgm:presLayoutVars>
      </dgm:prSet>
      <dgm:spPr/>
    </dgm:pt>
    <dgm:pt modelId="{BA2AE5C5-D0F9-4864-AF57-CC500F0D225C}" type="pres">
      <dgm:prSet presAssocID="{080A276A-0C1F-4A3B-A389-497B779E783B}" presName="bracket" presStyleLbl="parChTrans1D1" presStyleIdx="0" presStyleCnt="1"/>
      <dgm:spPr/>
    </dgm:pt>
    <dgm:pt modelId="{E125C08A-EA38-48ED-827A-B2C2DC2DFDE2}" type="pres">
      <dgm:prSet presAssocID="{080A276A-0C1F-4A3B-A389-497B779E783B}" presName="spH" presStyleCnt="0"/>
      <dgm:spPr/>
    </dgm:pt>
    <dgm:pt modelId="{9AA683D8-F156-4659-A85E-E5B9167867C4}" type="pres">
      <dgm:prSet presAssocID="{080A276A-0C1F-4A3B-A389-497B779E783B}" presName="desTx" presStyleLbl="node1" presStyleIdx="0" presStyleCnt="1">
        <dgm:presLayoutVars>
          <dgm:bulletEnabled val="1"/>
        </dgm:presLayoutVars>
      </dgm:prSet>
      <dgm:spPr/>
    </dgm:pt>
  </dgm:ptLst>
  <dgm:cxnLst>
    <dgm:cxn modelId="{73CF261F-F408-428C-813B-C63A48FD514D}" type="presOf" srcId="{88B52FBB-B6D3-4E07-B145-F3668159A04B}" destId="{9AA683D8-F156-4659-A85E-E5B9167867C4}" srcOrd="0" destOrd="2" presId="urn:diagrams.loki3.com/BracketList"/>
    <dgm:cxn modelId="{F39E6F62-B628-4F26-96F0-E6A9849C4510}" type="presOf" srcId="{080A276A-0C1F-4A3B-A389-497B779E783B}" destId="{9A50BC1D-0AE5-4AD6-8749-FE17E15687CE}" srcOrd="0" destOrd="0" presId="urn:diagrams.loki3.com/BracketList"/>
    <dgm:cxn modelId="{EED2DB63-42F5-48CB-9D19-F916081E18A5}" srcId="{080A276A-0C1F-4A3B-A389-497B779E783B}" destId="{88B52FBB-B6D3-4E07-B145-F3668159A04B}" srcOrd="2" destOrd="0" parTransId="{0A7AB052-74CC-4EBF-A254-7F092990960E}" sibTransId="{970F43D2-B4A1-4922-9A25-4148757F6816}"/>
    <dgm:cxn modelId="{3EE1D94F-83D2-4588-8B72-91A6713175CD}" srcId="{080A276A-0C1F-4A3B-A389-497B779E783B}" destId="{B0851385-BE57-4CE1-9832-CE44DBA57EB6}" srcOrd="0" destOrd="0" parTransId="{8CB1E123-856E-4CDB-B0C6-C1B6D9D82686}" sibTransId="{5060E805-1796-42E7-B116-FBBD8DCFFB26}"/>
    <dgm:cxn modelId="{76DAE673-C08D-45BF-B1C8-2048C46DF1F5}" type="presOf" srcId="{B0851385-BE57-4CE1-9832-CE44DBA57EB6}" destId="{9AA683D8-F156-4659-A85E-E5B9167867C4}" srcOrd="0" destOrd="0" presId="urn:diagrams.loki3.com/BracketList"/>
    <dgm:cxn modelId="{E02B5280-5E95-4DDA-A93E-A48FD398FF50}" type="presOf" srcId="{CE5CA041-C1DD-417B-9D81-BFB54A9117DE}" destId="{9AA683D8-F156-4659-A85E-E5B9167867C4}" srcOrd="0" destOrd="1" presId="urn:diagrams.loki3.com/BracketList"/>
    <dgm:cxn modelId="{683EC782-AA54-42D1-8E83-FC7CFE113D32}" type="presOf" srcId="{AC48C782-E165-4F39-9C15-1E4F1DCAEE03}" destId="{8068ED8F-29E1-4DE6-9F75-CD8D6F2146D4}" srcOrd="0" destOrd="0" presId="urn:diagrams.loki3.com/BracketList"/>
    <dgm:cxn modelId="{90DBD287-497F-4E60-B24D-0CFB48B5D722}" srcId="{AC48C782-E165-4F39-9C15-1E4F1DCAEE03}" destId="{080A276A-0C1F-4A3B-A389-497B779E783B}" srcOrd="0" destOrd="0" parTransId="{9311BD1B-9AEF-4ACC-A4AE-2EA5AC2F7D0A}" sibTransId="{6DC7E822-B995-43CE-B747-243CB1E6E9CF}"/>
    <dgm:cxn modelId="{3D320FCD-57B2-41D9-8E8F-98118A3A6711}" srcId="{080A276A-0C1F-4A3B-A389-497B779E783B}" destId="{CE5CA041-C1DD-417B-9D81-BFB54A9117DE}" srcOrd="1" destOrd="0" parTransId="{F94C62EF-EF54-465F-B462-90FEB038862A}" sibTransId="{CEB4EF5C-8A8F-466C-AB57-01C9C5741D93}"/>
    <dgm:cxn modelId="{C7E73937-21B5-47C4-87AF-CD4F116CD0A2}" type="presParOf" srcId="{8068ED8F-29E1-4DE6-9F75-CD8D6F2146D4}" destId="{22F8A532-BF5D-4A84-B375-5010F3187EFC}" srcOrd="0" destOrd="0" presId="urn:diagrams.loki3.com/BracketList"/>
    <dgm:cxn modelId="{037D1073-E445-4AC7-A368-D7509F4718DB}" type="presParOf" srcId="{22F8A532-BF5D-4A84-B375-5010F3187EFC}" destId="{9A50BC1D-0AE5-4AD6-8749-FE17E15687CE}" srcOrd="0" destOrd="0" presId="urn:diagrams.loki3.com/BracketList"/>
    <dgm:cxn modelId="{6B9FC4C7-B97E-4E5D-822B-B259BFB960D6}" type="presParOf" srcId="{22F8A532-BF5D-4A84-B375-5010F3187EFC}" destId="{BA2AE5C5-D0F9-4864-AF57-CC500F0D225C}" srcOrd="1" destOrd="0" presId="urn:diagrams.loki3.com/BracketList"/>
    <dgm:cxn modelId="{ED236314-4DB0-429B-BFB8-95E98F6E2240}" type="presParOf" srcId="{22F8A532-BF5D-4A84-B375-5010F3187EFC}" destId="{E125C08A-EA38-48ED-827A-B2C2DC2DFDE2}" srcOrd="2" destOrd="0" presId="urn:diagrams.loki3.com/BracketList"/>
    <dgm:cxn modelId="{FBE50DAB-4299-488D-AC4A-680540C690EB}" type="presParOf" srcId="{22F8A532-BF5D-4A84-B375-5010F3187EFC}" destId="{9AA683D8-F156-4659-A85E-E5B9167867C4}"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C13A6A-1C78-4A08-A468-5CF56D58EC58}" type="doc">
      <dgm:prSet loTypeId="urn:microsoft.com/office/officeart/2005/8/layout/vList3" loCatId="list" qsTypeId="urn:microsoft.com/office/officeart/2005/8/quickstyle/3d1" qsCatId="3D" csTypeId="urn:microsoft.com/office/officeart/2005/8/colors/accent1_2" csCatId="accent1" phldr="1"/>
      <dgm:spPr/>
      <dgm:t>
        <a:bodyPr/>
        <a:lstStyle/>
        <a:p>
          <a:endParaRPr lang="en-US"/>
        </a:p>
      </dgm:t>
    </dgm:pt>
    <dgm:pt modelId="{B29D820C-5990-4072-B6E8-4CC2C079B8A7}">
      <dgm:prSet custT="1"/>
      <dgm:spPr/>
      <dgm:t>
        <a:bodyPr/>
        <a:lstStyle/>
        <a:p>
          <a:r>
            <a:rPr lang="en-US" sz="1200" b="1">
              <a:latin typeface="Arial" panose="020B0604020202020204" pitchFamily="34" charset="0"/>
              <a:cs typeface="Arial" panose="020B0604020202020204" pitchFamily="34" charset="0"/>
            </a:rPr>
            <a:t>Claims - Historical Claims</a:t>
          </a:r>
        </a:p>
      </dgm:t>
    </dgm:pt>
    <dgm:pt modelId="{F4ED45F4-E4DE-4BC0-9EB3-E8B4C1AD320F}" type="parTrans" cxnId="{6DE86A01-E312-4C33-9886-31BD0EFC1B5F}">
      <dgm:prSet/>
      <dgm:spPr/>
      <dgm:t>
        <a:bodyPr/>
        <a:lstStyle/>
        <a:p>
          <a:endParaRPr lang="en-US" sz="1200" b="1">
            <a:latin typeface="Arial" panose="020B0604020202020204" pitchFamily="34" charset="0"/>
            <a:cs typeface="Arial" panose="020B0604020202020204" pitchFamily="34" charset="0"/>
          </a:endParaRPr>
        </a:p>
      </dgm:t>
    </dgm:pt>
    <dgm:pt modelId="{2BAAD9A4-80EB-47AA-9E2D-DFC5D4F0BEB9}" type="sibTrans" cxnId="{6DE86A01-E312-4C33-9886-31BD0EFC1B5F}">
      <dgm:prSet/>
      <dgm:spPr/>
      <dgm:t>
        <a:bodyPr/>
        <a:lstStyle/>
        <a:p>
          <a:endParaRPr lang="en-US" sz="1200" b="1">
            <a:latin typeface="Arial" panose="020B0604020202020204" pitchFamily="34" charset="0"/>
            <a:cs typeface="Arial" panose="020B0604020202020204" pitchFamily="34" charset="0"/>
          </a:endParaRPr>
        </a:p>
      </dgm:t>
    </dgm:pt>
    <dgm:pt modelId="{9C5FB62C-AE8A-4F90-A080-30A036F98221}">
      <dgm:prSet custT="1"/>
      <dgm:spPr/>
      <dgm:t>
        <a:bodyPr/>
        <a:lstStyle/>
        <a:p>
          <a:r>
            <a:rPr lang="en-US" sz="1200" b="1">
              <a:solidFill>
                <a:srgbClr val="C00000"/>
              </a:solidFill>
              <a:latin typeface="Arial" panose="020B0604020202020204" pitchFamily="34" charset="0"/>
              <a:cs typeface="Arial" panose="020B0604020202020204" pitchFamily="34" charset="0"/>
            </a:rPr>
            <a:t>Care Management (Not Available) </a:t>
          </a:r>
        </a:p>
      </dgm:t>
    </dgm:pt>
    <dgm:pt modelId="{285B015F-8EDB-4FA5-B154-FECB2A2ED606}" type="parTrans" cxnId="{69E688DE-ED36-43C8-B6AE-73E5BC00AD0D}">
      <dgm:prSet/>
      <dgm:spPr/>
      <dgm:t>
        <a:bodyPr/>
        <a:lstStyle/>
        <a:p>
          <a:endParaRPr lang="en-US" sz="1200" b="1">
            <a:latin typeface="Arial" panose="020B0604020202020204" pitchFamily="34" charset="0"/>
            <a:cs typeface="Arial" panose="020B0604020202020204" pitchFamily="34" charset="0"/>
          </a:endParaRPr>
        </a:p>
      </dgm:t>
    </dgm:pt>
    <dgm:pt modelId="{B35D1C64-E7F9-46F5-A52B-A22778F2F2AA}" type="sibTrans" cxnId="{69E688DE-ED36-43C8-B6AE-73E5BC00AD0D}">
      <dgm:prSet/>
      <dgm:spPr/>
      <dgm:t>
        <a:bodyPr/>
        <a:lstStyle/>
        <a:p>
          <a:endParaRPr lang="en-US" sz="1200" b="1">
            <a:latin typeface="Arial" panose="020B0604020202020204" pitchFamily="34" charset="0"/>
            <a:cs typeface="Arial" panose="020B0604020202020204" pitchFamily="34" charset="0"/>
          </a:endParaRPr>
        </a:p>
      </dgm:t>
    </dgm:pt>
    <dgm:pt modelId="{AA44D7B2-493F-43F5-A9F4-0BEAADF98E5F}">
      <dgm:prSet custT="1"/>
      <dgm:spPr/>
      <dgm:t>
        <a:bodyPr/>
        <a:lstStyle/>
        <a:p>
          <a:r>
            <a:rPr lang="en-US" sz="1200" b="1">
              <a:solidFill>
                <a:srgbClr val="C00000"/>
              </a:solidFill>
              <a:latin typeface="Arial" panose="020B0604020202020204" pitchFamily="34" charset="0"/>
              <a:cs typeface="Arial" panose="020B0604020202020204" pitchFamily="34" charset="0"/>
            </a:rPr>
            <a:t>Survey  - Wellness Survey(Not Available)</a:t>
          </a:r>
        </a:p>
      </dgm:t>
    </dgm:pt>
    <dgm:pt modelId="{E56718F9-2E99-4992-8774-A83243E67C6E}" type="parTrans" cxnId="{A67D70A6-E63D-4C21-B077-1E8145206C21}">
      <dgm:prSet/>
      <dgm:spPr/>
      <dgm:t>
        <a:bodyPr/>
        <a:lstStyle/>
        <a:p>
          <a:endParaRPr lang="en-US" sz="1200" b="1">
            <a:latin typeface="Arial" panose="020B0604020202020204" pitchFamily="34" charset="0"/>
            <a:cs typeface="Arial" panose="020B0604020202020204" pitchFamily="34" charset="0"/>
          </a:endParaRPr>
        </a:p>
      </dgm:t>
    </dgm:pt>
    <dgm:pt modelId="{D7D5ADF2-E22E-4FBF-A8C4-210958BBC766}" type="sibTrans" cxnId="{A67D70A6-E63D-4C21-B077-1E8145206C21}">
      <dgm:prSet/>
      <dgm:spPr/>
      <dgm:t>
        <a:bodyPr/>
        <a:lstStyle/>
        <a:p>
          <a:endParaRPr lang="en-US" sz="1200" b="1">
            <a:latin typeface="Arial" panose="020B0604020202020204" pitchFamily="34" charset="0"/>
            <a:cs typeface="Arial" panose="020B0604020202020204" pitchFamily="34" charset="0"/>
          </a:endParaRPr>
        </a:p>
      </dgm:t>
    </dgm:pt>
    <dgm:pt modelId="{391EAC23-6F1C-4CE8-8771-9CCD09904DEB}">
      <dgm:prSet custT="1"/>
      <dgm:spPr/>
      <dgm:t>
        <a:bodyPr/>
        <a:lstStyle/>
        <a:p>
          <a:r>
            <a:rPr lang="en-US" sz="1200" b="1">
              <a:latin typeface="Arial" panose="020B0604020202020204" pitchFamily="34" charset="0"/>
              <a:cs typeface="Arial" panose="020B0604020202020204" pitchFamily="34" charset="0"/>
            </a:rPr>
            <a:t>Member  (member demographics)</a:t>
          </a:r>
        </a:p>
      </dgm:t>
    </dgm:pt>
    <dgm:pt modelId="{B99078B5-693B-4CCF-9722-C2CA3BC46036}" type="parTrans" cxnId="{D2F95A47-45E1-48EB-9D22-A25EF476BDB4}">
      <dgm:prSet/>
      <dgm:spPr/>
      <dgm:t>
        <a:bodyPr/>
        <a:lstStyle/>
        <a:p>
          <a:endParaRPr lang="en-US" sz="1200" b="1">
            <a:latin typeface="Arial" panose="020B0604020202020204" pitchFamily="34" charset="0"/>
            <a:cs typeface="Arial" panose="020B0604020202020204" pitchFamily="34" charset="0"/>
          </a:endParaRPr>
        </a:p>
      </dgm:t>
    </dgm:pt>
    <dgm:pt modelId="{126E4AFE-D869-4E81-96AE-DD95BD125B4C}" type="sibTrans" cxnId="{D2F95A47-45E1-48EB-9D22-A25EF476BDB4}">
      <dgm:prSet/>
      <dgm:spPr/>
      <dgm:t>
        <a:bodyPr/>
        <a:lstStyle/>
        <a:p>
          <a:endParaRPr lang="en-US" sz="1200" b="1">
            <a:latin typeface="Arial" panose="020B0604020202020204" pitchFamily="34" charset="0"/>
            <a:cs typeface="Arial" panose="020B0604020202020204" pitchFamily="34" charset="0"/>
          </a:endParaRPr>
        </a:p>
      </dgm:t>
    </dgm:pt>
    <dgm:pt modelId="{7617E5E4-8DC1-4444-A255-18DE86AEAEAA}">
      <dgm:prSet custT="1"/>
      <dgm:spPr/>
      <dgm:t>
        <a:bodyPr/>
        <a:lstStyle/>
        <a:p>
          <a:r>
            <a:rPr lang="en-US" sz="1200" b="1">
              <a:latin typeface="Arial" panose="020B0604020202020204" pitchFamily="34" charset="0"/>
              <a:cs typeface="Arial" panose="020B0604020202020204" pitchFamily="34" charset="0"/>
            </a:rPr>
            <a:t>Provider - Provider location</a:t>
          </a:r>
        </a:p>
      </dgm:t>
    </dgm:pt>
    <dgm:pt modelId="{2E04C7AA-707B-4C2C-9FC0-3DA1616213B8}" type="parTrans" cxnId="{426C1D15-63D7-4659-8504-BF0928E49E86}">
      <dgm:prSet/>
      <dgm:spPr/>
      <dgm:t>
        <a:bodyPr/>
        <a:lstStyle/>
        <a:p>
          <a:endParaRPr lang="en-US" sz="1200" b="1">
            <a:latin typeface="Arial" panose="020B0604020202020204" pitchFamily="34" charset="0"/>
            <a:cs typeface="Arial" panose="020B0604020202020204" pitchFamily="34" charset="0"/>
          </a:endParaRPr>
        </a:p>
      </dgm:t>
    </dgm:pt>
    <dgm:pt modelId="{D9421670-6497-445F-BD9F-00B1F9495037}" type="sibTrans" cxnId="{426C1D15-63D7-4659-8504-BF0928E49E86}">
      <dgm:prSet/>
      <dgm:spPr/>
      <dgm:t>
        <a:bodyPr/>
        <a:lstStyle/>
        <a:p>
          <a:endParaRPr lang="en-US" sz="1200" b="1">
            <a:latin typeface="Arial" panose="020B0604020202020204" pitchFamily="34" charset="0"/>
            <a:cs typeface="Arial" panose="020B0604020202020204" pitchFamily="34" charset="0"/>
          </a:endParaRPr>
        </a:p>
      </dgm:t>
    </dgm:pt>
    <dgm:pt modelId="{56D0A35B-2781-4FA9-8B58-EE1AD71BD6A9}" type="pres">
      <dgm:prSet presAssocID="{88C13A6A-1C78-4A08-A468-5CF56D58EC58}" presName="linearFlow" presStyleCnt="0">
        <dgm:presLayoutVars>
          <dgm:dir/>
          <dgm:resizeHandles val="exact"/>
        </dgm:presLayoutVars>
      </dgm:prSet>
      <dgm:spPr/>
    </dgm:pt>
    <dgm:pt modelId="{57F29C4F-33DC-4F4E-9880-FB948B9A77BE}" type="pres">
      <dgm:prSet presAssocID="{B29D820C-5990-4072-B6E8-4CC2C079B8A7}" presName="composite" presStyleCnt="0"/>
      <dgm:spPr/>
    </dgm:pt>
    <dgm:pt modelId="{AA7CFD73-D5BD-4F32-9971-B8F660F4A781}" type="pres">
      <dgm:prSet presAssocID="{B29D820C-5990-4072-B6E8-4CC2C079B8A7}"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0F07DE2-C1D4-4781-879C-0485C6746F90}" type="pres">
      <dgm:prSet presAssocID="{B29D820C-5990-4072-B6E8-4CC2C079B8A7}" presName="txShp" presStyleLbl="node1" presStyleIdx="0" presStyleCnt="5">
        <dgm:presLayoutVars>
          <dgm:bulletEnabled val="1"/>
        </dgm:presLayoutVars>
      </dgm:prSet>
      <dgm:spPr/>
    </dgm:pt>
    <dgm:pt modelId="{4B62D5FF-9C50-4046-BF7B-40CEB68C1685}" type="pres">
      <dgm:prSet presAssocID="{2BAAD9A4-80EB-47AA-9E2D-DFC5D4F0BEB9}" presName="spacing" presStyleCnt="0"/>
      <dgm:spPr/>
    </dgm:pt>
    <dgm:pt modelId="{CB06A574-363A-4609-B346-6729AFE71A6F}" type="pres">
      <dgm:prSet presAssocID="{9C5FB62C-AE8A-4F90-A080-30A036F98221}" presName="composite" presStyleCnt="0"/>
      <dgm:spPr/>
    </dgm:pt>
    <dgm:pt modelId="{1D9CA107-6627-401A-ACBE-2F7C7A88F8D7}" type="pres">
      <dgm:prSet presAssocID="{9C5FB62C-AE8A-4F90-A080-30A036F98221}" presName="imgShp" presStyleLbl="fgImgPlace1" presStyleIdx="1" presStyleCnt="5"/>
      <dgm:spPr/>
    </dgm:pt>
    <dgm:pt modelId="{9392C2D7-8274-4BF7-A836-088923C1C387}" type="pres">
      <dgm:prSet presAssocID="{9C5FB62C-AE8A-4F90-A080-30A036F98221}" presName="txShp" presStyleLbl="node1" presStyleIdx="1" presStyleCnt="5">
        <dgm:presLayoutVars>
          <dgm:bulletEnabled val="1"/>
        </dgm:presLayoutVars>
      </dgm:prSet>
      <dgm:spPr/>
    </dgm:pt>
    <dgm:pt modelId="{DE2DFF4E-775E-4937-9DDD-80FC1C14D558}" type="pres">
      <dgm:prSet presAssocID="{B35D1C64-E7F9-46F5-A52B-A22778F2F2AA}" presName="spacing" presStyleCnt="0"/>
      <dgm:spPr/>
    </dgm:pt>
    <dgm:pt modelId="{A7C8A62E-74A7-4EFF-AF83-81D775762A8E}" type="pres">
      <dgm:prSet presAssocID="{AA44D7B2-493F-43F5-A9F4-0BEAADF98E5F}" presName="composite" presStyleCnt="0"/>
      <dgm:spPr/>
    </dgm:pt>
    <dgm:pt modelId="{DE6AEB5D-9612-407D-9A7E-10FD456D4702}" type="pres">
      <dgm:prSet presAssocID="{AA44D7B2-493F-43F5-A9F4-0BEAADF98E5F}" presName="imgShp" presStyleLbl="fgImgPlace1" presStyleIdx="2" presStyleCnt="5"/>
      <dgm:spPr/>
    </dgm:pt>
    <dgm:pt modelId="{45B87220-15F3-44DA-802A-E1F8F2C729C1}" type="pres">
      <dgm:prSet presAssocID="{AA44D7B2-493F-43F5-A9F4-0BEAADF98E5F}" presName="txShp" presStyleLbl="node1" presStyleIdx="2" presStyleCnt="5">
        <dgm:presLayoutVars>
          <dgm:bulletEnabled val="1"/>
        </dgm:presLayoutVars>
      </dgm:prSet>
      <dgm:spPr/>
    </dgm:pt>
    <dgm:pt modelId="{63F3BE63-1F6E-4415-8DE7-168AD9AA4CE2}" type="pres">
      <dgm:prSet presAssocID="{D7D5ADF2-E22E-4FBF-A8C4-210958BBC766}" presName="spacing" presStyleCnt="0"/>
      <dgm:spPr/>
    </dgm:pt>
    <dgm:pt modelId="{462FFFEB-990B-4635-8ED1-EE3C33DD528D}" type="pres">
      <dgm:prSet presAssocID="{391EAC23-6F1C-4CE8-8771-9CCD09904DEB}" presName="composite" presStyleCnt="0"/>
      <dgm:spPr/>
    </dgm:pt>
    <dgm:pt modelId="{EA55A6FD-160D-4199-969C-8A5373EDEDA8}" type="pres">
      <dgm:prSet presAssocID="{391EAC23-6F1C-4CE8-8771-9CCD09904DEB}" presName="imgShp" presStyleLbl="fgImgPlace1" presStyleIdx="3" presStyleCnt="5"/>
      <dgm:spPr>
        <a:blipFill rotWithShape="1">
          <a:blip xmlns:r="http://schemas.openxmlformats.org/officeDocument/2006/relationships" r:embed="rId2"/>
          <a:stretch>
            <a:fillRect/>
          </a:stretch>
        </a:blipFill>
      </dgm:spPr>
    </dgm:pt>
    <dgm:pt modelId="{E9205BF9-757A-4E6C-AACA-1CE20D097125}" type="pres">
      <dgm:prSet presAssocID="{391EAC23-6F1C-4CE8-8771-9CCD09904DEB}" presName="txShp" presStyleLbl="node1" presStyleIdx="3" presStyleCnt="5">
        <dgm:presLayoutVars>
          <dgm:bulletEnabled val="1"/>
        </dgm:presLayoutVars>
      </dgm:prSet>
      <dgm:spPr/>
    </dgm:pt>
    <dgm:pt modelId="{47B152A9-ACC4-4582-9EA4-9E6AAEEB5A27}" type="pres">
      <dgm:prSet presAssocID="{126E4AFE-D869-4E81-96AE-DD95BD125B4C}" presName="spacing" presStyleCnt="0"/>
      <dgm:spPr/>
    </dgm:pt>
    <dgm:pt modelId="{09E238C2-D5FC-444D-BA32-BE3611C23094}" type="pres">
      <dgm:prSet presAssocID="{7617E5E4-8DC1-4444-A255-18DE86AEAEAA}" presName="composite" presStyleCnt="0"/>
      <dgm:spPr/>
    </dgm:pt>
    <dgm:pt modelId="{4CFA35E1-B690-4514-B6C5-A9046E44D15F}" type="pres">
      <dgm:prSet presAssocID="{7617E5E4-8DC1-4444-A255-18DE86AEAEAA}" presName="imgShp" presStyleLbl="fgImgPlace1" presStyleIdx="4" presStyleCnt="5"/>
      <dgm:spPr>
        <a:blipFill rotWithShape="1">
          <a:blip xmlns:r="http://schemas.openxmlformats.org/officeDocument/2006/relationships" r:embed="rId2"/>
          <a:stretch>
            <a:fillRect/>
          </a:stretch>
        </a:blipFill>
      </dgm:spPr>
    </dgm:pt>
    <dgm:pt modelId="{73ACD078-974E-4C95-AAF5-72C2447C1139}" type="pres">
      <dgm:prSet presAssocID="{7617E5E4-8DC1-4444-A255-18DE86AEAEAA}" presName="txShp" presStyleLbl="node1" presStyleIdx="4" presStyleCnt="5">
        <dgm:presLayoutVars>
          <dgm:bulletEnabled val="1"/>
        </dgm:presLayoutVars>
      </dgm:prSet>
      <dgm:spPr/>
    </dgm:pt>
  </dgm:ptLst>
  <dgm:cxnLst>
    <dgm:cxn modelId="{6DE86A01-E312-4C33-9886-31BD0EFC1B5F}" srcId="{88C13A6A-1C78-4A08-A468-5CF56D58EC58}" destId="{B29D820C-5990-4072-B6E8-4CC2C079B8A7}" srcOrd="0" destOrd="0" parTransId="{F4ED45F4-E4DE-4BC0-9EB3-E8B4C1AD320F}" sibTransId="{2BAAD9A4-80EB-47AA-9E2D-DFC5D4F0BEB9}"/>
    <dgm:cxn modelId="{9610130B-2FC8-46B8-B043-C53401B4E947}" type="presOf" srcId="{9C5FB62C-AE8A-4F90-A080-30A036F98221}" destId="{9392C2D7-8274-4BF7-A836-088923C1C387}" srcOrd="0" destOrd="0" presId="urn:microsoft.com/office/officeart/2005/8/layout/vList3"/>
    <dgm:cxn modelId="{426C1D15-63D7-4659-8504-BF0928E49E86}" srcId="{88C13A6A-1C78-4A08-A468-5CF56D58EC58}" destId="{7617E5E4-8DC1-4444-A255-18DE86AEAEAA}" srcOrd="4" destOrd="0" parTransId="{2E04C7AA-707B-4C2C-9FC0-3DA1616213B8}" sibTransId="{D9421670-6497-445F-BD9F-00B1F9495037}"/>
    <dgm:cxn modelId="{C8633E18-BC39-4F64-A8D1-ABAF4604C9BB}" type="presOf" srcId="{AA44D7B2-493F-43F5-A9F4-0BEAADF98E5F}" destId="{45B87220-15F3-44DA-802A-E1F8F2C729C1}" srcOrd="0" destOrd="0" presId="urn:microsoft.com/office/officeart/2005/8/layout/vList3"/>
    <dgm:cxn modelId="{D2F95A47-45E1-48EB-9D22-A25EF476BDB4}" srcId="{88C13A6A-1C78-4A08-A468-5CF56D58EC58}" destId="{391EAC23-6F1C-4CE8-8771-9CCD09904DEB}" srcOrd="3" destOrd="0" parTransId="{B99078B5-693B-4CCF-9722-C2CA3BC46036}" sibTransId="{126E4AFE-D869-4E81-96AE-DD95BD125B4C}"/>
    <dgm:cxn modelId="{77E69874-9C2C-4C77-9D25-AD019638A3E3}" type="presOf" srcId="{88C13A6A-1C78-4A08-A468-5CF56D58EC58}" destId="{56D0A35B-2781-4FA9-8B58-EE1AD71BD6A9}" srcOrd="0" destOrd="0" presId="urn:microsoft.com/office/officeart/2005/8/layout/vList3"/>
    <dgm:cxn modelId="{AD3D5193-FD1E-4E76-A635-1EC71E66456A}" type="presOf" srcId="{B29D820C-5990-4072-B6E8-4CC2C079B8A7}" destId="{20F07DE2-C1D4-4781-879C-0485C6746F90}" srcOrd="0" destOrd="0" presId="urn:microsoft.com/office/officeart/2005/8/layout/vList3"/>
    <dgm:cxn modelId="{A67D70A6-E63D-4C21-B077-1E8145206C21}" srcId="{88C13A6A-1C78-4A08-A468-5CF56D58EC58}" destId="{AA44D7B2-493F-43F5-A9F4-0BEAADF98E5F}" srcOrd="2" destOrd="0" parTransId="{E56718F9-2E99-4992-8774-A83243E67C6E}" sibTransId="{D7D5ADF2-E22E-4FBF-A8C4-210958BBC766}"/>
    <dgm:cxn modelId="{69E688DE-ED36-43C8-B6AE-73E5BC00AD0D}" srcId="{88C13A6A-1C78-4A08-A468-5CF56D58EC58}" destId="{9C5FB62C-AE8A-4F90-A080-30A036F98221}" srcOrd="1" destOrd="0" parTransId="{285B015F-8EDB-4FA5-B154-FECB2A2ED606}" sibTransId="{B35D1C64-E7F9-46F5-A52B-A22778F2F2AA}"/>
    <dgm:cxn modelId="{860B42E1-1460-4352-AFF1-D504293BD397}" type="presOf" srcId="{391EAC23-6F1C-4CE8-8771-9CCD09904DEB}" destId="{E9205BF9-757A-4E6C-AACA-1CE20D097125}" srcOrd="0" destOrd="0" presId="urn:microsoft.com/office/officeart/2005/8/layout/vList3"/>
    <dgm:cxn modelId="{2394F4E8-7820-49E8-AE53-FFDE99E52647}" type="presOf" srcId="{7617E5E4-8DC1-4444-A255-18DE86AEAEAA}" destId="{73ACD078-974E-4C95-AAF5-72C2447C1139}" srcOrd="0" destOrd="0" presId="urn:microsoft.com/office/officeart/2005/8/layout/vList3"/>
    <dgm:cxn modelId="{3A51345A-284E-472E-8AAF-915F6C2B04C6}" type="presParOf" srcId="{56D0A35B-2781-4FA9-8B58-EE1AD71BD6A9}" destId="{57F29C4F-33DC-4F4E-9880-FB948B9A77BE}" srcOrd="0" destOrd="0" presId="urn:microsoft.com/office/officeart/2005/8/layout/vList3"/>
    <dgm:cxn modelId="{8A74D817-15B0-4F24-8458-B935B912F6A9}" type="presParOf" srcId="{57F29C4F-33DC-4F4E-9880-FB948B9A77BE}" destId="{AA7CFD73-D5BD-4F32-9971-B8F660F4A781}" srcOrd="0" destOrd="0" presId="urn:microsoft.com/office/officeart/2005/8/layout/vList3"/>
    <dgm:cxn modelId="{514DB720-BBDD-49DB-BE9C-59A87D001CF1}" type="presParOf" srcId="{57F29C4F-33DC-4F4E-9880-FB948B9A77BE}" destId="{20F07DE2-C1D4-4781-879C-0485C6746F90}" srcOrd="1" destOrd="0" presId="urn:microsoft.com/office/officeart/2005/8/layout/vList3"/>
    <dgm:cxn modelId="{A0C9A016-837A-4C8E-9402-12DBDE7F89DD}" type="presParOf" srcId="{56D0A35B-2781-4FA9-8B58-EE1AD71BD6A9}" destId="{4B62D5FF-9C50-4046-BF7B-40CEB68C1685}" srcOrd="1" destOrd="0" presId="urn:microsoft.com/office/officeart/2005/8/layout/vList3"/>
    <dgm:cxn modelId="{A2A35124-C2D5-436C-8E5F-26671BDE8BC2}" type="presParOf" srcId="{56D0A35B-2781-4FA9-8B58-EE1AD71BD6A9}" destId="{CB06A574-363A-4609-B346-6729AFE71A6F}" srcOrd="2" destOrd="0" presId="urn:microsoft.com/office/officeart/2005/8/layout/vList3"/>
    <dgm:cxn modelId="{306DD5B8-4DDC-457D-A99D-EB6004C464E2}" type="presParOf" srcId="{CB06A574-363A-4609-B346-6729AFE71A6F}" destId="{1D9CA107-6627-401A-ACBE-2F7C7A88F8D7}" srcOrd="0" destOrd="0" presId="urn:microsoft.com/office/officeart/2005/8/layout/vList3"/>
    <dgm:cxn modelId="{8A07A238-CA4A-473D-AE6A-C93B75FB256B}" type="presParOf" srcId="{CB06A574-363A-4609-B346-6729AFE71A6F}" destId="{9392C2D7-8274-4BF7-A836-088923C1C387}" srcOrd="1" destOrd="0" presId="urn:microsoft.com/office/officeart/2005/8/layout/vList3"/>
    <dgm:cxn modelId="{CB93E102-687D-4A38-A140-686D7C014BB0}" type="presParOf" srcId="{56D0A35B-2781-4FA9-8B58-EE1AD71BD6A9}" destId="{DE2DFF4E-775E-4937-9DDD-80FC1C14D558}" srcOrd="3" destOrd="0" presId="urn:microsoft.com/office/officeart/2005/8/layout/vList3"/>
    <dgm:cxn modelId="{19755534-45CC-4C3F-B5DD-0E862C937B75}" type="presParOf" srcId="{56D0A35B-2781-4FA9-8B58-EE1AD71BD6A9}" destId="{A7C8A62E-74A7-4EFF-AF83-81D775762A8E}" srcOrd="4" destOrd="0" presId="urn:microsoft.com/office/officeart/2005/8/layout/vList3"/>
    <dgm:cxn modelId="{7D2F5372-8C80-4A4C-96F2-14F19328243E}" type="presParOf" srcId="{A7C8A62E-74A7-4EFF-AF83-81D775762A8E}" destId="{DE6AEB5D-9612-407D-9A7E-10FD456D4702}" srcOrd="0" destOrd="0" presId="urn:microsoft.com/office/officeart/2005/8/layout/vList3"/>
    <dgm:cxn modelId="{BB939AE5-F523-4033-9E7A-C48F57E5CD8E}" type="presParOf" srcId="{A7C8A62E-74A7-4EFF-AF83-81D775762A8E}" destId="{45B87220-15F3-44DA-802A-E1F8F2C729C1}" srcOrd="1" destOrd="0" presId="urn:microsoft.com/office/officeart/2005/8/layout/vList3"/>
    <dgm:cxn modelId="{F442CA91-AC15-49C2-AE15-898E502A1248}" type="presParOf" srcId="{56D0A35B-2781-4FA9-8B58-EE1AD71BD6A9}" destId="{63F3BE63-1F6E-4415-8DE7-168AD9AA4CE2}" srcOrd="5" destOrd="0" presId="urn:microsoft.com/office/officeart/2005/8/layout/vList3"/>
    <dgm:cxn modelId="{46027071-C04F-4070-AE39-7E142A9E1EB2}" type="presParOf" srcId="{56D0A35B-2781-4FA9-8B58-EE1AD71BD6A9}" destId="{462FFFEB-990B-4635-8ED1-EE3C33DD528D}" srcOrd="6" destOrd="0" presId="urn:microsoft.com/office/officeart/2005/8/layout/vList3"/>
    <dgm:cxn modelId="{B4F7AE5A-C3A1-4A25-9C76-2F0A094E48CF}" type="presParOf" srcId="{462FFFEB-990B-4635-8ED1-EE3C33DD528D}" destId="{EA55A6FD-160D-4199-969C-8A5373EDEDA8}" srcOrd="0" destOrd="0" presId="urn:microsoft.com/office/officeart/2005/8/layout/vList3"/>
    <dgm:cxn modelId="{B9897F52-F7F8-40C9-858D-BCDEA1CB7BDA}" type="presParOf" srcId="{462FFFEB-990B-4635-8ED1-EE3C33DD528D}" destId="{E9205BF9-757A-4E6C-AACA-1CE20D097125}" srcOrd="1" destOrd="0" presId="urn:microsoft.com/office/officeart/2005/8/layout/vList3"/>
    <dgm:cxn modelId="{7722D6FB-2E96-45CD-8A98-49293CBB5EC0}" type="presParOf" srcId="{56D0A35B-2781-4FA9-8B58-EE1AD71BD6A9}" destId="{47B152A9-ACC4-4582-9EA4-9E6AAEEB5A27}" srcOrd="7" destOrd="0" presId="urn:microsoft.com/office/officeart/2005/8/layout/vList3"/>
    <dgm:cxn modelId="{32AB35FA-6412-4821-BCD9-4B684A15AB9E}" type="presParOf" srcId="{56D0A35B-2781-4FA9-8B58-EE1AD71BD6A9}" destId="{09E238C2-D5FC-444D-BA32-BE3611C23094}" srcOrd="8" destOrd="0" presId="urn:microsoft.com/office/officeart/2005/8/layout/vList3"/>
    <dgm:cxn modelId="{20DC6F4F-D875-4A42-A5FB-D97E97DC7956}" type="presParOf" srcId="{09E238C2-D5FC-444D-BA32-BE3611C23094}" destId="{4CFA35E1-B690-4514-B6C5-A9046E44D15F}" srcOrd="0" destOrd="0" presId="urn:microsoft.com/office/officeart/2005/8/layout/vList3"/>
    <dgm:cxn modelId="{C06118C7-53B3-414F-A3BF-1BA040F35DFC}" type="presParOf" srcId="{09E238C2-D5FC-444D-BA32-BE3611C23094}" destId="{73ACD078-974E-4C95-AAF5-72C2447C113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B48A76-B7D8-4F5F-AF25-1273689438D6}" type="doc">
      <dgm:prSet loTypeId="urn:microsoft.com/office/officeart/2005/8/layout/cycle5" loCatId="cycle" qsTypeId="urn:microsoft.com/office/officeart/2005/8/quickstyle/3d1" qsCatId="3D" csTypeId="urn:microsoft.com/office/officeart/2005/8/colors/accent1_2" csCatId="accent1" phldr="1"/>
      <dgm:spPr/>
      <dgm:t>
        <a:bodyPr/>
        <a:lstStyle/>
        <a:p>
          <a:endParaRPr lang="en-US"/>
        </a:p>
      </dgm:t>
    </dgm:pt>
    <dgm:pt modelId="{488BABBD-BCE7-4279-A342-AB466FCBD2A6}">
      <dgm:prSet phldrT="[Text]" custT="1"/>
      <dgm:spPr/>
      <dgm:t>
        <a:bodyPr/>
        <a:lstStyle/>
        <a:p>
          <a:r>
            <a:rPr lang="en-US" sz="1200">
              <a:latin typeface="Arial Narrow" panose="020B0606020202030204" pitchFamily="34" charset="0"/>
            </a:rPr>
            <a:t>Data Ingestion and cleaning</a:t>
          </a:r>
        </a:p>
      </dgm:t>
    </dgm:pt>
    <dgm:pt modelId="{87431950-CA16-4DB0-818C-339E6C80D782}" type="parTrans" cxnId="{00FCCA72-75E3-49FE-876C-19870259FD9A}">
      <dgm:prSet/>
      <dgm:spPr/>
      <dgm:t>
        <a:bodyPr/>
        <a:lstStyle/>
        <a:p>
          <a:endParaRPr lang="en-US"/>
        </a:p>
      </dgm:t>
    </dgm:pt>
    <dgm:pt modelId="{965BC102-5864-4776-82FA-D81EB374D280}" type="sibTrans" cxnId="{00FCCA72-75E3-49FE-876C-19870259FD9A}">
      <dgm:prSet/>
      <dgm:spPr/>
      <dgm:t>
        <a:bodyPr/>
        <a:lstStyle/>
        <a:p>
          <a:endParaRPr lang="en-US"/>
        </a:p>
      </dgm:t>
    </dgm:pt>
    <dgm:pt modelId="{67F54F21-5E90-42A3-94CD-5D58B08CA26B}">
      <dgm:prSet phldrT="[Text]" custT="1"/>
      <dgm:spPr/>
      <dgm:t>
        <a:bodyPr/>
        <a:lstStyle/>
        <a:p>
          <a:r>
            <a:rPr lang="en-US" sz="1200">
              <a:latin typeface="Arial Narrow" panose="020B0606020202030204" pitchFamily="34" charset="0"/>
            </a:rPr>
            <a:t>Data Wrangling and  labeling</a:t>
          </a:r>
        </a:p>
      </dgm:t>
    </dgm:pt>
    <dgm:pt modelId="{4E966EF5-5D94-4A60-923E-7AFC8F6E05F3}" type="parTrans" cxnId="{FBB88AC3-FD79-4170-8651-62EF3B366BB1}">
      <dgm:prSet/>
      <dgm:spPr/>
      <dgm:t>
        <a:bodyPr/>
        <a:lstStyle/>
        <a:p>
          <a:endParaRPr lang="en-US"/>
        </a:p>
      </dgm:t>
    </dgm:pt>
    <dgm:pt modelId="{0772AE11-8656-4962-BBA9-B1B27C933746}" type="sibTrans" cxnId="{FBB88AC3-FD79-4170-8651-62EF3B366BB1}">
      <dgm:prSet/>
      <dgm:spPr/>
      <dgm:t>
        <a:bodyPr/>
        <a:lstStyle/>
        <a:p>
          <a:endParaRPr lang="en-US"/>
        </a:p>
      </dgm:t>
    </dgm:pt>
    <dgm:pt modelId="{4928D0EA-2C5A-4B47-8E05-3B5C23F7946D}">
      <dgm:prSet phldrT="[Text]" custT="1"/>
      <dgm:spPr/>
      <dgm:t>
        <a:bodyPr/>
        <a:lstStyle/>
        <a:p>
          <a:r>
            <a:rPr lang="en-US" sz="1200">
              <a:latin typeface="Arial Narrow" panose="020B0606020202030204" pitchFamily="34" charset="0"/>
            </a:rPr>
            <a:t>Train/Test Dataset in Matrix format  </a:t>
          </a:r>
        </a:p>
      </dgm:t>
    </dgm:pt>
    <dgm:pt modelId="{61E028AE-477E-4BB7-BE8D-F0F34BDBF743}" type="parTrans" cxnId="{CA685B1F-E826-47FC-A9F7-F219C1D5F454}">
      <dgm:prSet/>
      <dgm:spPr/>
      <dgm:t>
        <a:bodyPr/>
        <a:lstStyle/>
        <a:p>
          <a:endParaRPr lang="en-US"/>
        </a:p>
      </dgm:t>
    </dgm:pt>
    <dgm:pt modelId="{32856F78-1F9A-4D74-B96C-E1B6853634A4}" type="sibTrans" cxnId="{CA685B1F-E826-47FC-A9F7-F219C1D5F454}">
      <dgm:prSet/>
      <dgm:spPr/>
      <dgm:t>
        <a:bodyPr/>
        <a:lstStyle/>
        <a:p>
          <a:endParaRPr lang="en-US"/>
        </a:p>
      </dgm:t>
    </dgm:pt>
    <dgm:pt modelId="{B716B343-DFF2-4587-88EC-02368D0C7FBD}">
      <dgm:prSet phldrT="[Text]" custT="1"/>
      <dgm:spPr/>
      <dgm:t>
        <a:bodyPr/>
        <a:lstStyle/>
        <a:p>
          <a:r>
            <a:rPr lang="en-US" sz="1200">
              <a:latin typeface="Arial Narrow" panose="020B0606020202030204" pitchFamily="34" charset="0"/>
            </a:rPr>
            <a:t>Model training, score and selection</a:t>
          </a:r>
        </a:p>
      </dgm:t>
    </dgm:pt>
    <dgm:pt modelId="{8B96218A-6DC1-49F1-97EE-6BC1D1D055B2}" type="parTrans" cxnId="{748349F6-2511-4BBD-8C81-71E7C60F8375}">
      <dgm:prSet/>
      <dgm:spPr/>
      <dgm:t>
        <a:bodyPr/>
        <a:lstStyle/>
        <a:p>
          <a:endParaRPr lang="en-US"/>
        </a:p>
      </dgm:t>
    </dgm:pt>
    <dgm:pt modelId="{E6B52AE2-3554-4B81-9735-BE00B48F7336}" type="sibTrans" cxnId="{748349F6-2511-4BBD-8C81-71E7C60F8375}">
      <dgm:prSet/>
      <dgm:spPr/>
      <dgm:t>
        <a:bodyPr/>
        <a:lstStyle/>
        <a:p>
          <a:endParaRPr lang="en-US"/>
        </a:p>
      </dgm:t>
    </dgm:pt>
    <dgm:pt modelId="{43FB00D4-79CF-4FD4-8F2D-4CF56DA46C61}">
      <dgm:prSet phldrT="[Text]"/>
      <dgm:spPr/>
      <dgm:t>
        <a:bodyPr/>
        <a:lstStyle/>
        <a:p>
          <a:r>
            <a:rPr lang="en-US">
              <a:latin typeface="Arial Narrow" panose="020B0606020202030204" pitchFamily="34" charset="0"/>
            </a:rPr>
            <a:t>Model deployment, prediction execution</a:t>
          </a:r>
          <a:endParaRPr lang="en-US"/>
        </a:p>
      </dgm:t>
    </dgm:pt>
    <dgm:pt modelId="{45EE74B0-1AA9-4FEA-98C2-DFCC93BE9619}" type="parTrans" cxnId="{1FCB3F19-36DD-44CE-8B1C-E66878682F1A}">
      <dgm:prSet/>
      <dgm:spPr/>
      <dgm:t>
        <a:bodyPr/>
        <a:lstStyle/>
        <a:p>
          <a:endParaRPr lang="en-US"/>
        </a:p>
      </dgm:t>
    </dgm:pt>
    <dgm:pt modelId="{798F9593-F584-4A74-892D-C97BE688E724}" type="sibTrans" cxnId="{1FCB3F19-36DD-44CE-8B1C-E66878682F1A}">
      <dgm:prSet/>
      <dgm:spPr/>
      <dgm:t>
        <a:bodyPr/>
        <a:lstStyle/>
        <a:p>
          <a:endParaRPr lang="en-US"/>
        </a:p>
      </dgm:t>
    </dgm:pt>
    <dgm:pt modelId="{32ACADA7-2B2B-48B2-9A84-DCE15EEE36B3}" type="pres">
      <dgm:prSet presAssocID="{C3B48A76-B7D8-4F5F-AF25-1273689438D6}" presName="cycle" presStyleCnt="0">
        <dgm:presLayoutVars>
          <dgm:dir/>
          <dgm:resizeHandles val="exact"/>
        </dgm:presLayoutVars>
      </dgm:prSet>
      <dgm:spPr/>
    </dgm:pt>
    <dgm:pt modelId="{FF25CE57-1F5F-474F-865F-1E225C6EDA1D}" type="pres">
      <dgm:prSet presAssocID="{488BABBD-BCE7-4279-A342-AB466FCBD2A6}" presName="node" presStyleLbl="node1" presStyleIdx="0" presStyleCnt="5" custScaleX="179614">
        <dgm:presLayoutVars>
          <dgm:bulletEnabled val="1"/>
        </dgm:presLayoutVars>
      </dgm:prSet>
      <dgm:spPr/>
    </dgm:pt>
    <dgm:pt modelId="{7E4CC688-6722-4007-AF11-F1CFC5D09E5D}" type="pres">
      <dgm:prSet presAssocID="{488BABBD-BCE7-4279-A342-AB466FCBD2A6}" presName="spNode" presStyleCnt="0"/>
      <dgm:spPr/>
    </dgm:pt>
    <dgm:pt modelId="{5DCDDAD1-A210-44FF-9799-6F05135EE5C9}" type="pres">
      <dgm:prSet presAssocID="{965BC102-5864-4776-82FA-D81EB374D280}" presName="sibTrans" presStyleLbl="sibTrans1D1" presStyleIdx="0" presStyleCnt="5"/>
      <dgm:spPr/>
    </dgm:pt>
    <dgm:pt modelId="{0E103D2C-E208-4634-8E7E-3C13337928A5}" type="pres">
      <dgm:prSet presAssocID="{67F54F21-5E90-42A3-94CD-5D58B08CA26B}" presName="node" presStyleLbl="node1" presStyleIdx="1" presStyleCnt="5" custScaleX="178772">
        <dgm:presLayoutVars>
          <dgm:bulletEnabled val="1"/>
        </dgm:presLayoutVars>
      </dgm:prSet>
      <dgm:spPr/>
    </dgm:pt>
    <dgm:pt modelId="{80D81D0F-AB38-400C-979D-A4C048A6E8E8}" type="pres">
      <dgm:prSet presAssocID="{67F54F21-5E90-42A3-94CD-5D58B08CA26B}" presName="spNode" presStyleCnt="0"/>
      <dgm:spPr/>
    </dgm:pt>
    <dgm:pt modelId="{D485E8FB-221F-4076-8512-07DB1F9FA1BC}" type="pres">
      <dgm:prSet presAssocID="{0772AE11-8656-4962-BBA9-B1B27C933746}" presName="sibTrans" presStyleLbl="sibTrans1D1" presStyleIdx="1" presStyleCnt="5"/>
      <dgm:spPr/>
    </dgm:pt>
    <dgm:pt modelId="{AA1BC58A-4B78-4E3E-9B21-F7D7DF181651}" type="pres">
      <dgm:prSet presAssocID="{4928D0EA-2C5A-4B47-8E05-3B5C23F7946D}" presName="node" presStyleLbl="node1" presStyleIdx="2" presStyleCnt="5" custScaleX="206763" custRadScaleRad="128704" custRadScaleInc="-73849">
        <dgm:presLayoutVars>
          <dgm:bulletEnabled val="1"/>
        </dgm:presLayoutVars>
      </dgm:prSet>
      <dgm:spPr/>
    </dgm:pt>
    <dgm:pt modelId="{CB750492-222D-425C-8B17-A717BC8063B3}" type="pres">
      <dgm:prSet presAssocID="{4928D0EA-2C5A-4B47-8E05-3B5C23F7946D}" presName="spNode" presStyleCnt="0"/>
      <dgm:spPr/>
    </dgm:pt>
    <dgm:pt modelId="{96C579D7-C02B-4BD4-B37C-AA5E63657428}" type="pres">
      <dgm:prSet presAssocID="{32856F78-1F9A-4D74-B96C-E1B6853634A4}" presName="sibTrans" presStyleLbl="sibTrans1D1" presStyleIdx="2" presStyleCnt="5"/>
      <dgm:spPr/>
    </dgm:pt>
    <dgm:pt modelId="{1726B2A7-3DB9-4240-9FA9-0A43C210A686}" type="pres">
      <dgm:prSet presAssocID="{B716B343-DFF2-4587-88EC-02368D0C7FBD}" presName="node" presStyleLbl="node1" presStyleIdx="3" presStyleCnt="5" custScaleX="184478" custRadScaleRad="124405" custRadScaleInc="80484">
        <dgm:presLayoutVars>
          <dgm:bulletEnabled val="1"/>
        </dgm:presLayoutVars>
      </dgm:prSet>
      <dgm:spPr/>
    </dgm:pt>
    <dgm:pt modelId="{CCF2D483-FD02-432A-8821-A477543C4E4E}" type="pres">
      <dgm:prSet presAssocID="{B716B343-DFF2-4587-88EC-02368D0C7FBD}" presName="spNode" presStyleCnt="0"/>
      <dgm:spPr/>
    </dgm:pt>
    <dgm:pt modelId="{9DB7EEA5-1ABF-4C02-A270-BB5AE2F9329F}" type="pres">
      <dgm:prSet presAssocID="{E6B52AE2-3554-4B81-9735-BE00B48F7336}" presName="sibTrans" presStyleLbl="sibTrans1D1" presStyleIdx="3" presStyleCnt="5"/>
      <dgm:spPr/>
    </dgm:pt>
    <dgm:pt modelId="{B3BB1D24-A681-46A0-A139-C1B587057C96}" type="pres">
      <dgm:prSet presAssocID="{43FB00D4-79CF-4FD4-8F2D-4CF56DA46C61}" presName="node" presStyleLbl="node1" presStyleIdx="4" presStyleCnt="5" custScaleX="188577">
        <dgm:presLayoutVars>
          <dgm:bulletEnabled val="1"/>
        </dgm:presLayoutVars>
      </dgm:prSet>
      <dgm:spPr/>
    </dgm:pt>
    <dgm:pt modelId="{D3F5D477-5FFE-47E6-8E02-84AD69763FEF}" type="pres">
      <dgm:prSet presAssocID="{43FB00D4-79CF-4FD4-8F2D-4CF56DA46C61}" presName="spNode" presStyleCnt="0"/>
      <dgm:spPr/>
    </dgm:pt>
    <dgm:pt modelId="{333BE905-5509-425E-8664-7395DCD1876F}" type="pres">
      <dgm:prSet presAssocID="{798F9593-F584-4A74-892D-C97BE688E724}" presName="sibTrans" presStyleLbl="sibTrans1D1" presStyleIdx="4" presStyleCnt="5"/>
      <dgm:spPr/>
    </dgm:pt>
  </dgm:ptLst>
  <dgm:cxnLst>
    <dgm:cxn modelId="{1FCB3F19-36DD-44CE-8B1C-E66878682F1A}" srcId="{C3B48A76-B7D8-4F5F-AF25-1273689438D6}" destId="{43FB00D4-79CF-4FD4-8F2D-4CF56DA46C61}" srcOrd="4" destOrd="0" parTransId="{45EE74B0-1AA9-4FEA-98C2-DFCC93BE9619}" sibTransId="{798F9593-F584-4A74-892D-C97BE688E724}"/>
    <dgm:cxn modelId="{CA685B1F-E826-47FC-A9F7-F219C1D5F454}" srcId="{C3B48A76-B7D8-4F5F-AF25-1273689438D6}" destId="{4928D0EA-2C5A-4B47-8E05-3B5C23F7946D}" srcOrd="2" destOrd="0" parTransId="{61E028AE-477E-4BB7-BE8D-F0F34BDBF743}" sibTransId="{32856F78-1F9A-4D74-B96C-E1B6853634A4}"/>
    <dgm:cxn modelId="{6DCC0B48-BE5B-4726-9FF0-599FF5B51C92}" type="presOf" srcId="{32856F78-1F9A-4D74-B96C-E1B6853634A4}" destId="{96C579D7-C02B-4BD4-B37C-AA5E63657428}" srcOrd="0" destOrd="0" presId="urn:microsoft.com/office/officeart/2005/8/layout/cycle5"/>
    <dgm:cxn modelId="{00FCCA72-75E3-49FE-876C-19870259FD9A}" srcId="{C3B48A76-B7D8-4F5F-AF25-1273689438D6}" destId="{488BABBD-BCE7-4279-A342-AB466FCBD2A6}" srcOrd="0" destOrd="0" parTransId="{87431950-CA16-4DB0-818C-339E6C80D782}" sibTransId="{965BC102-5864-4776-82FA-D81EB374D280}"/>
    <dgm:cxn modelId="{E56B8559-FC3C-4EDB-BAC4-84FDF3E36C65}" type="presOf" srcId="{4928D0EA-2C5A-4B47-8E05-3B5C23F7946D}" destId="{AA1BC58A-4B78-4E3E-9B21-F7D7DF181651}" srcOrd="0" destOrd="0" presId="urn:microsoft.com/office/officeart/2005/8/layout/cycle5"/>
    <dgm:cxn modelId="{DDB7F759-4EA9-4C45-85E6-16A6A6702294}" type="presOf" srcId="{0772AE11-8656-4962-BBA9-B1B27C933746}" destId="{D485E8FB-221F-4076-8512-07DB1F9FA1BC}" srcOrd="0" destOrd="0" presId="urn:microsoft.com/office/officeart/2005/8/layout/cycle5"/>
    <dgm:cxn modelId="{25AD3CA5-DBCE-4BA1-BBC6-4A094F218F3F}" type="presOf" srcId="{67F54F21-5E90-42A3-94CD-5D58B08CA26B}" destId="{0E103D2C-E208-4634-8E7E-3C13337928A5}" srcOrd="0" destOrd="0" presId="urn:microsoft.com/office/officeart/2005/8/layout/cycle5"/>
    <dgm:cxn modelId="{FBB88AC3-FD79-4170-8651-62EF3B366BB1}" srcId="{C3B48A76-B7D8-4F5F-AF25-1273689438D6}" destId="{67F54F21-5E90-42A3-94CD-5D58B08CA26B}" srcOrd="1" destOrd="0" parTransId="{4E966EF5-5D94-4A60-923E-7AFC8F6E05F3}" sibTransId="{0772AE11-8656-4962-BBA9-B1B27C933746}"/>
    <dgm:cxn modelId="{89D09CCD-2ADF-4E29-AE19-96E93D789887}" type="presOf" srcId="{488BABBD-BCE7-4279-A342-AB466FCBD2A6}" destId="{FF25CE57-1F5F-474F-865F-1E225C6EDA1D}" srcOrd="0" destOrd="0" presId="urn:microsoft.com/office/officeart/2005/8/layout/cycle5"/>
    <dgm:cxn modelId="{433D47D2-4654-4EC1-8636-5397FB2F29D8}" type="presOf" srcId="{43FB00D4-79CF-4FD4-8F2D-4CF56DA46C61}" destId="{B3BB1D24-A681-46A0-A139-C1B587057C96}" srcOrd="0" destOrd="0" presId="urn:microsoft.com/office/officeart/2005/8/layout/cycle5"/>
    <dgm:cxn modelId="{269C43E3-E5BF-4828-A969-02FBBEE47D96}" type="presOf" srcId="{B716B343-DFF2-4587-88EC-02368D0C7FBD}" destId="{1726B2A7-3DB9-4240-9FA9-0A43C210A686}" srcOrd="0" destOrd="0" presId="urn:microsoft.com/office/officeart/2005/8/layout/cycle5"/>
    <dgm:cxn modelId="{098486EA-76A1-4639-BF91-F2A2044D6F9E}" type="presOf" srcId="{965BC102-5864-4776-82FA-D81EB374D280}" destId="{5DCDDAD1-A210-44FF-9799-6F05135EE5C9}" srcOrd="0" destOrd="0" presId="urn:microsoft.com/office/officeart/2005/8/layout/cycle5"/>
    <dgm:cxn modelId="{748349F6-2511-4BBD-8C81-71E7C60F8375}" srcId="{C3B48A76-B7D8-4F5F-AF25-1273689438D6}" destId="{B716B343-DFF2-4587-88EC-02368D0C7FBD}" srcOrd="3" destOrd="0" parTransId="{8B96218A-6DC1-49F1-97EE-6BC1D1D055B2}" sibTransId="{E6B52AE2-3554-4B81-9735-BE00B48F7336}"/>
    <dgm:cxn modelId="{6E924DF7-4C0D-4CA8-94B4-C798B2C7BAC7}" type="presOf" srcId="{C3B48A76-B7D8-4F5F-AF25-1273689438D6}" destId="{32ACADA7-2B2B-48B2-9A84-DCE15EEE36B3}" srcOrd="0" destOrd="0" presId="urn:microsoft.com/office/officeart/2005/8/layout/cycle5"/>
    <dgm:cxn modelId="{A0DF54F7-A4F7-456E-ACA7-BF303474966D}" type="presOf" srcId="{E6B52AE2-3554-4B81-9735-BE00B48F7336}" destId="{9DB7EEA5-1ABF-4C02-A270-BB5AE2F9329F}" srcOrd="0" destOrd="0" presId="urn:microsoft.com/office/officeart/2005/8/layout/cycle5"/>
    <dgm:cxn modelId="{08CBB0FD-71B2-43D9-920B-E56DF2D17E4D}" type="presOf" srcId="{798F9593-F584-4A74-892D-C97BE688E724}" destId="{333BE905-5509-425E-8664-7395DCD1876F}" srcOrd="0" destOrd="0" presId="urn:microsoft.com/office/officeart/2005/8/layout/cycle5"/>
    <dgm:cxn modelId="{5EC9898E-E92D-494C-8BD0-4E858E0EEA14}" type="presParOf" srcId="{32ACADA7-2B2B-48B2-9A84-DCE15EEE36B3}" destId="{FF25CE57-1F5F-474F-865F-1E225C6EDA1D}" srcOrd="0" destOrd="0" presId="urn:microsoft.com/office/officeart/2005/8/layout/cycle5"/>
    <dgm:cxn modelId="{E713ABB5-50B5-4186-B01D-566488E998A4}" type="presParOf" srcId="{32ACADA7-2B2B-48B2-9A84-DCE15EEE36B3}" destId="{7E4CC688-6722-4007-AF11-F1CFC5D09E5D}" srcOrd="1" destOrd="0" presId="urn:microsoft.com/office/officeart/2005/8/layout/cycle5"/>
    <dgm:cxn modelId="{20B8D70D-CFDD-4ECF-A8F9-5CF0DBB0D4FD}" type="presParOf" srcId="{32ACADA7-2B2B-48B2-9A84-DCE15EEE36B3}" destId="{5DCDDAD1-A210-44FF-9799-6F05135EE5C9}" srcOrd="2" destOrd="0" presId="urn:microsoft.com/office/officeart/2005/8/layout/cycle5"/>
    <dgm:cxn modelId="{56639A2F-813B-4A90-8683-62CA0F05AE10}" type="presParOf" srcId="{32ACADA7-2B2B-48B2-9A84-DCE15EEE36B3}" destId="{0E103D2C-E208-4634-8E7E-3C13337928A5}" srcOrd="3" destOrd="0" presId="urn:microsoft.com/office/officeart/2005/8/layout/cycle5"/>
    <dgm:cxn modelId="{6B6A533D-C026-47CE-83C5-D2757069B7EE}" type="presParOf" srcId="{32ACADA7-2B2B-48B2-9A84-DCE15EEE36B3}" destId="{80D81D0F-AB38-400C-979D-A4C048A6E8E8}" srcOrd="4" destOrd="0" presId="urn:microsoft.com/office/officeart/2005/8/layout/cycle5"/>
    <dgm:cxn modelId="{0DF503BF-0FAA-4A28-B6ED-98D53F942219}" type="presParOf" srcId="{32ACADA7-2B2B-48B2-9A84-DCE15EEE36B3}" destId="{D485E8FB-221F-4076-8512-07DB1F9FA1BC}" srcOrd="5" destOrd="0" presId="urn:microsoft.com/office/officeart/2005/8/layout/cycle5"/>
    <dgm:cxn modelId="{837CBEA1-2DC4-4C7B-9408-E050171B03E0}" type="presParOf" srcId="{32ACADA7-2B2B-48B2-9A84-DCE15EEE36B3}" destId="{AA1BC58A-4B78-4E3E-9B21-F7D7DF181651}" srcOrd="6" destOrd="0" presId="urn:microsoft.com/office/officeart/2005/8/layout/cycle5"/>
    <dgm:cxn modelId="{943B6AF3-FDD5-4776-A67C-79BE88EA4DA6}" type="presParOf" srcId="{32ACADA7-2B2B-48B2-9A84-DCE15EEE36B3}" destId="{CB750492-222D-425C-8B17-A717BC8063B3}" srcOrd="7" destOrd="0" presId="urn:microsoft.com/office/officeart/2005/8/layout/cycle5"/>
    <dgm:cxn modelId="{6BF0F8A5-C542-4A9F-94AD-40699665D20D}" type="presParOf" srcId="{32ACADA7-2B2B-48B2-9A84-DCE15EEE36B3}" destId="{96C579D7-C02B-4BD4-B37C-AA5E63657428}" srcOrd="8" destOrd="0" presId="urn:microsoft.com/office/officeart/2005/8/layout/cycle5"/>
    <dgm:cxn modelId="{7B84E2F6-A612-48E8-A7ED-4D5E33A33714}" type="presParOf" srcId="{32ACADA7-2B2B-48B2-9A84-DCE15EEE36B3}" destId="{1726B2A7-3DB9-4240-9FA9-0A43C210A686}" srcOrd="9" destOrd="0" presId="urn:microsoft.com/office/officeart/2005/8/layout/cycle5"/>
    <dgm:cxn modelId="{3E51166E-B3B4-4752-94D0-E19D674DD10C}" type="presParOf" srcId="{32ACADA7-2B2B-48B2-9A84-DCE15EEE36B3}" destId="{CCF2D483-FD02-432A-8821-A477543C4E4E}" srcOrd="10" destOrd="0" presId="urn:microsoft.com/office/officeart/2005/8/layout/cycle5"/>
    <dgm:cxn modelId="{06E39110-36AC-4E71-B43A-48A2A084E483}" type="presParOf" srcId="{32ACADA7-2B2B-48B2-9A84-DCE15EEE36B3}" destId="{9DB7EEA5-1ABF-4C02-A270-BB5AE2F9329F}" srcOrd="11" destOrd="0" presId="urn:microsoft.com/office/officeart/2005/8/layout/cycle5"/>
    <dgm:cxn modelId="{3FA13073-6B3A-4A9E-86AF-90978A0632F4}" type="presParOf" srcId="{32ACADA7-2B2B-48B2-9A84-DCE15EEE36B3}" destId="{B3BB1D24-A681-46A0-A139-C1B587057C96}" srcOrd="12" destOrd="0" presId="urn:microsoft.com/office/officeart/2005/8/layout/cycle5"/>
    <dgm:cxn modelId="{FA65641E-9D5F-45FD-B4AB-A1C39D043EE5}" type="presParOf" srcId="{32ACADA7-2B2B-48B2-9A84-DCE15EEE36B3}" destId="{D3F5D477-5FFE-47E6-8E02-84AD69763FEF}" srcOrd="13" destOrd="0" presId="urn:microsoft.com/office/officeart/2005/8/layout/cycle5"/>
    <dgm:cxn modelId="{ED0952E1-6DE8-4CE2-BDBE-99BF9DD4897C}" type="presParOf" srcId="{32ACADA7-2B2B-48B2-9A84-DCE15EEE36B3}" destId="{333BE905-5509-425E-8664-7395DCD1876F}" srcOrd="14" destOrd="0" presId="urn:microsoft.com/office/officeart/2005/8/layout/cycle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EEB02-D1C2-49FA-AB55-588D1710DC17}">
      <dsp:nvSpPr>
        <dsp:cNvPr id="0" name=""/>
        <dsp:cNvSpPr/>
      </dsp:nvSpPr>
      <dsp:spPr>
        <a:xfrm>
          <a:off x="0" y="0"/>
          <a:ext cx="5870955" cy="760563"/>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accent1">
                  <a:lumMod val="75000"/>
                </a:schemeClr>
              </a:solidFill>
              <a:latin typeface="Arial" panose="020B0604020202020204" pitchFamily="34" charset="0"/>
              <a:cs typeface="Arial" panose="020B0604020202020204" pitchFamily="34" charset="0"/>
            </a:rPr>
            <a:t>Data Accusation</a:t>
          </a:r>
        </a:p>
        <a:p>
          <a:pPr marL="114300" lvl="1" indent="-114300" algn="l" defTabSz="533400">
            <a:lnSpc>
              <a:spcPct val="90000"/>
            </a:lnSpc>
            <a:spcBef>
              <a:spcPct val="0"/>
            </a:spcBef>
            <a:spcAft>
              <a:spcPct val="15000"/>
            </a:spcAft>
            <a:buChar char="•"/>
          </a:pPr>
          <a:r>
            <a:rPr lang="en-US" sz="1200" kern="1200">
              <a:solidFill>
                <a:schemeClr val="tx1"/>
              </a:solidFill>
              <a:latin typeface="Arial" panose="020B0604020202020204" pitchFamily="34" charset="0"/>
              <a:cs typeface="Arial" panose="020B0604020202020204" pitchFamily="34" charset="0"/>
            </a:rPr>
            <a:t>Large Scale data is stored in Hadoop clusters</a:t>
          </a:r>
        </a:p>
        <a:p>
          <a:pPr marL="114300" lvl="1" indent="-114300" algn="l" defTabSz="533400">
            <a:lnSpc>
              <a:spcPct val="90000"/>
            </a:lnSpc>
            <a:spcBef>
              <a:spcPct val="0"/>
            </a:spcBef>
            <a:spcAft>
              <a:spcPct val="15000"/>
            </a:spcAft>
            <a:buChar char="•"/>
          </a:pPr>
          <a:r>
            <a:rPr lang="en-US" sz="1200" kern="1200">
              <a:solidFill>
                <a:schemeClr val="tx1"/>
              </a:solidFill>
              <a:latin typeface="Arial" panose="020B0604020202020204" pitchFamily="34" charset="0"/>
              <a:cs typeface="Arial" panose="020B0604020202020204" pitchFamily="34" charset="0"/>
            </a:rPr>
            <a:t>Structured and un-structured data fetching</a:t>
          </a:r>
        </a:p>
        <a:p>
          <a:pPr marL="114300" lvl="1" indent="-114300" algn="l" defTabSz="533400">
            <a:lnSpc>
              <a:spcPct val="90000"/>
            </a:lnSpc>
            <a:spcBef>
              <a:spcPct val="0"/>
            </a:spcBef>
            <a:spcAft>
              <a:spcPct val="15000"/>
            </a:spcAft>
            <a:buChar char="•"/>
          </a:pPr>
          <a:r>
            <a:rPr lang="en-US" sz="1200" kern="1200">
              <a:solidFill>
                <a:schemeClr val="tx1"/>
              </a:solidFill>
              <a:latin typeface="Arial" panose="020B0604020202020204" pitchFamily="34" charset="0"/>
              <a:cs typeface="Arial" panose="020B0604020202020204" pitchFamily="34" charset="0"/>
            </a:rPr>
            <a:t>Identifying group of data with frequent updates</a:t>
          </a:r>
        </a:p>
      </dsp:txBody>
      <dsp:txXfrm>
        <a:off x="22276" y="22276"/>
        <a:ext cx="4961263" cy="716011"/>
      </dsp:txXfrm>
    </dsp:sp>
    <dsp:sp modelId="{F0CE99C0-9EBD-4560-89C7-003D34960855}">
      <dsp:nvSpPr>
        <dsp:cNvPr id="0" name=""/>
        <dsp:cNvSpPr/>
      </dsp:nvSpPr>
      <dsp:spPr>
        <a:xfrm>
          <a:off x="507692" y="783390"/>
          <a:ext cx="5870955" cy="719789"/>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accent1">
                  <a:lumMod val="75000"/>
                </a:schemeClr>
              </a:solidFill>
              <a:latin typeface="Arial" panose="020B0604020202020204" pitchFamily="34" charset="0"/>
              <a:cs typeface="Arial" panose="020B0604020202020204" pitchFamily="34" charset="0"/>
            </a:rPr>
            <a:t>Data Wrangling, </a:t>
          </a:r>
          <a:r>
            <a:rPr lang="en-US" sz="1200" b="0" i="0" kern="1200">
              <a:solidFill>
                <a:schemeClr val="accent1">
                  <a:lumMod val="75000"/>
                </a:schemeClr>
              </a:solidFill>
              <a:latin typeface="Arial" panose="020B0604020202020204" pitchFamily="34" charset="0"/>
              <a:cs typeface="Arial" panose="020B0604020202020204" pitchFamily="34" charset="0"/>
            </a:rPr>
            <a:t>Exploratory data analysis</a:t>
          </a:r>
          <a:endParaRPr lang="en-US" sz="1200" kern="1200">
            <a:solidFill>
              <a:schemeClr val="accent1">
                <a:lumMod val="75000"/>
              </a:schemeClr>
            </a:solidFill>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Store data in deformalized form</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Extract, transform and load data. Calculate derived fields</a:t>
          </a:r>
        </a:p>
      </dsp:txBody>
      <dsp:txXfrm>
        <a:off x="528774" y="804472"/>
        <a:ext cx="4896010" cy="677625"/>
      </dsp:txXfrm>
    </dsp:sp>
    <dsp:sp modelId="{A2E03723-DFCA-4971-B8CA-C43BAF14FDA5}">
      <dsp:nvSpPr>
        <dsp:cNvPr id="0" name=""/>
        <dsp:cNvSpPr/>
      </dsp:nvSpPr>
      <dsp:spPr>
        <a:xfrm>
          <a:off x="890686" y="1531673"/>
          <a:ext cx="5870955" cy="1071131"/>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accent1">
                  <a:lumMod val="75000"/>
                </a:schemeClr>
              </a:solidFill>
              <a:latin typeface="Arial" panose="020B0604020202020204" pitchFamily="34" charset="0"/>
              <a:cs typeface="Arial" panose="020B0604020202020204" pitchFamily="34" charset="0"/>
            </a:rPr>
            <a:t>Model build preparation</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Training data split (Optional)</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Labelling (Optional), Fitment to the need of </a:t>
          </a:r>
          <a:r>
            <a:rPr lang="en-US" sz="1200" kern="1200" err="1">
              <a:latin typeface="Arial" panose="020B0604020202020204" pitchFamily="34" charset="0"/>
              <a:cs typeface="Arial" panose="020B0604020202020204" pitchFamily="34" charset="0"/>
            </a:rPr>
            <a:t>AutoML</a:t>
          </a:r>
          <a:endParaRPr lang="en-US" sz="1200" kern="120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Model Tracking</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Active Learning (Unsupervised Learning)</a:t>
          </a:r>
        </a:p>
      </dsp:txBody>
      <dsp:txXfrm>
        <a:off x="922058" y="1563045"/>
        <a:ext cx="4875430" cy="1008387"/>
      </dsp:txXfrm>
    </dsp:sp>
    <dsp:sp modelId="{50746781-90F7-4F5F-8534-419A7282FA5F}">
      <dsp:nvSpPr>
        <dsp:cNvPr id="0" name=""/>
        <dsp:cNvSpPr/>
      </dsp:nvSpPr>
      <dsp:spPr>
        <a:xfrm>
          <a:off x="1315246" y="2639531"/>
          <a:ext cx="5870955" cy="766480"/>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accent1">
                  <a:lumMod val="75000"/>
                </a:schemeClr>
              </a:solidFill>
              <a:latin typeface="Arial" panose="020B0604020202020204" pitchFamily="34" charset="0"/>
              <a:cs typeface="Arial" panose="020B0604020202020204" pitchFamily="34" charset="0"/>
            </a:rPr>
            <a:t>Model execution</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Multiple Model run</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Model Selection by </a:t>
          </a:r>
          <a:r>
            <a:rPr lang="en-US" sz="1200" kern="1200" err="1">
              <a:latin typeface="Arial" panose="020B0604020202020204" pitchFamily="34" charset="0"/>
              <a:cs typeface="Arial" panose="020B0604020202020204" pitchFamily="34" charset="0"/>
            </a:rPr>
            <a:t>AutoML</a:t>
          </a:r>
          <a:r>
            <a:rPr lang="en-US" sz="1200" kern="1200">
              <a:latin typeface="Arial" panose="020B0604020202020204" pitchFamily="34" charset="0"/>
              <a:cs typeface="Arial" panose="020B0604020202020204" pitchFamily="34" charset="0"/>
            </a:rPr>
            <a:t> </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Model comparison</a:t>
          </a:r>
        </a:p>
      </dsp:txBody>
      <dsp:txXfrm>
        <a:off x="1337695" y="2661980"/>
        <a:ext cx="4893276" cy="721582"/>
      </dsp:txXfrm>
    </dsp:sp>
    <dsp:sp modelId="{ADE06ED0-31D9-40D8-9397-54A89719D524}">
      <dsp:nvSpPr>
        <dsp:cNvPr id="0" name=""/>
        <dsp:cNvSpPr/>
      </dsp:nvSpPr>
      <dsp:spPr>
        <a:xfrm>
          <a:off x="1753662" y="3464787"/>
          <a:ext cx="5870955" cy="760563"/>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accent1">
                  <a:lumMod val="75000"/>
                </a:schemeClr>
              </a:solidFill>
              <a:latin typeface="Arial" panose="020B0604020202020204" pitchFamily="34" charset="0"/>
              <a:cs typeface="Arial" panose="020B0604020202020204" pitchFamily="34" charset="0"/>
            </a:rPr>
            <a:t>Model Lifecycle</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Trained Model deployment</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Model versioning</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Model re training</a:t>
          </a:r>
        </a:p>
      </dsp:txBody>
      <dsp:txXfrm>
        <a:off x="1775938" y="3487063"/>
        <a:ext cx="4893622" cy="716011"/>
      </dsp:txXfrm>
    </dsp:sp>
    <dsp:sp modelId="{1EFD8956-8E0E-4A8C-BB62-0D02F187820D}">
      <dsp:nvSpPr>
        <dsp:cNvPr id="0" name=""/>
        <dsp:cNvSpPr/>
      </dsp:nvSpPr>
      <dsp:spPr>
        <a:xfrm>
          <a:off x="5376589" y="555633"/>
          <a:ext cx="494366" cy="494366"/>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dsp:txBody>
      <dsp:txXfrm>
        <a:off x="5487821" y="555633"/>
        <a:ext cx="271902" cy="372010"/>
      </dsp:txXfrm>
    </dsp:sp>
    <dsp:sp modelId="{69B0E37F-E828-4C6D-A807-1C8C6E03864C}">
      <dsp:nvSpPr>
        <dsp:cNvPr id="0" name=""/>
        <dsp:cNvSpPr/>
      </dsp:nvSpPr>
      <dsp:spPr>
        <a:xfrm>
          <a:off x="5815005" y="1421830"/>
          <a:ext cx="494366" cy="494366"/>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latin typeface="Arial" panose="020B0604020202020204" pitchFamily="34" charset="0"/>
            <a:cs typeface="Arial" panose="020B0604020202020204" pitchFamily="34" charset="0"/>
          </a:endParaRPr>
        </a:p>
      </dsp:txBody>
      <dsp:txXfrm>
        <a:off x="5926237" y="1421830"/>
        <a:ext cx="271902" cy="372010"/>
      </dsp:txXfrm>
    </dsp:sp>
    <dsp:sp modelId="{0BABFFB1-8ED8-44E2-B0FE-2E5F1EAD0E2E}">
      <dsp:nvSpPr>
        <dsp:cNvPr id="0" name=""/>
        <dsp:cNvSpPr/>
      </dsp:nvSpPr>
      <dsp:spPr>
        <a:xfrm>
          <a:off x="6253420" y="2275351"/>
          <a:ext cx="494366" cy="494366"/>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rial" panose="020B0604020202020204" pitchFamily="34" charset="0"/>
            <a:cs typeface="Arial" panose="020B0604020202020204" pitchFamily="34" charset="0"/>
          </a:endParaRPr>
        </a:p>
      </dsp:txBody>
      <dsp:txXfrm>
        <a:off x="6364652" y="2275351"/>
        <a:ext cx="271902" cy="372010"/>
      </dsp:txXfrm>
    </dsp:sp>
    <dsp:sp modelId="{D3737F98-B021-4512-A937-6844FCA56F12}">
      <dsp:nvSpPr>
        <dsp:cNvPr id="0" name=""/>
        <dsp:cNvSpPr/>
      </dsp:nvSpPr>
      <dsp:spPr>
        <a:xfrm>
          <a:off x="6691836" y="3149999"/>
          <a:ext cx="494366" cy="494366"/>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6803068" y="3149999"/>
        <a:ext cx="271902" cy="372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0BC1D-0AE5-4AD6-8749-FE17E15687CE}">
      <dsp:nvSpPr>
        <dsp:cNvPr id="0" name=""/>
        <dsp:cNvSpPr/>
      </dsp:nvSpPr>
      <dsp:spPr>
        <a:xfrm>
          <a:off x="3968" y="6790"/>
          <a:ext cx="2030015"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a:solidFill>
                <a:schemeClr val="accent1">
                  <a:lumMod val="75000"/>
                </a:schemeClr>
              </a:solidFill>
              <a:latin typeface="Arial" panose="020B0604020202020204" pitchFamily="34" charset="0"/>
              <a:cs typeface="Arial" panose="020B0604020202020204" pitchFamily="34" charset="0"/>
            </a:rPr>
            <a:t>Apply Model</a:t>
          </a:r>
        </a:p>
      </dsp:txBody>
      <dsp:txXfrm>
        <a:off x="3968" y="6790"/>
        <a:ext cx="2030015" cy="693000"/>
      </dsp:txXfrm>
    </dsp:sp>
    <dsp:sp modelId="{BA2AE5C5-D0F9-4864-AF57-CC500F0D225C}">
      <dsp:nvSpPr>
        <dsp:cNvPr id="0" name=""/>
        <dsp:cNvSpPr/>
      </dsp:nvSpPr>
      <dsp:spPr>
        <a:xfrm>
          <a:off x="2033984" y="6790"/>
          <a:ext cx="406003" cy="693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A683D8-F156-4659-A85E-E5B9167867C4}">
      <dsp:nvSpPr>
        <dsp:cNvPr id="0" name=""/>
        <dsp:cNvSpPr/>
      </dsp:nvSpPr>
      <dsp:spPr>
        <a:xfrm>
          <a:off x="2602388" y="6790"/>
          <a:ext cx="5521642" cy="693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Middleware API Service, for UI integration</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Data clean-up, wrangling, labelling etc.</a:t>
          </a:r>
        </a:p>
        <a:p>
          <a:pPr marL="114300" lvl="1" indent="-114300" algn="l" defTabSz="5334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(Trained) Model execution and output result </a:t>
          </a:r>
        </a:p>
      </dsp:txBody>
      <dsp:txXfrm>
        <a:off x="2602388" y="6790"/>
        <a:ext cx="5521642" cy="693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07DE2-C1D4-4781-879C-0485C6746F90}">
      <dsp:nvSpPr>
        <dsp:cNvPr id="0" name=""/>
        <dsp:cNvSpPr/>
      </dsp:nvSpPr>
      <dsp:spPr>
        <a:xfrm rot="10800000">
          <a:off x="1191354" y="708"/>
          <a:ext cx="4489935" cy="24172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59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Arial" panose="020B0604020202020204" pitchFamily="34" charset="0"/>
              <a:cs typeface="Arial" panose="020B0604020202020204" pitchFamily="34" charset="0"/>
            </a:rPr>
            <a:t>Claims - Historical Claims</a:t>
          </a:r>
        </a:p>
      </dsp:txBody>
      <dsp:txXfrm rot="10800000">
        <a:off x="1251784" y="708"/>
        <a:ext cx="4429505" cy="241722"/>
      </dsp:txXfrm>
    </dsp:sp>
    <dsp:sp modelId="{AA7CFD73-D5BD-4F32-9971-B8F660F4A781}">
      <dsp:nvSpPr>
        <dsp:cNvPr id="0" name=""/>
        <dsp:cNvSpPr/>
      </dsp:nvSpPr>
      <dsp:spPr>
        <a:xfrm>
          <a:off x="1070493" y="708"/>
          <a:ext cx="241722" cy="24172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9392C2D7-8274-4BF7-A836-088923C1C387}">
      <dsp:nvSpPr>
        <dsp:cNvPr id="0" name=""/>
        <dsp:cNvSpPr/>
      </dsp:nvSpPr>
      <dsp:spPr>
        <a:xfrm rot="10800000">
          <a:off x="1191354" y="302861"/>
          <a:ext cx="4489935" cy="24172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59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rgbClr val="C00000"/>
              </a:solidFill>
              <a:latin typeface="Arial" panose="020B0604020202020204" pitchFamily="34" charset="0"/>
              <a:cs typeface="Arial" panose="020B0604020202020204" pitchFamily="34" charset="0"/>
            </a:rPr>
            <a:t>Care Management (Not Available) </a:t>
          </a:r>
        </a:p>
      </dsp:txBody>
      <dsp:txXfrm rot="10800000">
        <a:off x="1251784" y="302861"/>
        <a:ext cx="4429505" cy="241722"/>
      </dsp:txXfrm>
    </dsp:sp>
    <dsp:sp modelId="{1D9CA107-6627-401A-ACBE-2F7C7A88F8D7}">
      <dsp:nvSpPr>
        <dsp:cNvPr id="0" name=""/>
        <dsp:cNvSpPr/>
      </dsp:nvSpPr>
      <dsp:spPr>
        <a:xfrm>
          <a:off x="1070493" y="302861"/>
          <a:ext cx="241722" cy="241722"/>
        </a:xfrm>
        <a:prstGeom prst="ellipse">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45B87220-15F3-44DA-802A-E1F8F2C729C1}">
      <dsp:nvSpPr>
        <dsp:cNvPr id="0" name=""/>
        <dsp:cNvSpPr/>
      </dsp:nvSpPr>
      <dsp:spPr>
        <a:xfrm rot="10800000">
          <a:off x="1191354" y="605014"/>
          <a:ext cx="4489935" cy="24172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59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rgbClr val="C00000"/>
              </a:solidFill>
              <a:latin typeface="Arial" panose="020B0604020202020204" pitchFamily="34" charset="0"/>
              <a:cs typeface="Arial" panose="020B0604020202020204" pitchFamily="34" charset="0"/>
            </a:rPr>
            <a:t>Survey  - Wellness Survey(Not Available)</a:t>
          </a:r>
        </a:p>
      </dsp:txBody>
      <dsp:txXfrm rot="10800000">
        <a:off x="1251784" y="605014"/>
        <a:ext cx="4429505" cy="241722"/>
      </dsp:txXfrm>
    </dsp:sp>
    <dsp:sp modelId="{DE6AEB5D-9612-407D-9A7E-10FD456D4702}">
      <dsp:nvSpPr>
        <dsp:cNvPr id="0" name=""/>
        <dsp:cNvSpPr/>
      </dsp:nvSpPr>
      <dsp:spPr>
        <a:xfrm>
          <a:off x="1070493" y="605014"/>
          <a:ext cx="241722" cy="241722"/>
        </a:xfrm>
        <a:prstGeom prst="ellipse">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9205BF9-757A-4E6C-AACA-1CE20D097125}">
      <dsp:nvSpPr>
        <dsp:cNvPr id="0" name=""/>
        <dsp:cNvSpPr/>
      </dsp:nvSpPr>
      <dsp:spPr>
        <a:xfrm rot="10800000">
          <a:off x="1191354" y="907167"/>
          <a:ext cx="4489935" cy="24172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59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Arial" panose="020B0604020202020204" pitchFamily="34" charset="0"/>
              <a:cs typeface="Arial" panose="020B0604020202020204" pitchFamily="34" charset="0"/>
            </a:rPr>
            <a:t>Member  (member demographics)</a:t>
          </a:r>
        </a:p>
      </dsp:txBody>
      <dsp:txXfrm rot="10800000">
        <a:off x="1251784" y="907167"/>
        <a:ext cx="4429505" cy="241722"/>
      </dsp:txXfrm>
    </dsp:sp>
    <dsp:sp modelId="{EA55A6FD-160D-4199-969C-8A5373EDEDA8}">
      <dsp:nvSpPr>
        <dsp:cNvPr id="0" name=""/>
        <dsp:cNvSpPr/>
      </dsp:nvSpPr>
      <dsp:spPr>
        <a:xfrm>
          <a:off x="1070493" y="907167"/>
          <a:ext cx="241722" cy="241722"/>
        </a:xfrm>
        <a:prstGeom prst="ellipse">
          <a:avLst/>
        </a:prstGeom>
        <a:blipFill rotWithShape="1">
          <a:blip xmlns:r="http://schemas.openxmlformats.org/officeDocument/2006/relationships" r:embed="rId2"/>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3ACD078-974E-4C95-AAF5-72C2447C1139}">
      <dsp:nvSpPr>
        <dsp:cNvPr id="0" name=""/>
        <dsp:cNvSpPr/>
      </dsp:nvSpPr>
      <dsp:spPr>
        <a:xfrm rot="10800000">
          <a:off x="1191354" y="1209320"/>
          <a:ext cx="4489935" cy="24172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593"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Arial" panose="020B0604020202020204" pitchFamily="34" charset="0"/>
              <a:cs typeface="Arial" panose="020B0604020202020204" pitchFamily="34" charset="0"/>
            </a:rPr>
            <a:t>Provider - Provider location</a:t>
          </a:r>
        </a:p>
      </dsp:txBody>
      <dsp:txXfrm rot="10800000">
        <a:off x="1251784" y="1209320"/>
        <a:ext cx="4429505" cy="241722"/>
      </dsp:txXfrm>
    </dsp:sp>
    <dsp:sp modelId="{4CFA35E1-B690-4514-B6C5-A9046E44D15F}">
      <dsp:nvSpPr>
        <dsp:cNvPr id="0" name=""/>
        <dsp:cNvSpPr/>
      </dsp:nvSpPr>
      <dsp:spPr>
        <a:xfrm>
          <a:off x="1070493" y="1209320"/>
          <a:ext cx="241722" cy="241722"/>
        </a:xfrm>
        <a:prstGeom prst="ellipse">
          <a:avLst/>
        </a:prstGeom>
        <a:blipFill rotWithShape="1">
          <a:blip xmlns:r="http://schemas.openxmlformats.org/officeDocument/2006/relationships" r:embed="rId2"/>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5CE57-1F5F-474F-865F-1E225C6EDA1D}">
      <dsp:nvSpPr>
        <dsp:cNvPr id="0" name=""/>
        <dsp:cNvSpPr/>
      </dsp:nvSpPr>
      <dsp:spPr>
        <a:xfrm>
          <a:off x="3925792" y="546"/>
          <a:ext cx="1364479" cy="49378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arrow" panose="020B0606020202030204" pitchFamily="34" charset="0"/>
            </a:rPr>
            <a:t>Data Ingestion and cleaning</a:t>
          </a:r>
        </a:p>
      </dsp:txBody>
      <dsp:txXfrm>
        <a:off x="3949897" y="24651"/>
        <a:ext cx="1316269" cy="445577"/>
      </dsp:txXfrm>
    </dsp:sp>
    <dsp:sp modelId="{5DCDDAD1-A210-44FF-9799-6F05135EE5C9}">
      <dsp:nvSpPr>
        <dsp:cNvPr id="0" name=""/>
        <dsp:cNvSpPr/>
      </dsp:nvSpPr>
      <dsp:spPr>
        <a:xfrm>
          <a:off x="3518052" y="389353"/>
          <a:ext cx="1973748" cy="1973748"/>
        </a:xfrm>
        <a:custGeom>
          <a:avLst/>
          <a:gdLst/>
          <a:ahLst/>
          <a:cxnLst/>
          <a:rect l="0" t="0" r="0" b="0"/>
          <a:pathLst>
            <a:path>
              <a:moveTo>
                <a:pt x="1486031" y="135544"/>
              </a:moveTo>
              <a:arcTo wR="986874" hR="986874" stAng="18023053" swAng="673894"/>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0E103D2C-E208-4634-8E7E-3C13337928A5}">
      <dsp:nvSpPr>
        <dsp:cNvPr id="0" name=""/>
        <dsp:cNvSpPr/>
      </dsp:nvSpPr>
      <dsp:spPr>
        <a:xfrm>
          <a:off x="4867564" y="682459"/>
          <a:ext cx="1358082" cy="49378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arrow" panose="020B0606020202030204" pitchFamily="34" charset="0"/>
            </a:rPr>
            <a:t>Data Wrangling and  labeling</a:t>
          </a:r>
        </a:p>
      </dsp:txBody>
      <dsp:txXfrm>
        <a:off x="4891669" y="706564"/>
        <a:ext cx="1309872" cy="445577"/>
      </dsp:txXfrm>
    </dsp:sp>
    <dsp:sp modelId="{D485E8FB-221F-4076-8512-07DB1F9FA1BC}">
      <dsp:nvSpPr>
        <dsp:cNvPr id="0" name=""/>
        <dsp:cNvSpPr/>
      </dsp:nvSpPr>
      <dsp:spPr>
        <a:xfrm>
          <a:off x="3799904" y="758240"/>
          <a:ext cx="1973748" cy="1973748"/>
        </a:xfrm>
        <a:custGeom>
          <a:avLst/>
          <a:gdLst/>
          <a:ahLst/>
          <a:cxnLst/>
          <a:rect l="0" t="0" r="0" b="0"/>
          <a:pathLst>
            <a:path>
              <a:moveTo>
                <a:pt x="1855478" y="518422"/>
              </a:moveTo>
              <a:arcTo wR="986874" hR="986874" stAng="19899681" swAng="1267121"/>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AA1BC58A-4B78-4E3E-9B21-F7D7DF181651}">
      <dsp:nvSpPr>
        <dsp:cNvPr id="0" name=""/>
        <dsp:cNvSpPr/>
      </dsp:nvSpPr>
      <dsp:spPr>
        <a:xfrm>
          <a:off x="4846629" y="1738939"/>
          <a:ext cx="1570722" cy="49378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arrow" panose="020B0606020202030204" pitchFamily="34" charset="0"/>
            </a:rPr>
            <a:t>Train/Test Dataset in Matrix format  </a:t>
          </a:r>
        </a:p>
      </dsp:txBody>
      <dsp:txXfrm>
        <a:off x="4870734" y="1763044"/>
        <a:ext cx="1522512" cy="445577"/>
      </dsp:txXfrm>
    </dsp:sp>
    <dsp:sp modelId="{96C579D7-C02B-4BD4-B37C-AA5E63657428}">
      <dsp:nvSpPr>
        <dsp:cNvPr id="0" name=""/>
        <dsp:cNvSpPr/>
      </dsp:nvSpPr>
      <dsp:spPr>
        <a:xfrm>
          <a:off x="3642343" y="621117"/>
          <a:ext cx="1973748" cy="1973748"/>
        </a:xfrm>
        <a:custGeom>
          <a:avLst/>
          <a:gdLst/>
          <a:ahLst/>
          <a:cxnLst/>
          <a:rect l="0" t="0" r="0" b="0"/>
          <a:pathLst>
            <a:path>
              <a:moveTo>
                <a:pt x="1517187" y="1819153"/>
              </a:moveTo>
              <a:arcTo wR="986874" hR="986874" stAng="3449726" swAng="4132325"/>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1726B2A7-3DB9-4240-9FA9-0A43C210A686}">
      <dsp:nvSpPr>
        <dsp:cNvPr id="0" name=""/>
        <dsp:cNvSpPr/>
      </dsp:nvSpPr>
      <dsp:spPr>
        <a:xfrm>
          <a:off x="2897757" y="1686051"/>
          <a:ext cx="1401429" cy="49378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arrow" panose="020B0606020202030204" pitchFamily="34" charset="0"/>
            </a:rPr>
            <a:t>Model training, score and selection</a:t>
          </a:r>
        </a:p>
      </dsp:txBody>
      <dsp:txXfrm>
        <a:off x="2921862" y="1710156"/>
        <a:ext cx="1353219" cy="445577"/>
      </dsp:txXfrm>
    </dsp:sp>
    <dsp:sp modelId="{9DB7EEA5-1ABF-4C02-A270-BB5AE2F9329F}">
      <dsp:nvSpPr>
        <dsp:cNvPr id="0" name=""/>
        <dsp:cNvSpPr/>
      </dsp:nvSpPr>
      <dsp:spPr>
        <a:xfrm>
          <a:off x="3466153" y="722997"/>
          <a:ext cx="1973748" cy="1973748"/>
        </a:xfrm>
        <a:custGeom>
          <a:avLst/>
          <a:gdLst/>
          <a:ahLst/>
          <a:cxnLst/>
          <a:rect l="0" t="0" r="0" b="0"/>
          <a:pathLst>
            <a:path>
              <a:moveTo>
                <a:pt x="8612" y="856778"/>
              </a:moveTo>
              <a:arcTo wR="986874" hR="986874" stAng="11254507" swAng="1137942"/>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B3BB1D24-A681-46A0-A139-C1B587057C96}">
      <dsp:nvSpPr>
        <dsp:cNvPr id="0" name=""/>
        <dsp:cNvSpPr/>
      </dsp:nvSpPr>
      <dsp:spPr>
        <a:xfrm>
          <a:off x="2953175" y="682459"/>
          <a:ext cx="1432568" cy="493787"/>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arrow" panose="020B0606020202030204" pitchFamily="34" charset="0"/>
            </a:rPr>
            <a:t>Model deployment, prediction execution</a:t>
          </a:r>
          <a:endParaRPr lang="en-US" sz="1200" kern="1200"/>
        </a:p>
      </dsp:txBody>
      <dsp:txXfrm>
        <a:off x="2977280" y="706564"/>
        <a:ext cx="1384358" cy="445577"/>
      </dsp:txXfrm>
    </dsp:sp>
    <dsp:sp modelId="{333BE905-5509-425E-8664-7395DCD1876F}">
      <dsp:nvSpPr>
        <dsp:cNvPr id="0" name=""/>
        <dsp:cNvSpPr/>
      </dsp:nvSpPr>
      <dsp:spPr>
        <a:xfrm>
          <a:off x="3724264" y="389353"/>
          <a:ext cx="1973748" cy="1973748"/>
        </a:xfrm>
        <a:custGeom>
          <a:avLst/>
          <a:gdLst/>
          <a:ahLst/>
          <a:cxnLst/>
          <a:rect l="0" t="0" r="0" b="0"/>
          <a:pathLst>
            <a:path>
              <a:moveTo>
                <a:pt x="331459" y="249072"/>
              </a:moveTo>
              <a:arcTo wR="986874" hR="986874" stAng="13703053" swAng="673894"/>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A8BB2-88C7-4D4B-83C2-C1B908F94D70}" type="datetimeFigureOut">
              <a:rPr lang="en-US" smtClean="0"/>
              <a:t>9/7/2021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BD421-27DF-4A1C-B409-D3CFE6C843D4}" type="slidenum">
              <a:rPr lang="en-US" smtClean="0"/>
              <a:t>‹#›</a:t>
            </a:fld>
            <a:endParaRPr lang="en-US"/>
          </a:p>
        </p:txBody>
      </p:sp>
    </p:spTree>
    <p:extLst>
      <p:ext uri="{BB962C8B-B14F-4D97-AF65-F5344CB8AC3E}">
        <p14:creationId xmlns:p14="http://schemas.microsoft.com/office/powerpoint/2010/main" val="284684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8568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3BD421-27DF-4A1C-B409-D3CFE6C843D4}" type="slidenum">
              <a:rPr lang="en-US" smtClean="0"/>
              <a:t>19</a:t>
            </a:fld>
            <a:endParaRPr lang="en-US"/>
          </a:p>
        </p:txBody>
      </p:sp>
    </p:spTree>
    <p:extLst>
      <p:ext uri="{BB962C8B-B14F-4D97-AF65-F5344CB8AC3E}">
        <p14:creationId xmlns:p14="http://schemas.microsoft.com/office/powerpoint/2010/main" val="3057432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A1A51A7-D037-46A2-A970-16418B92F89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62923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1A51A7-D037-46A2-A970-16418B92F89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255265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1A51A7-D037-46A2-A970-16418B92F89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382257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1A51A7-D037-46A2-A970-16418B92F89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365658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1A51A7-D037-46A2-A970-16418B92F89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4207045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A1A51A7-D037-46A2-A970-16418B92F89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3648158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1A51A7-D037-46A2-A970-16418B92F894}" type="datetimeFigureOut">
              <a:rPr lang="en-US" smtClean="0"/>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3224178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1A51A7-D037-46A2-A970-16418B92F894}" type="datetimeFigureOut">
              <a:rPr lang="en-US" smtClean="0"/>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179341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A51A7-D037-46A2-A970-16418B92F894}" type="datetimeFigureOut">
              <a:rPr lang="en-US" smtClean="0"/>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48853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1A51A7-D037-46A2-A970-16418B92F89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1320738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1A51A7-D037-46A2-A970-16418B92F89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6A9DAB-6939-4282-ADB5-3B24F7F33836}" type="slidenum">
              <a:rPr lang="en-US" smtClean="0"/>
              <a:t>‹#›</a:t>
            </a:fld>
            <a:endParaRPr lang="en-US"/>
          </a:p>
        </p:txBody>
      </p:sp>
    </p:spTree>
    <p:extLst>
      <p:ext uri="{BB962C8B-B14F-4D97-AF65-F5344CB8AC3E}">
        <p14:creationId xmlns:p14="http://schemas.microsoft.com/office/powerpoint/2010/main" val="2324110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1A51A7-D037-46A2-A970-16418B92F894}" type="datetimeFigureOut">
              <a:rPr lang="en-US" smtClean="0"/>
              <a:t>9/7/2021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A9DAB-6939-4282-ADB5-3B24F7F33836}" type="slidenum">
              <a:rPr lang="en-US" smtClean="0"/>
              <a:t>‹#›</a:t>
            </a:fld>
            <a:endParaRPr lang="en-US"/>
          </a:p>
        </p:txBody>
      </p:sp>
    </p:spTree>
    <p:extLst>
      <p:ext uri="{BB962C8B-B14F-4D97-AF65-F5344CB8AC3E}">
        <p14:creationId xmlns:p14="http://schemas.microsoft.com/office/powerpoint/2010/main" val="2739176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1.png"/><Relationship Id="rId5" Type="http://schemas.openxmlformats.org/officeDocument/2006/relationships/image" Target="../media/image12.png"/><Relationship Id="rId10"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4.png"/><Relationship Id="rId21" Type="http://schemas.openxmlformats.org/officeDocument/2006/relationships/image" Target="../media/image40.sv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svg"/><Relationship Id="rId24" Type="http://schemas.openxmlformats.org/officeDocument/2006/relationships/image" Target="../media/image43.png"/><Relationship Id="rId5" Type="http://schemas.openxmlformats.org/officeDocument/2006/relationships/image" Target="../media/image26.svg"/><Relationship Id="rId15" Type="http://schemas.openxmlformats.org/officeDocument/2006/relationships/image" Target="../media/image34.svg"/><Relationship Id="rId23" Type="http://schemas.openxmlformats.org/officeDocument/2006/relationships/image" Target="../media/image42.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5.png"/><Relationship Id="rId9" Type="http://schemas.openxmlformats.org/officeDocument/2006/relationships/image" Target="../media/image22.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1.png"/><Relationship Id="rId18" Type="http://schemas.openxmlformats.org/officeDocument/2006/relationships/image" Target="../media/image38.svg"/><Relationship Id="rId3" Type="http://schemas.openxmlformats.org/officeDocument/2006/relationships/image" Target="../media/image30.svg"/><Relationship Id="rId21" Type="http://schemas.openxmlformats.org/officeDocument/2006/relationships/image" Target="../media/image56.png"/><Relationship Id="rId7" Type="http://schemas.openxmlformats.org/officeDocument/2006/relationships/image" Target="../media/image34.svg"/><Relationship Id="rId12" Type="http://schemas.openxmlformats.org/officeDocument/2006/relationships/image" Target="../media/image22.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image" Target="../media/image47.png"/><Relationship Id="rId16" Type="http://schemas.openxmlformats.org/officeDocument/2006/relationships/image" Target="../media/image36.sv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28.svg"/><Relationship Id="rId24" Type="http://schemas.openxmlformats.org/officeDocument/2006/relationships/image" Target="../media/image59.png"/><Relationship Id="rId5" Type="http://schemas.openxmlformats.org/officeDocument/2006/relationships/image" Target="../media/image40.svg"/><Relationship Id="rId15" Type="http://schemas.openxmlformats.org/officeDocument/2006/relationships/image" Target="../media/image52.png"/><Relationship Id="rId23" Type="http://schemas.openxmlformats.org/officeDocument/2006/relationships/image" Target="../media/image58.png"/><Relationship Id="rId10" Type="http://schemas.openxmlformats.org/officeDocument/2006/relationships/image" Target="../media/image51.png"/><Relationship Id="rId19"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26.svg"/><Relationship Id="rId14" Type="http://schemas.openxmlformats.org/officeDocument/2006/relationships/image" Target="../media/image32.png"/><Relationship Id="rId22" Type="http://schemas.openxmlformats.org/officeDocument/2006/relationships/image" Target="../media/image5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aws.amazon.com/elasticbeanstalk/latest/dg/create-deploy-python-flask.html" TargetMode="External"/><Relationship Id="rId2" Type="http://schemas.openxmlformats.org/officeDocument/2006/relationships/hyperlink" Target="https://docs.aws.amazon.com/elasticbeanstalk/latest/dg/concepts-worker.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aws.amazon.com/blogs/big-data/best-practices-for-running-apache-spark-applications-using-amazon-ec2-spot-instances-with-amazon-emr/" TargetMode="External"/><Relationship Id="rId13" Type="http://schemas.openxmlformats.org/officeDocument/2006/relationships/hyperlink" Target="https://docs.aws.amazon.com/elasticbeanstalk/latest/dg/create-deploy-python-flask.html" TargetMode="External"/><Relationship Id="rId3" Type="http://schemas.openxmlformats.org/officeDocument/2006/relationships/hyperlink" Target="http://spark.apache.org/" TargetMode="External"/><Relationship Id="rId7" Type="http://schemas.openxmlformats.org/officeDocument/2006/relationships/hyperlink" Target="https://aws.amazon.com/emr/pricing/" TargetMode="External"/><Relationship Id="rId12" Type="http://schemas.openxmlformats.org/officeDocument/2006/relationships/hyperlink" Target="https://www.mlflow.org/docs/latest/concepts.html" TargetMode="External"/><Relationship Id="rId2" Type="http://schemas.openxmlformats.org/officeDocument/2006/relationships/hyperlink" Target="https://spark.apache.org/docs/1.6.2/ec2-scripts.html" TargetMode="External"/><Relationship Id="rId1" Type="http://schemas.openxmlformats.org/officeDocument/2006/relationships/slideLayout" Target="../slideLayouts/slideLayout2.xml"/><Relationship Id="rId6" Type="http://schemas.openxmlformats.org/officeDocument/2006/relationships/hyperlink" Target="https://medium.com/snipe-gg/running-apache-spark-on-aws-without-busting-the-bank-5566dad18ea3" TargetMode="External"/><Relationship Id="rId11" Type="http://schemas.openxmlformats.org/officeDocument/2006/relationships/hyperlink" Target="https://medium.com/cdapio/cdap-taking-spark-apps-from-prototype-to-production-96997ef20a95" TargetMode="External"/><Relationship Id="rId5" Type="http://schemas.openxmlformats.org/officeDocument/2006/relationships/hyperlink" Target="https://github.com/PiercingDan/spark-Jupyter-AWS" TargetMode="External"/><Relationship Id="rId10" Type="http://schemas.openxmlformats.org/officeDocument/2006/relationships/hyperlink" Target="https://cdap.atlassian.net/wiki/spaces/DOCS/pages/477692124/API+Introduction" TargetMode="External"/><Relationship Id="rId4" Type="http://schemas.openxmlformats.org/officeDocument/2006/relationships/hyperlink" Target="https://github.com/nchammas/flintrock" TargetMode="External"/><Relationship Id="rId9" Type="http://schemas.openxmlformats.org/officeDocument/2006/relationships/hyperlink" Target="https://aws.amazon.com/blogs/big-data/run-spark-applications-with-docker-using-amazon-emr-6-0-0-bet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aws.amazon.com/AmazonECS/latest/developerguide/docker-volumes.html"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hyperlink" Target="https://docs.cask.co/cdap/4.0.0/en/reference-manual/http-restful-api/artifact.html" TargetMode="External"/><Relationship Id="rId13" Type="http://schemas.openxmlformats.org/officeDocument/2006/relationships/hyperlink" Target="https://docs.cask.co/cdap/4.0.0/en/reference-manual/http-restful-api/query.html" TargetMode="External"/><Relationship Id="rId18" Type="http://schemas.openxmlformats.org/officeDocument/2006/relationships/hyperlink" Target="https://docs.cask.co/cdap/4.0.0/en/reference-manual/http-restful-api/monitor.html" TargetMode="External"/><Relationship Id="rId3" Type="http://schemas.openxmlformats.org/officeDocument/2006/relationships/hyperlink" Target="https://docs.cask.co/cdap/4.0.0/en/reference-manual/http-restful-api/metadata.html" TargetMode="External"/><Relationship Id="rId7" Type="http://schemas.openxmlformats.org/officeDocument/2006/relationships/hyperlink" Target="https://docs.cask.co/cdap/4.0.0/en/reference-manual/http-restful-api/transactions.html" TargetMode="External"/><Relationship Id="rId12" Type="http://schemas.openxmlformats.org/officeDocument/2006/relationships/hyperlink" Target="https://docs.cask.co/cdap/4.0.0/en/reference-manual/http-restful-api/service.html" TargetMode="External"/><Relationship Id="rId17" Type="http://schemas.openxmlformats.org/officeDocument/2006/relationships/hyperlink" Target="https://docs.cask.co/cdap/4.0.0/en/reference-manual/http-restful-api/metrics.html" TargetMode="External"/><Relationship Id="rId2" Type="http://schemas.openxmlformats.org/officeDocument/2006/relationships/hyperlink" Target="https://docs.cask.co/cdap/4.0.0/en/reference-manual/http-restful-api/namespace.html" TargetMode="External"/><Relationship Id="rId16" Type="http://schemas.openxmlformats.org/officeDocument/2006/relationships/hyperlink" Target="https://docs.cask.co/cdap/4.0.0/en/reference-manual/http-restful-api/logging.html" TargetMode="External"/><Relationship Id="rId20"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docs.cask.co/cdap/4.0.0/en/reference-manual/http-restful-api/security.html" TargetMode="External"/><Relationship Id="rId11" Type="http://schemas.openxmlformats.org/officeDocument/2006/relationships/hyperlink" Target="https://docs.cask.co/cdap/4.0.0/en/reference-manual/http-restful-api/dataset.html" TargetMode="External"/><Relationship Id="rId5" Type="http://schemas.openxmlformats.org/officeDocument/2006/relationships/hyperlink" Target="https://docs.cask.co/cdap/4.0.0/en/reference-manual/http-restful-api/configuration.html" TargetMode="External"/><Relationship Id="rId15" Type="http://schemas.openxmlformats.org/officeDocument/2006/relationships/hyperlink" Target="https://docs.cask.co/cdap/4.0.0/en/reference-manual/http-restful-api/views.html" TargetMode="External"/><Relationship Id="rId10" Type="http://schemas.openxmlformats.org/officeDocument/2006/relationships/hyperlink" Target="https://docs.cask.co/cdap/4.0.0/en/reference-manual/http-restful-api/stream.html" TargetMode="External"/><Relationship Id="rId19" Type="http://schemas.openxmlformats.org/officeDocument/2006/relationships/hyperlink" Target="https://docs.cask.co/cdap/4.0.0/en/reference-manual/http-restful-api/introduction.html" TargetMode="External"/><Relationship Id="rId4" Type="http://schemas.openxmlformats.org/officeDocument/2006/relationships/hyperlink" Target="https://docs.cask.co/cdap/4.0.0/en/reference-manual/http-restful-api/preferences.html" TargetMode="External"/><Relationship Id="rId9" Type="http://schemas.openxmlformats.org/officeDocument/2006/relationships/hyperlink" Target="https://docs.cask.co/cdap/4.0.0/en/reference-manual/http-restful-api/lifecycle.html" TargetMode="External"/><Relationship Id="rId14" Type="http://schemas.openxmlformats.org/officeDocument/2006/relationships/hyperlink" Target="https://docs.cask.co/cdap/4.0.0/en/reference-manual/http-restful-api/workflow.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OpenRefine/OpenRefine/wiki/OpenRefine-API" TargetMode="External"/><Relationship Id="rId2" Type="http://schemas.openxmlformats.org/officeDocument/2006/relationships/hyperlink" Target="https://docs.cask.co/cdap/4.0.0/en/reference-manual/http-restful-api/namespace.html" TargetMode="Externa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jpeg"/><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jpe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mlflow.org/docs/latest/cli.html#cli" TargetMode="External"/><Relationship Id="rId7" Type="http://schemas.openxmlformats.org/officeDocument/2006/relationships/hyperlink" Target="http://localhost:5000/" TargetMode="External"/><Relationship Id="rId2" Type="http://schemas.openxmlformats.org/officeDocument/2006/relationships/hyperlink" Target="https://mlflow.org/docs/latest/rest-api.html#rest-api" TargetMode="External"/><Relationship Id="rId1" Type="http://schemas.openxmlformats.org/officeDocument/2006/relationships/slideLayout" Target="../slideLayouts/slideLayout2.xml"/><Relationship Id="rId6" Type="http://schemas.openxmlformats.org/officeDocument/2006/relationships/hyperlink" Target="https://mlflow.org/docs/latest/java_api/index.html#java-api" TargetMode="External"/><Relationship Id="rId5" Type="http://schemas.openxmlformats.org/officeDocument/2006/relationships/hyperlink" Target="https://mlflow.org/docs/latest/R-api.html#r-api" TargetMode="External"/><Relationship Id="rId4" Type="http://schemas.openxmlformats.org/officeDocument/2006/relationships/hyperlink" Target="https://mlflow.org/docs/latest/python_api/index.html#python-ap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0073"/>
            <a:ext cx="9144000" cy="1052944"/>
          </a:xfrm>
        </p:spPr>
        <p:txBody>
          <a:bodyPr>
            <a:normAutofit/>
          </a:bodyPr>
          <a:lstStyle/>
          <a:p>
            <a:r>
              <a:rPr lang="en-US" b="1">
                <a:solidFill>
                  <a:schemeClr val="accent1">
                    <a:lumMod val="75000"/>
                  </a:schemeClr>
                </a:solidFill>
              </a:rPr>
              <a:t>ML Platform Components</a:t>
            </a:r>
          </a:p>
        </p:txBody>
      </p:sp>
    </p:spTree>
    <p:extLst>
      <p:ext uri="{BB962C8B-B14F-4D97-AF65-F5344CB8AC3E}">
        <p14:creationId xmlns:p14="http://schemas.microsoft.com/office/powerpoint/2010/main" val="608796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88365"/>
          </a:xfrm>
        </p:spPr>
        <p:txBody>
          <a:bodyPr>
            <a:normAutofit/>
          </a:bodyPr>
          <a:lstStyle/>
          <a:p>
            <a:r>
              <a:rPr lang="en-US" sz="6000" b="1">
                <a:solidFill>
                  <a:schemeClr val="accent1">
                    <a:lumMod val="75000"/>
                  </a:schemeClr>
                </a:solidFill>
              </a:rPr>
              <a:t> </a:t>
            </a:r>
          </a:p>
        </p:txBody>
      </p:sp>
      <p:pic>
        <p:nvPicPr>
          <p:cNvPr id="9226" name="Picture 10" descr="MLflow: Infrastructure for a Complete Machine Learning Life Cyc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47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27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30929" y="566059"/>
            <a:ext cx="1617508" cy="4524687"/>
          </a:xfrm>
          <a:prstGeom prst="rect">
            <a:avLst/>
          </a:prstGeom>
          <a:ln w="25400">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350" b="1">
                <a:solidFill>
                  <a:srgbClr val="0070C0"/>
                </a:solidFill>
              </a:rPr>
              <a:t>Acquire</a:t>
            </a:r>
          </a:p>
          <a:p>
            <a:pPr algn="ctr"/>
            <a:r>
              <a:rPr lang="en-US" sz="1050" b="1">
                <a:solidFill>
                  <a:srgbClr val="0070C0"/>
                </a:solidFill>
              </a:rPr>
              <a:t>Data Sources</a:t>
            </a:r>
          </a:p>
        </p:txBody>
      </p:sp>
      <p:sp>
        <p:nvSpPr>
          <p:cNvPr id="11" name="Rectangle 10"/>
          <p:cNvSpPr/>
          <p:nvPr/>
        </p:nvSpPr>
        <p:spPr>
          <a:xfrm>
            <a:off x="4366870" y="592123"/>
            <a:ext cx="3022171" cy="4524686"/>
          </a:xfrm>
          <a:prstGeom prst="rect">
            <a:avLst/>
          </a:prstGeom>
          <a:ln w="25400">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350" b="1">
                <a:solidFill>
                  <a:srgbClr val="0070C0"/>
                </a:solidFill>
              </a:rPr>
              <a:t>Analyze</a:t>
            </a:r>
          </a:p>
        </p:txBody>
      </p:sp>
      <p:sp>
        <p:nvSpPr>
          <p:cNvPr id="12" name="Rectangle 11"/>
          <p:cNvSpPr/>
          <p:nvPr/>
        </p:nvSpPr>
        <p:spPr>
          <a:xfrm>
            <a:off x="7611906" y="566058"/>
            <a:ext cx="1267903" cy="4524686"/>
          </a:xfrm>
          <a:prstGeom prst="rect">
            <a:avLst/>
          </a:prstGeom>
          <a:ln w="25400">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350" b="1">
                <a:solidFill>
                  <a:srgbClr val="0070C0"/>
                </a:solidFill>
              </a:rPr>
              <a:t>Deliver</a:t>
            </a:r>
          </a:p>
        </p:txBody>
      </p:sp>
      <p:sp>
        <p:nvSpPr>
          <p:cNvPr id="13" name="Rectangle 12"/>
          <p:cNvSpPr/>
          <p:nvPr/>
        </p:nvSpPr>
        <p:spPr>
          <a:xfrm>
            <a:off x="387782" y="990756"/>
            <a:ext cx="1503802" cy="3994997"/>
          </a:xfrm>
          <a:prstGeom prst="rect">
            <a:avLst/>
          </a:prstGeom>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endParaRPr lang="en-US" sz="1350" b="1">
              <a:solidFill>
                <a:schemeClr val="accent4">
                  <a:lumMod val="75000"/>
                </a:schemeClr>
              </a:solidFill>
            </a:endParaRPr>
          </a:p>
        </p:txBody>
      </p:sp>
      <p:sp>
        <p:nvSpPr>
          <p:cNvPr id="14" name="Rectangle 13"/>
          <p:cNvSpPr/>
          <p:nvPr/>
        </p:nvSpPr>
        <p:spPr>
          <a:xfrm>
            <a:off x="2089422" y="566059"/>
            <a:ext cx="2125995" cy="4524687"/>
          </a:xfrm>
          <a:prstGeom prst="rect">
            <a:avLst/>
          </a:prstGeom>
          <a:ln w="25400">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350" b="1">
                <a:solidFill>
                  <a:srgbClr val="0070C0"/>
                </a:solidFill>
              </a:rPr>
              <a:t>Organize</a:t>
            </a:r>
          </a:p>
        </p:txBody>
      </p:sp>
      <p:sp>
        <p:nvSpPr>
          <p:cNvPr id="15" name="Rounded Rectangle 14"/>
          <p:cNvSpPr/>
          <p:nvPr/>
        </p:nvSpPr>
        <p:spPr>
          <a:xfrm>
            <a:off x="441602" y="1859011"/>
            <a:ext cx="1385131" cy="570014"/>
          </a:xfrm>
          <a:prstGeom prst="roundRect">
            <a:avLst/>
          </a:prstGeom>
          <a:solidFill>
            <a:schemeClr val="bg1"/>
          </a:solidFill>
          <a:ln>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050" b="1">
                <a:solidFill>
                  <a:srgbClr val="0070C0"/>
                </a:solidFill>
              </a:rPr>
              <a:t>Distributed</a:t>
            </a:r>
          </a:p>
        </p:txBody>
      </p:sp>
      <p:sp>
        <p:nvSpPr>
          <p:cNvPr id="16" name="Rounded Rectangle 15"/>
          <p:cNvSpPr/>
          <p:nvPr/>
        </p:nvSpPr>
        <p:spPr>
          <a:xfrm>
            <a:off x="432215" y="3164655"/>
            <a:ext cx="1364767" cy="725526"/>
          </a:xfrm>
          <a:prstGeom prst="roundRect">
            <a:avLst/>
          </a:prstGeom>
          <a:solidFill>
            <a:schemeClr val="bg1"/>
          </a:solidFill>
          <a:ln>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r>
              <a:rPr lang="en-US" sz="1050" b="1">
                <a:solidFill>
                  <a:srgbClr val="0070C0"/>
                </a:solidFill>
              </a:rPr>
              <a:t>Cloud Storage</a:t>
            </a:r>
          </a:p>
        </p:txBody>
      </p:sp>
      <p:sp>
        <p:nvSpPr>
          <p:cNvPr id="17" name="Flowchart: Magnetic Disk 16"/>
          <p:cNvSpPr/>
          <p:nvPr/>
        </p:nvSpPr>
        <p:spPr>
          <a:xfrm>
            <a:off x="875938" y="2151854"/>
            <a:ext cx="500412" cy="189010"/>
          </a:xfrm>
          <a:prstGeom prst="flowChartMagneticDisk">
            <a:avLst/>
          </a:prstGeom>
          <a:solidFill>
            <a:schemeClr val="accent5"/>
          </a:solidFill>
          <a:ln w="63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b="1"/>
              <a:t>NoSql</a:t>
            </a:r>
          </a:p>
        </p:txBody>
      </p:sp>
      <p:sp>
        <p:nvSpPr>
          <p:cNvPr id="18" name="Flowchart: Magnetic Disk 17"/>
          <p:cNvSpPr/>
          <p:nvPr/>
        </p:nvSpPr>
        <p:spPr>
          <a:xfrm>
            <a:off x="473510" y="2151854"/>
            <a:ext cx="453289" cy="189010"/>
          </a:xfrm>
          <a:prstGeom prst="flowChartMagneticDisk">
            <a:avLst/>
          </a:prstGeom>
          <a:solidFill>
            <a:schemeClr val="accent5"/>
          </a:solidFill>
          <a:ln w="63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b="1"/>
              <a:t>HDFS</a:t>
            </a:r>
          </a:p>
        </p:txBody>
      </p:sp>
      <p:sp>
        <p:nvSpPr>
          <p:cNvPr id="19" name="Rounded Rectangle 18"/>
          <p:cNvSpPr/>
          <p:nvPr/>
        </p:nvSpPr>
        <p:spPr>
          <a:xfrm>
            <a:off x="441602" y="2522492"/>
            <a:ext cx="1385131" cy="548695"/>
          </a:xfrm>
          <a:prstGeom prst="roundRect">
            <a:avLst/>
          </a:prstGeom>
          <a:solidFill>
            <a:schemeClr val="bg1"/>
          </a:solidFill>
          <a:ln>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050" b="1">
                <a:solidFill>
                  <a:srgbClr val="0070C0"/>
                </a:solidFill>
              </a:rPr>
              <a:t>Monolithic</a:t>
            </a:r>
          </a:p>
        </p:txBody>
      </p:sp>
      <p:sp>
        <p:nvSpPr>
          <p:cNvPr id="20" name="Flowchart: Magnetic Disk 19"/>
          <p:cNvSpPr/>
          <p:nvPr/>
        </p:nvSpPr>
        <p:spPr>
          <a:xfrm>
            <a:off x="1175848" y="2786201"/>
            <a:ext cx="508162" cy="230173"/>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b="1"/>
              <a:t>Sql</a:t>
            </a:r>
          </a:p>
        </p:txBody>
      </p:sp>
      <p:sp>
        <p:nvSpPr>
          <p:cNvPr id="21" name="Flowchart: Magnetic Disk 20"/>
          <p:cNvSpPr/>
          <p:nvPr/>
        </p:nvSpPr>
        <p:spPr>
          <a:xfrm>
            <a:off x="557976" y="2775563"/>
            <a:ext cx="548551" cy="256904"/>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b="1"/>
              <a:t>RDBMS</a:t>
            </a:r>
          </a:p>
        </p:txBody>
      </p:sp>
      <p:sp>
        <p:nvSpPr>
          <p:cNvPr id="22" name="Flowchart: Magnetic Disk 21"/>
          <p:cNvSpPr/>
          <p:nvPr/>
        </p:nvSpPr>
        <p:spPr>
          <a:xfrm>
            <a:off x="1320206" y="2151854"/>
            <a:ext cx="500412" cy="189010"/>
          </a:xfrm>
          <a:prstGeom prst="flowChartMagneticDisk">
            <a:avLst/>
          </a:prstGeom>
          <a:solidFill>
            <a:schemeClr val="accent5"/>
          </a:solidFill>
          <a:ln w="63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b="1"/>
              <a:t>Other</a:t>
            </a:r>
          </a:p>
        </p:txBody>
      </p:sp>
      <p:pic>
        <p:nvPicPr>
          <p:cNvPr id="23" name="Picture 22"/>
          <p:cNvPicPr>
            <a:picLocks noChangeAspect="1"/>
          </p:cNvPicPr>
          <p:nvPr/>
        </p:nvPicPr>
        <p:blipFill>
          <a:blip r:embed="rId2"/>
          <a:stretch>
            <a:fillRect/>
          </a:stretch>
        </p:blipFill>
        <p:spPr>
          <a:xfrm>
            <a:off x="634763" y="3399579"/>
            <a:ext cx="514642" cy="490601"/>
          </a:xfrm>
          <a:prstGeom prst="rect">
            <a:avLst/>
          </a:prstGeom>
        </p:spPr>
      </p:pic>
      <p:pic>
        <p:nvPicPr>
          <p:cNvPr id="24" name="Picture 23"/>
          <p:cNvPicPr>
            <a:picLocks noChangeAspect="1"/>
          </p:cNvPicPr>
          <p:nvPr/>
        </p:nvPicPr>
        <p:blipFill>
          <a:blip r:embed="rId3"/>
          <a:stretch>
            <a:fillRect/>
          </a:stretch>
        </p:blipFill>
        <p:spPr>
          <a:xfrm>
            <a:off x="1249459" y="3373616"/>
            <a:ext cx="434551" cy="465851"/>
          </a:xfrm>
          <a:prstGeom prst="rect">
            <a:avLst/>
          </a:prstGeom>
        </p:spPr>
      </p:pic>
      <p:sp>
        <p:nvSpPr>
          <p:cNvPr id="25" name="Rounded Rectangle 24"/>
          <p:cNvSpPr/>
          <p:nvPr/>
        </p:nvSpPr>
        <p:spPr>
          <a:xfrm>
            <a:off x="441601" y="3983647"/>
            <a:ext cx="1355382" cy="601768"/>
          </a:xfrm>
          <a:prstGeom prst="roundRect">
            <a:avLst/>
          </a:prstGeom>
          <a:solidFill>
            <a:schemeClr val="bg1"/>
          </a:solidFill>
          <a:ln>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050" b="1">
                <a:solidFill>
                  <a:srgbClr val="0070C0"/>
                </a:solidFill>
              </a:rPr>
              <a:t>Files</a:t>
            </a:r>
          </a:p>
        </p:txBody>
      </p:sp>
      <p:pic>
        <p:nvPicPr>
          <p:cNvPr id="26" name="Picture 25"/>
          <p:cNvPicPr>
            <a:picLocks noChangeAspect="1"/>
          </p:cNvPicPr>
          <p:nvPr/>
        </p:nvPicPr>
        <p:blipFill>
          <a:blip r:embed="rId4"/>
          <a:stretch>
            <a:fillRect/>
          </a:stretch>
        </p:blipFill>
        <p:spPr>
          <a:xfrm>
            <a:off x="555755" y="4194392"/>
            <a:ext cx="318576" cy="300480"/>
          </a:xfrm>
          <a:prstGeom prst="rect">
            <a:avLst/>
          </a:prstGeom>
        </p:spPr>
      </p:pic>
      <p:pic>
        <p:nvPicPr>
          <p:cNvPr id="27" name="Picture 26"/>
          <p:cNvPicPr>
            <a:picLocks noChangeAspect="1"/>
          </p:cNvPicPr>
          <p:nvPr/>
        </p:nvPicPr>
        <p:blipFill>
          <a:blip r:embed="rId5"/>
          <a:stretch>
            <a:fillRect/>
          </a:stretch>
        </p:blipFill>
        <p:spPr>
          <a:xfrm>
            <a:off x="879145" y="4197806"/>
            <a:ext cx="284602" cy="304289"/>
          </a:xfrm>
          <a:prstGeom prst="rect">
            <a:avLst/>
          </a:prstGeom>
        </p:spPr>
      </p:pic>
      <p:pic>
        <p:nvPicPr>
          <p:cNvPr id="28" name="Picture 27"/>
          <p:cNvPicPr>
            <a:picLocks noChangeAspect="1"/>
          </p:cNvPicPr>
          <p:nvPr/>
        </p:nvPicPr>
        <p:blipFill>
          <a:blip r:embed="rId6"/>
          <a:stretch>
            <a:fillRect/>
          </a:stretch>
        </p:blipFill>
        <p:spPr>
          <a:xfrm>
            <a:off x="1206294" y="4199621"/>
            <a:ext cx="217908" cy="286777"/>
          </a:xfrm>
          <a:prstGeom prst="rect">
            <a:avLst/>
          </a:prstGeom>
        </p:spPr>
      </p:pic>
      <p:pic>
        <p:nvPicPr>
          <p:cNvPr id="30" name="Picture 29"/>
          <p:cNvPicPr>
            <a:picLocks noChangeAspect="1"/>
          </p:cNvPicPr>
          <p:nvPr/>
        </p:nvPicPr>
        <p:blipFill>
          <a:blip r:embed="rId7"/>
          <a:stretch>
            <a:fillRect/>
          </a:stretch>
        </p:blipFill>
        <p:spPr>
          <a:xfrm>
            <a:off x="1462546" y="4146692"/>
            <a:ext cx="315341" cy="392634"/>
          </a:xfrm>
          <a:prstGeom prst="rect">
            <a:avLst/>
          </a:prstGeom>
        </p:spPr>
      </p:pic>
      <p:sp>
        <p:nvSpPr>
          <p:cNvPr id="33" name="Rounded Rectangle 32"/>
          <p:cNvSpPr/>
          <p:nvPr/>
        </p:nvSpPr>
        <p:spPr>
          <a:xfrm rot="16200000">
            <a:off x="1197449" y="1820024"/>
            <a:ext cx="3866274" cy="1991114"/>
          </a:xfrm>
          <a:prstGeom prst="roundRect">
            <a:avLst/>
          </a:prstGeom>
          <a:solidFill>
            <a:schemeClr val="bg1"/>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050" b="1">
                <a:solidFill>
                  <a:srgbClr val="0070C0"/>
                </a:solidFill>
              </a:rPr>
              <a:t>Data Preparation</a:t>
            </a:r>
          </a:p>
        </p:txBody>
      </p:sp>
      <p:sp>
        <p:nvSpPr>
          <p:cNvPr id="47" name="Rounded Rectangle 46"/>
          <p:cNvSpPr/>
          <p:nvPr/>
        </p:nvSpPr>
        <p:spPr>
          <a:xfrm>
            <a:off x="2445148" y="1302328"/>
            <a:ext cx="771416" cy="3310797"/>
          </a:xfrm>
          <a:prstGeom prst="roundRect">
            <a:avLst/>
          </a:prstGeom>
          <a:solidFill>
            <a:schemeClr val="accent5">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tlCol="0" anchor="t"/>
          <a:lstStyle/>
          <a:p>
            <a:pPr algn="ctr"/>
            <a:endParaRPr lang="en-US" sz="1050" b="1">
              <a:solidFill>
                <a:srgbClr val="0070C0"/>
              </a:solidFill>
            </a:endParaRPr>
          </a:p>
        </p:txBody>
      </p:sp>
      <p:sp>
        <p:nvSpPr>
          <p:cNvPr id="49" name="Rounded Rectangle 48"/>
          <p:cNvSpPr/>
          <p:nvPr/>
        </p:nvSpPr>
        <p:spPr>
          <a:xfrm>
            <a:off x="2445147" y="3110442"/>
            <a:ext cx="711777" cy="3675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JupyterHub</a:t>
            </a:r>
          </a:p>
        </p:txBody>
      </p:sp>
      <p:sp>
        <p:nvSpPr>
          <p:cNvPr id="55" name="Rounded Rectangle 54"/>
          <p:cNvSpPr/>
          <p:nvPr/>
        </p:nvSpPr>
        <p:spPr>
          <a:xfrm>
            <a:off x="3263159" y="1274618"/>
            <a:ext cx="796618" cy="321178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endParaRPr>
          </a:p>
          <a:p>
            <a:pPr algn="ctr"/>
            <a:r>
              <a:rPr lang="en-US" sz="900" b="1">
                <a:solidFill>
                  <a:schemeClr val="tx1"/>
                </a:solidFill>
              </a:rPr>
              <a:t>Clean</a:t>
            </a:r>
          </a:p>
          <a:p>
            <a:pPr algn="ctr"/>
            <a:endParaRPr lang="en-US" sz="900" b="1">
              <a:solidFill>
                <a:schemeClr val="tx1"/>
              </a:solidFill>
            </a:endParaRPr>
          </a:p>
          <a:p>
            <a:pPr algn="ctr"/>
            <a:endParaRPr lang="en-US" sz="900" b="1">
              <a:solidFill>
                <a:schemeClr val="tx1"/>
              </a:solidFill>
            </a:endParaRPr>
          </a:p>
          <a:p>
            <a:pPr algn="ctr"/>
            <a:r>
              <a:rPr lang="en-US" sz="900" b="1">
                <a:solidFill>
                  <a:schemeClr val="tx1"/>
                </a:solidFill>
              </a:rPr>
              <a:t> Transform</a:t>
            </a:r>
          </a:p>
          <a:p>
            <a:pPr algn="ctr"/>
            <a:endParaRPr lang="en-US" sz="900" b="1">
              <a:solidFill>
                <a:schemeClr val="tx1"/>
              </a:solidFill>
            </a:endParaRPr>
          </a:p>
          <a:p>
            <a:pPr algn="ctr"/>
            <a:endParaRPr lang="en-US" sz="900" b="1">
              <a:solidFill>
                <a:schemeClr val="tx1"/>
              </a:solidFill>
            </a:endParaRPr>
          </a:p>
          <a:p>
            <a:pPr algn="ctr"/>
            <a:r>
              <a:rPr lang="en-US" sz="900" b="1">
                <a:solidFill>
                  <a:schemeClr val="tx1"/>
                </a:solidFill>
              </a:rPr>
              <a:t>Enrich</a:t>
            </a:r>
          </a:p>
          <a:p>
            <a:pPr algn="ctr"/>
            <a:endParaRPr lang="en-US" sz="1050" b="1"/>
          </a:p>
        </p:txBody>
      </p:sp>
      <p:cxnSp>
        <p:nvCxnSpPr>
          <p:cNvPr id="56" name="Straight Arrow Connector 55"/>
          <p:cNvCxnSpPr/>
          <p:nvPr/>
        </p:nvCxnSpPr>
        <p:spPr>
          <a:xfrm>
            <a:off x="3176737" y="2470073"/>
            <a:ext cx="296054" cy="0"/>
          </a:xfrm>
          <a:prstGeom prst="straightConnector1">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3137407" y="2879719"/>
            <a:ext cx="296054" cy="0"/>
          </a:xfrm>
          <a:prstGeom prst="straightConnector1">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156925" y="3262414"/>
            <a:ext cx="296054" cy="0"/>
          </a:xfrm>
          <a:prstGeom prst="straightConnector1">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4469157" y="882444"/>
            <a:ext cx="2807830" cy="883914"/>
          </a:xfrm>
          <a:prstGeom prst="roundRect">
            <a:avLst/>
          </a:prstGeom>
          <a:solidFill>
            <a:schemeClr val="accent5">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050" b="1">
                <a:solidFill>
                  <a:srgbClr val="0070C0"/>
                </a:solidFill>
              </a:rPr>
              <a:t>Automatic Machine Learning</a:t>
            </a:r>
          </a:p>
        </p:txBody>
      </p:sp>
      <p:pic>
        <p:nvPicPr>
          <p:cNvPr id="61" name="Picture 60"/>
          <p:cNvPicPr>
            <a:picLocks noChangeAspect="1"/>
          </p:cNvPicPr>
          <p:nvPr/>
        </p:nvPicPr>
        <p:blipFill>
          <a:blip r:embed="rId8"/>
          <a:stretch>
            <a:fillRect/>
          </a:stretch>
        </p:blipFill>
        <p:spPr>
          <a:xfrm>
            <a:off x="4985657" y="1161398"/>
            <a:ext cx="673218" cy="310136"/>
          </a:xfrm>
          <a:prstGeom prst="rect">
            <a:avLst/>
          </a:prstGeom>
        </p:spPr>
      </p:pic>
      <p:sp>
        <p:nvSpPr>
          <p:cNvPr id="62" name="Rounded Rectangle 61"/>
          <p:cNvSpPr/>
          <p:nvPr/>
        </p:nvSpPr>
        <p:spPr>
          <a:xfrm>
            <a:off x="5792121" y="1158825"/>
            <a:ext cx="841729" cy="3001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Custom</a:t>
            </a:r>
          </a:p>
          <a:p>
            <a:pPr algn="ctr"/>
            <a:r>
              <a:rPr lang="en-US" sz="1050" b="1"/>
              <a:t>UI</a:t>
            </a:r>
          </a:p>
        </p:txBody>
      </p:sp>
      <p:sp>
        <p:nvSpPr>
          <p:cNvPr id="63" name="Rounded Rectangle 62"/>
          <p:cNvSpPr/>
          <p:nvPr/>
        </p:nvSpPr>
        <p:spPr>
          <a:xfrm>
            <a:off x="4469157" y="1861406"/>
            <a:ext cx="2853520" cy="2887312"/>
          </a:xfrm>
          <a:prstGeom prst="roundRect">
            <a:avLst>
              <a:gd name="adj" fmla="val 10182"/>
            </a:avLst>
          </a:prstGeom>
          <a:solidFill>
            <a:schemeClr val="bg1"/>
          </a:solidFill>
          <a:ln w="22225">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endParaRPr lang="en-US" sz="1050" b="1">
              <a:solidFill>
                <a:srgbClr val="0070C0"/>
              </a:solidFill>
            </a:endParaRPr>
          </a:p>
        </p:txBody>
      </p:sp>
      <p:cxnSp>
        <p:nvCxnSpPr>
          <p:cNvPr id="64" name="Straight Arrow Connector 63"/>
          <p:cNvCxnSpPr/>
          <p:nvPr/>
        </p:nvCxnSpPr>
        <p:spPr>
          <a:xfrm flipH="1" flipV="1">
            <a:off x="5175414" y="1802788"/>
            <a:ext cx="1032" cy="252318"/>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6001934" y="1797346"/>
            <a:ext cx="1032" cy="252318"/>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4580935" y="2055107"/>
            <a:ext cx="924281" cy="1835073"/>
          </a:xfrm>
          <a:prstGeom prst="roundRect">
            <a:avLst/>
          </a:prstGeom>
          <a:solidFill>
            <a:schemeClr val="bg1"/>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050" b="1">
                <a:solidFill>
                  <a:srgbClr val="0070C0"/>
                </a:solidFill>
              </a:rPr>
              <a:t>Automatic Feature Selection</a:t>
            </a:r>
          </a:p>
        </p:txBody>
      </p:sp>
      <p:sp>
        <p:nvSpPr>
          <p:cNvPr id="67" name="Rounded Rectangle 66"/>
          <p:cNvSpPr/>
          <p:nvPr/>
        </p:nvSpPr>
        <p:spPr>
          <a:xfrm>
            <a:off x="5550885" y="2053162"/>
            <a:ext cx="932350" cy="1788639"/>
          </a:xfrm>
          <a:prstGeom prst="roundRect">
            <a:avLst/>
          </a:prstGeom>
          <a:solidFill>
            <a:schemeClr val="bg1"/>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050" b="1">
                <a:solidFill>
                  <a:srgbClr val="0070C0"/>
                </a:solidFill>
              </a:rPr>
              <a:t>Machine Learning Models</a:t>
            </a:r>
          </a:p>
        </p:txBody>
      </p:sp>
      <p:sp>
        <p:nvSpPr>
          <p:cNvPr id="68" name="Rounded Rectangle 67"/>
          <p:cNvSpPr/>
          <p:nvPr/>
        </p:nvSpPr>
        <p:spPr>
          <a:xfrm>
            <a:off x="6545454" y="2070027"/>
            <a:ext cx="731533" cy="3194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t>Optimum ML Model</a:t>
            </a:r>
          </a:p>
        </p:txBody>
      </p:sp>
      <p:sp>
        <p:nvSpPr>
          <p:cNvPr id="69" name="Rounded Rectangle 68"/>
          <p:cNvSpPr/>
          <p:nvPr/>
        </p:nvSpPr>
        <p:spPr>
          <a:xfrm>
            <a:off x="6545454" y="2571962"/>
            <a:ext cx="731533" cy="3748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t>Model Evaluation</a:t>
            </a:r>
          </a:p>
        </p:txBody>
      </p:sp>
      <p:sp>
        <p:nvSpPr>
          <p:cNvPr id="70" name="Rounded Rectangle 69"/>
          <p:cNvSpPr/>
          <p:nvPr/>
        </p:nvSpPr>
        <p:spPr>
          <a:xfrm>
            <a:off x="6556938" y="3172491"/>
            <a:ext cx="731532" cy="3775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t>Deploy/Save</a:t>
            </a:r>
          </a:p>
          <a:p>
            <a:pPr algn="ctr"/>
            <a:r>
              <a:rPr lang="en-US" sz="900" b="1"/>
              <a:t>Model</a:t>
            </a:r>
          </a:p>
        </p:txBody>
      </p:sp>
      <p:sp>
        <p:nvSpPr>
          <p:cNvPr id="71" name="Rounded Rectangle 70"/>
          <p:cNvSpPr/>
          <p:nvPr/>
        </p:nvSpPr>
        <p:spPr>
          <a:xfrm>
            <a:off x="6554170" y="3726466"/>
            <a:ext cx="731532" cy="2571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t>Prediction</a:t>
            </a:r>
          </a:p>
        </p:txBody>
      </p:sp>
      <p:cxnSp>
        <p:nvCxnSpPr>
          <p:cNvPr id="72" name="Elbow Connector 71"/>
          <p:cNvCxnSpPr/>
          <p:nvPr/>
        </p:nvCxnSpPr>
        <p:spPr>
          <a:xfrm>
            <a:off x="4059777" y="1729222"/>
            <a:ext cx="521158" cy="988908"/>
          </a:xfrm>
          <a:prstGeom prst="bentConnector2">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3" name="Right Arrow 72"/>
          <p:cNvSpPr/>
          <p:nvPr/>
        </p:nvSpPr>
        <p:spPr>
          <a:xfrm>
            <a:off x="5450104" y="2898307"/>
            <a:ext cx="166245" cy="17288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ight Arrow 73"/>
          <p:cNvSpPr/>
          <p:nvPr/>
        </p:nvSpPr>
        <p:spPr>
          <a:xfrm>
            <a:off x="5474198" y="3330827"/>
            <a:ext cx="166245" cy="17288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5" name="Straight Arrow Connector 74"/>
          <p:cNvCxnSpPr/>
          <p:nvPr/>
        </p:nvCxnSpPr>
        <p:spPr>
          <a:xfrm>
            <a:off x="6919935" y="2440330"/>
            <a:ext cx="1" cy="16785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6897917" y="2984588"/>
            <a:ext cx="11942" cy="180067"/>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6899782" y="3559532"/>
            <a:ext cx="10077" cy="166934"/>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7865647" y="990757"/>
            <a:ext cx="986164" cy="3962338"/>
          </a:xfrm>
          <a:prstGeom prst="roundRect">
            <a:avLst/>
          </a:prstGeom>
          <a:solidFill>
            <a:schemeClr val="accent5">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050" b="1">
                <a:solidFill>
                  <a:srgbClr val="0070C0"/>
                </a:solidFill>
              </a:rPr>
              <a:t>Data Repository</a:t>
            </a:r>
          </a:p>
        </p:txBody>
      </p:sp>
      <p:sp>
        <p:nvSpPr>
          <p:cNvPr id="79" name="Flowchart: Magnetic Disk 78"/>
          <p:cNvSpPr/>
          <p:nvPr/>
        </p:nvSpPr>
        <p:spPr>
          <a:xfrm>
            <a:off x="8023263" y="2317496"/>
            <a:ext cx="692790" cy="410850"/>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b="1"/>
              <a:t>HDFS</a:t>
            </a:r>
          </a:p>
        </p:txBody>
      </p:sp>
      <p:sp>
        <p:nvSpPr>
          <p:cNvPr id="80" name="Flowchart: Magnetic Disk 79"/>
          <p:cNvSpPr/>
          <p:nvPr/>
        </p:nvSpPr>
        <p:spPr>
          <a:xfrm>
            <a:off x="8025891" y="2751665"/>
            <a:ext cx="690162" cy="304785"/>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b="1"/>
              <a:t>NoSql</a:t>
            </a:r>
          </a:p>
        </p:txBody>
      </p:sp>
      <p:sp>
        <p:nvSpPr>
          <p:cNvPr id="81" name="Flowchart: Magnetic Disk 80"/>
          <p:cNvSpPr/>
          <p:nvPr/>
        </p:nvSpPr>
        <p:spPr>
          <a:xfrm>
            <a:off x="8035429" y="3067932"/>
            <a:ext cx="680623" cy="305738"/>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b="1"/>
              <a:t>Sql</a:t>
            </a:r>
          </a:p>
        </p:txBody>
      </p:sp>
      <p:pic>
        <p:nvPicPr>
          <p:cNvPr id="86" name="Picture 85"/>
          <p:cNvPicPr>
            <a:picLocks noChangeAspect="1"/>
          </p:cNvPicPr>
          <p:nvPr/>
        </p:nvPicPr>
        <p:blipFill>
          <a:blip r:embed="rId8"/>
          <a:stretch>
            <a:fillRect/>
          </a:stretch>
        </p:blipFill>
        <p:spPr>
          <a:xfrm>
            <a:off x="4786392" y="2648111"/>
            <a:ext cx="515978" cy="381105"/>
          </a:xfrm>
          <a:prstGeom prst="rect">
            <a:avLst/>
          </a:prstGeom>
        </p:spPr>
      </p:pic>
      <p:pic>
        <p:nvPicPr>
          <p:cNvPr id="87" name="Picture 86"/>
          <p:cNvPicPr>
            <a:picLocks noChangeAspect="1"/>
          </p:cNvPicPr>
          <p:nvPr/>
        </p:nvPicPr>
        <p:blipFill>
          <a:blip r:embed="rId8"/>
          <a:stretch>
            <a:fillRect/>
          </a:stretch>
        </p:blipFill>
        <p:spPr>
          <a:xfrm>
            <a:off x="5758987" y="2657206"/>
            <a:ext cx="508066" cy="375261"/>
          </a:xfrm>
          <a:prstGeom prst="rect">
            <a:avLst/>
          </a:prstGeom>
        </p:spPr>
      </p:pic>
      <p:cxnSp>
        <p:nvCxnSpPr>
          <p:cNvPr id="91" name="Elbow Connector 90"/>
          <p:cNvCxnSpPr/>
          <p:nvPr/>
        </p:nvCxnSpPr>
        <p:spPr>
          <a:xfrm>
            <a:off x="4059776" y="2292059"/>
            <a:ext cx="409381" cy="2270382"/>
          </a:xfrm>
          <a:prstGeom prst="bentConnector3">
            <a:avLst>
              <a:gd name="adj1" fmla="val 50000"/>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AutoShape 2" descr="Image result for tableau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Title 1"/>
          <p:cNvSpPr txBox="1">
            <a:spLocks/>
          </p:cNvSpPr>
          <p:nvPr/>
        </p:nvSpPr>
        <p:spPr>
          <a:xfrm>
            <a:off x="107609" y="18081"/>
            <a:ext cx="8723050" cy="452986"/>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a:t>ML Platform Integration </a:t>
            </a:r>
          </a:p>
        </p:txBody>
      </p:sp>
      <p:sp>
        <p:nvSpPr>
          <p:cNvPr id="107" name="Rectangle 106"/>
          <p:cNvSpPr/>
          <p:nvPr/>
        </p:nvSpPr>
        <p:spPr>
          <a:xfrm>
            <a:off x="4985657" y="1516922"/>
            <a:ext cx="1648193" cy="180325"/>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a:ln>
                  <a:noFill/>
                </a:ln>
                <a:solidFill>
                  <a:srgbClr val="000000"/>
                </a:solidFill>
                <a:effectLst/>
                <a:uFillTx/>
                <a:latin typeface="+mn-lt"/>
                <a:ea typeface="+mn-ea"/>
                <a:cs typeface="+mn-cs"/>
                <a:sym typeface="Calibri"/>
              </a:rPr>
              <a:t>REST API</a:t>
            </a:r>
          </a:p>
        </p:txBody>
      </p:sp>
      <p:pic>
        <p:nvPicPr>
          <p:cNvPr id="109" name="Picture 108" descr="Hadoop Data Virtualization from Cask Now Open Sourc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44045" y="1963527"/>
            <a:ext cx="335464" cy="325537"/>
          </a:xfrm>
          <a:prstGeom prst="rect">
            <a:avLst/>
          </a:prstGeom>
        </p:spPr>
      </p:pic>
      <p:pic>
        <p:nvPicPr>
          <p:cNvPr id="124" name="Picture 123"/>
          <p:cNvPicPr>
            <a:picLocks noChangeAspect="1"/>
          </p:cNvPicPr>
          <p:nvPr/>
        </p:nvPicPr>
        <p:blipFill>
          <a:blip r:embed="rId10"/>
          <a:stretch>
            <a:fillRect/>
          </a:stretch>
        </p:blipFill>
        <p:spPr>
          <a:xfrm>
            <a:off x="4715675" y="3087834"/>
            <a:ext cx="612345" cy="326051"/>
          </a:xfrm>
          <a:prstGeom prst="rect">
            <a:avLst/>
          </a:prstGeom>
        </p:spPr>
      </p:pic>
      <p:pic>
        <p:nvPicPr>
          <p:cNvPr id="125" name="Picture 124"/>
          <p:cNvPicPr>
            <a:picLocks noChangeAspect="1"/>
          </p:cNvPicPr>
          <p:nvPr/>
        </p:nvPicPr>
        <p:blipFill>
          <a:blip r:embed="rId10"/>
          <a:stretch>
            <a:fillRect/>
          </a:stretch>
        </p:blipFill>
        <p:spPr>
          <a:xfrm>
            <a:off x="5671641" y="3087829"/>
            <a:ext cx="612345" cy="326051"/>
          </a:xfrm>
          <a:prstGeom prst="rect">
            <a:avLst/>
          </a:prstGeom>
        </p:spPr>
      </p:pic>
      <p:pic>
        <p:nvPicPr>
          <p:cNvPr id="126" name="Picture 125"/>
          <p:cNvPicPr>
            <a:picLocks noChangeAspect="1"/>
          </p:cNvPicPr>
          <p:nvPr/>
        </p:nvPicPr>
        <p:blipFill>
          <a:blip r:embed="rId4"/>
          <a:stretch>
            <a:fillRect/>
          </a:stretch>
        </p:blipFill>
        <p:spPr>
          <a:xfrm>
            <a:off x="7940238" y="1728279"/>
            <a:ext cx="318576" cy="300480"/>
          </a:xfrm>
          <a:prstGeom prst="rect">
            <a:avLst/>
          </a:prstGeom>
        </p:spPr>
      </p:pic>
      <p:pic>
        <p:nvPicPr>
          <p:cNvPr id="127" name="Picture 126"/>
          <p:cNvPicPr>
            <a:picLocks noChangeAspect="1"/>
          </p:cNvPicPr>
          <p:nvPr/>
        </p:nvPicPr>
        <p:blipFill>
          <a:blip r:embed="rId5"/>
          <a:stretch>
            <a:fillRect/>
          </a:stretch>
        </p:blipFill>
        <p:spPr>
          <a:xfrm>
            <a:off x="8263628" y="1731693"/>
            <a:ext cx="284602" cy="304289"/>
          </a:xfrm>
          <a:prstGeom prst="rect">
            <a:avLst/>
          </a:prstGeom>
        </p:spPr>
      </p:pic>
      <p:pic>
        <p:nvPicPr>
          <p:cNvPr id="128" name="Picture 127"/>
          <p:cNvPicPr>
            <a:picLocks noChangeAspect="1"/>
          </p:cNvPicPr>
          <p:nvPr/>
        </p:nvPicPr>
        <p:blipFill>
          <a:blip r:embed="rId6"/>
          <a:stretch>
            <a:fillRect/>
          </a:stretch>
        </p:blipFill>
        <p:spPr>
          <a:xfrm>
            <a:off x="8590777" y="1733508"/>
            <a:ext cx="217908" cy="286777"/>
          </a:xfrm>
          <a:prstGeom prst="rect">
            <a:avLst/>
          </a:prstGeom>
        </p:spPr>
      </p:pic>
      <p:sp>
        <p:nvSpPr>
          <p:cNvPr id="130" name="Rounded Rectangle 129"/>
          <p:cNvSpPr/>
          <p:nvPr/>
        </p:nvSpPr>
        <p:spPr>
          <a:xfrm>
            <a:off x="4689592" y="3456799"/>
            <a:ext cx="711777" cy="3675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JupyterHub</a:t>
            </a:r>
          </a:p>
        </p:txBody>
      </p:sp>
      <p:sp>
        <p:nvSpPr>
          <p:cNvPr id="131" name="Rounded Rectangle 130"/>
          <p:cNvSpPr/>
          <p:nvPr/>
        </p:nvSpPr>
        <p:spPr>
          <a:xfrm>
            <a:off x="5617852" y="3469242"/>
            <a:ext cx="649202" cy="2997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JupyterHub</a:t>
            </a:r>
          </a:p>
        </p:txBody>
      </p:sp>
      <p:cxnSp>
        <p:nvCxnSpPr>
          <p:cNvPr id="143" name="Elbow Connector 142"/>
          <p:cNvCxnSpPr>
            <a:stCxn id="71" idx="3"/>
            <a:endCxn id="79" idx="2"/>
          </p:cNvCxnSpPr>
          <p:nvPr/>
        </p:nvCxnSpPr>
        <p:spPr>
          <a:xfrm flipV="1">
            <a:off x="7285702" y="2522921"/>
            <a:ext cx="737561" cy="1332136"/>
          </a:xfrm>
          <a:prstGeom prst="bentConnector3">
            <a:avLst>
              <a:gd name="adj1" fmla="val 50000"/>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49" idx="0"/>
            <a:endCxn id="109" idx="2"/>
          </p:cNvCxnSpPr>
          <p:nvPr/>
        </p:nvCxnSpPr>
        <p:spPr>
          <a:xfrm flipV="1">
            <a:off x="2801036" y="2289064"/>
            <a:ext cx="10741" cy="821378"/>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3" name="Elbow Connector 182"/>
          <p:cNvCxnSpPr/>
          <p:nvPr/>
        </p:nvCxnSpPr>
        <p:spPr>
          <a:xfrm rot="5400000" flipH="1" flipV="1">
            <a:off x="1677465" y="2365542"/>
            <a:ext cx="1216842" cy="713728"/>
          </a:xfrm>
          <a:prstGeom prst="bentConnector3">
            <a:avLst>
              <a:gd name="adj1" fmla="val 100097"/>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11"/>
          <a:stretch>
            <a:fillRect/>
          </a:stretch>
        </p:blipFill>
        <p:spPr>
          <a:xfrm>
            <a:off x="4667249" y="4057114"/>
            <a:ext cx="2420421" cy="626049"/>
          </a:xfrm>
          <a:prstGeom prst="rect">
            <a:avLst/>
          </a:prstGeom>
        </p:spPr>
      </p:pic>
    </p:spTree>
    <p:extLst>
      <p:ext uri="{BB962C8B-B14F-4D97-AF65-F5344CB8AC3E}">
        <p14:creationId xmlns:p14="http://schemas.microsoft.com/office/powerpoint/2010/main" val="357418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95056" y="4585855"/>
            <a:ext cx="5971309" cy="526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JupyterHub</a:t>
            </a:r>
          </a:p>
        </p:txBody>
      </p:sp>
      <p:cxnSp>
        <p:nvCxnSpPr>
          <p:cNvPr id="5" name="Straight Arrow Connector 4"/>
          <p:cNvCxnSpPr>
            <a:stCxn id="2" idx="2"/>
          </p:cNvCxnSpPr>
          <p:nvPr/>
        </p:nvCxnSpPr>
        <p:spPr>
          <a:xfrm>
            <a:off x="1239982" y="2632367"/>
            <a:ext cx="325578" cy="51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561106" y="1080654"/>
            <a:ext cx="1406239" cy="403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692728" y="1717966"/>
            <a:ext cx="1094508" cy="914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CDAP</a:t>
            </a:r>
          </a:p>
        </p:txBody>
      </p:sp>
      <p:sp>
        <p:nvSpPr>
          <p:cNvPr id="8" name="Rounded Rectangle 7"/>
          <p:cNvSpPr/>
          <p:nvPr/>
        </p:nvSpPr>
        <p:spPr>
          <a:xfrm>
            <a:off x="692728" y="3214257"/>
            <a:ext cx="1094508" cy="914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CDAP</a:t>
            </a:r>
          </a:p>
          <a:p>
            <a:pPr algn="ctr"/>
            <a:r>
              <a:rPr lang="en-US" b="1"/>
              <a:t>Pipeline</a:t>
            </a:r>
          </a:p>
        </p:txBody>
      </p:sp>
      <p:sp>
        <p:nvSpPr>
          <p:cNvPr id="14" name="Down Arrow 13"/>
          <p:cNvSpPr/>
          <p:nvPr/>
        </p:nvSpPr>
        <p:spPr>
          <a:xfrm>
            <a:off x="1046148" y="2632367"/>
            <a:ext cx="484632" cy="5818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19" name="Rounded Rectangle 18"/>
          <p:cNvSpPr/>
          <p:nvPr/>
        </p:nvSpPr>
        <p:spPr>
          <a:xfrm>
            <a:off x="8042542" y="1080654"/>
            <a:ext cx="1406239" cy="403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Mlflow UI</a:t>
            </a:r>
          </a:p>
          <a:p>
            <a:pPr algn="ctr"/>
            <a:r>
              <a:rPr lang="en-US" b="1"/>
              <a:t>Select best model</a:t>
            </a:r>
          </a:p>
        </p:txBody>
      </p:sp>
      <p:sp>
        <p:nvSpPr>
          <p:cNvPr id="20" name="Rounded Rectangle 19"/>
          <p:cNvSpPr/>
          <p:nvPr/>
        </p:nvSpPr>
        <p:spPr>
          <a:xfrm>
            <a:off x="9615202" y="1080654"/>
            <a:ext cx="1406239" cy="403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t>Model test</a:t>
            </a:r>
          </a:p>
          <a:p>
            <a:r>
              <a:rPr lang="en-US" sz="1400" b="1"/>
              <a:t>Model Re-train</a:t>
            </a:r>
          </a:p>
        </p:txBody>
      </p:sp>
      <p:sp>
        <p:nvSpPr>
          <p:cNvPr id="6" name="Rectangle 5"/>
          <p:cNvSpPr/>
          <p:nvPr/>
        </p:nvSpPr>
        <p:spPr>
          <a:xfrm>
            <a:off x="2341417" y="3214257"/>
            <a:ext cx="1066800" cy="914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a:t>REST API</a:t>
            </a:r>
          </a:p>
          <a:p>
            <a:r>
              <a:rPr lang="en-US" b="1"/>
              <a:t>POST</a:t>
            </a:r>
          </a:p>
          <a:p>
            <a:r>
              <a:rPr lang="en-US" b="1"/>
              <a:t>PUT</a:t>
            </a:r>
          </a:p>
        </p:txBody>
      </p:sp>
      <p:sp>
        <p:nvSpPr>
          <p:cNvPr id="7" name="Right Arrow 6"/>
          <p:cNvSpPr/>
          <p:nvPr/>
        </p:nvSpPr>
        <p:spPr>
          <a:xfrm>
            <a:off x="1967346" y="3630309"/>
            <a:ext cx="374072" cy="248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Single Corner Rectangle 9"/>
          <p:cNvSpPr/>
          <p:nvPr/>
        </p:nvSpPr>
        <p:spPr>
          <a:xfrm>
            <a:off x="2320765" y="2092043"/>
            <a:ext cx="1080656" cy="623455"/>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Output Dir.</a:t>
            </a:r>
          </a:p>
        </p:txBody>
      </p:sp>
      <p:sp>
        <p:nvSpPr>
          <p:cNvPr id="11" name="Down Arrow 10"/>
          <p:cNvSpPr/>
          <p:nvPr/>
        </p:nvSpPr>
        <p:spPr>
          <a:xfrm flipV="1">
            <a:off x="2736536" y="2715498"/>
            <a:ext cx="249114" cy="516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851561" y="1745680"/>
            <a:ext cx="1094340" cy="2743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H2O </a:t>
            </a:r>
            <a:r>
              <a:rPr lang="en-US" b="1" err="1"/>
              <a:t>AutoML</a:t>
            </a:r>
            <a:endParaRPr lang="en-US" b="1"/>
          </a:p>
          <a:p>
            <a:pPr algn="ctr"/>
            <a:r>
              <a:rPr lang="en-US" b="1"/>
              <a:t>Trained Models</a:t>
            </a:r>
          </a:p>
        </p:txBody>
      </p:sp>
      <p:sp>
        <p:nvSpPr>
          <p:cNvPr id="16" name="Rounded Rectangle 15"/>
          <p:cNvSpPr/>
          <p:nvPr/>
        </p:nvSpPr>
        <p:spPr>
          <a:xfrm>
            <a:off x="6366149" y="1745680"/>
            <a:ext cx="1530951" cy="2133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Mlflow</a:t>
            </a:r>
          </a:p>
          <a:p>
            <a:pPr algn="ctr"/>
            <a:r>
              <a:rPr lang="en-US" b="1"/>
              <a:t>Parameter</a:t>
            </a:r>
          </a:p>
          <a:p>
            <a:pPr algn="ctr"/>
            <a:r>
              <a:rPr lang="en-US" b="1"/>
              <a:t>Matrix</a:t>
            </a:r>
          </a:p>
          <a:p>
            <a:pPr algn="ctr"/>
            <a:r>
              <a:rPr lang="en-US" b="1"/>
              <a:t>Artifacts</a:t>
            </a:r>
          </a:p>
        </p:txBody>
      </p:sp>
      <p:sp>
        <p:nvSpPr>
          <p:cNvPr id="17" name="Right Arrow 16"/>
          <p:cNvSpPr/>
          <p:nvPr/>
        </p:nvSpPr>
        <p:spPr>
          <a:xfrm>
            <a:off x="3414996" y="2396835"/>
            <a:ext cx="436577" cy="235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022420" y="1717966"/>
            <a:ext cx="1198287" cy="2161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 H2O</a:t>
            </a:r>
          </a:p>
          <a:p>
            <a:pPr algn="ctr"/>
            <a:r>
              <a:rPr lang="en-US" b="1" err="1"/>
              <a:t>AutoML</a:t>
            </a:r>
            <a:endParaRPr lang="en-US" b="1"/>
          </a:p>
          <a:p>
            <a:pPr algn="ctr"/>
            <a:r>
              <a:rPr lang="en-US" sz="1200" b="1"/>
              <a:t>1</a:t>
            </a:r>
          </a:p>
          <a:p>
            <a:pPr algn="ctr"/>
            <a:r>
              <a:rPr lang="en-US" sz="1200" b="1"/>
              <a:t>Variable</a:t>
            </a:r>
          </a:p>
          <a:p>
            <a:pPr algn="ctr"/>
            <a:r>
              <a:rPr lang="en-US" sz="1200" b="1"/>
              <a:t>Importance</a:t>
            </a:r>
          </a:p>
          <a:p>
            <a:pPr algn="ctr"/>
            <a:r>
              <a:rPr lang="en-US" sz="1200" b="1"/>
              <a:t>2 </a:t>
            </a:r>
          </a:p>
          <a:p>
            <a:pPr algn="ctr"/>
            <a:r>
              <a:rPr lang="en-US" sz="1200" b="1"/>
              <a:t>Leaderboard</a:t>
            </a:r>
          </a:p>
        </p:txBody>
      </p:sp>
      <p:sp>
        <p:nvSpPr>
          <p:cNvPr id="21" name="Rectangle 20"/>
          <p:cNvSpPr/>
          <p:nvPr/>
        </p:nvSpPr>
        <p:spPr>
          <a:xfrm>
            <a:off x="2008911" y="1143008"/>
            <a:ext cx="5971309" cy="526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JupyterHub</a:t>
            </a:r>
          </a:p>
        </p:txBody>
      </p:sp>
      <p:sp>
        <p:nvSpPr>
          <p:cNvPr id="4" name="Arrow: Right 3">
            <a:extLst>
              <a:ext uri="{FF2B5EF4-FFF2-40B4-BE49-F238E27FC236}">
                <a16:creationId xmlns:a16="http://schemas.microsoft.com/office/drawing/2014/main" id="{ABC4E045-87FE-45D3-A433-724DE40685AF}"/>
              </a:ext>
            </a:extLst>
          </p:cNvPr>
          <p:cNvSpPr/>
          <p:nvPr/>
        </p:nvSpPr>
        <p:spPr>
          <a:xfrm>
            <a:off x="5022420" y="4128658"/>
            <a:ext cx="3020122" cy="207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933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1239" y="754746"/>
            <a:ext cx="2156677" cy="6032916"/>
          </a:xfrm>
          <a:prstGeom prst="rect">
            <a:avLst/>
          </a:prstGeom>
          <a:ln w="25400">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b="1">
                <a:solidFill>
                  <a:srgbClr val="0070C0"/>
                </a:solidFill>
              </a:rPr>
              <a:t>Acquire</a:t>
            </a:r>
          </a:p>
          <a:p>
            <a:pPr algn="ctr"/>
            <a:r>
              <a:rPr lang="en-US" sz="1400" b="1">
                <a:solidFill>
                  <a:srgbClr val="0070C0"/>
                </a:solidFill>
              </a:rPr>
              <a:t>Data Sources</a:t>
            </a:r>
          </a:p>
        </p:txBody>
      </p:sp>
      <p:sp>
        <p:nvSpPr>
          <p:cNvPr id="6" name="Rectangle 5"/>
          <p:cNvSpPr/>
          <p:nvPr/>
        </p:nvSpPr>
        <p:spPr>
          <a:xfrm>
            <a:off x="5822494" y="789497"/>
            <a:ext cx="4029561" cy="6032915"/>
          </a:xfrm>
          <a:prstGeom prst="rect">
            <a:avLst/>
          </a:prstGeom>
          <a:ln w="25400">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b="1">
                <a:solidFill>
                  <a:srgbClr val="0070C0"/>
                </a:solidFill>
              </a:rPr>
              <a:t>Analyze</a:t>
            </a:r>
          </a:p>
        </p:txBody>
      </p:sp>
      <p:sp>
        <p:nvSpPr>
          <p:cNvPr id="7" name="Rectangle 6"/>
          <p:cNvSpPr/>
          <p:nvPr/>
        </p:nvSpPr>
        <p:spPr>
          <a:xfrm>
            <a:off x="10149209" y="754744"/>
            <a:ext cx="1690537" cy="6032915"/>
          </a:xfrm>
          <a:prstGeom prst="rect">
            <a:avLst/>
          </a:prstGeom>
          <a:ln w="25400">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b="1">
                <a:solidFill>
                  <a:srgbClr val="0070C0"/>
                </a:solidFill>
              </a:rPr>
              <a:t>Deliver</a:t>
            </a:r>
          </a:p>
        </p:txBody>
      </p:sp>
      <p:sp>
        <p:nvSpPr>
          <p:cNvPr id="8" name="Rectangle 7"/>
          <p:cNvSpPr/>
          <p:nvPr/>
        </p:nvSpPr>
        <p:spPr>
          <a:xfrm>
            <a:off x="517043" y="1321009"/>
            <a:ext cx="2005069" cy="5326663"/>
          </a:xfrm>
          <a:prstGeom prst="rect">
            <a:avLst/>
          </a:prstGeom>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endParaRPr lang="en-US" b="1">
              <a:solidFill>
                <a:schemeClr val="accent4">
                  <a:lumMod val="75000"/>
                </a:schemeClr>
              </a:solidFill>
            </a:endParaRPr>
          </a:p>
        </p:txBody>
      </p:sp>
      <p:sp>
        <p:nvSpPr>
          <p:cNvPr id="9" name="Rectangle 8"/>
          <p:cNvSpPr/>
          <p:nvPr/>
        </p:nvSpPr>
        <p:spPr>
          <a:xfrm>
            <a:off x="2785897" y="754746"/>
            <a:ext cx="2834660" cy="6032916"/>
          </a:xfrm>
          <a:prstGeom prst="rect">
            <a:avLst/>
          </a:prstGeom>
          <a:ln w="25400">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b="1">
                <a:solidFill>
                  <a:srgbClr val="0070C0"/>
                </a:solidFill>
              </a:rPr>
              <a:t>Organize</a:t>
            </a:r>
          </a:p>
        </p:txBody>
      </p:sp>
      <p:sp>
        <p:nvSpPr>
          <p:cNvPr id="10" name="Rounded Rectangle 9"/>
          <p:cNvSpPr/>
          <p:nvPr/>
        </p:nvSpPr>
        <p:spPr>
          <a:xfrm>
            <a:off x="588804" y="2478681"/>
            <a:ext cx="1846841" cy="760019"/>
          </a:xfrm>
          <a:prstGeom prst="roundRect">
            <a:avLst/>
          </a:prstGeom>
          <a:solidFill>
            <a:schemeClr val="bg1"/>
          </a:solidFill>
          <a:ln>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Distributed</a:t>
            </a:r>
          </a:p>
        </p:txBody>
      </p:sp>
      <p:sp>
        <p:nvSpPr>
          <p:cNvPr id="12" name="Rounded Rectangle 11"/>
          <p:cNvSpPr/>
          <p:nvPr/>
        </p:nvSpPr>
        <p:spPr>
          <a:xfrm>
            <a:off x="576288" y="4219540"/>
            <a:ext cx="1819689" cy="967368"/>
          </a:xfrm>
          <a:prstGeom prst="roundRect">
            <a:avLst/>
          </a:prstGeom>
          <a:solidFill>
            <a:schemeClr val="bg1"/>
          </a:solidFill>
          <a:ln>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a:solidFill>
                  <a:srgbClr val="0070C0"/>
                </a:solidFill>
              </a:rPr>
              <a:t>Cloud Storage</a:t>
            </a:r>
          </a:p>
        </p:txBody>
      </p:sp>
      <p:sp>
        <p:nvSpPr>
          <p:cNvPr id="14" name="Flowchart: Magnetic Disk 13"/>
          <p:cNvSpPr/>
          <p:nvPr/>
        </p:nvSpPr>
        <p:spPr>
          <a:xfrm>
            <a:off x="1167917" y="2869139"/>
            <a:ext cx="667216" cy="252013"/>
          </a:xfrm>
          <a:prstGeom prst="flowChartMagneticDisk">
            <a:avLst/>
          </a:prstGeom>
          <a:solidFill>
            <a:schemeClr val="accent5"/>
          </a:solidFill>
          <a:ln w="63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NoSql</a:t>
            </a:r>
          </a:p>
        </p:txBody>
      </p:sp>
      <p:sp>
        <p:nvSpPr>
          <p:cNvPr id="15" name="Flowchart: Magnetic Disk 14"/>
          <p:cNvSpPr/>
          <p:nvPr/>
        </p:nvSpPr>
        <p:spPr>
          <a:xfrm>
            <a:off x="631348" y="2869139"/>
            <a:ext cx="604385" cy="252013"/>
          </a:xfrm>
          <a:prstGeom prst="flowChartMagneticDisk">
            <a:avLst/>
          </a:prstGeom>
          <a:solidFill>
            <a:schemeClr val="accent5"/>
          </a:solidFill>
          <a:ln w="63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HDFS</a:t>
            </a:r>
          </a:p>
        </p:txBody>
      </p:sp>
      <p:sp>
        <p:nvSpPr>
          <p:cNvPr id="17" name="Rounded Rectangle 16"/>
          <p:cNvSpPr/>
          <p:nvPr/>
        </p:nvSpPr>
        <p:spPr>
          <a:xfrm>
            <a:off x="588804" y="3363324"/>
            <a:ext cx="1846841" cy="731593"/>
          </a:xfrm>
          <a:prstGeom prst="roundRect">
            <a:avLst/>
          </a:prstGeom>
          <a:solidFill>
            <a:schemeClr val="bg1"/>
          </a:solidFill>
          <a:ln>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Monolithic</a:t>
            </a:r>
          </a:p>
        </p:txBody>
      </p:sp>
      <p:sp>
        <p:nvSpPr>
          <p:cNvPr id="18" name="Flowchart: Magnetic Disk 17"/>
          <p:cNvSpPr/>
          <p:nvPr/>
        </p:nvSpPr>
        <p:spPr>
          <a:xfrm>
            <a:off x="1567798" y="3714936"/>
            <a:ext cx="677549" cy="306897"/>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Sql</a:t>
            </a:r>
          </a:p>
        </p:txBody>
      </p:sp>
      <p:sp>
        <p:nvSpPr>
          <p:cNvPr id="19" name="Flowchart: Magnetic Disk 18"/>
          <p:cNvSpPr/>
          <p:nvPr/>
        </p:nvSpPr>
        <p:spPr>
          <a:xfrm>
            <a:off x="743969" y="3700751"/>
            <a:ext cx="731401" cy="342539"/>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RDBMS</a:t>
            </a:r>
          </a:p>
        </p:txBody>
      </p:sp>
      <p:sp>
        <p:nvSpPr>
          <p:cNvPr id="20" name="Flowchart: Magnetic Disk 19"/>
          <p:cNvSpPr/>
          <p:nvPr/>
        </p:nvSpPr>
        <p:spPr>
          <a:xfrm>
            <a:off x="1760275" y="2869139"/>
            <a:ext cx="667216" cy="252013"/>
          </a:xfrm>
          <a:prstGeom prst="flowChartMagneticDisk">
            <a:avLst/>
          </a:prstGeom>
          <a:solidFill>
            <a:schemeClr val="accent5"/>
          </a:solidFill>
          <a:ln w="63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Other</a:t>
            </a:r>
          </a:p>
        </p:txBody>
      </p:sp>
      <p:pic>
        <p:nvPicPr>
          <p:cNvPr id="22" name="Picture 21"/>
          <p:cNvPicPr>
            <a:picLocks noChangeAspect="1"/>
          </p:cNvPicPr>
          <p:nvPr/>
        </p:nvPicPr>
        <p:blipFill>
          <a:blip r:embed="rId3"/>
          <a:stretch>
            <a:fillRect/>
          </a:stretch>
        </p:blipFill>
        <p:spPr>
          <a:xfrm>
            <a:off x="846351" y="4532773"/>
            <a:ext cx="686189" cy="654135"/>
          </a:xfrm>
          <a:prstGeom prst="rect">
            <a:avLst/>
          </a:prstGeom>
        </p:spPr>
      </p:pic>
      <p:pic>
        <p:nvPicPr>
          <p:cNvPr id="23" name="Picture 22"/>
          <p:cNvPicPr>
            <a:picLocks noChangeAspect="1"/>
          </p:cNvPicPr>
          <p:nvPr/>
        </p:nvPicPr>
        <p:blipFill>
          <a:blip r:embed="rId4"/>
          <a:stretch>
            <a:fillRect/>
          </a:stretch>
        </p:blipFill>
        <p:spPr>
          <a:xfrm>
            <a:off x="1665946" y="4498155"/>
            <a:ext cx="579401" cy="621135"/>
          </a:xfrm>
          <a:prstGeom prst="rect">
            <a:avLst/>
          </a:prstGeom>
        </p:spPr>
      </p:pic>
      <p:sp>
        <p:nvSpPr>
          <p:cNvPr id="24" name="Rounded Rectangle 23"/>
          <p:cNvSpPr/>
          <p:nvPr/>
        </p:nvSpPr>
        <p:spPr>
          <a:xfrm>
            <a:off x="588801" y="5311530"/>
            <a:ext cx="1807176" cy="802357"/>
          </a:xfrm>
          <a:prstGeom prst="roundRect">
            <a:avLst/>
          </a:prstGeom>
          <a:solidFill>
            <a:schemeClr val="bg1"/>
          </a:solidFill>
          <a:ln>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Files</a:t>
            </a:r>
          </a:p>
        </p:txBody>
      </p:sp>
      <p:pic>
        <p:nvPicPr>
          <p:cNvPr id="25" name="Picture 24"/>
          <p:cNvPicPr>
            <a:picLocks noChangeAspect="1"/>
          </p:cNvPicPr>
          <p:nvPr/>
        </p:nvPicPr>
        <p:blipFill>
          <a:blip r:embed="rId5"/>
          <a:stretch>
            <a:fillRect/>
          </a:stretch>
        </p:blipFill>
        <p:spPr>
          <a:xfrm>
            <a:off x="741007" y="5592523"/>
            <a:ext cx="424768" cy="400640"/>
          </a:xfrm>
          <a:prstGeom prst="rect">
            <a:avLst/>
          </a:prstGeom>
        </p:spPr>
      </p:pic>
      <p:pic>
        <p:nvPicPr>
          <p:cNvPr id="27" name="Picture 26"/>
          <p:cNvPicPr>
            <a:picLocks noChangeAspect="1"/>
          </p:cNvPicPr>
          <p:nvPr/>
        </p:nvPicPr>
        <p:blipFill>
          <a:blip r:embed="rId6"/>
          <a:stretch>
            <a:fillRect/>
          </a:stretch>
        </p:blipFill>
        <p:spPr>
          <a:xfrm>
            <a:off x="1172194" y="5597075"/>
            <a:ext cx="379469" cy="405719"/>
          </a:xfrm>
          <a:prstGeom prst="rect">
            <a:avLst/>
          </a:prstGeom>
        </p:spPr>
      </p:pic>
      <p:pic>
        <p:nvPicPr>
          <p:cNvPr id="28" name="Picture 27"/>
          <p:cNvPicPr>
            <a:picLocks noChangeAspect="1"/>
          </p:cNvPicPr>
          <p:nvPr/>
        </p:nvPicPr>
        <p:blipFill>
          <a:blip r:embed="rId7"/>
          <a:stretch>
            <a:fillRect/>
          </a:stretch>
        </p:blipFill>
        <p:spPr>
          <a:xfrm>
            <a:off x="1608392" y="5599496"/>
            <a:ext cx="290544" cy="382369"/>
          </a:xfrm>
          <a:prstGeom prst="rect">
            <a:avLst/>
          </a:prstGeom>
        </p:spPr>
      </p:pic>
      <p:pic>
        <p:nvPicPr>
          <p:cNvPr id="30" name="Picture 29"/>
          <p:cNvPicPr>
            <a:picLocks noChangeAspect="1"/>
          </p:cNvPicPr>
          <p:nvPr/>
        </p:nvPicPr>
        <p:blipFill>
          <a:blip r:embed="rId8"/>
          <a:stretch>
            <a:fillRect/>
          </a:stretch>
        </p:blipFill>
        <p:spPr>
          <a:xfrm>
            <a:off x="1950062" y="5528923"/>
            <a:ext cx="420455" cy="523512"/>
          </a:xfrm>
          <a:prstGeom prst="rect">
            <a:avLst/>
          </a:prstGeom>
        </p:spPr>
      </p:pic>
      <p:sp>
        <p:nvSpPr>
          <p:cNvPr id="33" name="Rounded Rectangle 32"/>
          <p:cNvSpPr/>
          <p:nvPr/>
        </p:nvSpPr>
        <p:spPr>
          <a:xfrm rot="16200000">
            <a:off x="2961777" y="3791877"/>
            <a:ext cx="2424675" cy="2654819"/>
          </a:xfrm>
          <a:prstGeom prst="roundRect">
            <a:avLst/>
          </a:prstGeom>
          <a:solidFill>
            <a:schemeClr val="bg1"/>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Data Preparation</a:t>
            </a:r>
          </a:p>
        </p:txBody>
      </p:sp>
      <p:sp>
        <p:nvSpPr>
          <p:cNvPr id="57" name="Rounded Rectangle 56"/>
          <p:cNvSpPr/>
          <p:nvPr/>
        </p:nvSpPr>
        <p:spPr>
          <a:xfrm>
            <a:off x="3467797" y="2599034"/>
            <a:ext cx="1945239" cy="740497"/>
          </a:xfrm>
          <a:prstGeom prst="roundRect">
            <a:avLst/>
          </a:prstGeom>
          <a:solidFill>
            <a:schemeClr val="accent5">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Druid??</a:t>
            </a:r>
          </a:p>
        </p:txBody>
      </p:sp>
      <p:sp>
        <p:nvSpPr>
          <p:cNvPr id="59" name="Flowchart: Magnetic Disk 58"/>
          <p:cNvSpPr/>
          <p:nvPr/>
        </p:nvSpPr>
        <p:spPr>
          <a:xfrm>
            <a:off x="4212873" y="2926224"/>
            <a:ext cx="448775" cy="259707"/>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Sql</a:t>
            </a:r>
          </a:p>
        </p:txBody>
      </p:sp>
      <p:sp>
        <p:nvSpPr>
          <p:cNvPr id="61" name="Flowchart: Magnetic Disk 60"/>
          <p:cNvSpPr/>
          <p:nvPr/>
        </p:nvSpPr>
        <p:spPr>
          <a:xfrm>
            <a:off x="3503056" y="2932699"/>
            <a:ext cx="668571" cy="279933"/>
          </a:xfrm>
          <a:prstGeom prst="flowChartMagneticDisk">
            <a:avLst/>
          </a:prstGeom>
          <a:solidFill>
            <a:schemeClr val="accent5"/>
          </a:solidFill>
          <a:ln w="63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NoSql</a:t>
            </a:r>
          </a:p>
        </p:txBody>
      </p:sp>
      <p:sp>
        <p:nvSpPr>
          <p:cNvPr id="67" name="Rounded Rectangle 66"/>
          <p:cNvSpPr/>
          <p:nvPr/>
        </p:nvSpPr>
        <p:spPr>
          <a:xfrm>
            <a:off x="3260197" y="4229990"/>
            <a:ext cx="1028555" cy="1883897"/>
          </a:xfrm>
          <a:prstGeom prst="roundRect">
            <a:avLst/>
          </a:prstGeom>
          <a:solidFill>
            <a:schemeClr val="accent5">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tlCol="0" anchor="t"/>
          <a:lstStyle/>
          <a:p>
            <a:pPr algn="ctr"/>
            <a:endParaRPr lang="en-US" sz="1400" b="1">
              <a:solidFill>
                <a:srgbClr val="0070C0"/>
              </a:solidFill>
            </a:endParaRPr>
          </a:p>
        </p:txBody>
      </p:sp>
      <p:sp>
        <p:nvSpPr>
          <p:cNvPr id="68" name="Flowchart: Magnetic Disk 67"/>
          <p:cNvSpPr/>
          <p:nvPr/>
        </p:nvSpPr>
        <p:spPr>
          <a:xfrm>
            <a:off x="4625581" y="2852889"/>
            <a:ext cx="787455" cy="406380"/>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HDFS</a:t>
            </a:r>
          </a:p>
        </p:txBody>
      </p:sp>
      <p:sp>
        <p:nvSpPr>
          <p:cNvPr id="70" name="Rounded Rectangle 69"/>
          <p:cNvSpPr/>
          <p:nvPr/>
        </p:nvSpPr>
        <p:spPr>
          <a:xfrm>
            <a:off x="3353163" y="5255620"/>
            <a:ext cx="822748" cy="3976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Python</a:t>
            </a:r>
          </a:p>
        </p:txBody>
      </p:sp>
      <p:cxnSp>
        <p:nvCxnSpPr>
          <p:cNvPr id="72" name="Straight Arrow Connector 71"/>
          <p:cNvCxnSpPr>
            <a:endCxn id="67" idx="0"/>
          </p:cNvCxnSpPr>
          <p:nvPr/>
        </p:nvCxnSpPr>
        <p:spPr>
          <a:xfrm flipH="1">
            <a:off x="3774476" y="3329791"/>
            <a:ext cx="1" cy="900197"/>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2395976" y="5816955"/>
            <a:ext cx="891320"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2395976" y="4503701"/>
            <a:ext cx="891320"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Elbow Connector 81"/>
          <p:cNvCxnSpPr/>
          <p:nvPr/>
        </p:nvCxnSpPr>
        <p:spPr>
          <a:xfrm>
            <a:off x="2432520" y="3989033"/>
            <a:ext cx="854777" cy="389319"/>
          </a:xfrm>
          <a:prstGeom prst="bentConnector3">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10" idx="3"/>
          </p:cNvCxnSpPr>
          <p:nvPr/>
        </p:nvCxnSpPr>
        <p:spPr>
          <a:xfrm>
            <a:off x="2435645" y="2858691"/>
            <a:ext cx="1064601" cy="1371299"/>
          </a:xfrm>
          <a:prstGeom prst="bentConnector2">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4350879" y="4387790"/>
            <a:ext cx="1062157" cy="139329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a:p>
            <a:pPr algn="ctr"/>
            <a:r>
              <a:rPr lang="en-US" sz="1200" b="1">
                <a:solidFill>
                  <a:schemeClr val="tx1"/>
                </a:solidFill>
              </a:rPr>
              <a:t>Clean</a:t>
            </a:r>
          </a:p>
          <a:p>
            <a:pPr algn="ctr"/>
            <a:endParaRPr lang="en-US" sz="1200" b="1">
              <a:solidFill>
                <a:schemeClr val="tx1"/>
              </a:solidFill>
            </a:endParaRPr>
          </a:p>
          <a:p>
            <a:pPr algn="ctr"/>
            <a:endParaRPr lang="en-US" sz="1200" b="1">
              <a:solidFill>
                <a:schemeClr val="tx1"/>
              </a:solidFill>
            </a:endParaRPr>
          </a:p>
          <a:p>
            <a:pPr algn="ctr"/>
            <a:r>
              <a:rPr lang="en-US" sz="1200" b="1" err="1">
                <a:solidFill>
                  <a:schemeClr val="tx1"/>
                </a:solidFill>
              </a:rPr>
              <a:t>Tranform</a:t>
            </a:r>
            <a:endParaRPr lang="en-US" sz="1200" b="1">
              <a:solidFill>
                <a:schemeClr val="tx1"/>
              </a:solidFill>
            </a:endParaRPr>
          </a:p>
          <a:p>
            <a:pPr algn="ct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Enrich</a:t>
            </a:r>
          </a:p>
          <a:p>
            <a:pPr algn="ctr"/>
            <a:endParaRPr lang="en-US" sz="1400" b="1"/>
          </a:p>
        </p:txBody>
      </p:sp>
      <p:cxnSp>
        <p:nvCxnSpPr>
          <p:cNvPr id="99" name="Straight Arrow Connector 98"/>
          <p:cNvCxnSpPr/>
          <p:nvPr/>
        </p:nvCxnSpPr>
        <p:spPr>
          <a:xfrm>
            <a:off x="4171627" y="5067177"/>
            <a:ext cx="394739" cy="0"/>
          </a:xfrm>
          <a:prstGeom prst="straightConnector1">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4843009" y="3339531"/>
            <a:ext cx="0" cy="1038820"/>
          </a:xfrm>
          <a:prstGeom prst="straightConnector1">
            <a:avLst/>
          </a:prstGeom>
          <a:ln w="22225">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13" name="Rounded Rectangle 112"/>
          <p:cNvSpPr/>
          <p:nvPr/>
        </p:nvSpPr>
        <p:spPr>
          <a:xfrm>
            <a:off x="5958876" y="1176592"/>
            <a:ext cx="3743773" cy="1178552"/>
          </a:xfrm>
          <a:prstGeom prst="roundRect">
            <a:avLst/>
          </a:prstGeom>
          <a:solidFill>
            <a:schemeClr val="accent5">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Automatic Machine Learning</a:t>
            </a:r>
          </a:p>
        </p:txBody>
      </p:sp>
      <p:pic>
        <p:nvPicPr>
          <p:cNvPr id="116" name="Picture 115"/>
          <p:cNvPicPr>
            <a:picLocks noChangeAspect="1"/>
          </p:cNvPicPr>
          <p:nvPr/>
        </p:nvPicPr>
        <p:blipFill>
          <a:blip r:embed="rId9"/>
          <a:stretch>
            <a:fillRect/>
          </a:stretch>
        </p:blipFill>
        <p:spPr>
          <a:xfrm>
            <a:off x="6647543" y="1548531"/>
            <a:ext cx="897624" cy="413515"/>
          </a:xfrm>
          <a:prstGeom prst="rect">
            <a:avLst/>
          </a:prstGeom>
        </p:spPr>
      </p:pic>
      <p:sp>
        <p:nvSpPr>
          <p:cNvPr id="117" name="Rounded Rectangle 116"/>
          <p:cNvSpPr/>
          <p:nvPr/>
        </p:nvSpPr>
        <p:spPr>
          <a:xfrm>
            <a:off x="7722829" y="1545101"/>
            <a:ext cx="1122305" cy="400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Custom</a:t>
            </a:r>
          </a:p>
          <a:p>
            <a:pPr algn="ctr"/>
            <a:r>
              <a:rPr lang="en-US" sz="1400" b="1"/>
              <a:t>UI</a:t>
            </a:r>
          </a:p>
        </p:txBody>
      </p:sp>
      <p:sp>
        <p:nvSpPr>
          <p:cNvPr id="118" name="Rounded Rectangle 117"/>
          <p:cNvSpPr/>
          <p:nvPr/>
        </p:nvSpPr>
        <p:spPr>
          <a:xfrm>
            <a:off x="5958876" y="2481875"/>
            <a:ext cx="3804693" cy="2898031"/>
          </a:xfrm>
          <a:prstGeom prst="roundRect">
            <a:avLst>
              <a:gd name="adj" fmla="val 10182"/>
            </a:avLst>
          </a:prstGeom>
          <a:solidFill>
            <a:schemeClr val="bg1"/>
          </a:solidFill>
          <a:ln w="22225">
            <a:solidFill>
              <a:schemeClr val="accent5">
                <a:lumMod val="75000"/>
              </a:schemeClr>
            </a:solidFill>
          </a:ln>
        </p:spPr>
        <p:style>
          <a:lnRef idx="2">
            <a:schemeClr val="accent4"/>
          </a:lnRef>
          <a:fillRef idx="1">
            <a:schemeClr val="lt1"/>
          </a:fillRef>
          <a:effectRef idx="0">
            <a:schemeClr val="accent4"/>
          </a:effectRef>
          <a:fontRef idx="minor">
            <a:schemeClr val="dk1"/>
          </a:fontRef>
        </p:style>
        <p:txBody>
          <a:bodyPr rtlCol="0" anchor="t"/>
          <a:lstStyle/>
          <a:p>
            <a:pPr algn="ctr"/>
            <a:endParaRPr lang="en-US" sz="1400" b="1">
              <a:solidFill>
                <a:srgbClr val="0070C0"/>
              </a:solidFill>
            </a:endParaRPr>
          </a:p>
        </p:txBody>
      </p:sp>
      <p:cxnSp>
        <p:nvCxnSpPr>
          <p:cNvPr id="119" name="Straight Arrow Connector 118"/>
          <p:cNvCxnSpPr/>
          <p:nvPr/>
        </p:nvCxnSpPr>
        <p:spPr>
          <a:xfrm flipH="1" flipV="1">
            <a:off x="6900552" y="2403717"/>
            <a:ext cx="1376" cy="336424"/>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flipV="1">
            <a:off x="8002579" y="2396461"/>
            <a:ext cx="1376" cy="336424"/>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6107914" y="2740143"/>
            <a:ext cx="1232375" cy="2446764"/>
          </a:xfrm>
          <a:prstGeom prst="roundRect">
            <a:avLst/>
          </a:prstGeom>
          <a:solidFill>
            <a:schemeClr val="bg1"/>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Automatic Feature Selection</a:t>
            </a:r>
          </a:p>
        </p:txBody>
      </p:sp>
      <p:sp>
        <p:nvSpPr>
          <p:cNvPr id="124" name="Rounded Rectangle 123"/>
          <p:cNvSpPr/>
          <p:nvPr/>
        </p:nvSpPr>
        <p:spPr>
          <a:xfrm>
            <a:off x="7401180" y="2737550"/>
            <a:ext cx="1243133" cy="2384852"/>
          </a:xfrm>
          <a:prstGeom prst="roundRect">
            <a:avLst/>
          </a:prstGeom>
          <a:solidFill>
            <a:schemeClr val="bg1"/>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Machine Learning Models</a:t>
            </a:r>
          </a:p>
        </p:txBody>
      </p:sp>
      <p:sp>
        <p:nvSpPr>
          <p:cNvPr id="125" name="Rounded Rectangle 124"/>
          <p:cNvSpPr/>
          <p:nvPr/>
        </p:nvSpPr>
        <p:spPr>
          <a:xfrm>
            <a:off x="8727273" y="2760036"/>
            <a:ext cx="975377" cy="42589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Optimum ML Model</a:t>
            </a:r>
          </a:p>
        </p:txBody>
      </p:sp>
      <p:sp>
        <p:nvSpPr>
          <p:cNvPr id="126" name="Rounded Rectangle 125"/>
          <p:cNvSpPr/>
          <p:nvPr/>
        </p:nvSpPr>
        <p:spPr>
          <a:xfrm>
            <a:off x="8727273" y="3429283"/>
            <a:ext cx="975377" cy="49975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Model Evaluation</a:t>
            </a:r>
          </a:p>
        </p:txBody>
      </p:sp>
      <p:sp>
        <p:nvSpPr>
          <p:cNvPr id="127" name="Rounded Rectangle 126"/>
          <p:cNvSpPr/>
          <p:nvPr/>
        </p:nvSpPr>
        <p:spPr>
          <a:xfrm>
            <a:off x="8742584" y="4229989"/>
            <a:ext cx="975376" cy="50336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Deploy/Save</a:t>
            </a:r>
          </a:p>
          <a:p>
            <a:pPr algn="ctr"/>
            <a:r>
              <a:rPr lang="en-US" sz="1200" b="1"/>
              <a:t>Model</a:t>
            </a:r>
          </a:p>
        </p:txBody>
      </p:sp>
      <p:sp>
        <p:nvSpPr>
          <p:cNvPr id="129" name="Rounded Rectangle 128"/>
          <p:cNvSpPr/>
          <p:nvPr/>
        </p:nvSpPr>
        <p:spPr>
          <a:xfrm>
            <a:off x="8738893" y="4968622"/>
            <a:ext cx="975376" cy="342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Prediction</a:t>
            </a:r>
          </a:p>
        </p:txBody>
      </p:sp>
      <p:cxnSp>
        <p:nvCxnSpPr>
          <p:cNvPr id="131" name="Elbow Connector 130"/>
          <p:cNvCxnSpPr>
            <a:stCxn id="57" idx="3"/>
          </p:cNvCxnSpPr>
          <p:nvPr/>
        </p:nvCxnSpPr>
        <p:spPr>
          <a:xfrm>
            <a:off x="5324555" y="2969282"/>
            <a:ext cx="783359" cy="654892"/>
          </a:xfrm>
          <a:prstGeom prst="bentConnector3">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2" name="Right Arrow 131"/>
          <p:cNvSpPr/>
          <p:nvPr/>
        </p:nvSpPr>
        <p:spPr>
          <a:xfrm>
            <a:off x="7266806" y="3864409"/>
            <a:ext cx="221660" cy="23050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ight Arrow 132"/>
          <p:cNvSpPr/>
          <p:nvPr/>
        </p:nvSpPr>
        <p:spPr>
          <a:xfrm>
            <a:off x="7298931" y="4441103"/>
            <a:ext cx="221660" cy="23050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Arrow Connector 139"/>
          <p:cNvCxnSpPr/>
          <p:nvPr/>
        </p:nvCxnSpPr>
        <p:spPr>
          <a:xfrm>
            <a:off x="9226581" y="3253774"/>
            <a:ext cx="1" cy="223801"/>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a:off x="9197223" y="3979452"/>
            <a:ext cx="15923" cy="240089"/>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199710" y="4746043"/>
            <a:ext cx="13436" cy="222579"/>
          </a:xfrm>
          <a:prstGeom prst="straightConnector1">
            <a:avLst/>
          </a:prstGeom>
          <a:ln w="222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a:xfrm>
            <a:off x="10618909" y="4556357"/>
            <a:ext cx="1183505" cy="2047769"/>
          </a:xfrm>
          <a:prstGeom prst="roundRect">
            <a:avLst/>
          </a:prstGeom>
          <a:solidFill>
            <a:schemeClr val="accent5">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Druid</a:t>
            </a:r>
          </a:p>
        </p:txBody>
      </p:sp>
      <p:sp>
        <p:nvSpPr>
          <p:cNvPr id="90" name="Flowchart: Magnetic Disk 89"/>
          <p:cNvSpPr/>
          <p:nvPr/>
        </p:nvSpPr>
        <p:spPr>
          <a:xfrm>
            <a:off x="10790051" y="5195895"/>
            <a:ext cx="923720" cy="547800"/>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HDFS</a:t>
            </a:r>
          </a:p>
        </p:txBody>
      </p:sp>
      <p:sp>
        <p:nvSpPr>
          <p:cNvPr id="93" name="Flowchart: Magnetic Disk 92"/>
          <p:cNvSpPr/>
          <p:nvPr/>
        </p:nvSpPr>
        <p:spPr>
          <a:xfrm>
            <a:off x="10793555" y="5774787"/>
            <a:ext cx="920216" cy="406380"/>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NoSql</a:t>
            </a:r>
          </a:p>
        </p:txBody>
      </p:sp>
      <p:sp>
        <p:nvSpPr>
          <p:cNvPr id="95" name="Flowchart: Magnetic Disk 94"/>
          <p:cNvSpPr/>
          <p:nvPr/>
        </p:nvSpPr>
        <p:spPr>
          <a:xfrm>
            <a:off x="10806273" y="6196476"/>
            <a:ext cx="907497" cy="407651"/>
          </a:xfrm>
          <a:prstGeom prst="flowChartMagneticDisk">
            <a:avLst/>
          </a:prstGeom>
          <a:solidFill>
            <a:schemeClr val="accent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Sql</a:t>
            </a:r>
          </a:p>
        </p:txBody>
      </p:sp>
      <p:cxnSp>
        <p:nvCxnSpPr>
          <p:cNvPr id="51" name="Curved Connector 50"/>
          <p:cNvCxnSpPr>
            <a:stCxn id="129" idx="3"/>
          </p:cNvCxnSpPr>
          <p:nvPr/>
        </p:nvCxnSpPr>
        <p:spPr>
          <a:xfrm>
            <a:off x="9714269" y="5140077"/>
            <a:ext cx="904640" cy="573228"/>
          </a:xfrm>
          <a:prstGeom prst="curvedConnector3">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rot="16200000" flipV="1">
            <a:off x="9932879" y="2914389"/>
            <a:ext cx="3049784" cy="186983"/>
          </a:xfrm>
          <a:prstGeom prst="bentConnector3">
            <a:avLst>
              <a:gd name="adj1" fmla="val 50000"/>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a:off x="11273622" y="3619175"/>
            <a:ext cx="290061" cy="4999"/>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9"/>
          <a:stretch>
            <a:fillRect/>
          </a:stretch>
        </p:blipFill>
        <p:spPr>
          <a:xfrm>
            <a:off x="6381856" y="3530815"/>
            <a:ext cx="687971" cy="508140"/>
          </a:xfrm>
          <a:prstGeom prst="rect">
            <a:avLst/>
          </a:prstGeom>
        </p:spPr>
      </p:pic>
      <p:pic>
        <p:nvPicPr>
          <p:cNvPr id="94" name="Picture 93"/>
          <p:cNvPicPr>
            <a:picLocks noChangeAspect="1"/>
          </p:cNvPicPr>
          <p:nvPr/>
        </p:nvPicPr>
        <p:blipFill>
          <a:blip r:embed="rId9"/>
          <a:stretch>
            <a:fillRect/>
          </a:stretch>
        </p:blipFill>
        <p:spPr>
          <a:xfrm>
            <a:off x="7678650" y="3542942"/>
            <a:ext cx="677421" cy="500348"/>
          </a:xfrm>
          <a:prstGeom prst="rect">
            <a:avLst/>
          </a:prstGeom>
        </p:spPr>
      </p:pic>
      <p:sp>
        <p:nvSpPr>
          <p:cNvPr id="121" name="Rounded Rectangle 120"/>
          <p:cNvSpPr/>
          <p:nvPr/>
        </p:nvSpPr>
        <p:spPr>
          <a:xfrm>
            <a:off x="5958876" y="5518839"/>
            <a:ext cx="2678739" cy="1128831"/>
          </a:xfrm>
          <a:prstGeom prst="roundRect">
            <a:avLst/>
          </a:prstGeom>
          <a:solidFill>
            <a:schemeClr val="bg1"/>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Manual ML Workbench</a:t>
            </a:r>
          </a:p>
        </p:txBody>
      </p:sp>
      <p:sp>
        <p:nvSpPr>
          <p:cNvPr id="128" name="Rounded Rectangle 127"/>
          <p:cNvSpPr/>
          <p:nvPr/>
        </p:nvSpPr>
        <p:spPr>
          <a:xfrm>
            <a:off x="6063464" y="5905768"/>
            <a:ext cx="2445019" cy="5110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Cask Data Application Platform</a:t>
            </a:r>
          </a:p>
        </p:txBody>
      </p:sp>
      <p:cxnSp>
        <p:nvCxnSpPr>
          <p:cNvPr id="130" name="Elbow Connector 129"/>
          <p:cNvCxnSpPr>
            <a:stCxn id="68" idx="4"/>
            <a:endCxn id="121" idx="1"/>
          </p:cNvCxnSpPr>
          <p:nvPr/>
        </p:nvCxnSpPr>
        <p:spPr>
          <a:xfrm>
            <a:off x="5413036" y="3056079"/>
            <a:ext cx="545841" cy="3027176"/>
          </a:xfrm>
          <a:prstGeom prst="bentConnector3">
            <a:avLst>
              <a:gd name="adj1" fmla="val 50000"/>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9" name="Rounded Rectangle 138"/>
          <p:cNvSpPr/>
          <p:nvPr/>
        </p:nvSpPr>
        <p:spPr>
          <a:xfrm>
            <a:off x="8850680" y="5911801"/>
            <a:ext cx="975376" cy="3444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Prediction</a:t>
            </a:r>
          </a:p>
        </p:txBody>
      </p:sp>
      <p:cxnSp>
        <p:nvCxnSpPr>
          <p:cNvPr id="142" name="Straight Arrow Connector 141"/>
          <p:cNvCxnSpPr>
            <a:endCxn id="139" idx="1"/>
          </p:cNvCxnSpPr>
          <p:nvPr/>
        </p:nvCxnSpPr>
        <p:spPr>
          <a:xfrm>
            <a:off x="8637616" y="6083254"/>
            <a:ext cx="213065" cy="783"/>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39" idx="3"/>
          </p:cNvCxnSpPr>
          <p:nvPr/>
        </p:nvCxnSpPr>
        <p:spPr>
          <a:xfrm>
            <a:off x="9826056" y="6084036"/>
            <a:ext cx="792851"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9" name="AutoShape 2" descr="Image result for tableau logo"/>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152" name="Picture 151"/>
          <p:cNvPicPr>
            <a:picLocks noChangeAspect="1"/>
          </p:cNvPicPr>
          <p:nvPr/>
        </p:nvPicPr>
        <p:blipFill>
          <a:blip r:embed="rId10"/>
          <a:stretch>
            <a:fillRect/>
          </a:stretch>
        </p:blipFill>
        <p:spPr>
          <a:xfrm>
            <a:off x="10284130" y="1206469"/>
            <a:ext cx="931573" cy="953148"/>
          </a:xfrm>
          <a:prstGeom prst="rect">
            <a:avLst/>
          </a:prstGeom>
        </p:spPr>
      </p:pic>
      <p:pic>
        <p:nvPicPr>
          <p:cNvPr id="153" name="Picture 152"/>
          <p:cNvPicPr>
            <a:picLocks noChangeAspect="1"/>
          </p:cNvPicPr>
          <p:nvPr/>
        </p:nvPicPr>
        <p:blipFill>
          <a:blip r:embed="rId11"/>
          <a:stretch>
            <a:fillRect/>
          </a:stretch>
        </p:blipFill>
        <p:spPr>
          <a:xfrm>
            <a:off x="10231505" y="3204306"/>
            <a:ext cx="1050479" cy="921729"/>
          </a:xfrm>
          <a:prstGeom prst="rect">
            <a:avLst/>
          </a:prstGeom>
        </p:spPr>
      </p:pic>
      <p:sp>
        <p:nvSpPr>
          <p:cNvPr id="154" name="TextBox 153"/>
          <p:cNvSpPr txBox="1"/>
          <p:nvPr/>
        </p:nvSpPr>
        <p:spPr>
          <a:xfrm>
            <a:off x="10556441" y="4071785"/>
            <a:ext cx="46454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0959" tIns="60959" rIns="60959" bIns="60959" numCol="1" spcCol="38100" rtlCol="0" anchor="t">
            <a:spAutoFit/>
          </a:bodyPr>
          <a:lstStyle/>
          <a:p>
            <a:pPr defTabSz="609585" hangingPunct="0"/>
            <a:r>
              <a:rPr lang="en-US" sz="1400">
                <a:solidFill>
                  <a:srgbClr val="000000"/>
                </a:solidFill>
                <a:sym typeface="Calibri"/>
              </a:rPr>
              <a:t>D3JS</a:t>
            </a:r>
          </a:p>
        </p:txBody>
      </p:sp>
      <p:sp>
        <p:nvSpPr>
          <p:cNvPr id="155" name="Title 1"/>
          <p:cNvSpPr txBox="1">
            <a:spLocks/>
          </p:cNvSpPr>
          <p:nvPr/>
        </p:nvSpPr>
        <p:spPr>
          <a:xfrm>
            <a:off x="143479" y="24108"/>
            <a:ext cx="11630733" cy="603981"/>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667"/>
              <a:t>Target Technical Architecture </a:t>
            </a:r>
          </a:p>
        </p:txBody>
      </p:sp>
      <p:pic>
        <p:nvPicPr>
          <p:cNvPr id="160" name="Picture 38" descr="https://upload.wikimedia.org/wikipedia/commons/thumb/0/0a/Python.svg/48px-Python.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4032" y="4410933"/>
            <a:ext cx="553556" cy="44639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38" descr="https://upload.wikimedia.org/wikipedia/commons/thumb/0/0a/Python.svg/48px-Python.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1075" y="4378350"/>
            <a:ext cx="553556" cy="446399"/>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p:cNvSpPr/>
          <p:nvPr/>
        </p:nvSpPr>
        <p:spPr>
          <a:xfrm>
            <a:off x="6647543" y="2022564"/>
            <a:ext cx="2197591" cy="240433"/>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algn="ctr" defTabSz="609585" hangingPunct="0"/>
            <a:r>
              <a:rPr lang="en-US" sz="1200">
                <a:solidFill>
                  <a:srgbClr val="000000"/>
                </a:solidFill>
                <a:sym typeface="Calibri"/>
              </a:rPr>
              <a:t>REST API</a:t>
            </a:r>
          </a:p>
        </p:txBody>
      </p:sp>
      <p:pic>
        <p:nvPicPr>
          <p:cNvPr id="101" name="Picture 100" descr="Hadoop Data Virtualization from Cask Now Open Source"/>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25394" y="4336004"/>
            <a:ext cx="447285" cy="434049"/>
          </a:xfrm>
          <a:prstGeom prst="rect">
            <a:avLst/>
          </a:prstGeom>
        </p:spPr>
      </p:pic>
      <p:pic>
        <p:nvPicPr>
          <p:cNvPr id="102" name="Picture 101" descr="Hadoop Data Virtualization from Cask Now Open Source"/>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95724" y="3699764"/>
            <a:ext cx="447285" cy="434049"/>
          </a:xfrm>
          <a:prstGeom prst="rect">
            <a:avLst/>
          </a:prstGeom>
        </p:spPr>
      </p:pic>
      <p:pic>
        <p:nvPicPr>
          <p:cNvPr id="103" name="Picture 102" descr="Hadoop Data Virtualization from Cask Now Open Source"/>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06324" y="4161326"/>
            <a:ext cx="447285" cy="434049"/>
          </a:xfrm>
          <a:prstGeom prst="rect">
            <a:avLst/>
          </a:prstGeom>
        </p:spPr>
      </p:pic>
      <p:pic>
        <p:nvPicPr>
          <p:cNvPr id="104" name="Picture 38" descr="https://upload.wikimedia.org/wikipedia/commons/thumb/0/0a/Python.svg/48px-Python.svg.png">
            <a:extLst>
              <a:ext uri="{FF2B5EF4-FFF2-40B4-BE49-F238E27FC236}">
                <a16:creationId xmlns:a16="http://schemas.microsoft.com/office/drawing/2014/main" id="{3D6DCC38-A11F-4DF6-8F4E-AB604F232A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924" y="5665201"/>
            <a:ext cx="311196" cy="250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546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7C0591-BC3F-42A5-B56C-005DBABF75B6}"/>
              </a:ext>
            </a:extLst>
          </p:cNvPr>
          <p:cNvSpPr txBox="1"/>
          <p:nvPr/>
        </p:nvSpPr>
        <p:spPr>
          <a:xfrm>
            <a:off x="1477108" y="1195754"/>
            <a:ext cx="7033846" cy="3970318"/>
          </a:xfrm>
          <a:prstGeom prst="rect">
            <a:avLst/>
          </a:prstGeom>
          <a:noFill/>
        </p:spPr>
        <p:txBody>
          <a:bodyPr wrap="square" rtlCol="0">
            <a:spAutoFit/>
          </a:bodyPr>
          <a:lstStyle/>
          <a:p>
            <a:r>
              <a:rPr lang="en-US"/>
              <a:t>Design e2e keeping in mind the non-functional requirement</a:t>
            </a:r>
          </a:p>
          <a:p>
            <a:r>
              <a:rPr lang="en-US"/>
              <a:t>-    Portability of the solution</a:t>
            </a:r>
          </a:p>
          <a:p>
            <a:pPr marL="285750" indent="-285750">
              <a:buFontTx/>
              <a:buChar char="-"/>
            </a:pPr>
            <a:r>
              <a:rPr lang="en-US"/>
              <a:t>Performance</a:t>
            </a:r>
          </a:p>
          <a:p>
            <a:pPr marL="285750" indent="-285750">
              <a:buFontTx/>
              <a:buChar char="-"/>
            </a:pPr>
            <a:r>
              <a:rPr lang="en-US"/>
              <a:t>Scalability </a:t>
            </a:r>
          </a:p>
          <a:p>
            <a:pPr marL="285750" indent="-285750">
              <a:buFontTx/>
              <a:buChar char="-"/>
            </a:pPr>
            <a:r>
              <a:rPr lang="en-US"/>
              <a:t>Security</a:t>
            </a:r>
          </a:p>
          <a:p>
            <a:r>
              <a:rPr lang="en-US"/>
              <a:t> </a:t>
            </a:r>
          </a:p>
          <a:p>
            <a:r>
              <a:rPr lang="en-US"/>
              <a:t>Components : </a:t>
            </a:r>
          </a:p>
          <a:p>
            <a:r>
              <a:rPr lang="en-US"/>
              <a:t>-    Data Acquire</a:t>
            </a:r>
          </a:p>
          <a:p>
            <a:pPr marL="285750" indent="-285750">
              <a:buFontTx/>
              <a:buChar char="-"/>
            </a:pPr>
            <a:r>
              <a:rPr lang="en-US"/>
              <a:t>Data wrangling</a:t>
            </a:r>
          </a:p>
          <a:p>
            <a:pPr marL="285750" indent="-285750">
              <a:buFontTx/>
              <a:buChar char="-"/>
            </a:pPr>
            <a:r>
              <a:rPr lang="en-US"/>
              <a:t>EDA on Data </a:t>
            </a:r>
          </a:p>
          <a:p>
            <a:pPr marL="285750" indent="-285750">
              <a:buFontTx/>
              <a:buChar char="-"/>
            </a:pPr>
            <a:r>
              <a:rPr lang="en-US"/>
              <a:t>Model building and selection(training, testing, Active learning)</a:t>
            </a:r>
          </a:p>
          <a:p>
            <a:pPr marL="285750" indent="-285750">
              <a:buFontTx/>
              <a:buChar char="-"/>
            </a:pPr>
            <a:r>
              <a:rPr lang="en-US"/>
              <a:t>Model lifecycle(re-training, deploy and versioning)</a:t>
            </a:r>
          </a:p>
          <a:p>
            <a:pPr marL="285750" indent="-285750">
              <a:buFontTx/>
              <a:buChar char="-"/>
            </a:pPr>
            <a:r>
              <a:rPr lang="en-US"/>
              <a:t>Middleware services</a:t>
            </a:r>
          </a:p>
          <a:p>
            <a:pPr marL="285750" indent="-285750">
              <a:buFontTx/>
              <a:buChar char="-"/>
            </a:pPr>
            <a:endParaRPr lang="en-US"/>
          </a:p>
        </p:txBody>
      </p:sp>
    </p:spTree>
    <p:extLst>
      <p:ext uri="{BB962C8B-B14F-4D97-AF65-F5344CB8AC3E}">
        <p14:creationId xmlns:p14="http://schemas.microsoft.com/office/powerpoint/2010/main" val="354965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B93D9B8-BF3B-42A2-8ECB-90952B2C6DA7}"/>
              </a:ext>
            </a:extLst>
          </p:cNvPr>
          <p:cNvSpPr/>
          <p:nvPr/>
        </p:nvSpPr>
        <p:spPr>
          <a:xfrm>
            <a:off x="281354" y="4164037"/>
            <a:ext cx="11788692" cy="246184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8390691-3186-4500-BF1A-87422B743B09}"/>
              </a:ext>
            </a:extLst>
          </p:cNvPr>
          <p:cNvSpPr/>
          <p:nvPr/>
        </p:nvSpPr>
        <p:spPr>
          <a:xfrm>
            <a:off x="150055" y="430226"/>
            <a:ext cx="11815658" cy="347472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2E8B97-C78D-42DB-ADA2-BBF2CB928249}"/>
              </a:ext>
            </a:extLst>
          </p:cNvPr>
          <p:cNvSpPr/>
          <p:nvPr/>
        </p:nvSpPr>
        <p:spPr>
          <a:xfrm>
            <a:off x="562785" y="744145"/>
            <a:ext cx="1457603" cy="1180449"/>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Acquire</a:t>
            </a:r>
          </a:p>
          <a:p>
            <a:pPr algn="ctr"/>
            <a:r>
              <a:rPr lang="en-US" sz="1400" b="1">
                <a:solidFill>
                  <a:srgbClr val="0070C0"/>
                </a:solidFill>
              </a:rPr>
              <a:t>Data Sources</a:t>
            </a:r>
          </a:p>
        </p:txBody>
      </p:sp>
      <p:grpSp>
        <p:nvGrpSpPr>
          <p:cNvPr id="12" name="Group 11">
            <a:extLst>
              <a:ext uri="{FF2B5EF4-FFF2-40B4-BE49-F238E27FC236}">
                <a16:creationId xmlns:a16="http://schemas.microsoft.com/office/drawing/2014/main" id="{26D9E0D1-EE17-4184-BDBF-006E565F9262}"/>
              </a:ext>
            </a:extLst>
          </p:cNvPr>
          <p:cNvGrpSpPr/>
          <p:nvPr/>
        </p:nvGrpSpPr>
        <p:grpSpPr>
          <a:xfrm>
            <a:off x="617817" y="1392889"/>
            <a:ext cx="1347504" cy="340117"/>
            <a:chOff x="617817" y="1392889"/>
            <a:chExt cx="1571364" cy="342539"/>
          </a:xfrm>
        </p:grpSpPr>
        <p:sp>
          <p:nvSpPr>
            <p:cNvPr id="6" name="Flowchart: Magnetic Disk 5">
              <a:extLst>
                <a:ext uri="{FF2B5EF4-FFF2-40B4-BE49-F238E27FC236}">
                  <a16:creationId xmlns:a16="http://schemas.microsoft.com/office/drawing/2014/main" id="{096085E6-5F75-4460-B43F-49F1338C703C}"/>
                </a:ext>
              </a:extLst>
            </p:cNvPr>
            <p:cNvSpPr/>
            <p:nvPr/>
          </p:nvSpPr>
          <p:spPr>
            <a:xfrm>
              <a:off x="617817" y="1408826"/>
              <a:ext cx="737524" cy="326602"/>
            </a:xfrm>
            <a:prstGeom prst="flowChartMagneticDisk">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b="1"/>
                <a:t>Druid</a:t>
              </a:r>
            </a:p>
          </p:txBody>
        </p:sp>
        <p:sp>
          <p:nvSpPr>
            <p:cNvPr id="7" name="Flowchart: Magnetic Disk 6">
              <a:extLst>
                <a:ext uri="{FF2B5EF4-FFF2-40B4-BE49-F238E27FC236}">
                  <a16:creationId xmlns:a16="http://schemas.microsoft.com/office/drawing/2014/main" id="{1D357367-CF72-4EA7-9346-DC24E0282C84}"/>
                </a:ext>
              </a:extLst>
            </p:cNvPr>
            <p:cNvSpPr/>
            <p:nvPr/>
          </p:nvSpPr>
          <p:spPr>
            <a:xfrm>
              <a:off x="1457780" y="1392889"/>
              <a:ext cx="731401" cy="342539"/>
            </a:xfrm>
            <a:prstGeom prst="flowChartMagneticDisk">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b="1"/>
                <a:t>Elastic</a:t>
              </a:r>
            </a:p>
          </p:txBody>
        </p:sp>
      </p:grpSp>
      <p:sp>
        <p:nvSpPr>
          <p:cNvPr id="10" name="Rectangle 9">
            <a:extLst>
              <a:ext uri="{FF2B5EF4-FFF2-40B4-BE49-F238E27FC236}">
                <a16:creationId xmlns:a16="http://schemas.microsoft.com/office/drawing/2014/main" id="{119C5A5F-DC35-4B6E-982C-F38C81BD2790}"/>
              </a:ext>
            </a:extLst>
          </p:cNvPr>
          <p:cNvSpPr/>
          <p:nvPr/>
        </p:nvSpPr>
        <p:spPr>
          <a:xfrm>
            <a:off x="2288024" y="758299"/>
            <a:ext cx="1681575" cy="1166295"/>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Organize</a:t>
            </a:r>
          </a:p>
          <a:p>
            <a:pPr algn="ctr"/>
            <a:endParaRPr lang="en-US" sz="1400" b="1">
              <a:solidFill>
                <a:srgbClr val="0070C0"/>
              </a:solidFill>
            </a:endParaRPr>
          </a:p>
          <a:p>
            <a:pPr marL="285750" indent="-285750">
              <a:buFont typeface="Arial" panose="020B0604020202020204" pitchFamily="34" charset="0"/>
              <a:buChar char="•"/>
            </a:pPr>
            <a:r>
              <a:rPr lang="en-US" sz="1100">
                <a:solidFill>
                  <a:schemeClr val="tx1"/>
                </a:solidFill>
              </a:rPr>
              <a:t>Data Fetch</a:t>
            </a:r>
          </a:p>
          <a:p>
            <a:pPr marL="285750" indent="-285750">
              <a:buFont typeface="Arial" panose="020B0604020202020204" pitchFamily="34" charset="0"/>
              <a:buChar char="•"/>
            </a:pPr>
            <a:r>
              <a:rPr lang="en-US" sz="1100">
                <a:solidFill>
                  <a:schemeClr val="tx1"/>
                </a:solidFill>
              </a:rPr>
              <a:t>Join</a:t>
            </a:r>
          </a:p>
          <a:p>
            <a:pPr marL="285750" indent="-285750">
              <a:buFont typeface="Arial" panose="020B0604020202020204" pitchFamily="34" charset="0"/>
              <a:buChar char="•"/>
            </a:pPr>
            <a:r>
              <a:rPr lang="en-US" sz="1100">
                <a:solidFill>
                  <a:schemeClr val="tx1"/>
                </a:solidFill>
              </a:rPr>
              <a:t>Wrangling\Cleanup</a:t>
            </a:r>
          </a:p>
          <a:p>
            <a:pPr marL="285750" indent="-285750">
              <a:buFont typeface="Arial" panose="020B0604020202020204" pitchFamily="34" charset="0"/>
              <a:buChar char="•"/>
            </a:pPr>
            <a:r>
              <a:rPr lang="en-US" sz="1100">
                <a:solidFill>
                  <a:schemeClr val="tx1"/>
                </a:solidFill>
              </a:rPr>
              <a:t>Transformation</a:t>
            </a:r>
          </a:p>
          <a:p>
            <a:pPr algn="ctr"/>
            <a:endParaRPr lang="en-US" sz="1400" b="1">
              <a:solidFill>
                <a:srgbClr val="0070C0"/>
              </a:solidFill>
            </a:endParaRPr>
          </a:p>
        </p:txBody>
      </p:sp>
      <p:pic>
        <p:nvPicPr>
          <p:cNvPr id="11" name="Picture 10" descr="Hadoop Data Virtualization from Cask Now Open Source">
            <a:extLst>
              <a:ext uri="{FF2B5EF4-FFF2-40B4-BE49-F238E27FC236}">
                <a16:creationId xmlns:a16="http://schemas.microsoft.com/office/drawing/2014/main" id="{10B98EEF-2C84-4316-B628-04C003C008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6397" y="800974"/>
            <a:ext cx="447285" cy="434049"/>
          </a:xfrm>
          <a:prstGeom prst="rect">
            <a:avLst/>
          </a:prstGeom>
          <a:solidFill>
            <a:schemeClr val="bg2"/>
          </a:solidFill>
        </p:spPr>
      </p:pic>
      <p:cxnSp>
        <p:nvCxnSpPr>
          <p:cNvPr id="13" name="Straight Arrow Connector 12">
            <a:extLst>
              <a:ext uri="{FF2B5EF4-FFF2-40B4-BE49-F238E27FC236}">
                <a16:creationId xmlns:a16="http://schemas.microsoft.com/office/drawing/2014/main" id="{91B1C989-72C3-4F62-881B-A03229BFC20B}"/>
              </a:ext>
            </a:extLst>
          </p:cNvPr>
          <p:cNvCxnSpPr>
            <a:cxnSpLocks/>
          </p:cNvCxnSpPr>
          <p:nvPr/>
        </p:nvCxnSpPr>
        <p:spPr>
          <a:xfrm>
            <a:off x="2090057" y="1329247"/>
            <a:ext cx="269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835ABE-5624-4A2E-9386-8DE88D008EFA}"/>
              </a:ext>
            </a:extLst>
          </p:cNvPr>
          <p:cNvSpPr/>
          <p:nvPr/>
        </p:nvSpPr>
        <p:spPr>
          <a:xfrm>
            <a:off x="4346016" y="758952"/>
            <a:ext cx="1634878" cy="1165642"/>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EDA</a:t>
            </a:r>
          </a:p>
          <a:p>
            <a:pPr algn="ctr"/>
            <a:endParaRPr lang="en-US" sz="1400" b="1">
              <a:solidFill>
                <a:srgbClr val="0070C0"/>
              </a:solidFill>
            </a:endParaRPr>
          </a:p>
          <a:p>
            <a:pPr marL="285750" indent="-285750">
              <a:buFont typeface="Arial" panose="020B0604020202020204" pitchFamily="34" charset="0"/>
              <a:buChar char="•"/>
            </a:pPr>
            <a:r>
              <a:rPr lang="en-US" sz="1000">
                <a:solidFill>
                  <a:schemeClr val="tx1"/>
                </a:solidFill>
              </a:rPr>
              <a:t>EDA  and Visualization</a:t>
            </a:r>
          </a:p>
          <a:p>
            <a:pPr marL="285750" indent="-285750">
              <a:buFont typeface="Arial" panose="020B0604020202020204" pitchFamily="34" charset="0"/>
              <a:buChar char="•"/>
            </a:pPr>
            <a:r>
              <a:rPr lang="en-US" sz="1000">
                <a:solidFill>
                  <a:schemeClr val="tx1"/>
                </a:solidFill>
              </a:rPr>
              <a:t>Save Data into Druid</a:t>
            </a:r>
          </a:p>
          <a:p>
            <a:pPr algn="ctr"/>
            <a:endParaRPr lang="en-US" sz="1400" b="1">
              <a:solidFill>
                <a:srgbClr val="0070C0"/>
              </a:solidFill>
            </a:endParaRPr>
          </a:p>
        </p:txBody>
      </p:sp>
      <p:cxnSp>
        <p:nvCxnSpPr>
          <p:cNvPr id="16" name="Straight Arrow Connector 15">
            <a:extLst>
              <a:ext uri="{FF2B5EF4-FFF2-40B4-BE49-F238E27FC236}">
                <a16:creationId xmlns:a16="http://schemas.microsoft.com/office/drawing/2014/main" id="{D616851C-3A17-4411-BE0D-EFA2478F3A31}"/>
              </a:ext>
            </a:extLst>
          </p:cNvPr>
          <p:cNvCxnSpPr>
            <a:cxnSpLocks/>
          </p:cNvCxnSpPr>
          <p:nvPr/>
        </p:nvCxnSpPr>
        <p:spPr>
          <a:xfrm>
            <a:off x="3961277" y="1334369"/>
            <a:ext cx="397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Magnetic Disk 17">
            <a:extLst>
              <a:ext uri="{FF2B5EF4-FFF2-40B4-BE49-F238E27FC236}">
                <a16:creationId xmlns:a16="http://schemas.microsoft.com/office/drawing/2014/main" id="{AC82505C-5944-4A9C-96A0-9C99463A00D4}"/>
              </a:ext>
            </a:extLst>
          </p:cNvPr>
          <p:cNvSpPr/>
          <p:nvPr/>
        </p:nvSpPr>
        <p:spPr>
          <a:xfrm>
            <a:off x="6044743" y="2694567"/>
            <a:ext cx="731401" cy="342539"/>
          </a:xfrm>
          <a:prstGeom prst="flowChartMagneticDisk">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Druid</a:t>
            </a:r>
          </a:p>
        </p:txBody>
      </p:sp>
      <p:sp>
        <p:nvSpPr>
          <p:cNvPr id="26" name="Rectangle 25">
            <a:extLst>
              <a:ext uri="{FF2B5EF4-FFF2-40B4-BE49-F238E27FC236}">
                <a16:creationId xmlns:a16="http://schemas.microsoft.com/office/drawing/2014/main" id="{3546C538-1153-4D39-90CB-1F8AB81EDC44}"/>
              </a:ext>
            </a:extLst>
          </p:cNvPr>
          <p:cNvSpPr/>
          <p:nvPr/>
        </p:nvSpPr>
        <p:spPr>
          <a:xfrm>
            <a:off x="8233043" y="734783"/>
            <a:ext cx="1715034" cy="1616528"/>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Model Build </a:t>
            </a:r>
          </a:p>
          <a:p>
            <a:pPr algn="ctr"/>
            <a:endParaRPr lang="en-US" sz="1400" b="1">
              <a:solidFill>
                <a:srgbClr val="0070C0"/>
              </a:solidFill>
            </a:endParaRPr>
          </a:p>
          <a:p>
            <a:pPr marL="285750" indent="-285750">
              <a:buFont typeface="Arial" panose="020B0604020202020204" pitchFamily="34" charset="0"/>
              <a:buChar char="•"/>
            </a:pPr>
            <a:r>
              <a:rPr lang="en-US" sz="1000">
                <a:solidFill>
                  <a:schemeClr val="tx1"/>
                </a:solidFill>
              </a:rPr>
              <a:t>Data from Druid</a:t>
            </a:r>
          </a:p>
          <a:p>
            <a:pPr marL="285750" indent="-285750">
              <a:buFont typeface="Arial" panose="020B0604020202020204" pitchFamily="34" charset="0"/>
              <a:buChar char="•"/>
            </a:pPr>
            <a:r>
              <a:rPr lang="en-US" sz="1000">
                <a:solidFill>
                  <a:schemeClr val="tx1"/>
                </a:solidFill>
              </a:rPr>
              <a:t>Data Split train-test(optional)</a:t>
            </a:r>
          </a:p>
          <a:p>
            <a:pPr marL="285750" indent="-285750">
              <a:buFont typeface="Arial" panose="020B0604020202020204" pitchFamily="34" charset="0"/>
              <a:buChar char="•"/>
            </a:pPr>
            <a:r>
              <a:rPr lang="en-US" sz="1000">
                <a:solidFill>
                  <a:schemeClr val="tx1"/>
                </a:solidFill>
              </a:rPr>
              <a:t>H20 </a:t>
            </a:r>
            <a:r>
              <a:rPr lang="en-US" sz="1000" err="1">
                <a:solidFill>
                  <a:schemeClr val="tx1"/>
                </a:solidFill>
              </a:rPr>
              <a:t>AutoML</a:t>
            </a:r>
            <a:endParaRPr lang="en-US" sz="1000">
              <a:solidFill>
                <a:schemeClr val="tx1"/>
              </a:solidFill>
            </a:endParaRPr>
          </a:p>
          <a:p>
            <a:pPr marL="285750" indent="-285750">
              <a:buFont typeface="Arial" panose="020B0604020202020204" pitchFamily="34" charset="0"/>
              <a:buChar char="•"/>
            </a:pPr>
            <a:r>
              <a:rPr lang="en-US" sz="1000" err="1">
                <a:solidFill>
                  <a:schemeClr val="tx1"/>
                </a:solidFill>
              </a:rPr>
              <a:t>Mlflow</a:t>
            </a:r>
            <a:r>
              <a:rPr lang="en-US" sz="1000">
                <a:solidFill>
                  <a:schemeClr val="tx1"/>
                </a:solidFill>
              </a:rPr>
              <a:t> tracking </a:t>
            </a:r>
          </a:p>
          <a:p>
            <a:pPr marL="285750" indent="-285750">
              <a:buFont typeface="Arial" panose="020B0604020202020204" pitchFamily="34" charset="0"/>
              <a:buChar char="•"/>
            </a:pPr>
            <a:endParaRPr lang="en-US" sz="1400">
              <a:solidFill>
                <a:schemeClr val="tx1"/>
              </a:solidFill>
            </a:endParaRPr>
          </a:p>
          <a:p>
            <a:pPr algn="ctr"/>
            <a:endParaRPr lang="en-US" sz="1400" b="1">
              <a:solidFill>
                <a:srgbClr val="0070C0"/>
              </a:solidFill>
            </a:endParaRPr>
          </a:p>
        </p:txBody>
      </p:sp>
      <p:sp>
        <p:nvSpPr>
          <p:cNvPr id="29" name="Rectangle 28">
            <a:extLst>
              <a:ext uri="{FF2B5EF4-FFF2-40B4-BE49-F238E27FC236}">
                <a16:creationId xmlns:a16="http://schemas.microsoft.com/office/drawing/2014/main" id="{2A9AB2FD-36F2-4A11-9729-3036C3DE18D8}"/>
              </a:ext>
            </a:extLst>
          </p:cNvPr>
          <p:cNvSpPr/>
          <p:nvPr/>
        </p:nvSpPr>
        <p:spPr>
          <a:xfrm>
            <a:off x="10270780" y="720442"/>
            <a:ext cx="1715033" cy="1284459"/>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err="1">
                <a:solidFill>
                  <a:srgbClr val="0070C0"/>
                </a:solidFill>
              </a:rPr>
              <a:t>Mlflow</a:t>
            </a:r>
            <a:r>
              <a:rPr lang="en-US" sz="1400" b="1">
                <a:solidFill>
                  <a:srgbClr val="0070C0"/>
                </a:solidFill>
              </a:rPr>
              <a:t> UI</a:t>
            </a:r>
          </a:p>
          <a:p>
            <a:pPr algn="ctr"/>
            <a:endParaRPr lang="en-US" sz="1400" b="1">
              <a:solidFill>
                <a:srgbClr val="0070C0"/>
              </a:solidFill>
            </a:endParaRPr>
          </a:p>
          <a:p>
            <a:pPr marL="285750" indent="-285750">
              <a:buFont typeface="Arial" panose="020B0604020202020204" pitchFamily="34" charset="0"/>
              <a:buChar char="•"/>
            </a:pPr>
            <a:r>
              <a:rPr lang="en-US" sz="1000">
                <a:solidFill>
                  <a:schemeClr val="tx1"/>
                </a:solidFill>
              </a:rPr>
              <a:t>Model Comparison</a:t>
            </a:r>
          </a:p>
          <a:p>
            <a:pPr marL="285750" indent="-285750">
              <a:buFont typeface="Arial" panose="020B0604020202020204" pitchFamily="34" charset="0"/>
              <a:buChar char="•"/>
            </a:pPr>
            <a:r>
              <a:rPr lang="en-US" sz="1000">
                <a:solidFill>
                  <a:schemeClr val="tx1"/>
                </a:solidFill>
              </a:rPr>
              <a:t>Model Selection</a:t>
            </a:r>
          </a:p>
        </p:txBody>
      </p:sp>
      <p:cxnSp>
        <p:nvCxnSpPr>
          <p:cNvPr id="31" name="Straight Arrow Connector 30">
            <a:extLst>
              <a:ext uri="{FF2B5EF4-FFF2-40B4-BE49-F238E27FC236}">
                <a16:creationId xmlns:a16="http://schemas.microsoft.com/office/drawing/2014/main" id="{A0C9D54A-A793-4221-8C47-747F8472F166}"/>
              </a:ext>
            </a:extLst>
          </p:cNvPr>
          <p:cNvCxnSpPr>
            <a:cxnSpLocks/>
          </p:cNvCxnSpPr>
          <p:nvPr/>
        </p:nvCxnSpPr>
        <p:spPr>
          <a:xfrm>
            <a:off x="9986603" y="1515291"/>
            <a:ext cx="2841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707723F-0CD7-4993-8FCE-9E11BF5EC839}"/>
              </a:ext>
            </a:extLst>
          </p:cNvPr>
          <p:cNvCxnSpPr>
            <a:cxnSpLocks/>
            <a:stCxn id="18" idx="4"/>
            <a:endCxn id="26" idx="2"/>
          </p:cNvCxnSpPr>
          <p:nvPr/>
        </p:nvCxnSpPr>
        <p:spPr>
          <a:xfrm flipV="1">
            <a:off x="6776144" y="2351311"/>
            <a:ext cx="2314416" cy="5145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4F80478-41A3-45DD-9C44-835330C2A546}"/>
              </a:ext>
            </a:extLst>
          </p:cNvPr>
          <p:cNvSpPr/>
          <p:nvPr/>
        </p:nvSpPr>
        <p:spPr>
          <a:xfrm>
            <a:off x="10099696" y="2733271"/>
            <a:ext cx="1997316" cy="982609"/>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Model Selection</a:t>
            </a:r>
          </a:p>
          <a:p>
            <a:pPr algn="ctr"/>
            <a:endParaRPr lang="en-US" sz="1400" b="1">
              <a:solidFill>
                <a:srgbClr val="0070C0"/>
              </a:solidFill>
            </a:endParaRPr>
          </a:p>
          <a:p>
            <a:pPr marL="285750" indent="-285750">
              <a:buFont typeface="Arial" panose="020B0604020202020204" pitchFamily="34" charset="0"/>
              <a:buChar char="•"/>
            </a:pPr>
            <a:r>
              <a:rPr lang="en-US" sz="1000">
                <a:solidFill>
                  <a:schemeClr val="tx1"/>
                </a:solidFill>
              </a:rPr>
              <a:t>Model Selection and deployment.</a:t>
            </a:r>
          </a:p>
          <a:p>
            <a:pPr algn="ctr"/>
            <a:endParaRPr lang="en-US" sz="1400" b="1">
              <a:solidFill>
                <a:srgbClr val="0070C0"/>
              </a:solidFill>
            </a:endParaRPr>
          </a:p>
        </p:txBody>
      </p:sp>
      <p:cxnSp>
        <p:nvCxnSpPr>
          <p:cNvPr id="40" name="Straight Arrow Connector 39">
            <a:extLst>
              <a:ext uri="{FF2B5EF4-FFF2-40B4-BE49-F238E27FC236}">
                <a16:creationId xmlns:a16="http://schemas.microsoft.com/office/drawing/2014/main" id="{3F2E7C21-5217-4554-BD64-5552A2FD4F08}"/>
              </a:ext>
            </a:extLst>
          </p:cNvPr>
          <p:cNvCxnSpPr>
            <a:cxnSpLocks/>
            <a:stCxn id="29" idx="2"/>
          </p:cNvCxnSpPr>
          <p:nvPr/>
        </p:nvCxnSpPr>
        <p:spPr>
          <a:xfrm>
            <a:off x="11128297" y="2004901"/>
            <a:ext cx="0" cy="689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39CB59A-FFC3-478B-9F21-1EC7A057F7DF}"/>
              </a:ext>
            </a:extLst>
          </p:cNvPr>
          <p:cNvSpPr/>
          <p:nvPr/>
        </p:nvSpPr>
        <p:spPr>
          <a:xfrm>
            <a:off x="7837871" y="2977399"/>
            <a:ext cx="1600170" cy="491305"/>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Deployed Model</a:t>
            </a:r>
          </a:p>
          <a:p>
            <a:pPr algn="ctr"/>
            <a:r>
              <a:rPr lang="en-US" sz="1400" b="1">
                <a:solidFill>
                  <a:srgbClr val="0070C0"/>
                </a:solidFill>
              </a:rPr>
              <a:t>As Service</a:t>
            </a:r>
          </a:p>
          <a:p>
            <a:endParaRPr lang="en-US" sz="1400">
              <a:solidFill>
                <a:schemeClr val="tx1"/>
              </a:solidFill>
            </a:endParaRPr>
          </a:p>
          <a:p>
            <a:pPr algn="ctr"/>
            <a:endParaRPr lang="en-US" sz="1400" b="1">
              <a:solidFill>
                <a:srgbClr val="0070C0"/>
              </a:solidFill>
            </a:endParaRPr>
          </a:p>
        </p:txBody>
      </p:sp>
      <p:cxnSp>
        <p:nvCxnSpPr>
          <p:cNvPr id="44" name="Straight Arrow Connector 43">
            <a:extLst>
              <a:ext uri="{FF2B5EF4-FFF2-40B4-BE49-F238E27FC236}">
                <a16:creationId xmlns:a16="http://schemas.microsoft.com/office/drawing/2014/main" id="{529E8EC5-DC2D-4CD2-BF3B-5C439139AADB}"/>
              </a:ext>
            </a:extLst>
          </p:cNvPr>
          <p:cNvCxnSpPr>
            <a:cxnSpLocks/>
          </p:cNvCxnSpPr>
          <p:nvPr/>
        </p:nvCxnSpPr>
        <p:spPr>
          <a:xfrm flipH="1" flipV="1">
            <a:off x="9495002" y="3157694"/>
            <a:ext cx="5477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D129F7D-F30D-4BF1-A618-0EAEFB4B42B0}"/>
              </a:ext>
            </a:extLst>
          </p:cNvPr>
          <p:cNvSpPr txBox="1"/>
          <p:nvPr/>
        </p:nvSpPr>
        <p:spPr>
          <a:xfrm>
            <a:off x="4506193" y="52699"/>
            <a:ext cx="1321196" cy="369332"/>
          </a:xfrm>
          <a:prstGeom prst="rect">
            <a:avLst/>
          </a:prstGeom>
          <a:noFill/>
        </p:spPr>
        <p:txBody>
          <a:bodyPr wrap="none" rtlCol="0">
            <a:spAutoFit/>
          </a:bodyPr>
          <a:lstStyle/>
          <a:p>
            <a:r>
              <a:rPr lang="en-US"/>
              <a:t>Model Build</a:t>
            </a:r>
          </a:p>
        </p:txBody>
      </p:sp>
      <p:pic>
        <p:nvPicPr>
          <p:cNvPr id="47" name="Picture 38" descr="https://upload.wikimedia.org/wikipedia/commons/thumb/0/0a/Python.svg/48px-Python.svg.png">
            <a:extLst>
              <a:ext uri="{FF2B5EF4-FFF2-40B4-BE49-F238E27FC236}">
                <a16:creationId xmlns:a16="http://schemas.microsoft.com/office/drawing/2014/main" id="{A9DA7717-A1BF-4095-85FE-D4D16B5E2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675" y="806348"/>
            <a:ext cx="311196" cy="25095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8" descr="https://upload.wikimedia.org/wikipedia/commons/thumb/0/0a/Python.svg/48px-Python.svg.png">
            <a:extLst>
              <a:ext uri="{FF2B5EF4-FFF2-40B4-BE49-F238E27FC236}">
                <a16:creationId xmlns:a16="http://schemas.microsoft.com/office/drawing/2014/main" id="{76BB6162-F52B-4CA1-9AE4-A94323840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101" y="828684"/>
            <a:ext cx="311196" cy="25095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8" descr="https://upload.wikimedia.org/wikipedia/commons/thumb/0/0a/Python.svg/48px-Python.svg.png">
            <a:extLst>
              <a:ext uri="{FF2B5EF4-FFF2-40B4-BE49-F238E27FC236}">
                <a16:creationId xmlns:a16="http://schemas.microsoft.com/office/drawing/2014/main" id="{6395069E-9564-4505-8FDC-0BDAB22B4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0232" y="2851921"/>
            <a:ext cx="311196" cy="2509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473A8FE0-3841-4212-B9F1-82EE00548F79}"/>
              </a:ext>
            </a:extLst>
          </p:cNvPr>
          <p:cNvPicPr>
            <a:picLocks noChangeAspect="1"/>
          </p:cNvPicPr>
          <p:nvPr/>
        </p:nvPicPr>
        <p:blipFill>
          <a:blip r:embed="rId4"/>
          <a:stretch>
            <a:fillRect/>
          </a:stretch>
        </p:blipFill>
        <p:spPr>
          <a:xfrm>
            <a:off x="11587513" y="886361"/>
            <a:ext cx="454432" cy="241968"/>
          </a:xfrm>
          <a:prstGeom prst="rect">
            <a:avLst/>
          </a:prstGeom>
        </p:spPr>
      </p:pic>
      <p:sp>
        <p:nvSpPr>
          <p:cNvPr id="51" name="Rectangle 50">
            <a:extLst>
              <a:ext uri="{FF2B5EF4-FFF2-40B4-BE49-F238E27FC236}">
                <a16:creationId xmlns:a16="http://schemas.microsoft.com/office/drawing/2014/main" id="{1519C6BF-C5FC-471B-B529-7147E7365632}"/>
              </a:ext>
            </a:extLst>
          </p:cNvPr>
          <p:cNvSpPr/>
          <p:nvPr/>
        </p:nvSpPr>
        <p:spPr>
          <a:xfrm>
            <a:off x="346226" y="4579710"/>
            <a:ext cx="2005069" cy="537797"/>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r>
              <a:rPr lang="en-US" sz="1400">
                <a:solidFill>
                  <a:schemeClr val="tx1"/>
                </a:solidFill>
              </a:rPr>
              <a:t>User Data For Prediction(</a:t>
            </a:r>
            <a:r>
              <a:rPr lang="en-US" sz="1400" err="1">
                <a:solidFill>
                  <a:schemeClr val="tx1"/>
                </a:solidFill>
              </a:rPr>
              <a:t>Api</a:t>
            </a:r>
            <a:r>
              <a:rPr lang="en-US" sz="1400">
                <a:solidFill>
                  <a:schemeClr val="tx1"/>
                </a:solidFill>
              </a:rPr>
              <a:t> Service)</a:t>
            </a:r>
          </a:p>
        </p:txBody>
      </p:sp>
      <p:sp>
        <p:nvSpPr>
          <p:cNvPr id="52" name="Rectangle 51">
            <a:extLst>
              <a:ext uri="{FF2B5EF4-FFF2-40B4-BE49-F238E27FC236}">
                <a16:creationId xmlns:a16="http://schemas.microsoft.com/office/drawing/2014/main" id="{A6815DC6-9DA6-4304-B1C2-29F89D162759}"/>
              </a:ext>
            </a:extLst>
          </p:cNvPr>
          <p:cNvSpPr/>
          <p:nvPr/>
        </p:nvSpPr>
        <p:spPr>
          <a:xfrm>
            <a:off x="2948408" y="4565739"/>
            <a:ext cx="2005069" cy="1103541"/>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Organize </a:t>
            </a:r>
          </a:p>
          <a:p>
            <a:pPr marL="285750" indent="-285750">
              <a:buFont typeface="Arial" panose="020B0604020202020204" pitchFamily="34" charset="0"/>
              <a:buChar char="•"/>
            </a:pPr>
            <a:r>
              <a:rPr lang="en-US" sz="1400">
                <a:solidFill>
                  <a:schemeClr val="tx1"/>
                </a:solidFill>
              </a:rPr>
              <a:t>Join</a:t>
            </a:r>
          </a:p>
          <a:p>
            <a:pPr marL="285750" indent="-285750">
              <a:buFont typeface="Arial" panose="020B0604020202020204" pitchFamily="34" charset="0"/>
              <a:buChar char="•"/>
            </a:pPr>
            <a:r>
              <a:rPr lang="en-US" sz="1400">
                <a:solidFill>
                  <a:schemeClr val="tx1"/>
                </a:solidFill>
              </a:rPr>
              <a:t>Wrangling\Cleanup</a:t>
            </a:r>
          </a:p>
          <a:p>
            <a:pPr marL="285750" indent="-285750">
              <a:buFont typeface="Arial" panose="020B0604020202020204" pitchFamily="34" charset="0"/>
              <a:buChar char="•"/>
            </a:pPr>
            <a:r>
              <a:rPr lang="en-US" sz="1400">
                <a:solidFill>
                  <a:schemeClr val="tx1"/>
                </a:solidFill>
              </a:rPr>
              <a:t>Transformation</a:t>
            </a:r>
          </a:p>
          <a:p>
            <a:pPr algn="ctr"/>
            <a:endParaRPr lang="en-US" sz="1400" b="1">
              <a:solidFill>
                <a:srgbClr val="0070C0"/>
              </a:solidFill>
            </a:endParaRPr>
          </a:p>
        </p:txBody>
      </p:sp>
      <p:cxnSp>
        <p:nvCxnSpPr>
          <p:cNvPr id="53" name="Straight Arrow Connector 52">
            <a:extLst>
              <a:ext uri="{FF2B5EF4-FFF2-40B4-BE49-F238E27FC236}">
                <a16:creationId xmlns:a16="http://schemas.microsoft.com/office/drawing/2014/main" id="{0748D147-1AA3-4067-B164-685BC17FEF4B}"/>
              </a:ext>
            </a:extLst>
          </p:cNvPr>
          <p:cNvCxnSpPr>
            <a:cxnSpLocks/>
          </p:cNvCxnSpPr>
          <p:nvPr/>
        </p:nvCxnSpPr>
        <p:spPr>
          <a:xfrm>
            <a:off x="2351295" y="4797868"/>
            <a:ext cx="597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3C79088-4883-4E34-A36A-5264FC5E31D2}"/>
              </a:ext>
            </a:extLst>
          </p:cNvPr>
          <p:cNvCxnSpPr>
            <a:cxnSpLocks/>
          </p:cNvCxnSpPr>
          <p:nvPr/>
        </p:nvCxnSpPr>
        <p:spPr>
          <a:xfrm>
            <a:off x="4982685" y="5117507"/>
            <a:ext cx="5971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F57B5FD-FFC3-4FCE-8CC2-8134B96D859A}"/>
              </a:ext>
            </a:extLst>
          </p:cNvPr>
          <p:cNvSpPr/>
          <p:nvPr/>
        </p:nvSpPr>
        <p:spPr>
          <a:xfrm>
            <a:off x="5622587" y="4565739"/>
            <a:ext cx="2395998" cy="1103537"/>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Data transformation</a:t>
            </a:r>
          </a:p>
          <a:p>
            <a:pPr marL="285750" indent="-285750">
              <a:buFont typeface="Arial" panose="020B0604020202020204" pitchFamily="34" charset="0"/>
              <a:buChar char="•"/>
            </a:pPr>
            <a:r>
              <a:rPr lang="en-US" sz="1400">
                <a:solidFill>
                  <a:schemeClr val="tx1"/>
                </a:solidFill>
              </a:rPr>
              <a:t>Cleanup/Transformation</a:t>
            </a:r>
          </a:p>
          <a:p>
            <a:pPr marL="285750" indent="-285750">
              <a:buFont typeface="Arial" panose="020B0604020202020204" pitchFamily="34" charset="0"/>
              <a:buChar char="•"/>
            </a:pPr>
            <a:r>
              <a:rPr lang="en-US" sz="1400">
                <a:solidFill>
                  <a:schemeClr val="tx1"/>
                </a:solidFill>
              </a:rPr>
              <a:t>Scaling and Normalization</a:t>
            </a:r>
          </a:p>
          <a:p>
            <a:pPr marL="285750" indent="-285750">
              <a:buFont typeface="Arial" panose="020B0604020202020204" pitchFamily="34" charset="0"/>
              <a:buChar char="•"/>
            </a:pPr>
            <a:r>
              <a:rPr lang="en-US" sz="1400">
                <a:solidFill>
                  <a:schemeClr val="tx1"/>
                </a:solidFill>
              </a:rPr>
              <a:t>Encoding and Labeling</a:t>
            </a:r>
          </a:p>
          <a:p>
            <a:pPr marL="285750" indent="-285750">
              <a:buFont typeface="Arial" panose="020B0604020202020204" pitchFamily="34" charset="0"/>
              <a:buChar char="•"/>
            </a:pPr>
            <a:endParaRPr lang="en-US" sz="1400">
              <a:solidFill>
                <a:schemeClr val="tx1"/>
              </a:solidFill>
            </a:endParaRPr>
          </a:p>
          <a:p>
            <a:pPr algn="ctr"/>
            <a:r>
              <a:rPr lang="en-US" sz="1400">
                <a:solidFill>
                  <a:schemeClr val="tx1"/>
                </a:solidFill>
              </a:rPr>
              <a:t> </a:t>
            </a:r>
            <a:endParaRPr lang="en-US" sz="1400" b="1">
              <a:solidFill>
                <a:srgbClr val="0070C0"/>
              </a:solidFill>
            </a:endParaRPr>
          </a:p>
        </p:txBody>
      </p:sp>
      <p:cxnSp>
        <p:nvCxnSpPr>
          <p:cNvPr id="59" name="Connector: Elbow 58">
            <a:extLst>
              <a:ext uri="{FF2B5EF4-FFF2-40B4-BE49-F238E27FC236}">
                <a16:creationId xmlns:a16="http://schemas.microsoft.com/office/drawing/2014/main" id="{703E2B27-932F-408A-B4D2-3F3776ED36EE}"/>
              </a:ext>
            </a:extLst>
          </p:cNvPr>
          <p:cNvCxnSpPr>
            <a:stCxn id="56" idx="3"/>
            <a:endCxn id="42" idx="2"/>
          </p:cNvCxnSpPr>
          <p:nvPr/>
        </p:nvCxnSpPr>
        <p:spPr>
          <a:xfrm flipV="1">
            <a:off x="8018585" y="3468704"/>
            <a:ext cx="619371" cy="16488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51918D9-85D3-45EC-968C-7BF48ABD5FC6}"/>
              </a:ext>
            </a:extLst>
          </p:cNvPr>
          <p:cNvSpPr/>
          <p:nvPr/>
        </p:nvSpPr>
        <p:spPr>
          <a:xfrm>
            <a:off x="9402830" y="4871854"/>
            <a:ext cx="1600170" cy="491305"/>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a:solidFill>
                  <a:schemeClr val="tx1"/>
                </a:solidFill>
              </a:rPr>
              <a:t>Prediction</a:t>
            </a:r>
          </a:p>
          <a:p>
            <a:pPr algn="ctr"/>
            <a:endParaRPr lang="en-US" sz="1400" b="1">
              <a:solidFill>
                <a:srgbClr val="0070C0"/>
              </a:solidFill>
            </a:endParaRPr>
          </a:p>
          <a:p>
            <a:endParaRPr lang="en-US" sz="1400">
              <a:solidFill>
                <a:schemeClr val="tx1"/>
              </a:solidFill>
            </a:endParaRPr>
          </a:p>
          <a:p>
            <a:pPr algn="ctr"/>
            <a:endParaRPr lang="en-US" sz="1400" b="1">
              <a:solidFill>
                <a:srgbClr val="0070C0"/>
              </a:solidFill>
            </a:endParaRPr>
          </a:p>
        </p:txBody>
      </p:sp>
      <p:cxnSp>
        <p:nvCxnSpPr>
          <p:cNvPr id="62" name="Connector: Elbow 61">
            <a:extLst>
              <a:ext uri="{FF2B5EF4-FFF2-40B4-BE49-F238E27FC236}">
                <a16:creationId xmlns:a16="http://schemas.microsoft.com/office/drawing/2014/main" id="{50B4A54A-308D-46AF-BAB7-5783B09B4F73}"/>
              </a:ext>
            </a:extLst>
          </p:cNvPr>
          <p:cNvCxnSpPr>
            <a:endCxn id="60" idx="1"/>
          </p:cNvCxnSpPr>
          <p:nvPr/>
        </p:nvCxnSpPr>
        <p:spPr>
          <a:xfrm rot="16200000" flipH="1">
            <a:off x="8286349" y="4001025"/>
            <a:ext cx="1648803" cy="5841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Picture 65" descr="A close up of a sign&#10;&#10;Description automatically generated">
            <a:extLst>
              <a:ext uri="{FF2B5EF4-FFF2-40B4-BE49-F238E27FC236}">
                <a16:creationId xmlns:a16="http://schemas.microsoft.com/office/drawing/2014/main" id="{8DF5DE3F-2489-43A6-A0A8-29FD4C14A7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2213" y="804271"/>
            <a:ext cx="318800" cy="384453"/>
          </a:xfrm>
          <a:prstGeom prst="rect">
            <a:avLst/>
          </a:prstGeom>
        </p:spPr>
      </p:pic>
      <p:pic>
        <p:nvPicPr>
          <p:cNvPr id="67" name="Picture 66" descr="A close up of a sign&#10;&#10;Description automatically generated">
            <a:extLst>
              <a:ext uri="{FF2B5EF4-FFF2-40B4-BE49-F238E27FC236}">
                <a16:creationId xmlns:a16="http://schemas.microsoft.com/office/drawing/2014/main" id="{88B4998D-7BBA-4EEF-90FD-AED230AAF1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53680" y="821889"/>
            <a:ext cx="318800" cy="370912"/>
          </a:xfrm>
          <a:prstGeom prst="rect">
            <a:avLst/>
          </a:prstGeom>
        </p:spPr>
      </p:pic>
      <p:pic>
        <p:nvPicPr>
          <p:cNvPr id="68" name="Picture 67" descr="A close up of a sign&#10;&#10;Description automatically generated">
            <a:extLst>
              <a:ext uri="{FF2B5EF4-FFF2-40B4-BE49-F238E27FC236}">
                <a16:creationId xmlns:a16="http://schemas.microsoft.com/office/drawing/2014/main" id="{5579BCDD-03AA-4461-9B70-47FEDFF95D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51246" y="2781253"/>
            <a:ext cx="318800" cy="370912"/>
          </a:xfrm>
          <a:prstGeom prst="rect">
            <a:avLst/>
          </a:prstGeom>
        </p:spPr>
      </p:pic>
      <p:pic>
        <p:nvPicPr>
          <p:cNvPr id="70" name="Picture 38" descr="https://upload.wikimedia.org/wikipedia/commons/thumb/0/0a/Python.svg/48px-Python.svg.png">
            <a:extLst>
              <a:ext uri="{FF2B5EF4-FFF2-40B4-BE49-F238E27FC236}">
                <a16:creationId xmlns:a16="http://schemas.microsoft.com/office/drawing/2014/main" id="{B3354EF8-F6A5-4616-AA14-414FF3D0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984" y="4672390"/>
            <a:ext cx="311196" cy="25095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8" descr="https://upload.wikimedia.org/wikipedia/commons/thumb/0/0a/Python.svg/48px-Python.svg.png">
            <a:extLst>
              <a:ext uri="{FF2B5EF4-FFF2-40B4-BE49-F238E27FC236}">
                <a16:creationId xmlns:a16="http://schemas.microsoft.com/office/drawing/2014/main" id="{F294BF2E-6645-420A-96D4-8C9DAFE9E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068" y="4607616"/>
            <a:ext cx="311196" cy="2509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Hadoop Data Virtualization from Cask Now Open Source">
            <a:extLst>
              <a:ext uri="{FF2B5EF4-FFF2-40B4-BE49-F238E27FC236}">
                <a16:creationId xmlns:a16="http://schemas.microsoft.com/office/drawing/2014/main" id="{545D7199-5083-4ACB-A3D1-270C153C6C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2653" y="4658227"/>
            <a:ext cx="318926" cy="309488"/>
          </a:xfrm>
          <a:prstGeom prst="rect">
            <a:avLst/>
          </a:prstGeom>
          <a:solidFill>
            <a:schemeClr val="bg2"/>
          </a:solidFill>
        </p:spPr>
      </p:pic>
      <p:sp>
        <p:nvSpPr>
          <p:cNvPr id="74" name="TextBox 73">
            <a:extLst>
              <a:ext uri="{FF2B5EF4-FFF2-40B4-BE49-F238E27FC236}">
                <a16:creationId xmlns:a16="http://schemas.microsoft.com/office/drawing/2014/main" id="{602603F2-9B19-40B0-8B09-B1A0E8ABD992}"/>
              </a:ext>
            </a:extLst>
          </p:cNvPr>
          <p:cNvSpPr txBox="1"/>
          <p:nvPr/>
        </p:nvSpPr>
        <p:spPr>
          <a:xfrm>
            <a:off x="4763602" y="4126528"/>
            <a:ext cx="1141851" cy="369332"/>
          </a:xfrm>
          <a:prstGeom prst="rect">
            <a:avLst/>
          </a:prstGeom>
          <a:noFill/>
        </p:spPr>
        <p:txBody>
          <a:bodyPr wrap="none" rtlCol="0">
            <a:spAutoFit/>
          </a:bodyPr>
          <a:lstStyle/>
          <a:p>
            <a:r>
              <a:rPr lang="en-US"/>
              <a:t>Prediction</a:t>
            </a:r>
          </a:p>
        </p:txBody>
      </p:sp>
      <p:sp>
        <p:nvSpPr>
          <p:cNvPr id="61" name="Rectangle 60">
            <a:extLst>
              <a:ext uri="{FF2B5EF4-FFF2-40B4-BE49-F238E27FC236}">
                <a16:creationId xmlns:a16="http://schemas.microsoft.com/office/drawing/2014/main" id="{BE57A735-2D72-4FF0-90B5-ADE9A8D5EC7D}"/>
              </a:ext>
            </a:extLst>
          </p:cNvPr>
          <p:cNvSpPr/>
          <p:nvPr/>
        </p:nvSpPr>
        <p:spPr>
          <a:xfrm>
            <a:off x="6359652" y="773106"/>
            <a:ext cx="1634878" cy="1102701"/>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Data transformation</a:t>
            </a:r>
          </a:p>
          <a:p>
            <a:pPr marL="285750" indent="-285750">
              <a:buFont typeface="Arial" panose="020B0604020202020204" pitchFamily="34" charset="0"/>
              <a:buChar char="•"/>
            </a:pPr>
            <a:r>
              <a:rPr lang="en-US" sz="1000">
                <a:solidFill>
                  <a:schemeClr val="tx1"/>
                </a:solidFill>
              </a:rPr>
              <a:t>Data Transformation</a:t>
            </a:r>
          </a:p>
          <a:p>
            <a:pPr marL="285750" indent="-285750">
              <a:buFont typeface="Arial" panose="020B0604020202020204" pitchFamily="34" charset="0"/>
              <a:buChar char="•"/>
            </a:pPr>
            <a:r>
              <a:rPr lang="en-US" sz="1000">
                <a:solidFill>
                  <a:schemeClr val="tx1"/>
                </a:solidFill>
              </a:rPr>
              <a:t>Scaling-Normalization</a:t>
            </a:r>
          </a:p>
          <a:p>
            <a:pPr marL="285750" indent="-285750">
              <a:buFont typeface="Arial" panose="020B0604020202020204" pitchFamily="34" charset="0"/>
              <a:buChar char="•"/>
            </a:pPr>
            <a:r>
              <a:rPr lang="en-US" sz="1000">
                <a:solidFill>
                  <a:schemeClr val="tx1"/>
                </a:solidFill>
              </a:rPr>
              <a:t>Encoding and Labeling</a:t>
            </a:r>
          </a:p>
          <a:p>
            <a:pPr algn="ctr"/>
            <a:endParaRPr lang="en-US" sz="1400" b="1">
              <a:solidFill>
                <a:srgbClr val="0070C0"/>
              </a:solidFill>
            </a:endParaRPr>
          </a:p>
        </p:txBody>
      </p:sp>
      <p:pic>
        <p:nvPicPr>
          <p:cNvPr id="69" name="Picture 38" descr="https://upload.wikimedia.org/wikipedia/commons/thumb/0/0a/Python.svg/48px-Python.svg.png">
            <a:extLst>
              <a:ext uri="{FF2B5EF4-FFF2-40B4-BE49-F238E27FC236}">
                <a16:creationId xmlns:a16="http://schemas.microsoft.com/office/drawing/2014/main" id="{9E540D12-FC67-4DED-AFF6-53F0F8A64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443" y="841131"/>
            <a:ext cx="311196" cy="25095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A close up of a sign&#10;&#10;Description automatically generated">
            <a:extLst>
              <a:ext uri="{FF2B5EF4-FFF2-40B4-BE49-F238E27FC236}">
                <a16:creationId xmlns:a16="http://schemas.microsoft.com/office/drawing/2014/main" id="{6EAEB751-371A-4644-996D-E23D5C7A32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0068" y="781152"/>
            <a:ext cx="304512" cy="354288"/>
          </a:xfrm>
          <a:prstGeom prst="rect">
            <a:avLst/>
          </a:prstGeom>
        </p:spPr>
      </p:pic>
      <p:cxnSp>
        <p:nvCxnSpPr>
          <p:cNvPr id="57" name="Straight Arrow Connector 56">
            <a:extLst>
              <a:ext uri="{FF2B5EF4-FFF2-40B4-BE49-F238E27FC236}">
                <a16:creationId xmlns:a16="http://schemas.microsoft.com/office/drawing/2014/main" id="{B5C088CE-2953-4D47-8E2F-02B5FD66FF9D}"/>
              </a:ext>
            </a:extLst>
          </p:cNvPr>
          <p:cNvCxnSpPr/>
          <p:nvPr/>
        </p:nvCxnSpPr>
        <p:spPr>
          <a:xfrm>
            <a:off x="6005135" y="1089071"/>
            <a:ext cx="36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9231D38-5137-410F-BCE2-22ABB848A525}"/>
              </a:ext>
            </a:extLst>
          </p:cNvPr>
          <p:cNvCxnSpPr/>
          <p:nvPr/>
        </p:nvCxnSpPr>
        <p:spPr>
          <a:xfrm flipH="1">
            <a:off x="5980894" y="1515291"/>
            <a:ext cx="378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F8E92EA8-498D-4177-93E1-1F473848F32F}"/>
              </a:ext>
            </a:extLst>
          </p:cNvPr>
          <p:cNvCxnSpPr>
            <a:stCxn id="61" idx="2"/>
          </p:cNvCxnSpPr>
          <p:nvPr/>
        </p:nvCxnSpPr>
        <p:spPr>
          <a:xfrm rot="5400000">
            <a:off x="6365436" y="1882912"/>
            <a:ext cx="818760" cy="804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464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8390691-3186-4500-BF1A-87422B743B09}"/>
              </a:ext>
            </a:extLst>
          </p:cNvPr>
          <p:cNvSpPr/>
          <p:nvPr/>
        </p:nvSpPr>
        <p:spPr>
          <a:xfrm>
            <a:off x="281354" y="422031"/>
            <a:ext cx="11815658" cy="347472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2E8B97-C78D-42DB-ADA2-BBF2CB928249}"/>
              </a:ext>
            </a:extLst>
          </p:cNvPr>
          <p:cNvSpPr/>
          <p:nvPr/>
        </p:nvSpPr>
        <p:spPr>
          <a:xfrm>
            <a:off x="488908" y="758301"/>
            <a:ext cx="2005069" cy="1365921"/>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Acquire</a:t>
            </a:r>
          </a:p>
          <a:p>
            <a:pPr algn="ctr"/>
            <a:r>
              <a:rPr lang="en-US" sz="1400" b="1">
                <a:solidFill>
                  <a:srgbClr val="0070C0"/>
                </a:solidFill>
              </a:rPr>
              <a:t>Old Data</a:t>
            </a:r>
          </a:p>
        </p:txBody>
      </p:sp>
      <p:sp>
        <p:nvSpPr>
          <p:cNvPr id="6" name="Flowchart: Magnetic Disk 5">
            <a:extLst>
              <a:ext uri="{FF2B5EF4-FFF2-40B4-BE49-F238E27FC236}">
                <a16:creationId xmlns:a16="http://schemas.microsoft.com/office/drawing/2014/main" id="{096085E6-5F75-4460-B43F-49F1338C703C}"/>
              </a:ext>
            </a:extLst>
          </p:cNvPr>
          <p:cNvSpPr/>
          <p:nvPr/>
        </p:nvSpPr>
        <p:spPr>
          <a:xfrm>
            <a:off x="617360" y="1441261"/>
            <a:ext cx="731401" cy="342539"/>
          </a:xfrm>
          <a:prstGeom prst="flowChartMagneticDisk">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Druid</a:t>
            </a:r>
          </a:p>
        </p:txBody>
      </p:sp>
      <p:sp>
        <p:nvSpPr>
          <p:cNvPr id="7" name="Flowchart: Magnetic Disk 6">
            <a:extLst>
              <a:ext uri="{FF2B5EF4-FFF2-40B4-BE49-F238E27FC236}">
                <a16:creationId xmlns:a16="http://schemas.microsoft.com/office/drawing/2014/main" id="{1D357367-CF72-4EA7-9346-DC24E0282C84}"/>
              </a:ext>
            </a:extLst>
          </p:cNvPr>
          <p:cNvSpPr/>
          <p:nvPr/>
        </p:nvSpPr>
        <p:spPr>
          <a:xfrm>
            <a:off x="1491442" y="1441260"/>
            <a:ext cx="731401" cy="342539"/>
          </a:xfrm>
          <a:prstGeom prst="flowChartMagneticDisk">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Elastic</a:t>
            </a:r>
          </a:p>
        </p:txBody>
      </p:sp>
      <p:sp>
        <p:nvSpPr>
          <p:cNvPr id="10" name="Rectangle 9">
            <a:extLst>
              <a:ext uri="{FF2B5EF4-FFF2-40B4-BE49-F238E27FC236}">
                <a16:creationId xmlns:a16="http://schemas.microsoft.com/office/drawing/2014/main" id="{119C5A5F-DC35-4B6E-982C-F38C81BD2790}"/>
              </a:ext>
            </a:extLst>
          </p:cNvPr>
          <p:cNvSpPr/>
          <p:nvPr/>
        </p:nvSpPr>
        <p:spPr>
          <a:xfrm>
            <a:off x="2948410" y="758299"/>
            <a:ext cx="1459435" cy="2848363"/>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Organize</a:t>
            </a:r>
          </a:p>
          <a:p>
            <a:pPr algn="ctr"/>
            <a:endParaRPr lang="en-US" sz="1400" b="1">
              <a:solidFill>
                <a:srgbClr val="0070C0"/>
              </a:solidFill>
            </a:endParaRPr>
          </a:p>
          <a:p>
            <a:pPr marL="285750" indent="-285750">
              <a:buFont typeface="Arial" panose="020B0604020202020204" pitchFamily="34" charset="0"/>
              <a:buChar char="•"/>
            </a:pPr>
            <a:r>
              <a:rPr lang="en-US" sz="1000">
                <a:solidFill>
                  <a:schemeClr val="tx1"/>
                </a:solidFill>
              </a:rPr>
              <a:t>Data Fetch</a:t>
            </a:r>
          </a:p>
          <a:p>
            <a:pPr marL="285750" indent="-285750">
              <a:buFont typeface="Arial" panose="020B0604020202020204" pitchFamily="34" charset="0"/>
              <a:buChar char="•"/>
            </a:pPr>
            <a:r>
              <a:rPr lang="en-US" sz="1000">
                <a:solidFill>
                  <a:schemeClr val="tx1"/>
                </a:solidFill>
              </a:rPr>
              <a:t>Join</a:t>
            </a:r>
          </a:p>
          <a:p>
            <a:pPr marL="285750" indent="-285750">
              <a:buFont typeface="Arial" panose="020B0604020202020204" pitchFamily="34" charset="0"/>
              <a:buChar char="•"/>
            </a:pPr>
            <a:r>
              <a:rPr lang="en-US" sz="1000">
                <a:solidFill>
                  <a:schemeClr val="tx1"/>
                </a:solidFill>
              </a:rPr>
              <a:t>Wrangling\Cleanup</a:t>
            </a:r>
          </a:p>
          <a:p>
            <a:pPr marL="285750" indent="-285750">
              <a:buFont typeface="Arial" panose="020B0604020202020204" pitchFamily="34" charset="0"/>
              <a:buChar char="•"/>
            </a:pPr>
            <a:r>
              <a:rPr lang="en-US" sz="1000">
                <a:solidFill>
                  <a:schemeClr val="tx1"/>
                </a:solidFill>
              </a:rPr>
              <a:t>Transformation</a:t>
            </a:r>
          </a:p>
          <a:p>
            <a:pPr algn="ctr"/>
            <a:endParaRPr lang="en-US" sz="1400" b="1">
              <a:solidFill>
                <a:srgbClr val="0070C0"/>
              </a:solidFill>
            </a:endParaRPr>
          </a:p>
        </p:txBody>
      </p:sp>
      <p:pic>
        <p:nvPicPr>
          <p:cNvPr id="11" name="Picture 10" descr="Hadoop Data Virtualization from Cask Now Open Source">
            <a:extLst>
              <a:ext uri="{FF2B5EF4-FFF2-40B4-BE49-F238E27FC236}">
                <a16:creationId xmlns:a16="http://schemas.microsoft.com/office/drawing/2014/main" id="{10B98EEF-2C84-4316-B628-04C003C008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0730" y="778154"/>
            <a:ext cx="360853" cy="350175"/>
          </a:xfrm>
          <a:prstGeom prst="rect">
            <a:avLst/>
          </a:prstGeom>
          <a:solidFill>
            <a:schemeClr val="bg2"/>
          </a:solidFill>
        </p:spPr>
      </p:pic>
      <p:cxnSp>
        <p:nvCxnSpPr>
          <p:cNvPr id="13" name="Straight Arrow Connector 12">
            <a:extLst>
              <a:ext uri="{FF2B5EF4-FFF2-40B4-BE49-F238E27FC236}">
                <a16:creationId xmlns:a16="http://schemas.microsoft.com/office/drawing/2014/main" id="{91B1C989-72C3-4F62-881B-A03229BFC20B}"/>
              </a:ext>
            </a:extLst>
          </p:cNvPr>
          <p:cNvCxnSpPr>
            <a:stCxn id="4" idx="3"/>
          </p:cNvCxnSpPr>
          <p:nvPr/>
        </p:nvCxnSpPr>
        <p:spPr>
          <a:xfrm>
            <a:off x="2493977" y="1441262"/>
            <a:ext cx="417383" cy="1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9835ABE-5624-4A2E-9386-8DE88D008EFA}"/>
              </a:ext>
            </a:extLst>
          </p:cNvPr>
          <p:cNvSpPr/>
          <p:nvPr/>
        </p:nvSpPr>
        <p:spPr>
          <a:xfrm>
            <a:off x="4864303" y="779822"/>
            <a:ext cx="1535761" cy="1003977"/>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EDA</a:t>
            </a:r>
          </a:p>
          <a:p>
            <a:pPr algn="ctr"/>
            <a:endParaRPr lang="en-US" sz="1400" b="1">
              <a:solidFill>
                <a:srgbClr val="0070C0"/>
              </a:solidFill>
            </a:endParaRPr>
          </a:p>
          <a:p>
            <a:pPr marL="285750" indent="-285750">
              <a:buFont typeface="Arial" panose="020B0604020202020204" pitchFamily="34" charset="0"/>
              <a:buChar char="•"/>
            </a:pPr>
            <a:r>
              <a:rPr lang="en-US" sz="1000">
                <a:solidFill>
                  <a:schemeClr val="tx1"/>
                </a:solidFill>
              </a:rPr>
              <a:t>EDA  and Visualization</a:t>
            </a:r>
          </a:p>
        </p:txBody>
      </p:sp>
      <p:cxnSp>
        <p:nvCxnSpPr>
          <p:cNvPr id="16" name="Straight Arrow Connector 15">
            <a:extLst>
              <a:ext uri="{FF2B5EF4-FFF2-40B4-BE49-F238E27FC236}">
                <a16:creationId xmlns:a16="http://schemas.microsoft.com/office/drawing/2014/main" id="{D616851C-3A17-4411-BE0D-EFA2478F3A31}"/>
              </a:ext>
            </a:extLst>
          </p:cNvPr>
          <p:cNvCxnSpPr/>
          <p:nvPr/>
        </p:nvCxnSpPr>
        <p:spPr>
          <a:xfrm flipV="1">
            <a:off x="4409871" y="1462783"/>
            <a:ext cx="45443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Magnetic Disk 17">
            <a:extLst>
              <a:ext uri="{FF2B5EF4-FFF2-40B4-BE49-F238E27FC236}">
                <a16:creationId xmlns:a16="http://schemas.microsoft.com/office/drawing/2014/main" id="{AC82505C-5944-4A9C-96A0-9C99463A00D4}"/>
              </a:ext>
            </a:extLst>
          </p:cNvPr>
          <p:cNvSpPr/>
          <p:nvPr/>
        </p:nvSpPr>
        <p:spPr>
          <a:xfrm>
            <a:off x="6044743" y="2544636"/>
            <a:ext cx="731401" cy="342539"/>
          </a:xfrm>
          <a:prstGeom prst="flowChartMagneticDisk">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Druid</a:t>
            </a:r>
          </a:p>
        </p:txBody>
      </p:sp>
      <p:sp>
        <p:nvSpPr>
          <p:cNvPr id="26" name="Rectangle 25">
            <a:extLst>
              <a:ext uri="{FF2B5EF4-FFF2-40B4-BE49-F238E27FC236}">
                <a16:creationId xmlns:a16="http://schemas.microsoft.com/office/drawing/2014/main" id="{3546C538-1153-4D39-90CB-1F8AB81EDC44}"/>
              </a:ext>
            </a:extLst>
          </p:cNvPr>
          <p:cNvSpPr/>
          <p:nvPr/>
        </p:nvSpPr>
        <p:spPr>
          <a:xfrm>
            <a:off x="8553171" y="750330"/>
            <a:ext cx="1430503" cy="1373892"/>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Model Re-Build </a:t>
            </a:r>
          </a:p>
          <a:p>
            <a:pPr algn="ctr"/>
            <a:endParaRPr lang="en-US" sz="1400" b="1">
              <a:solidFill>
                <a:srgbClr val="0070C0"/>
              </a:solidFill>
            </a:endParaRPr>
          </a:p>
          <a:p>
            <a:pPr marL="285750" indent="-285750">
              <a:buFont typeface="Arial" panose="020B0604020202020204" pitchFamily="34" charset="0"/>
              <a:buChar char="•"/>
            </a:pPr>
            <a:r>
              <a:rPr lang="en-US" sz="1000">
                <a:solidFill>
                  <a:schemeClr val="tx1"/>
                </a:solidFill>
              </a:rPr>
              <a:t>Data from Druid</a:t>
            </a:r>
          </a:p>
          <a:p>
            <a:pPr marL="285750" indent="-285750">
              <a:buFont typeface="Arial" panose="020B0604020202020204" pitchFamily="34" charset="0"/>
              <a:buChar char="•"/>
            </a:pPr>
            <a:r>
              <a:rPr lang="en-US" sz="1000">
                <a:solidFill>
                  <a:schemeClr val="tx1"/>
                </a:solidFill>
              </a:rPr>
              <a:t>Data Split train-test</a:t>
            </a:r>
          </a:p>
          <a:p>
            <a:pPr marL="285750" indent="-285750">
              <a:buFont typeface="Arial" panose="020B0604020202020204" pitchFamily="34" charset="0"/>
              <a:buChar char="•"/>
            </a:pPr>
            <a:r>
              <a:rPr lang="en-US" sz="1000">
                <a:solidFill>
                  <a:schemeClr val="tx1"/>
                </a:solidFill>
              </a:rPr>
              <a:t>H20 </a:t>
            </a:r>
            <a:r>
              <a:rPr lang="en-US" sz="1000" err="1">
                <a:solidFill>
                  <a:schemeClr val="tx1"/>
                </a:solidFill>
              </a:rPr>
              <a:t>AutoML</a:t>
            </a:r>
            <a:endParaRPr lang="en-US" sz="1000">
              <a:solidFill>
                <a:schemeClr val="tx1"/>
              </a:solidFill>
            </a:endParaRPr>
          </a:p>
          <a:p>
            <a:pPr marL="285750" indent="-285750">
              <a:buFont typeface="Arial" panose="020B0604020202020204" pitchFamily="34" charset="0"/>
              <a:buChar char="•"/>
            </a:pPr>
            <a:r>
              <a:rPr lang="en-US" sz="1000" err="1">
                <a:solidFill>
                  <a:schemeClr val="tx1"/>
                </a:solidFill>
              </a:rPr>
              <a:t>Mlflow</a:t>
            </a:r>
            <a:r>
              <a:rPr lang="en-US" sz="1000">
                <a:solidFill>
                  <a:schemeClr val="tx1"/>
                </a:solidFill>
              </a:rPr>
              <a:t> tracking </a:t>
            </a:r>
          </a:p>
          <a:p>
            <a:pPr marL="285750" indent="-285750">
              <a:buFont typeface="Arial" panose="020B0604020202020204" pitchFamily="34" charset="0"/>
              <a:buChar char="•"/>
            </a:pPr>
            <a:endParaRPr lang="en-US" sz="1000">
              <a:solidFill>
                <a:schemeClr val="tx1"/>
              </a:solidFill>
            </a:endParaRPr>
          </a:p>
          <a:p>
            <a:pPr algn="ctr"/>
            <a:endParaRPr lang="en-US" sz="1400" b="1">
              <a:solidFill>
                <a:srgbClr val="0070C0"/>
              </a:solidFill>
            </a:endParaRPr>
          </a:p>
        </p:txBody>
      </p:sp>
      <p:sp>
        <p:nvSpPr>
          <p:cNvPr id="29" name="Rectangle 28">
            <a:extLst>
              <a:ext uri="{FF2B5EF4-FFF2-40B4-BE49-F238E27FC236}">
                <a16:creationId xmlns:a16="http://schemas.microsoft.com/office/drawing/2014/main" id="{2A9AB2FD-36F2-4A11-9729-3036C3DE18D8}"/>
              </a:ext>
            </a:extLst>
          </p:cNvPr>
          <p:cNvSpPr/>
          <p:nvPr/>
        </p:nvSpPr>
        <p:spPr>
          <a:xfrm>
            <a:off x="10326912" y="861284"/>
            <a:ext cx="1715033" cy="1284459"/>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err="1">
                <a:solidFill>
                  <a:srgbClr val="0070C0"/>
                </a:solidFill>
              </a:rPr>
              <a:t>Mlflow</a:t>
            </a:r>
            <a:r>
              <a:rPr lang="en-US" sz="1400" b="1">
                <a:solidFill>
                  <a:srgbClr val="0070C0"/>
                </a:solidFill>
              </a:rPr>
              <a:t> UI</a:t>
            </a:r>
          </a:p>
          <a:p>
            <a:pPr algn="ctr"/>
            <a:endParaRPr lang="en-US" sz="1400" b="1">
              <a:solidFill>
                <a:srgbClr val="0070C0"/>
              </a:solidFill>
            </a:endParaRPr>
          </a:p>
          <a:p>
            <a:pPr marL="285750" indent="-285750">
              <a:buFont typeface="Arial" panose="020B0604020202020204" pitchFamily="34" charset="0"/>
              <a:buChar char="•"/>
            </a:pPr>
            <a:r>
              <a:rPr lang="en-US" sz="1000">
                <a:solidFill>
                  <a:schemeClr val="tx1"/>
                </a:solidFill>
              </a:rPr>
              <a:t>Model Comparison</a:t>
            </a:r>
          </a:p>
          <a:p>
            <a:pPr marL="285750" indent="-285750">
              <a:buFont typeface="Arial" panose="020B0604020202020204" pitchFamily="34" charset="0"/>
              <a:buChar char="•"/>
            </a:pPr>
            <a:r>
              <a:rPr lang="en-US" sz="1000">
                <a:solidFill>
                  <a:schemeClr val="tx1"/>
                </a:solidFill>
              </a:rPr>
              <a:t>Model Selection</a:t>
            </a:r>
          </a:p>
        </p:txBody>
      </p:sp>
      <p:cxnSp>
        <p:nvCxnSpPr>
          <p:cNvPr id="31" name="Straight Arrow Connector 30">
            <a:extLst>
              <a:ext uri="{FF2B5EF4-FFF2-40B4-BE49-F238E27FC236}">
                <a16:creationId xmlns:a16="http://schemas.microsoft.com/office/drawing/2014/main" id="{A0C9D54A-A793-4221-8C47-747F8472F166}"/>
              </a:ext>
            </a:extLst>
          </p:cNvPr>
          <p:cNvCxnSpPr/>
          <p:nvPr/>
        </p:nvCxnSpPr>
        <p:spPr>
          <a:xfrm>
            <a:off x="9983674" y="1435386"/>
            <a:ext cx="343238" cy="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707723F-0CD7-4993-8FCE-9E11BF5EC839}"/>
              </a:ext>
            </a:extLst>
          </p:cNvPr>
          <p:cNvCxnSpPr>
            <a:stCxn id="18" idx="4"/>
            <a:endCxn id="26" idx="2"/>
          </p:cNvCxnSpPr>
          <p:nvPr/>
        </p:nvCxnSpPr>
        <p:spPr>
          <a:xfrm flipV="1">
            <a:off x="6776144" y="2124222"/>
            <a:ext cx="2492279" cy="5916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39CB59A-FFC3-478B-9F21-1EC7A057F7DF}"/>
              </a:ext>
            </a:extLst>
          </p:cNvPr>
          <p:cNvSpPr/>
          <p:nvPr/>
        </p:nvSpPr>
        <p:spPr>
          <a:xfrm>
            <a:off x="7620533" y="2977399"/>
            <a:ext cx="1817508" cy="491305"/>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Model Re-Deployed</a:t>
            </a:r>
          </a:p>
          <a:p>
            <a:pPr algn="ctr"/>
            <a:endParaRPr lang="en-US" sz="1400" b="1">
              <a:solidFill>
                <a:srgbClr val="0070C0"/>
              </a:solidFill>
            </a:endParaRPr>
          </a:p>
          <a:p>
            <a:endParaRPr lang="en-US" sz="1400">
              <a:solidFill>
                <a:schemeClr val="tx1"/>
              </a:solidFill>
            </a:endParaRPr>
          </a:p>
          <a:p>
            <a:pPr algn="ctr"/>
            <a:endParaRPr lang="en-US" sz="1400" b="1">
              <a:solidFill>
                <a:srgbClr val="0070C0"/>
              </a:solidFill>
            </a:endParaRPr>
          </a:p>
        </p:txBody>
      </p:sp>
      <p:sp>
        <p:nvSpPr>
          <p:cNvPr id="46" name="TextBox 45">
            <a:extLst>
              <a:ext uri="{FF2B5EF4-FFF2-40B4-BE49-F238E27FC236}">
                <a16:creationId xmlns:a16="http://schemas.microsoft.com/office/drawing/2014/main" id="{5D129F7D-F30D-4BF1-A618-0EAEFB4B42B0}"/>
              </a:ext>
            </a:extLst>
          </p:cNvPr>
          <p:cNvSpPr txBox="1"/>
          <p:nvPr/>
        </p:nvSpPr>
        <p:spPr>
          <a:xfrm>
            <a:off x="4506193" y="52699"/>
            <a:ext cx="1875065" cy="369332"/>
          </a:xfrm>
          <a:prstGeom prst="rect">
            <a:avLst/>
          </a:prstGeom>
          <a:noFill/>
        </p:spPr>
        <p:txBody>
          <a:bodyPr wrap="none" rtlCol="0">
            <a:spAutoFit/>
          </a:bodyPr>
          <a:lstStyle/>
          <a:p>
            <a:r>
              <a:rPr lang="en-US"/>
              <a:t>Model Re-training</a:t>
            </a:r>
          </a:p>
        </p:txBody>
      </p:sp>
      <p:pic>
        <p:nvPicPr>
          <p:cNvPr id="47" name="Picture 38" descr="https://upload.wikimedia.org/wikipedia/commons/thumb/0/0a/Python.svg/48px-Python.svg.png">
            <a:extLst>
              <a:ext uri="{FF2B5EF4-FFF2-40B4-BE49-F238E27FC236}">
                <a16:creationId xmlns:a16="http://schemas.microsoft.com/office/drawing/2014/main" id="{A9DA7717-A1BF-4095-85FE-D4D16B5E2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701" y="827353"/>
            <a:ext cx="311196" cy="25095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8" descr="https://upload.wikimedia.org/wikipedia/commons/thumb/0/0a/Python.svg/48px-Python.svg.png">
            <a:extLst>
              <a:ext uri="{FF2B5EF4-FFF2-40B4-BE49-F238E27FC236}">
                <a16:creationId xmlns:a16="http://schemas.microsoft.com/office/drawing/2014/main" id="{76BB6162-F52B-4CA1-9AE4-A94323840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386" y="833574"/>
            <a:ext cx="311196" cy="2509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473A8FE0-3841-4212-B9F1-82EE00548F79}"/>
              </a:ext>
            </a:extLst>
          </p:cNvPr>
          <p:cNvPicPr>
            <a:picLocks noChangeAspect="1"/>
          </p:cNvPicPr>
          <p:nvPr/>
        </p:nvPicPr>
        <p:blipFill>
          <a:blip r:embed="rId4"/>
          <a:stretch>
            <a:fillRect/>
          </a:stretch>
        </p:blipFill>
        <p:spPr>
          <a:xfrm>
            <a:off x="11587513" y="886361"/>
            <a:ext cx="454432" cy="241968"/>
          </a:xfrm>
          <a:prstGeom prst="rect">
            <a:avLst/>
          </a:prstGeom>
        </p:spPr>
      </p:pic>
      <p:pic>
        <p:nvPicPr>
          <p:cNvPr id="66" name="Picture 65" descr="A close up of a sign&#10;&#10;Description automatically generated">
            <a:extLst>
              <a:ext uri="{FF2B5EF4-FFF2-40B4-BE49-F238E27FC236}">
                <a16:creationId xmlns:a16="http://schemas.microsoft.com/office/drawing/2014/main" id="{8DF5DE3F-2489-43A6-A0A8-29FD4C14A7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2978" y="809409"/>
            <a:ext cx="318800" cy="370912"/>
          </a:xfrm>
          <a:prstGeom prst="rect">
            <a:avLst/>
          </a:prstGeom>
        </p:spPr>
      </p:pic>
      <p:pic>
        <p:nvPicPr>
          <p:cNvPr id="67" name="Picture 66" descr="A close up of a sign&#10;&#10;Description automatically generated">
            <a:extLst>
              <a:ext uri="{FF2B5EF4-FFF2-40B4-BE49-F238E27FC236}">
                <a16:creationId xmlns:a16="http://schemas.microsoft.com/office/drawing/2014/main" id="{88B4998D-7BBA-4EEF-90FD-AED230AAF1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3651" y="932729"/>
            <a:ext cx="220394" cy="256420"/>
          </a:xfrm>
          <a:prstGeom prst="rect">
            <a:avLst/>
          </a:prstGeom>
        </p:spPr>
      </p:pic>
      <p:sp>
        <p:nvSpPr>
          <p:cNvPr id="43" name="Rectangle 42">
            <a:extLst>
              <a:ext uri="{FF2B5EF4-FFF2-40B4-BE49-F238E27FC236}">
                <a16:creationId xmlns:a16="http://schemas.microsoft.com/office/drawing/2014/main" id="{3D2E8B97-C78D-42DB-ADA2-BBF2CB928249}"/>
              </a:ext>
            </a:extLst>
          </p:cNvPr>
          <p:cNvSpPr/>
          <p:nvPr/>
        </p:nvSpPr>
        <p:spPr>
          <a:xfrm>
            <a:off x="502761" y="2240741"/>
            <a:ext cx="2005069" cy="1365921"/>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Acquire</a:t>
            </a:r>
          </a:p>
          <a:p>
            <a:pPr algn="ctr"/>
            <a:r>
              <a:rPr lang="en-US" sz="1400" b="1">
                <a:solidFill>
                  <a:srgbClr val="0070C0"/>
                </a:solidFill>
              </a:rPr>
              <a:t>New Data</a:t>
            </a:r>
          </a:p>
        </p:txBody>
      </p:sp>
      <p:sp>
        <p:nvSpPr>
          <p:cNvPr id="54" name="Flowchart: Magnetic Disk 53">
            <a:extLst>
              <a:ext uri="{FF2B5EF4-FFF2-40B4-BE49-F238E27FC236}">
                <a16:creationId xmlns:a16="http://schemas.microsoft.com/office/drawing/2014/main" id="{096085E6-5F75-4460-B43F-49F1338C703C}"/>
              </a:ext>
            </a:extLst>
          </p:cNvPr>
          <p:cNvSpPr/>
          <p:nvPr/>
        </p:nvSpPr>
        <p:spPr>
          <a:xfrm>
            <a:off x="631213" y="2923701"/>
            <a:ext cx="731401" cy="342539"/>
          </a:xfrm>
          <a:prstGeom prst="flowChartMagneticDisk">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Druid</a:t>
            </a:r>
          </a:p>
        </p:txBody>
      </p:sp>
      <p:sp>
        <p:nvSpPr>
          <p:cNvPr id="57" name="Flowchart: Magnetic Disk 56">
            <a:extLst>
              <a:ext uri="{FF2B5EF4-FFF2-40B4-BE49-F238E27FC236}">
                <a16:creationId xmlns:a16="http://schemas.microsoft.com/office/drawing/2014/main" id="{1D357367-CF72-4EA7-9346-DC24E0282C84}"/>
              </a:ext>
            </a:extLst>
          </p:cNvPr>
          <p:cNvSpPr/>
          <p:nvPr/>
        </p:nvSpPr>
        <p:spPr>
          <a:xfrm>
            <a:off x="1505295" y="2923700"/>
            <a:ext cx="731401" cy="342539"/>
          </a:xfrm>
          <a:prstGeom prst="flowChartMagneticDisk">
            <a:avLst/>
          </a:prstGeom>
          <a:solidFill>
            <a:schemeClr val="accent1">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Elastic</a:t>
            </a:r>
          </a:p>
        </p:txBody>
      </p:sp>
      <p:cxnSp>
        <p:nvCxnSpPr>
          <p:cNvPr id="14" name="Elbow Connector 13"/>
          <p:cNvCxnSpPr/>
          <p:nvPr/>
        </p:nvCxnSpPr>
        <p:spPr>
          <a:xfrm rot="10800000" flipV="1">
            <a:off x="9438041" y="2176676"/>
            <a:ext cx="1834832" cy="978786"/>
          </a:xfrm>
          <a:prstGeom prst="bentConnector3">
            <a:avLst>
              <a:gd name="adj1" fmla="val 1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B1C989-72C3-4F62-881B-A03229BFC20B}"/>
              </a:ext>
            </a:extLst>
          </p:cNvPr>
          <p:cNvCxnSpPr/>
          <p:nvPr/>
        </p:nvCxnSpPr>
        <p:spPr>
          <a:xfrm flipV="1">
            <a:off x="2521682" y="2840568"/>
            <a:ext cx="45443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E57A735-2D72-4FF0-90B5-ADE9A8D5EC7D}"/>
              </a:ext>
            </a:extLst>
          </p:cNvPr>
          <p:cNvSpPr/>
          <p:nvPr/>
        </p:nvSpPr>
        <p:spPr>
          <a:xfrm>
            <a:off x="6605992" y="750330"/>
            <a:ext cx="1731465" cy="1033468"/>
          </a:xfrm>
          <a:prstGeom prst="rect">
            <a:avLst/>
          </a:prstGeom>
          <a:solidFill>
            <a:schemeClr val="bg2"/>
          </a:solidFill>
          <a:ln w="22225">
            <a:solidFill>
              <a:schemeClr val="accent5">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t"/>
          <a:lstStyle/>
          <a:p>
            <a:pPr algn="ctr"/>
            <a:r>
              <a:rPr lang="en-US" sz="1400" b="1">
                <a:solidFill>
                  <a:srgbClr val="0070C0"/>
                </a:solidFill>
              </a:rPr>
              <a:t>Data transformation</a:t>
            </a:r>
          </a:p>
          <a:p>
            <a:pPr marL="285750" indent="-285750">
              <a:buFont typeface="Arial" panose="020B0604020202020204" pitchFamily="34" charset="0"/>
              <a:buChar char="•"/>
            </a:pPr>
            <a:r>
              <a:rPr lang="en-US" sz="1000">
                <a:solidFill>
                  <a:schemeClr val="tx1"/>
                </a:solidFill>
              </a:rPr>
              <a:t>Data Transformation</a:t>
            </a:r>
          </a:p>
          <a:p>
            <a:pPr marL="285750" indent="-285750">
              <a:buFont typeface="Arial" panose="020B0604020202020204" pitchFamily="34" charset="0"/>
              <a:buChar char="•"/>
            </a:pPr>
            <a:r>
              <a:rPr lang="en-US" sz="1000">
                <a:solidFill>
                  <a:schemeClr val="tx1"/>
                </a:solidFill>
              </a:rPr>
              <a:t>Scaling-Normalization</a:t>
            </a:r>
          </a:p>
          <a:p>
            <a:pPr marL="285750" indent="-285750">
              <a:buFont typeface="Arial" panose="020B0604020202020204" pitchFamily="34" charset="0"/>
              <a:buChar char="•"/>
            </a:pPr>
            <a:r>
              <a:rPr lang="en-US" sz="1000">
                <a:solidFill>
                  <a:schemeClr val="tx1"/>
                </a:solidFill>
              </a:rPr>
              <a:t>Encoding and Labeling</a:t>
            </a:r>
          </a:p>
          <a:p>
            <a:pPr algn="ctr"/>
            <a:endParaRPr lang="en-US" sz="1400" b="1">
              <a:solidFill>
                <a:srgbClr val="0070C0"/>
              </a:solidFill>
            </a:endParaRPr>
          </a:p>
        </p:txBody>
      </p:sp>
      <p:cxnSp>
        <p:nvCxnSpPr>
          <p:cNvPr id="40" name="Straight Arrow Connector 39">
            <a:extLst>
              <a:ext uri="{FF2B5EF4-FFF2-40B4-BE49-F238E27FC236}">
                <a16:creationId xmlns:a16="http://schemas.microsoft.com/office/drawing/2014/main" id="{D616851C-3A17-4411-BE0D-EFA2478F3A31}"/>
              </a:ext>
            </a:extLst>
          </p:cNvPr>
          <p:cNvCxnSpPr/>
          <p:nvPr/>
        </p:nvCxnSpPr>
        <p:spPr>
          <a:xfrm>
            <a:off x="6378776" y="1441259"/>
            <a:ext cx="22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16851C-3A17-4411-BE0D-EFA2478F3A31}"/>
              </a:ext>
            </a:extLst>
          </p:cNvPr>
          <p:cNvCxnSpPr/>
          <p:nvPr/>
        </p:nvCxnSpPr>
        <p:spPr>
          <a:xfrm>
            <a:off x="8346121" y="1455109"/>
            <a:ext cx="227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616851C-3A17-4411-BE0D-EFA2478F3A31}"/>
              </a:ext>
            </a:extLst>
          </p:cNvPr>
          <p:cNvCxnSpPr/>
          <p:nvPr/>
        </p:nvCxnSpPr>
        <p:spPr>
          <a:xfrm flipH="1">
            <a:off x="6400064" y="1094507"/>
            <a:ext cx="180849"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6343364" y="1854774"/>
            <a:ext cx="915716" cy="7408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44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6733F2-4F4E-4FCE-96B1-394579AB52DA}"/>
              </a:ext>
            </a:extLst>
          </p:cNvPr>
          <p:cNvSpPr/>
          <p:nvPr/>
        </p:nvSpPr>
        <p:spPr>
          <a:xfrm>
            <a:off x="415415" y="1167126"/>
            <a:ext cx="2861051" cy="92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Historical Data Acquisition from Payor (Member, Claim, Provider) </a:t>
            </a:r>
          </a:p>
        </p:txBody>
      </p:sp>
      <p:sp>
        <p:nvSpPr>
          <p:cNvPr id="5" name="Rectangle 4">
            <a:extLst>
              <a:ext uri="{FF2B5EF4-FFF2-40B4-BE49-F238E27FC236}">
                <a16:creationId xmlns:a16="http://schemas.microsoft.com/office/drawing/2014/main" id="{69E6C0BE-D5BA-44E3-97FB-CC8D2C452ADB}"/>
              </a:ext>
            </a:extLst>
          </p:cNvPr>
          <p:cNvSpPr/>
          <p:nvPr/>
        </p:nvSpPr>
        <p:spPr>
          <a:xfrm>
            <a:off x="3889947" y="1359322"/>
            <a:ext cx="1638925" cy="1259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Data Cleansing and Curation</a:t>
            </a:r>
          </a:p>
        </p:txBody>
      </p:sp>
      <p:sp>
        <p:nvSpPr>
          <p:cNvPr id="6" name="Rectangle 5">
            <a:extLst>
              <a:ext uri="{FF2B5EF4-FFF2-40B4-BE49-F238E27FC236}">
                <a16:creationId xmlns:a16="http://schemas.microsoft.com/office/drawing/2014/main" id="{10E9829B-6C8A-4DD4-82E0-143F604B18BB}"/>
              </a:ext>
            </a:extLst>
          </p:cNvPr>
          <p:cNvSpPr/>
          <p:nvPr/>
        </p:nvSpPr>
        <p:spPr>
          <a:xfrm>
            <a:off x="5976078" y="1359323"/>
            <a:ext cx="1638926" cy="1259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Data Integration / Transformation</a:t>
            </a:r>
          </a:p>
        </p:txBody>
      </p:sp>
      <p:sp>
        <p:nvSpPr>
          <p:cNvPr id="7" name="Rectangle: Rounded Corners 6">
            <a:extLst>
              <a:ext uri="{FF2B5EF4-FFF2-40B4-BE49-F238E27FC236}">
                <a16:creationId xmlns:a16="http://schemas.microsoft.com/office/drawing/2014/main" id="{D9B336B2-FBDD-41A9-8FCB-154BFC1828ED}"/>
              </a:ext>
            </a:extLst>
          </p:cNvPr>
          <p:cNvSpPr/>
          <p:nvPr/>
        </p:nvSpPr>
        <p:spPr>
          <a:xfrm>
            <a:off x="244837" y="814572"/>
            <a:ext cx="7490087" cy="2614428"/>
          </a:xfrm>
          <a:prstGeom prst="roundRect">
            <a:avLst>
              <a:gd name="adj" fmla="val 108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C1E729-B07D-4678-8016-C9E74B755D88}"/>
              </a:ext>
            </a:extLst>
          </p:cNvPr>
          <p:cNvSpPr txBox="1"/>
          <p:nvPr/>
        </p:nvSpPr>
        <p:spPr>
          <a:xfrm>
            <a:off x="396116" y="825439"/>
            <a:ext cx="1785938" cy="369332"/>
          </a:xfrm>
          <a:prstGeom prst="rect">
            <a:avLst/>
          </a:prstGeom>
          <a:noFill/>
        </p:spPr>
        <p:txBody>
          <a:bodyPr wrap="none" rtlCol="0">
            <a:spAutoFit/>
          </a:bodyPr>
          <a:lstStyle/>
          <a:p>
            <a:r>
              <a:rPr lang="en-US"/>
              <a:t>Data Engineering</a:t>
            </a:r>
          </a:p>
        </p:txBody>
      </p:sp>
      <p:sp>
        <p:nvSpPr>
          <p:cNvPr id="9" name="Rectangle: Single Corner Snipped 8">
            <a:extLst>
              <a:ext uri="{FF2B5EF4-FFF2-40B4-BE49-F238E27FC236}">
                <a16:creationId xmlns:a16="http://schemas.microsoft.com/office/drawing/2014/main" id="{B2429E21-19C1-49DF-B223-CEABF596A2CA}"/>
              </a:ext>
            </a:extLst>
          </p:cNvPr>
          <p:cNvSpPr/>
          <p:nvPr/>
        </p:nvSpPr>
        <p:spPr>
          <a:xfrm>
            <a:off x="1200692" y="4790001"/>
            <a:ext cx="2338826" cy="794476"/>
          </a:xfrm>
          <a:prstGeom prst="snip1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a:t>Demographic Features Model</a:t>
            </a:r>
          </a:p>
        </p:txBody>
      </p:sp>
      <p:sp>
        <p:nvSpPr>
          <p:cNvPr id="10" name="Rectangle 9">
            <a:extLst>
              <a:ext uri="{FF2B5EF4-FFF2-40B4-BE49-F238E27FC236}">
                <a16:creationId xmlns:a16="http://schemas.microsoft.com/office/drawing/2014/main" id="{977201FB-F189-4E8E-9382-53CA3399D9AB}"/>
              </a:ext>
            </a:extLst>
          </p:cNvPr>
          <p:cNvSpPr/>
          <p:nvPr/>
        </p:nvSpPr>
        <p:spPr>
          <a:xfrm>
            <a:off x="6558495" y="4845203"/>
            <a:ext cx="1514007" cy="1105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Combination Models</a:t>
            </a:r>
          </a:p>
        </p:txBody>
      </p:sp>
      <p:sp>
        <p:nvSpPr>
          <p:cNvPr id="11" name="Rectangle 10">
            <a:extLst>
              <a:ext uri="{FF2B5EF4-FFF2-40B4-BE49-F238E27FC236}">
                <a16:creationId xmlns:a16="http://schemas.microsoft.com/office/drawing/2014/main" id="{4AB246A9-AE63-4819-8A03-E2029419E58C}"/>
              </a:ext>
            </a:extLst>
          </p:cNvPr>
          <p:cNvSpPr/>
          <p:nvPr/>
        </p:nvSpPr>
        <p:spPr>
          <a:xfrm>
            <a:off x="8290158" y="4843166"/>
            <a:ext cx="1514007" cy="1105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Final Model Selection</a:t>
            </a:r>
          </a:p>
        </p:txBody>
      </p:sp>
      <p:sp>
        <p:nvSpPr>
          <p:cNvPr id="12" name="Rectangle: Rounded Corners 11">
            <a:extLst>
              <a:ext uri="{FF2B5EF4-FFF2-40B4-BE49-F238E27FC236}">
                <a16:creationId xmlns:a16="http://schemas.microsoft.com/office/drawing/2014/main" id="{AC97A6B4-ECD8-4A3C-89F1-52FD25A44AC6}"/>
              </a:ext>
            </a:extLst>
          </p:cNvPr>
          <p:cNvSpPr/>
          <p:nvPr/>
        </p:nvSpPr>
        <p:spPr>
          <a:xfrm>
            <a:off x="244839" y="4092631"/>
            <a:ext cx="9858532" cy="2610356"/>
          </a:xfrm>
          <a:prstGeom prst="roundRect">
            <a:avLst>
              <a:gd name="adj" fmla="val 114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TextBox 12">
            <a:extLst>
              <a:ext uri="{FF2B5EF4-FFF2-40B4-BE49-F238E27FC236}">
                <a16:creationId xmlns:a16="http://schemas.microsoft.com/office/drawing/2014/main" id="{7027FB58-BFD5-4621-93E9-152FB1455F43}"/>
              </a:ext>
            </a:extLst>
          </p:cNvPr>
          <p:cNvSpPr txBox="1"/>
          <p:nvPr/>
        </p:nvSpPr>
        <p:spPr>
          <a:xfrm>
            <a:off x="434714" y="4221395"/>
            <a:ext cx="1896545" cy="338554"/>
          </a:xfrm>
          <a:prstGeom prst="rect">
            <a:avLst/>
          </a:prstGeom>
          <a:noFill/>
        </p:spPr>
        <p:txBody>
          <a:bodyPr wrap="none" rtlCol="0">
            <a:spAutoFit/>
          </a:bodyPr>
          <a:lstStyle/>
          <a:p>
            <a:r>
              <a:rPr lang="en-US" sz="1600"/>
              <a:t>Model Development</a:t>
            </a:r>
          </a:p>
        </p:txBody>
      </p:sp>
      <p:sp>
        <p:nvSpPr>
          <p:cNvPr id="14" name="Rectangle 13">
            <a:extLst>
              <a:ext uri="{FF2B5EF4-FFF2-40B4-BE49-F238E27FC236}">
                <a16:creationId xmlns:a16="http://schemas.microsoft.com/office/drawing/2014/main" id="{6D017705-5827-4FC9-8971-CBB4E9CF2004}"/>
              </a:ext>
            </a:extLst>
          </p:cNvPr>
          <p:cNvSpPr/>
          <p:nvPr/>
        </p:nvSpPr>
        <p:spPr>
          <a:xfrm>
            <a:off x="8458165" y="1586367"/>
            <a:ext cx="1514007" cy="1259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Exploratory Statistics</a:t>
            </a:r>
          </a:p>
        </p:txBody>
      </p:sp>
      <p:sp>
        <p:nvSpPr>
          <p:cNvPr id="15" name="Rectangle 14">
            <a:extLst>
              <a:ext uri="{FF2B5EF4-FFF2-40B4-BE49-F238E27FC236}">
                <a16:creationId xmlns:a16="http://schemas.microsoft.com/office/drawing/2014/main" id="{2931830F-1740-43C0-9E61-E0681FF04843}"/>
              </a:ext>
            </a:extLst>
          </p:cNvPr>
          <p:cNvSpPr/>
          <p:nvPr/>
        </p:nvSpPr>
        <p:spPr>
          <a:xfrm>
            <a:off x="10210800" y="1574289"/>
            <a:ext cx="1514007" cy="1259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Correlation Analysis</a:t>
            </a:r>
          </a:p>
        </p:txBody>
      </p:sp>
      <p:sp>
        <p:nvSpPr>
          <p:cNvPr id="16" name="Rectangle: Rounded Corners 15">
            <a:extLst>
              <a:ext uri="{FF2B5EF4-FFF2-40B4-BE49-F238E27FC236}">
                <a16:creationId xmlns:a16="http://schemas.microsoft.com/office/drawing/2014/main" id="{C27299F5-DF3D-4DCB-964F-012B5AC3D895}"/>
              </a:ext>
            </a:extLst>
          </p:cNvPr>
          <p:cNvSpPr/>
          <p:nvPr/>
        </p:nvSpPr>
        <p:spPr>
          <a:xfrm>
            <a:off x="8304552" y="814572"/>
            <a:ext cx="3642610" cy="2610356"/>
          </a:xfrm>
          <a:prstGeom prst="roundRect">
            <a:avLst>
              <a:gd name="adj" fmla="val 109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F4E03CA-3B06-4F24-BBD4-527EAAEDC813}"/>
              </a:ext>
            </a:extLst>
          </p:cNvPr>
          <p:cNvSpPr txBox="1"/>
          <p:nvPr/>
        </p:nvSpPr>
        <p:spPr>
          <a:xfrm>
            <a:off x="8437749" y="972773"/>
            <a:ext cx="2641557" cy="369332"/>
          </a:xfrm>
          <a:prstGeom prst="rect">
            <a:avLst/>
          </a:prstGeom>
          <a:noFill/>
        </p:spPr>
        <p:txBody>
          <a:bodyPr wrap="none" rtlCol="0">
            <a:spAutoFit/>
          </a:bodyPr>
          <a:lstStyle/>
          <a:p>
            <a:r>
              <a:rPr lang="en-US"/>
              <a:t>Exploratory Data Analytics</a:t>
            </a:r>
          </a:p>
        </p:txBody>
      </p:sp>
      <p:cxnSp>
        <p:nvCxnSpPr>
          <p:cNvPr id="19" name="Straight Arrow Connector 18">
            <a:extLst>
              <a:ext uri="{FF2B5EF4-FFF2-40B4-BE49-F238E27FC236}">
                <a16:creationId xmlns:a16="http://schemas.microsoft.com/office/drawing/2014/main" id="{ECBF6E4E-96CF-4C6B-8307-15A89B266ED1}"/>
              </a:ext>
            </a:extLst>
          </p:cNvPr>
          <p:cNvCxnSpPr>
            <a:cxnSpLocks/>
            <a:stCxn id="5" idx="3"/>
            <a:endCxn id="6" idx="1"/>
          </p:cNvCxnSpPr>
          <p:nvPr/>
        </p:nvCxnSpPr>
        <p:spPr>
          <a:xfrm>
            <a:off x="5528872" y="1988908"/>
            <a:ext cx="44720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592B6C9-89D9-4C95-B21A-5E2EBB3E2D96}"/>
              </a:ext>
            </a:extLst>
          </p:cNvPr>
          <p:cNvSpPr/>
          <p:nvPr/>
        </p:nvSpPr>
        <p:spPr>
          <a:xfrm>
            <a:off x="434714" y="2264856"/>
            <a:ext cx="2861051" cy="929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Industry datasets (epidemiology, public health, and healthcare economics)</a:t>
            </a:r>
          </a:p>
        </p:txBody>
      </p:sp>
      <p:cxnSp>
        <p:nvCxnSpPr>
          <p:cNvPr id="31" name="Straight Arrow Connector 30">
            <a:extLst>
              <a:ext uri="{FF2B5EF4-FFF2-40B4-BE49-F238E27FC236}">
                <a16:creationId xmlns:a16="http://schemas.microsoft.com/office/drawing/2014/main" id="{D855885F-4C8F-4C6D-887E-C4A6F6973761}"/>
              </a:ext>
            </a:extLst>
          </p:cNvPr>
          <p:cNvCxnSpPr>
            <a:cxnSpLocks/>
            <a:stCxn id="24" idx="3"/>
            <a:endCxn id="5" idx="1"/>
          </p:cNvCxnSpPr>
          <p:nvPr/>
        </p:nvCxnSpPr>
        <p:spPr>
          <a:xfrm flipV="1">
            <a:off x="3295765" y="1988908"/>
            <a:ext cx="594182" cy="740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0245C9-69A6-4104-9C47-C4B7B3583BD0}"/>
              </a:ext>
            </a:extLst>
          </p:cNvPr>
          <p:cNvCxnSpPr>
            <a:cxnSpLocks/>
            <a:stCxn id="4" idx="3"/>
            <a:endCxn id="5" idx="1"/>
          </p:cNvCxnSpPr>
          <p:nvPr/>
        </p:nvCxnSpPr>
        <p:spPr>
          <a:xfrm>
            <a:off x="3276466" y="1631821"/>
            <a:ext cx="613481" cy="35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Single Corner Snipped 33">
            <a:extLst>
              <a:ext uri="{FF2B5EF4-FFF2-40B4-BE49-F238E27FC236}">
                <a16:creationId xmlns:a16="http://schemas.microsoft.com/office/drawing/2014/main" id="{509176E2-1CD8-4EB3-AAAA-0A096F9AE9D2}"/>
              </a:ext>
            </a:extLst>
          </p:cNvPr>
          <p:cNvSpPr/>
          <p:nvPr/>
        </p:nvSpPr>
        <p:spPr>
          <a:xfrm>
            <a:off x="3757174" y="4790001"/>
            <a:ext cx="2338826" cy="794476"/>
          </a:xfrm>
          <a:prstGeom prst="snip1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a:t>Economic Features Model</a:t>
            </a:r>
          </a:p>
        </p:txBody>
      </p:sp>
      <p:sp>
        <p:nvSpPr>
          <p:cNvPr id="35" name="Rectangle: Single Corner Snipped 34">
            <a:extLst>
              <a:ext uri="{FF2B5EF4-FFF2-40B4-BE49-F238E27FC236}">
                <a16:creationId xmlns:a16="http://schemas.microsoft.com/office/drawing/2014/main" id="{FD2EEB61-6496-4942-91FD-11F492A5178E}"/>
              </a:ext>
            </a:extLst>
          </p:cNvPr>
          <p:cNvSpPr/>
          <p:nvPr/>
        </p:nvSpPr>
        <p:spPr>
          <a:xfrm>
            <a:off x="1200692" y="5617876"/>
            <a:ext cx="2338826" cy="794476"/>
          </a:xfrm>
          <a:prstGeom prst="snip1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a:t>Geographic Features Model</a:t>
            </a:r>
          </a:p>
        </p:txBody>
      </p:sp>
      <p:sp>
        <p:nvSpPr>
          <p:cNvPr id="36" name="Rectangle: Single Corner Snipped 35">
            <a:extLst>
              <a:ext uri="{FF2B5EF4-FFF2-40B4-BE49-F238E27FC236}">
                <a16:creationId xmlns:a16="http://schemas.microsoft.com/office/drawing/2014/main" id="{7A1A1E86-C216-4830-B2A4-BE6A811D0DDC}"/>
              </a:ext>
            </a:extLst>
          </p:cNvPr>
          <p:cNvSpPr/>
          <p:nvPr/>
        </p:nvSpPr>
        <p:spPr>
          <a:xfrm>
            <a:off x="3757174" y="5617876"/>
            <a:ext cx="2338826" cy="794476"/>
          </a:xfrm>
          <a:prstGeom prst="snip1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a:t>Medical  Condition Model</a:t>
            </a:r>
          </a:p>
        </p:txBody>
      </p:sp>
      <p:sp>
        <p:nvSpPr>
          <p:cNvPr id="37" name="Rectangle 36">
            <a:extLst>
              <a:ext uri="{FF2B5EF4-FFF2-40B4-BE49-F238E27FC236}">
                <a16:creationId xmlns:a16="http://schemas.microsoft.com/office/drawing/2014/main" id="{F36E1612-B981-4598-8D8F-EA4361BDD155}"/>
              </a:ext>
            </a:extLst>
          </p:cNvPr>
          <p:cNvSpPr/>
          <p:nvPr/>
        </p:nvSpPr>
        <p:spPr>
          <a:xfrm>
            <a:off x="625411" y="4590727"/>
            <a:ext cx="5715428" cy="1931677"/>
          </a:xfrm>
          <a:custGeom>
            <a:avLst/>
            <a:gdLst>
              <a:gd name="connsiteX0" fmla="*/ 0 w 5715428"/>
              <a:gd name="connsiteY0" fmla="*/ 0 h 1931677"/>
              <a:gd name="connsiteX1" fmla="*/ 457234 w 5715428"/>
              <a:gd name="connsiteY1" fmla="*/ 0 h 1931677"/>
              <a:gd name="connsiteX2" fmla="*/ 1143086 w 5715428"/>
              <a:gd name="connsiteY2" fmla="*/ 0 h 1931677"/>
              <a:gd name="connsiteX3" fmla="*/ 1543166 w 5715428"/>
              <a:gd name="connsiteY3" fmla="*/ 0 h 1931677"/>
              <a:gd name="connsiteX4" fmla="*/ 2000400 w 5715428"/>
              <a:gd name="connsiteY4" fmla="*/ 0 h 1931677"/>
              <a:gd name="connsiteX5" fmla="*/ 2629097 w 5715428"/>
              <a:gd name="connsiteY5" fmla="*/ 0 h 1931677"/>
              <a:gd name="connsiteX6" fmla="*/ 3200640 w 5715428"/>
              <a:gd name="connsiteY6" fmla="*/ 0 h 1931677"/>
              <a:gd name="connsiteX7" fmla="*/ 3886491 w 5715428"/>
              <a:gd name="connsiteY7" fmla="*/ 0 h 1931677"/>
              <a:gd name="connsiteX8" fmla="*/ 4515188 w 5715428"/>
              <a:gd name="connsiteY8" fmla="*/ 0 h 1931677"/>
              <a:gd name="connsiteX9" fmla="*/ 5086731 w 5715428"/>
              <a:gd name="connsiteY9" fmla="*/ 0 h 1931677"/>
              <a:gd name="connsiteX10" fmla="*/ 5715428 w 5715428"/>
              <a:gd name="connsiteY10" fmla="*/ 0 h 1931677"/>
              <a:gd name="connsiteX11" fmla="*/ 5715428 w 5715428"/>
              <a:gd name="connsiteY11" fmla="*/ 424969 h 1931677"/>
              <a:gd name="connsiteX12" fmla="*/ 5715428 w 5715428"/>
              <a:gd name="connsiteY12" fmla="*/ 907888 h 1931677"/>
              <a:gd name="connsiteX13" fmla="*/ 5715428 w 5715428"/>
              <a:gd name="connsiteY13" fmla="*/ 1352174 h 1931677"/>
              <a:gd name="connsiteX14" fmla="*/ 5715428 w 5715428"/>
              <a:gd name="connsiteY14" fmla="*/ 1931677 h 1931677"/>
              <a:gd name="connsiteX15" fmla="*/ 5143885 w 5715428"/>
              <a:gd name="connsiteY15" fmla="*/ 1931677 h 1931677"/>
              <a:gd name="connsiteX16" fmla="*/ 4458034 w 5715428"/>
              <a:gd name="connsiteY16" fmla="*/ 1931677 h 1931677"/>
              <a:gd name="connsiteX17" fmla="*/ 3886491 w 5715428"/>
              <a:gd name="connsiteY17" fmla="*/ 1931677 h 1931677"/>
              <a:gd name="connsiteX18" fmla="*/ 3486411 w 5715428"/>
              <a:gd name="connsiteY18" fmla="*/ 1931677 h 1931677"/>
              <a:gd name="connsiteX19" fmla="*/ 2857714 w 5715428"/>
              <a:gd name="connsiteY19" fmla="*/ 1931677 h 1931677"/>
              <a:gd name="connsiteX20" fmla="*/ 2343325 w 5715428"/>
              <a:gd name="connsiteY20" fmla="*/ 1931677 h 1931677"/>
              <a:gd name="connsiteX21" fmla="*/ 1943246 w 5715428"/>
              <a:gd name="connsiteY21" fmla="*/ 1931677 h 1931677"/>
              <a:gd name="connsiteX22" fmla="*/ 1314548 w 5715428"/>
              <a:gd name="connsiteY22" fmla="*/ 1931677 h 1931677"/>
              <a:gd name="connsiteX23" fmla="*/ 800160 w 5715428"/>
              <a:gd name="connsiteY23" fmla="*/ 1931677 h 1931677"/>
              <a:gd name="connsiteX24" fmla="*/ 0 w 5715428"/>
              <a:gd name="connsiteY24" fmla="*/ 1931677 h 1931677"/>
              <a:gd name="connsiteX25" fmla="*/ 0 w 5715428"/>
              <a:gd name="connsiteY25" fmla="*/ 1506708 h 1931677"/>
              <a:gd name="connsiteX26" fmla="*/ 0 w 5715428"/>
              <a:gd name="connsiteY26" fmla="*/ 1004472 h 1931677"/>
              <a:gd name="connsiteX27" fmla="*/ 0 w 5715428"/>
              <a:gd name="connsiteY27" fmla="*/ 540870 h 1931677"/>
              <a:gd name="connsiteX28" fmla="*/ 0 w 5715428"/>
              <a:gd name="connsiteY28" fmla="*/ 0 h 193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15428" h="1931677" extrusionOk="0">
                <a:moveTo>
                  <a:pt x="0" y="0"/>
                </a:moveTo>
                <a:cubicBezTo>
                  <a:pt x="194934" y="-23878"/>
                  <a:pt x="267453" y="9230"/>
                  <a:pt x="457234" y="0"/>
                </a:cubicBezTo>
                <a:cubicBezTo>
                  <a:pt x="647015" y="-9230"/>
                  <a:pt x="939286" y="50852"/>
                  <a:pt x="1143086" y="0"/>
                </a:cubicBezTo>
                <a:cubicBezTo>
                  <a:pt x="1346886" y="-50852"/>
                  <a:pt x="1439671" y="39710"/>
                  <a:pt x="1543166" y="0"/>
                </a:cubicBezTo>
                <a:cubicBezTo>
                  <a:pt x="1646661" y="-39710"/>
                  <a:pt x="1788315" y="25348"/>
                  <a:pt x="2000400" y="0"/>
                </a:cubicBezTo>
                <a:cubicBezTo>
                  <a:pt x="2212485" y="-25348"/>
                  <a:pt x="2404873" y="68191"/>
                  <a:pt x="2629097" y="0"/>
                </a:cubicBezTo>
                <a:cubicBezTo>
                  <a:pt x="2853321" y="-68191"/>
                  <a:pt x="3064236" y="41045"/>
                  <a:pt x="3200640" y="0"/>
                </a:cubicBezTo>
                <a:cubicBezTo>
                  <a:pt x="3337044" y="-41045"/>
                  <a:pt x="3664302" y="74330"/>
                  <a:pt x="3886491" y="0"/>
                </a:cubicBezTo>
                <a:cubicBezTo>
                  <a:pt x="4108680" y="-74330"/>
                  <a:pt x="4209871" y="25815"/>
                  <a:pt x="4515188" y="0"/>
                </a:cubicBezTo>
                <a:cubicBezTo>
                  <a:pt x="4820505" y="-25815"/>
                  <a:pt x="4970815" y="14573"/>
                  <a:pt x="5086731" y="0"/>
                </a:cubicBezTo>
                <a:cubicBezTo>
                  <a:pt x="5202647" y="-14573"/>
                  <a:pt x="5435015" y="61370"/>
                  <a:pt x="5715428" y="0"/>
                </a:cubicBezTo>
                <a:cubicBezTo>
                  <a:pt x="5752436" y="173585"/>
                  <a:pt x="5679558" y="237181"/>
                  <a:pt x="5715428" y="424969"/>
                </a:cubicBezTo>
                <a:cubicBezTo>
                  <a:pt x="5751298" y="612757"/>
                  <a:pt x="5715419" y="767178"/>
                  <a:pt x="5715428" y="907888"/>
                </a:cubicBezTo>
                <a:cubicBezTo>
                  <a:pt x="5715437" y="1048598"/>
                  <a:pt x="5706693" y="1225640"/>
                  <a:pt x="5715428" y="1352174"/>
                </a:cubicBezTo>
                <a:cubicBezTo>
                  <a:pt x="5724163" y="1478708"/>
                  <a:pt x="5693689" y="1665789"/>
                  <a:pt x="5715428" y="1931677"/>
                </a:cubicBezTo>
                <a:cubicBezTo>
                  <a:pt x="5484124" y="1992265"/>
                  <a:pt x="5426998" y="1867984"/>
                  <a:pt x="5143885" y="1931677"/>
                </a:cubicBezTo>
                <a:cubicBezTo>
                  <a:pt x="4860772" y="1995370"/>
                  <a:pt x="4701981" y="1867512"/>
                  <a:pt x="4458034" y="1931677"/>
                </a:cubicBezTo>
                <a:cubicBezTo>
                  <a:pt x="4214087" y="1995842"/>
                  <a:pt x="4087293" y="1863736"/>
                  <a:pt x="3886491" y="1931677"/>
                </a:cubicBezTo>
                <a:cubicBezTo>
                  <a:pt x="3685689" y="1999618"/>
                  <a:pt x="3684321" y="1920979"/>
                  <a:pt x="3486411" y="1931677"/>
                </a:cubicBezTo>
                <a:cubicBezTo>
                  <a:pt x="3288501" y="1942375"/>
                  <a:pt x="3156007" y="1877379"/>
                  <a:pt x="2857714" y="1931677"/>
                </a:cubicBezTo>
                <a:cubicBezTo>
                  <a:pt x="2559421" y="1985975"/>
                  <a:pt x="2468990" y="1907420"/>
                  <a:pt x="2343325" y="1931677"/>
                </a:cubicBezTo>
                <a:cubicBezTo>
                  <a:pt x="2217660" y="1955934"/>
                  <a:pt x="2117231" y="1930848"/>
                  <a:pt x="1943246" y="1931677"/>
                </a:cubicBezTo>
                <a:cubicBezTo>
                  <a:pt x="1769261" y="1932506"/>
                  <a:pt x="1466928" y="1922363"/>
                  <a:pt x="1314548" y="1931677"/>
                </a:cubicBezTo>
                <a:cubicBezTo>
                  <a:pt x="1162168" y="1940991"/>
                  <a:pt x="944710" y="1884508"/>
                  <a:pt x="800160" y="1931677"/>
                </a:cubicBezTo>
                <a:cubicBezTo>
                  <a:pt x="655610" y="1978846"/>
                  <a:pt x="292341" y="1853056"/>
                  <a:pt x="0" y="1931677"/>
                </a:cubicBezTo>
                <a:cubicBezTo>
                  <a:pt x="-15036" y="1829325"/>
                  <a:pt x="47737" y="1602434"/>
                  <a:pt x="0" y="1506708"/>
                </a:cubicBezTo>
                <a:cubicBezTo>
                  <a:pt x="-47737" y="1410982"/>
                  <a:pt x="25742" y="1201602"/>
                  <a:pt x="0" y="1004472"/>
                </a:cubicBezTo>
                <a:cubicBezTo>
                  <a:pt x="-25742" y="807342"/>
                  <a:pt x="45510" y="637625"/>
                  <a:pt x="0" y="540870"/>
                </a:cubicBezTo>
                <a:cubicBezTo>
                  <a:pt x="-45510" y="444115"/>
                  <a:pt x="11721" y="171132"/>
                  <a:pt x="0" y="0"/>
                </a:cubicBezTo>
                <a:close/>
              </a:path>
            </a:pathLst>
          </a:custGeom>
          <a:noFill/>
          <a:ln>
            <a:prstDash val="sysDash"/>
            <a:extLst>
              <a:ext uri="{C807C97D-BFC1-408E-A445-0C87EB9F89A2}">
                <ask:lineSketchStyleProps xmlns:ask="http://schemas.microsoft.com/office/drawing/2018/sketchyshapes" sd="363293146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TextBox 39">
            <a:extLst>
              <a:ext uri="{FF2B5EF4-FFF2-40B4-BE49-F238E27FC236}">
                <a16:creationId xmlns:a16="http://schemas.microsoft.com/office/drawing/2014/main" id="{EC94EBB7-5E39-4ECE-B888-343CB3782EA0}"/>
              </a:ext>
            </a:extLst>
          </p:cNvPr>
          <p:cNvSpPr txBox="1"/>
          <p:nvPr/>
        </p:nvSpPr>
        <p:spPr>
          <a:xfrm rot="16200000">
            <a:off x="22789" y="5342097"/>
            <a:ext cx="1768818" cy="338554"/>
          </a:xfrm>
          <a:prstGeom prst="rect">
            <a:avLst/>
          </a:prstGeom>
          <a:noFill/>
        </p:spPr>
        <p:txBody>
          <a:bodyPr wrap="none" rtlCol="0">
            <a:spAutoFit/>
          </a:bodyPr>
          <a:lstStyle/>
          <a:p>
            <a:r>
              <a:rPr lang="en-US" sz="1600"/>
              <a:t>Partitioned models</a:t>
            </a:r>
          </a:p>
        </p:txBody>
      </p:sp>
      <p:cxnSp>
        <p:nvCxnSpPr>
          <p:cNvPr id="42" name="Straight Arrow Connector 41">
            <a:extLst>
              <a:ext uri="{FF2B5EF4-FFF2-40B4-BE49-F238E27FC236}">
                <a16:creationId xmlns:a16="http://schemas.microsoft.com/office/drawing/2014/main" id="{58C691EB-F9B0-4932-A51E-81C443A1605C}"/>
              </a:ext>
            </a:extLst>
          </p:cNvPr>
          <p:cNvCxnSpPr>
            <a:stCxn id="14" idx="3"/>
            <a:endCxn id="15" idx="1"/>
          </p:cNvCxnSpPr>
          <p:nvPr/>
        </p:nvCxnSpPr>
        <p:spPr>
          <a:xfrm flipV="1">
            <a:off x="9972172" y="2203875"/>
            <a:ext cx="238628" cy="12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3B3D0E9-C853-4EE2-8784-B54A4EEB67C4}"/>
              </a:ext>
            </a:extLst>
          </p:cNvPr>
          <p:cNvCxnSpPr>
            <a:cxnSpLocks/>
            <a:stCxn id="7" idx="3"/>
            <a:endCxn id="16" idx="1"/>
          </p:cNvCxnSpPr>
          <p:nvPr/>
        </p:nvCxnSpPr>
        <p:spPr>
          <a:xfrm flipV="1">
            <a:off x="7734924" y="2119750"/>
            <a:ext cx="569628" cy="20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24EC681-A815-4162-956B-8955B8E8D6F5}"/>
              </a:ext>
            </a:extLst>
          </p:cNvPr>
          <p:cNvCxnSpPr>
            <a:cxnSpLocks/>
            <a:stCxn id="16" idx="2"/>
            <a:endCxn id="12" idx="0"/>
          </p:cNvCxnSpPr>
          <p:nvPr/>
        </p:nvCxnSpPr>
        <p:spPr>
          <a:xfrm rot="5400000">
            <a:off x="7316130" y="1282903"/>
            <a:ext cx="667703" cy="49517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0E538C8E-1EAC-4CAE-8986-07F019398DB7}"/>
              </a:ext>
            </a:extLst>
          </p:cNvPr>
          <p:cNvSpPr/>
          <p:nvPr/>
        </p:nvSpPr>
        <p:spPr>
          <a:xfrm>
            <a:off x="10322302" y="4790001"/>
            <a:ext cx="1514007" cy="1105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Model Deployment (as service)</a:t>
            </a:r>
          </a:p>
        </p:txBody>
      </p:sp>
    </p:spTree>
    <p:extLst>
      <p:ext uri="{BB962C8B-B14F-4D97-AF65-F5344CB8AC3E}">
        <p14:creationId xmlns:p14="http://schemas.microsoft.com/office/powerpoint/2010/main" val="3494949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7506" y="205295"/>
            <a:ext cx="11630733" cy="493145"/>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algn="ctr" hangingPunct="1"/>
            <a:r>
              <a:rPr lang="en-US" sz="2667" u="sng"/>
              <a:t>Design Goals of Machine Learning Solution</a:t>
            </a:r>
          </a:p>
        </p:txBody>
      </p:sp>
      <p:graphicFrame>
        <p:nvGraphicFramePr>
          <p:cNvPr id="5" name="Diagram 4"/>
          <p:cNvGraphicFramePr/>
          <p:nvPr/>
        </p:nvGraphicFramePr>
        <p:xfrm>
          <a:off x="840506" y="1055849"/>
          <a:ext cx="7624618" cy="4225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rved Left Arrow 5"/>
          <p:cNvSpPr/>
          <p:nvPr/>
        </p:nvSpPr>
        <p:spPr>
          <a:xfrm rot="9590194">
            <a:off x="1078700" y="2741261"/>
            <a:ext cx="963518" cy="2791542"/>
          </a:xfrm>
          <a:prstGeom prst="curvedLeftArrow">
            <a:avLst/>
          </a:prstGeom>
          <a:solidFill>
            <a:schemeClr val="lt1">
              <a:alpha val="50000"/>
            </a:schemeClr>
          </a:solidFill>
          <a:ln>
            <a:solidFill>
              <a:schemeClr val="accent1">
                <a:alpha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graphicFrame>
        <p:nvGraphicFramePr>
          <p:cNvPr id="7" name="Diagram 6"/>
          <p:cNvGraphicFramePr/>
          <p:nvPr/>
        </p:nvGraphicFramePr>
        <p:xfrm>
          <a:off x="337124" y="5555681"/>
          <a:ext cx="8128000" cy="7065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ounded Rectangle 1"/>
          <p:cNvSpPr/>
          <p:nvPr/>
        </p:nvSpPr>
        <p:spPr>
          <a:xfrm rot="5400000">
            <a:off x="8413724" y="2040652"/>
            <a:ext cx="2435501" cy="465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i="1">
                <a:solidFill>
                  <a:schemeClr val="bg1">
                    <a:lumMod val="50000"/>
                  </a:schemeClr>
                </a:solidFill>
                <a:latin typeface="Arial" panose="020B0604020202020204" pitchFamily="34" charset="0"/>
                <a:cs typeface="Arial" panose="020B0604020202020204" pitchFamily="34" charset="0"/>
              </a:rPr>
              <a:t>Scalability</a:t>
            </a:r>
          </a:p>
        </p:txBody>
      </p:sp>
      <p:sp>
        <p:nvSpPr>
          <p:cNvPr id="8" name="Rounded Rectangle 7"/>
          <p:cNvSpPr/>
          <p:nvPr/>
        </p:nvSpPr>
        <p:spPr>
          <a:xfrm rot="5400000">
            <a:off x="8301437" y="4699277"/>
            <a:ext cx="2660076" cy="465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i="1">
                <a:solidFill>
                  <a:schemeClr val="bg1">
                    <a:lumMod val="50000"/>
                  </a:schemeClr>
                </a:solidFill>
                <a:latin typeface="Arial" panose="020B0604020202020204" pitchFamily="34" charset="0"/>
                <a:cs typeface="Arial" panose="020B0604020202020204" pitchFamily="34" charset="0"/>
              </a:rPr>
              <a:t>Performance</a:t>
            </a:r>
          </a:p>
        </p:txBody>
      </p:sp>
      <p:sp>
        <p:nvSpPr>
          <p:cNvPr id="9" name="Rounded Rectangle 8"/>
          <p:cNvSpPr/>
          <p:nvPr/>
        </p:nvSpPr>
        <p:spPr>
          <a:xfrm rot="5400000">
            <a:off x="7562471" y="3426108"/>
            <a:ext cx="5206413" cy="465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i="1">
                <a:solidFill>
                  <a:schemeClr val="bg1">
                    <a:lumMod val="50000"/>
                  </a:schemeClr>
                </a:solidFill>
                <a:latin typeface="Arial" panose="020B0604020202020204" pitchFamily="34" charset="0"/>
                <a:cs typeface="Arial" panose="020B0604020202020204" pitchFamily="34" charset="0"/>
              </a:rPr>
              <a:t>Security, Compliance</a:t>
            </a:r>
          </a:p>
        </p:txBody>
      </p:sp>
      <p:sp>
        <p:nvSpPr>
          <p:cNvPr id="10" name="Rounded Rectangle 9"/>
          <p:cNvSpPr/>
          <p:nvPr/>
        </p:nvSpPr>
        <p:spPr>
          <a:xfrm rot="5400000">
            <a:off x="8096673" y="3426108"/>
            <a:ext cx="5206413" cy="465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i="1">
                <a:solidFill>
                  <a:schemeClr val="bg1">
                    <a:lumMod val="50000"/>
                  </a:schemeClr>
                </a:solidFill>
                <a:latin typeface="Arial" panose="020B0604020202020204" pitchFamily="34" charset="0"/>
                <a:cs typeface="Arial" panose="020B0604020202020204" pitchFamily="34" charset="0"/>
              </a:rPr>
              <a:t>Monitoring, Alert, Fault tolerance</a:t>
            </a:r>
          </a:p>
        </p:txBody>
      </p:sp>
      <p:sp>
        <p:nvSpPr>
          <p:cNvPr id="11" name="Rounded Rectangle 10"/>
          <p:cNvSpPr/>
          <p:nvPr/>
        </p:nvSpPr>
        <p:spPr>
          <a:xfrm rot="5400000">
            <a:off x="8647175" y="3426108"/>
            <a:ext cx="5206413" cy="4659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i="1">
                <a:solidFill>
                  <a:schemeClr val="bg1">
                    <a:lumMod val="50000"/>
                  </a:schemeClr>
                </a:solidFill>
                <a:latin typeface="Arial" panose="020B0604020202020204" pitchFamily="34" charset="0"/>
                <a:cs typeface="Arial" panose="020B0604020202020204" pitchFamily="34" charset="0"/>
              </a:rPr>
              <a:t>Portability of Solution to alternative platform, compatibility</a:t>
            </a:r>
          </a:p>
        </p:txBody>
      </p:sp>
      <p:sp>
        <p:nvSpPr>
          <p:cNvPr id="3" name="TextBox 2"/>
          <p:cNvSpPr txBox="1"/>
          <p:nvPr/>
        </p:nvSpPr>
        <p:spPr>
          <a:xfrm>
            <a:off x="9410292" y="753858"/>
            <a:ext cx="2296311" cy="27699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Non-functional requirements</a:t>
            </a:r>
          </a:p>
        </p:txBody>
      </p:sp>
    </p:spTree>
    <p:extLst>
      <p:ext uri="{BB962C8B-B14F-4D97-AF65-F5344CB8AC3E}">
        <p14:creationId xmlns:p14="http://schemas.microsoft.com/office/powerpoint/2010/main" val="9035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4" name="Connector: Elbow 133">
            <a:extLst>
              <a:ext uri="{FF2B5EF4-FFF2-40B4-BE49-F238E27FC236}">
                <a16:creationId xmlns:a16="http://schemas.microsoft.com/office/drawing/2014/main" id="{9DAB0785-94D4-4009-AA8C-B7BFAA3DF646}"/>
              </a:ext>
            </a:extLst>
          </p:cNvPr>
          <p:cNvCxnSpPr/>
          <p:nvPr/>
        </p:nvCxnSpPr>
        <p:spPr>
          <a:xfrm>
            <a:off x="4885151" y="5574082"/>
            <a:ext cx="1529794" cy="413157"/>
          </a:xfrm>
          <a:prstGeom prst="bentConnector3">
            <a:avLst/>
          </a:prstGeom>
          <a:ln>
            <a:solidFill>
              <a:srgbClr val="FF0000"/>
            </a:solidFill>
            <a:prstDash val="sysDash"/>
            <a:tailEnd type="triangle"/>
          </a:ln>
        </p:spPr>
        <p:style>
          <a:lnRef idx="1">
            <a:schemeClr val="accent2"/>
          </a:lnRef>
          <a:fillRef idx="0">
            <a:schemeClr val="accent2"/>
          </a:fillRef>
          <a:effectRef idx="0">
            <a:schemeClr val="accent2"/>
          </a:effectRef>
          <a:fontRef idx="minor">
            <a:schemeClr val="tx1"/>
          </a:fontRef>
        </p:style>
      </p:cxnSp>
      <p:sp>
        <p:nvSpPr>
          <p:cNvPr id="71" name="Rectangle: Rounded Corners 70">
            <a:extLst>
              <a:ext uri="{FF2B5EF4-FFF2-40B4-BE49-F238E27FC236}">
                <a16:creationId xmlns:a16="http://schemas.microsoft.com/office/drawing/2014/main" id="{F72038AA-A1FA-4628-8D2C-328C1A3B990E}"/>
              </a:ext>
            </a:extLst>
          </p:cNvPr>
          <p:cNvSpPr/>
          <p:nvPr/>
        </p:nvSpPr>
        <p:spPr>
          <a:xfrm>
            <a:off x="6406443" y="5736742"/>
            <a:ext cx="718360" cy="347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49986722-3CEF-4049-88F3-F4A16B071496}"/>
              </a:ext>
            </a:extLst>
          </p:cNvPr>
          <p:cNvSpPr/>
          <p:nvPr/>
        </p:nvSpPr>
        <p:spPr>
          <a:xfrm>
            <a:off x="7329321" y="2203313"/>
            <a:ext cx="1148618" cy="3035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3"/>
          <a:stretch>
            <a:fillRect/>
          </a:stretch>
        </p:blipFill>
        <p:spPr>
          <a:xfrm>
            <a:off x="2542805" y="4159422"/>
            <a:ext cx="635205" cy="362974"/>
          </a:xfrm>
          <a:prstGeom prst="rect">
            <a:avLst/>
          </a:prstGeom>
        </p:spPr>
      </p:pic>
      <p:sp>
        <p:nvSpPr>
          <p:cNvPr id="4" name="Title 1"/>
          <p:cNvSpPr txBox="1">
            <a:spLocks/>
          </p:cNvSpPr>
          <p:nvPr/>
        </p:nvSpPr>
        <p:spPr>
          <a:xfrm>
            <a:off x="561268" y="59229"/>
            <a:ext cx="10753056" cy="281989"/>
          </a:xfrm>
          <a:prstGeom prst="rect">
            <a:avLst/>
          </a:prstGeom>
        </p:spPr>
        <p:txBody>
          <a:bodyPr lIns="91440" tIns="45720" rIns="91440" bIns="45720"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algn="ctr" hangingPunct="1"/>
            <a:r>
              <a:rPr lang="en-US" sz="2650" u="sng"/>
              <a:t>Logical Architecture Diagram (Dev-Deployment view)</a:t>
            </a:r>
          </a:p>
        </p:txBody>
      </p:sp>
      <p:graphicFrame>
        <p:nvGraphicFramePr>
          <p:cNvPr id="5" name="Table 4"/>
          <p:cNvGraphicFramePr>
            <a:graphicFrameLocks noGrp="1"/>
          </p:cNvGraphicFramePr>
          <p:nvPr>
            <p:extLst>
              <p:ext uri="{D42A27DB-BD31-4B8C-83A1-F6EECF244321}">
                <p14:modId xmlns:p14="http://schemas.microsoft.com/office/powerpoint/2010/main" val="1861166493"/>
              </p:ext>
            </p:extLst>
          </p:nvPr>
        </p:nvGraphicFramePr>
        <p:xfrm>
          <a:off x="9201294" y="744428"/>
          <a:ext cx="2547361" cy="1054852"/>
        </p:xfrm>
        <a:graphic>
          <a:graphicData uri="http://schemas.openxmlformats.org/drawingml/2006/table">
            <a:tbl>
              <a:tblPr firstRow="1" bandRow="1">
                <a:tableStyleId>{3B4B98B0-60AC-42C2-AFA5-B58CD77FA1E5}</a:tableStyleId>
              </a:tblPr>
              <a:tblGrid>
                <a:gridCol w="1090609">
                  <a:extLst>
                    <a:ext uri="{9D8B030D-6E8A-4147-A177-3AD203B41FA5}">
                      <a16:colId xmlns:a16="http://schemas.microsoft.com/office/drawing/2014/main" val="2470588908"/>
                    </a:ext>
                  </a:extLst>
                </a:gridCol>
                <a:gridCol w="1456752">
                  <a:extLst>
                    <a:ext uri="{9D8B030D-6E8A-4147-A177-3AD203B41FA5}">
                      <a16:colId xmlns:a16="http://schemas.microsoft.com/office/drawing/2014/main" val="2451650922"/>
                    </a:ext>
                  </a:extLst>
                </a:gridCol>
              </a:tblGrid>
              <a:tr h="368416">
                <a:tc>
                  <a:txBody>
                    <a:bodyPr/>
                    <a:lstStyle/>
                    <a:p>
                      <a:r>
                        <a:rPr lang="en-US" sz="1200" i="1">
                          <a:latin typeface="Arial Narrow" panose="020B0606020202030204" pitchFamily="34" charset="0"/>
                          <a:cs typeface="Arial" panose="020B0604020202020204" pitchFamily="34" charset="0"/>
                        </a:rPr>
                        <a:t>Environment Type</a:t>
                      </a:r>
                    </a:p>
                  </a:txBody>
                  <a:tcPr/>
                </a:tc>
                <a:tc>
                  <a:txBody>
                    <a:bodyPr/>
                    <a:lstStyle/>
                    <a:p>
                      <a:r>
                        <a:rPr lang="en-US" sz="1200" i="1">
                          <a:latin typeface="Arial Narrow" panose="020B0606020202030204" pitchFamily="34" charset="0"/>
                          <a:cs typeface="Arial" panose="020B0604020202020204" pitchFamily="34" charset="0"/>
                        </a:rPr>
                        <a:t>Cloud Platform</a:t>
                      </a:r>
                    </a:p>
                  </a:txBody>
                  <a:tcPr/>
                </a:tc>
                <a:extLst>
                  <a:ext uri="{0D108BD9-81ED-4DB2-BD59-A6C34878D82A}">
                    <a16:rowId xmlns:a16="http://schemas.microsoft.com/office/drawing/2014/main" val="1194612244"/>
                  </a:ext>
                </a:extLst>
              </a:tr>
              <a:tr h="298826">
                <a:tc>
                  <a:txBody>
                    <a:bodyPr/>
                    <a:lstStyle/>
                    <a:p>
                      <a:r>
                        <a:rPr lang="en-US" sz="1200">
                          <a:latin typeface="Arial Narrow" panose="020B0606020202030204" pitchFamily="34" charset="0"/>
                          <a:cs typeface="Arial" panose="020B0604020202020204" pitchFamily="34" charset="0"/>
                        </a:rPr>
                        <a:t>Non-Production</a:t>
                      </a:r>
                    </a:p>
                  </a:txBody>
                  <a:tcPr/>
                </a:tc>
                <a:tc>
                  <a:txBody>
                    <a:bodyPr/>
                    <a:lstStyle/>
                    <a:p>
                      <a:r>
                        <a:rPr lang="en-US" sz="1200">
                          <a:latin typeface="Arial Narrow" panose="020B0606020202030204" pitchFamily="34" charset="0"/>
                          <a:cs typeface="Arial" panose="020B0604020202020204" pitchFamily="34" charset="0"/>
                        </a:rPr>
                        <a:t>Infosys </a:t>
                      </a:r>
                      <a:r>
                        <a:rPr lang="en-US" sz="1200" err="1">
                          <a:latin typeface="Arial Narrow" panose="020B0606020202030204" pitchFamily="34" charset="0"/>
                          <a:cs typeface="Arial" panose="020B0604020202020204" pitchFamily="34" charset="0"/>
                        </a:rPr>
                        <a:t>Aaksh</a:t>
                      </a:r>
                      <a:endParaRPr lang="en-US" sz="120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4142147815"/>
                  </a:ext>
                </a:extLst>
              </a:tr>
              <a:tr h="298826">
                <a:tc>
                  <a:txBody>
                    <a:bodyPr/>
                    <a:lstStyle/>
                    <a:p>
                      <a:r>
                        <a:rPr lang="en-US" sz="1200">
                          <a:latin typeface="Arial Narrow" panose="020B0606020202030204" pitchFamily="34" charset="0"/>
                          <a:cs typeface="Arial" panose="020B0604020202020204" pitchFamily="34" charset="0"/>
                        </a:rPr>
                        <a:t>Production</a:t>
                      </a:r>
                    </a:p>
                  </a:txBody>
                  <a:tcPr/>
                </a:tc>
                <a:tc>
                  <a:txBody>
                    <a:bodyPr/>
                    <a:lstStyle/>
                    <a:p>
                      <a:r>
                        <a:rPr lang="en-US" sz="1200">
                          <a:latin typeface="Arial Narrow" panose="020B0606020202030204" pitchFamily="34" charset="0"/>
                          <a:cs typeface="Arial" panose="020B0604020202020204" pitchFamily="34" charset="0"/>
                        </a:rPr>
                        <a:t>Amazon Web</a:t>
                      </a:r>
                      <a:r>
                        <a:rPr lang="en-US" sz="1200" baseline="0">
                          <a:latin typeface="Arial Narrow" panose="020B0606020202030204" pitchFamily="34" charset="0"/>
                          <a:cs typeface="Arial" panose="020B0604020202020204" pitchFamily="34" charset="0"/>
                        </a:rPr>
                        <a:t> Service </a:t>
                      </a:r>
                      <a:endParaRPr lang="en-US" sz="1200">
                        <a:latin typeface="Arial Narrow" panose="020B0606020202030204" pitchFamily="34" charset="0"/>
                        <a:cs typeface="Arial" panose="020B0604020202020204" pitchFamily="34" charset="0"/>
                      </a:endParaRPr>
                    </a:p>
                  </a:txBody>
                  <a:tcPr/>
                </a:tc>
                <a:extLst>
                  <a:ext uri="{0D108BD9-81ED-4DB2-BD59-A6C34878D82A}">
                    <a16:rowId xmlns:a16="http://schemas.microsoft.com/office/drawing/2014/main" val="1463034494"/>
                  </a:ext>
                </a:extLst>
              </a:tr>
            </a:tbl>
          </a:graphicData>
        </a:graphic>
      </p:graphicFrame>
      <p:sp>
        <p:nvSpPr>
          <p:cNvPr id="6" name="TextBox 5"/>
          <p:cNvSpPr txBox="1"/>
          <p:nvPr/>
        </p:nvSpPr>
        <p:spPr>
          <a:xfrm>
            <a:off x="456214" y="639851"/>
            <a:ext cx="8548503" cy="276999"/>
          </a:xfrm>
          <a:prstGeom prst="rect">
            <a:avLst/>
          </a:prstGeom>
          <a:noFill/>
        </p:spPr>
        <p:txBody>
          <a:bodyPr wrap="square" rtlCol="0">
            <a:spAutoFit/>
          </a:bodyPr>
          <a:lstStyle/>
          <a:p>
            <a:r>
              <a:rPr lang="en-US" sz="1200" b="1">
                <a:solidFill>
                  <a:srgbClr val="0070C0"/>
                </a:solidFill>
                <a:latin typeface="Arial" panose="020B0604020202020204" pitchFamily="34" charset="0"/>
                <a:cs typeface="Arial" panose="020B0604020202020204" pitchFamily="34" charset="0"/>
              </a:rPr>
              <a:t>The various stages of design are elaborated below, keeping AWS Infrastructure-as-a-service, scale independently.  </a:t>
            </a:r>
          </a:p>
        </p:txBody>
      </p:sp>
      <p:sp>
        <p:nvSpPr>
          <p:cNvPr id="10" name="TextBox 9">
            <a:extLst>
              <a:ext uri="{FF2B5EF4-FFF2-40B4-BE49-F238E27FC236}">
                <a16:creationId xmlns:a16="http://schemas.microsoft.com/office/drawing/2014/main" id="{0F20CFC8-18FA-B842-9B74-B8D524D1F747}"/>
              </a:ext>
            </a:extLst>
          </p:cNvPr>
          <p:cNvSpPr txBox="1"/>
          <p:nvPr/>
        </p:nvSpPr>
        <p:spPr>
          <a:xfrm>
            <a:off x="7253082" y="2208685"/>
            <a:ext cx="1506552" cy="276999"/>
          </a:xfrm>
          <a:prstGeom prst="rect">
            <a:avLst/>
          </a:prstGeom>
          <a:noFill/>
        </p:spPr>
        <p:txBody>
          <a:bodyPr wrap="square" lIns="91440" tIns="45720" rIns="91440" bIns="45720" rtlCol="0" anchor="t">
            <a:spAutoFit/>
          </a:bodyPr>
          <a:lstStyle/>
          <a:p>
            <a:r>
              <a:rPr lang="en-US" sz="1200" err="1">
                <a:latin typeface="Arial Narrow" panose="020B0606020202030204" pitchFamily="34" charset="0"/>
                <a:cs typeface="Arial"/>
              </a:rPr>
              <a:t>Nifi</a:t>
            </a:r>
            <a:r>
              <a:rPr lang="en-US" sz="1200">
                <a:latin typeface="Arial Narrow" panose="020B0606020202030204" pitchFamily="34" charset="0"/>
                <a:cs typeface="Arial"/>
              </a:rPr>
              <a:t> Pipeline</a:t>
            </a:r>
            <a:endParaRPr lang="en-US" sz="1200">
              <a:latin typeface="Arial Narrow" panose="020B0606020202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EB8B091-E866-5B45-9D39-DB380AE8EEA5}"/>
              </a:ext>
            </a:extLst>
          </p:cNvPr>
          <p:cNvSpPr/>
          <p:nvPr/>
        </p:nvSpPr>
        <p:spPr>
          <a:xfrm>
            <a:off x="446893" y="933699"/>
            <a:ext cx="8557824" cy="56195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solidFill>
                  <a:sysClr val="windowText" lastClr="000000"/>
                </a:solidFill>
              </a:rPr>
              <a:t>AWS Cloud</a:t>
            </a:r>
          </a:p>
        </p:txBody>
      </p:sp>
      <p:pic>
        <p:nvPicPr>
          <p:cNvPr id="12"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214" y="925238"/>
            <a:ext cx="330200" cy="330200"/>
          </a:xfrm>
          <a:prstGeom prst="rect">
            <a:avLst/>
          </a:prstGeom>
        </p:spPr>
      </p:pic>
      <p:sp>
        <p:nvSpPr>
          <p:cNvPr id="13" name="Rectangle 12">
            <a:extLst>
              <a:ext uri="{FF2B5EF4-FFF2-40B4-BE49-F238E27FC236}">
                <a16:creationId xmlns:a16="http://schemas.microsoft.com/office/drawing/2014/main" id="{2BBBCCDD-1FC1-5745-81F7-77B80C06A4DB}"/>
              </a:ext>
            </a:extLst>
          </p:cNvPr>
          <p:cNvSpPr/>
          <p:nvPr/>
        </p:nvSpPr>
        <p:spPr>
          <a:xfrm>
            <a:off x="1036800" y="1100441"/>
            <a:ext cx="6155091" cy="5341923"/>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a:solidFill>
                  <a:schemeClr val="accent3"/>
                </a:solidFill>
              </a:rPr>
              <a:t>Availability Zone *</a:t>
            </a:r>
          </a:p>
        </p:txBody>
      </p:sp>
      <p:sp>
        <p:nvSpPr>
          <p:cNvPr id="14" name="Rectangle 13">
            <a:extLst>
              <a:ext uri="{FF2B5EF4-FFF2-40B4-BE49-F238E27FC236}">
                <a16:creationId xmlns:a16="http://schemas.microsoft.com/office/drawing/2014/main" id="{407F3126-E68E-E849-9685-96BEA82D6413}"/>
              </a:ext>
            </a:extLst>
          </p:cNvPr>
          <p:cNvSpPr/>
          <p:nvPr/>
        </p:nvSpPr>
        <p:spPr>
          <a:xfrm>
            <a:off x="554188" y="1382117"/>
            <a:ext cx="6747048" cy="4935557"/>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chemeClr val="bg1">
                    <a:lumMod val="50000"/>
                  </a:schemeClr>
                </a:solidFill>
              </a:rPr>
              <a:t>VPC</a:t>
            </a:r>
          </a:p>
        </p:txBody>
      </p:sp>
      <p:pic>
        <p:nvPicPr>
          <p:cNvPr id="15" name="Graphic 36">
            <a:extLst>
              <a:ext uri="{FF2B5EF4-FFF2-40B4-BE49-F238E27FC236}">
                <a16:creationId xmlns:a16="http://schemas.microsoft.com/office/drawing/2014/main" id="{D1E139A0-6B92-0642-9159-E1076FD7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845" y="1380297"/>
            <a:ext cx="330200" cy="330200"/>
          </a:xfrm>
          <a:prstGeom prst="rect">
            <a:avLst/>
          </a:prstGeom>
        </p:spPr>
      </p:pic>
      <p:sp>
        <p:nvSpPr>
          <p:cNvPr id="16" name="Line Callout 1 15"/>
          <p:cNvSpPr/>
          <p:nvPr/>
        </p:nvSpPr>
        <p:spPr>
          <a:xfrm>
            <a:off x="9199189" y="2099762"/>
            <a:ext cx="2285198" cy="290658"/>
          </a:xfrm>
          <a:prstGeom prst="borderCallout1">
            <a:avLst>
              <a:gd name="adj1" fmla="val 100014"/>
              <a:gd name="adj2" fmla="val 344"/>
              <a:gd name="adj3" fmla="val 92729"/>
              <a:gd name="adj4" fmla="val -3043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i="1">
                <a:solidFill>
                  <a:schemeClr val="tx1"/>
                </a:solidFill>
                <a:latin typeface="Arial" panose="020B0604020202020204" pitchFamily="34" charset="0"/>
                <a:cs typeface="Arial" panose="020B0604020202020204" pitchFamily="34" charset="0"/>
              </a:rPr>
              <a:t>Data Ingestion</a:t>
            </a:r>
          </a:p>
        </p:txBody>
      </p:sp>
      <p:pic>
        <p:nvPicPr>
          <p:cNvPr id="17" name="Picture 2" descr="CDAP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5081" y="2180465"/>
            <a:ext cx="814467" cy="161814"/>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p:cNvSpPr/>
          <p:nvPr/>
        </p:nvSpPr>
        <p:spPr>
          <a:xfrm>
            <a:off x="7505038" y="1544461"/>
            <a:ext cx="1300663" cy="33570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800" b="1">
                <a:latin typeface="Arial" panose="020B0604020202020204" pitchFamily="34" charset="0"/>
                <a:cs typeface="Arial" panose="020B0604020202020204" pitchFamily="34" charset="0"/>
              </a:rPr>
              <a:t>1. Data Accusation</a:t>
            </a:r>
          </a:p>
        </p:txBody>
      </p:sp>
      <p:sp>
        <p:nvSpPr>
          <p:cNvPr id="21" name="Can 20"/>
          <p:cNvSpPr/>
          <p:nvPr/>
        </p:nvSpPr>
        <p:spPr>
          <a:xfrm>
            <a:off x="5729211" y="2476471"/>
            <a:ext cx="1166791" cy="389297"/>
          </a:xfrm>
          <a:prstGeom prst="can">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latin typeface="Arial Narrow" panose="020B0606020202030204" pitchFamily="34" charset="0"/>
              </a:rPr>
              <a:t>Druid DB</a:t>
            </a:r>
          </a:p>
          <a:p>
            <a:pPr algn="ctr"/>
            <a:r>
              <a:rPr lang="en-US" sz="1200">
                <a:latin typeface="Arial Narrow" panose="020B0606020202030204" pitchFamily="34" charset="0"/>
              </a:rPr>
              <a:t>(staging schema)</a:t>
            </a:r>
          </a:p>
        </p:txBody>
      </p:sp>
      <p:sp>
        <p:nvSpPr>
          <p:cNvPr id="23" name="Oval 22"/>
          <p:cNvSpPr/>
          <p:nvPr/>
        </p:nvSpPr>
        <p:spPr>
          <a:xfrm>
            <a:off x="3179092" y="1538363"/>
            <a:ext cx="1362757" cy="3516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800" b="1">
                <a:latin typeface="Arial" panose="020B0604020202020204" pitchFamily="34" charset="0"/>
                <a:cs typeface="Arial" panose="020B0604020202020204" pitchFamily="34" charset="0"/>
              </a:rPr>
              <a:t>2. Data Wrangling, EDA  </a:t>
            </a:r>
          </a:p>
        </p:txBody>
      </p:sp>
      <p:cxnSp>
        <p:nvCxnSpPr>
          <p:cNvPr id="24" name="Straight Arrow Connector 23"/>
          <p:cNvCxnSpPr>
            <a:stCxn id="60" idx="2"/>
            <a:endCxn id="27" idx="0"/>
          </p:cNvCxnSpPr>
          <p:nvPr/>
        </p:nvCxnSpPr>
        <p:spPr>
          <a:xfrm flipH="1">
            <a:off x="2358779" y="2532665"/>
            <a:ext cx="6" cy="163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38" descr="https://upload.wikimedia.org/wikipedia/commons/thumb/0/0a/Python.svg/48px-Python.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2001" y="2695696"/>
            <a:ext cx="553556" cy="44639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201795" y="3030758"/>
            <a:ext cx="1559530" cy="553998"/>
          </a:xfrm>
          <a:prstGeom prst="rect">
            <a:avLst/>
          </a:prstGeom>
          <a:noFill/>
        </p:spPr>
        <p:txBody>
          <a:bodyPr wrap="square" rtlCol="0">
            <a:spAutoFit/>
          </a:bodyPr>
          <a:lstStyle/>
          <a:p>
            <a:r>
              <a:rPr lang="en-US" sz="1000">
                <a:solidFill>
                  <a:schemeClr val="accent1">
                    <a:lumMod val="75000"/>
                  </a:schemeClr>
                </a:solidFill>
                <a:latin typeface="Arial Narrow" panose="020B0606020202030204" pitchFamily="34" charset="0"/>
              </a:rPr>
              <a:t>Python </a:t>
            </a:r>
            <a:r>
              <a:rPr lang="en-US" sz="1000" err="1">
                <a:solidFill>
                  <a:schemeClr val="accent1">
                    <a:lumMod val="75000"/>
                  </a:schemeClr>
                </a:solidFill>
                <a:latin typeface="Arial Narrow" panose="020B0606020202030204" pitchFamily="34" charset="0"/>
              </a:rPr>
              <a:t>Jupyter</a:t>
            </a:r>
            <a:r>
              <a:rPr lang="en-US" sz="1000">
                <a:solidFill>
                  <a:schemeClr val="accent1">
                    <a:lumMod val="75000"/>
                  </a:schemeClr>
                </a:solidFill>
                <a:latin typeface="Arial Narrow" panose="020B0606020202030204" pitchFamily="34" charset="0"/>
              </a:rPr>
              <a:t> Notebook (converted into Python Service) </a:t>
            </a:r>
          </a:p>
        </p:txBody>
      </p:sp>
      <p:sp>
        <p:nvSpPr>
          <p:cNvPr id="30" name="Oval 29"/>
          <p:cNvSpPr/>
          <p:nvPr/>
        </p:nvSpPr>
        <p:spPr>
          <a:xfrm>
            <a:off x="3374913" y="5989243"/>
            <a:ext cx="1306880" cy="335282"/>
          </a:xfrm>
          <a:prstGeom prst="ellipse">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800" b="1">
                <a:latin typeface="Arial"/>
                <a:cs typeface="Arial"/>
              </a:rPr>
              <a:t>5. Model Deployment</a:t>
            </a:r>
            <a:endParaRPr lang="en-US" sz="800" b="1">
              <a:latin typeface="Arial" panose="020B0604020202020204" pitchFamily="34" charset="0"/>
              <a:cs typeface="Arial" panose="020B0604020202020204" pitchFamily="34" charset="0"/>
            </a:endParaRPr>
          </a:p>
        </p:txBody>
      </p:sp>
      <p:sp>
        <p:nvSpPr>
          <p:cNvPr id="37" name="Line Callout 1 36"/>
          <p:cNvSpPr/>
          <p:nvPr/>
        </p:nvSpPr>
        <p:spPr>
          <a:xfrm>
            <a:off x="9199189" y="2518500"/>
            <a:ext cx="2285198" cy="279852"/>
          </a:xfrm>
          <a:prstGeom prst="borderCallout1">
            <a:avLst>
              <a:gd name="adj1" fmla="val 100014"/>
              <a:gd name="adj2" fmla="val 344"/>
              <a:gd name="adj3" fmla="val 97229"/>
              <a:gd name="adj4" fmla="val -10324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i="1">
                <a:solidFill>
                  <a:schemeClr val="tx1"/>
                </a:solidFill>
                <a:latin typeface="Arial" panose="020B0604020202020204" pitchFamily="34" charset="0"/>
                <a:cs typeface="Arial" panose="020B0604020202020204" pitchFamily="34" charset="0"/>
              </a:rPr>
              <a:t>Infrequently updated data</a:t>
            </a:r>
          </a:p>
        </p:txBody>
      </p:sp>
      <p:sp>
        <p:nvSpPr>
          <p:cNvPr id="42" name="TextBox 41"/>
          <p:cNvSpPr txBox="1"/>
          <p:nvPr/>
        </p:nvSpPr>
        <p:spPr>
          <a:xfrm>
            <a:off x="9092142" y="5221410"/>
            <a:ext cx="3005525" cy="1569660"/>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 Kubernetes – Docker would be implemented in later phase, initially EC2</a:t>
            </a:r>
          </a:p>
          <a:p>
            <a:pPr marL="171450" indent="-171450">
              <a:buFont typeface="Arial" panose="020B0604020202020204" pitchFamily="34" charset="0"/>
              <a:buChar char="•"/>
            </a:pPr>
            <a:r>
              <a:rPr lang="en-US" sz="1200" i="1">
                <a:latin typeface="Arial" panose="020B0604020202020204" pitchFamily="34" charset="0"/>
                <a:cs typeface="Arial" panose="020B0604020202020204" pitchFamily="34" charset="0"/>
              </a:rPr>
              <a:t>The Architecture can be extended to multiple availability zones, HA. </a:t>
            </a:r>
          </a:p>
          <a:p>
            <a:pPr marL="171450" indent="-171450">
              <a:buFont typeface="Arial" panose="020B0604020202020204" pitchFamily="34" charset="0"/>
              <a:buChar char="•"/>
            </a:pPr>
            <a:r>
              <a:rPr lang="en-US" sz="1200" err="1">
                <a:solidFill>
                  <a:srgbClr val="FF0000"/>
                </a:solidFill>
                <a:latin typeface="Arial Narrow" panose="020B0606020202030204" pitchFamily="34" charset="0"/>
              </a:rPr>
              <a:t>Async</a:t>
            </a:r>
            <a:r>
              <a:rPr lang="en-US" sz="1200">
                <a:solidFill>
                  <a:srgbClr val="FF0000"/>
                </a:solidFill>
                <a:latin typeface="Arial Narrow" panose="020B0606020202030204" pitchFamily="34" charset="0"/>
              </a:rPr>
              <a:t> Prediction API would be built when </a:t>
            </a:r>
            <a:r>
              <a:rPr lang="en-US" sz="1200" err="1">
                <a:solidFill>
                  <a:srgbClr val="FF0000"/>
                </a:solidFill>
                <a:latin typeface="Arial Narrow" panose="020B0606020202030204" pitchFamily="34" charset="0"/>
              </a:rPr>
              <a:t>realtime</a:t>
            </a:r>
            <a:r>
              <a:rPr lang="en-US" sz="1200">
                <a:solidFill>
                  <a:srgbClr val="FF0000"/>
                </a:solidFill>
                <a:latin typeface="Arial Narrow" panose="020B0606020202030204" pitchFamily="34" charset="0"/>
              </a:rPr>
              <a:t> Machine Learning Analytics would be required.</a:t>
            </a:r>
            <a:endParaRPr lang="en-US" sz="1200" i="1">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i="1">
              <a:latin typeface="Arial" panose="020B0604020202020204" pitchFamily="34" charset="0"/>
              <a:cs typeface="Arial" panose="020B0604020202020204" pitchFamily="34" charset="0"/>
            </a:endParaRPr>
          </a:p>
        </p:txBody>
      </p:sp>
      <p:sp>
        <p:nvSpPr>
          <p:cNvPr id="44" name="Can 43"/>
          <p:cNvSpPr/>
          <p:nvPr/>
        </p:nvSpPr>
        <p:spPr>
          <a:xfrm>
            <a:off x="5764156" y="2989634"/>
            <a:ext cx="1119355" cy="376807"/>
          </a:xfrm>
          <a:prstGeom prst="can">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latin typeface="Arial Narrow" panose="020B0606020202030204" pitchFamily="34" charset="0"/>
              </a:rPr>
              <a:t>Elastic Search Database</a:t>
            </a:r>
          </a:p>
        </p:txBody>
      </p:sp>
      <p:sp>
        <p:nvSpPr>
          <p:cNvPr id="45" name="Line Callout 1 44"/>
          <p:cNvSpPr/>
          <p:nvPr/>
        </p:nvSpPr>
        <p:spPr>
          <a:xfrm>
            <a:off x="9201293" y="3012278"/>
            <a:ext cx="2285198" cy="282767"/>
          </a:xfrm>
          <a:prstGeom prst="borderCallout1">
            <a:avLst>
              <a:gd name="adj1" fmla="val 100014"/>
              <a:gd name="adj2" fmla="val 344"/>
              <a:gd name="adj3" fmla="val 101240"/>
              <a:gd name="adj4" fmla="val -1044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b="1" i="1">
                <a:solidFill>
                  <a:schemeClr val="tx1"/>
                </a:solidFill>
                <a:latin typeface="Arial" panose="020B0604020202020204" pitchFamily="34" charset="0"/>
                <a:cs typeface="Arial" panose="020B0604020202020204" pitchFamily="34" charset="0"/>
              </a:rPr>
              <a:t>Frequently updated data</a:t>
            </a:r>
          </a:p>
        </p:txBody>
      </p:sp>
      <p:sp>
        <p:nvSpPr>
          <p:cNvPr id="43" name="Double Brace 42"/>
          <p:cNvSpPr/>
          <p:nvPr/>
        </p:nvSpPr>
        <p:spPr>
          <a:xfrm>
            <a:off x="5463313" y="1939161"/>
            <a:ext cx="3541403" cy="15075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3311506" y="2045090"/>
            <a:ext cx="2520631" cy="646331"/>
          </a:xfrm>
          <a:prstGeom prst="rect">
            <a:avLst/>
          </a:prstGeom>
          <a:noFill/>
        </p:spPr>
        <p:txBody>
          <a:bodyPr wrap="square" rtlCol="0">
            <a:spAutoFit/>
          </a:bodyPr>
          <a:lstStyle/>
          <a:p>
            <a:r>
              <a:rPr lang="en-US" sz="1200">
                <a:solidFill>
                  <a:schemeClr val="accent1">
                    <a:lumMod val="50000"/>
                  </a:schemeClr>
                </a:solidFill>
                <a:latin typeface="Arial Narrow" panose="020B0606020202030204" pitchFamily="34" charset="0"/>
              </a:rPr>
              <a:t>-  Join, cleanup, wrangle, transform</a:t>
            </a:r>
          </a:p>
          <a:p>
            <a:pPr marL="171450" indent="-171450">
              <a:buFontTx/>
              <a:buChar char="-"/>
            </a:pPr>
            <a:r>
              <a:rPr lang="en-US" sz="1200">
                <a:solidFill>
                  <a:schemeClr val="accent1">
                    <a:lumMod val="50000"/>
                  </a:schemeClr>
                </a:solidFill>
                <a:latin typeface="Arial Narrow" panose="020B0606020202030204" pitchFamily="34" charset="0"/>
              </a:rPr>
              <a:t>Exploratory data analysis.</a:t>
            </a:r>
          </a:p>
          <a:p>
            <a:pPr marL="171450" indent="-171450">
              <a:buFontTx/>
              <a:buChar char="-"/>
            </a:pPr>
            <a:r>
              <a:rPr lang="en-US" sz="1200">
                <a:solidFill>
                  <a:schemeClr val="accent1">
                    <a:lumMod val="50000"/>
                  </a:schemeClr>
                </a:solidFill>
                <a:latin typeface="Arial Narrow" panose="020B0606020202030204" pitchFamily="34" charset="0"/>
              </a:rPr>
              <a:t>Load to DB </a:t>
            </a:r>
          </a:p>
        </p:txBody>
      </p:sp>
      <p:sp>
        <p:nvSpPr>
          <p:cNvPr id="54" name="Rectangle 53">
            <a:extLst>
              <a:ext uri="{FF2B5EF4-FFF2-40B4-BE49-F238E27FC236}">
                <a16:creationId xmlns:a16="http://schemas.microsoft.com/office/drawing/2014/main" id="{F29C4BBD-6802-E541-B0CA-03BF9C3751F0}"/>
              </a:ext>
            </a:extLst>
          </p:cNvPr>
          <p:cNvSpPr/>
          <p:nvPr/>
        </p:nvSpPr>
        <p:spPr>
          <a:xfrm>
            <a:off x="1349947" y="1641225"/>
            <a:ext cx="1845741" cy="194992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panose="020B0604020202020204" pitchFamily="34" charset="0"/>
                <a:cs typeface="Arial" panose="020B0604020202020204" pitchFamily="34" charset="0"/>
              </a:rPr>
              <a:t>EC2 instance</a:t>
            </a:r>
          </a:p>
          <a:p>
            <a:pPr algn="l"/>
            <a:r>
              <a:rPr lang="en-US" sz="1200">
                <a:ln w="0"/>
                <a:solidFill>
                  <a:srgbClr val="D86613"/>
                </a:solidFill>
                <a:latin typeface="Arial" panose="020B0604020202020204" pitchFamily="34" charset="0"/>
                <a:cs typeface="Arial" panose="020B0604020202020204" pitchFamily="34" charset="0"/>
              </a:rPr>
              <a:t>(Data Wrangling)</a:t>
            </a:r>
          </a:p>
        </p:txBody>
      </p:sp>
      <p:pic>
        <p:nvPicPr>
          <p:cNvPr id="61" name="Graphic 31">
            <a:extLst>
              <a:ext uri="{FF2B5EF4-FFF2-40B4-BE49-F238E27FC236}">
                <a16:creationId xmlns:a16="http://schemas.microsoft.com/office/drawing/2014/main" id="{AC534468-329D-AA40-A040-6D28667218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9946" y="1641225"/>
            <a:ext cx="330200" cy="330200"/>
          </a:xfrm>
          <a:prstGeom prst="rect">
            <a:avLst/>
          </a:prstGeom>
        </p:spPr>
      </p:pic>
      <p:sp>
        <p:nvSpPr>
          <p:cNvPr id="60" name="TextBox 59"/>
          <p:cNvSpPr txBox="1"/>
          <p:nvPr/>
        </p:nvSpPr>
        <p:spPr>
          <a:xfrm>
            <a:off x="1600536" y="2248176"/>
            <a:ext cx="1516498" cy="284489"/>
          </a:xfrm>
          <a:prstGeom prst="rect">
            <a:avLst/>
          </a:prstGeom>
          <a:noFill/>
        </p:spPr>
        <p:txBody>
          <a:bodyPr wrap="square" rtlCol="0">
            <a:spAutoFit/>
          </a:bodyPr>
          <a:lstStyle/>
          <a:p>
            <a:r>
              <a:rPr lang="en-US" sz="1200">
                <a:solidFill>
                  <a:schemeClr val="accent2">
                    <a:lumMod val="75000"/>
                  </a:schemeClr>
                </a:solidFill>
                <a:latin typeface="Arial Narrow" panose="020B0606020202030204" pitchFamily="34" charset="0"/>
                <a:cs typeface="Arial" panose="020B0604020202020204" pitchFamily="34" charset="0"/>
              </a:rPr>
              <a:t>Extract-Transform-Load</a:t>
            </a:r>
          </a:p>
        </p:txBody>
      </p:sp>
      <p:sp>
        <p:nvSpPr>
          <p:cNvPr id="65" name="Can 64"/>
          <p:cNvSpPr/>
          <p:nvPr/>
        </p:nvSpPr>
        <p:spPr>
          <a:xfrm>
            <a:off x="5666752" y="3575979"/>
            <a:ext cx="1216759" cy="476740"/>
          </a:xfrm>
          <a:prstGeom prst="can">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a:solidFill>
                  <a:srgbClr val="00B050"/>
                </a:solidFill>
                <a:latin typeface="Arial" panose="020B0604020202020204" pitchFamily="34" charset="0"/>
                <a:cs typeface="Arial" panose="020B0604020202020204" pitchFamily="34" charset="0"/>
              </a:rPr>
              <a:t>Druid DB</a:t>
            </a:r>
          </a:p>
          <a:p>
            <a:pPr algn="ctr"/>
            <a:r>
              <a:rPr lang="en-US" sz="1200">
                <a:solidFill>
                  <a:srgbClr val="00B050"/>
                </a:solidFill>
                <a:latin typeface="Arial" panose="020B0604020202020204" pitchFamily="34" charset="0"/>
                <a:cs typeface="Arial" panose="020B0604020202020204" pitchFamily="34" charset="0"/>
              </a:rPr>
              <a:t>(flat schema)</a:t>
            </a:r>
          </a:p>
        </p:txBody>
      </p:sp>
      <p:pic>
        <p:nvPicPr>
          <p:cNvPr id="76" name="Picture 38" descr="https://upload.wikimedia.org/wikipedia/commons/thumb/0/0a/Python.svg/48px-Python.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6037" y="4150390"/>
            <a:ext cx="553556" cy="44639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1392449" y="4545627"/>
            <a:ext cx="1750806" cy="230832"/>
          </a:xfrm>
          <a:prstGeom prst="rect">
            <a:avLst/>
          </a:prstGeom>
          <a:noFill/>
        </p:spPr>
        <p:txBody>
          <a:bodyPr wrap="square" rtlCol="0">
            <a:spAutoFit/>
          </a:bodyPr>
          <a:lstStyle/>
          <a:p>
            <a:r>
              <a:rPr lang="en-US" sz="900">
                <a:solidFill>
                  <a:schemeClr val="accent1">
                    <a:lumMod val="75000"/>
                  </a:schemeClr>
                </a:solidFill>
                <a:latin typeface="Arial Narrow" panose="020B0606020202030204" pitchFamily="34" charset="0"/>
              </a:rPr>
              <a:t>Python Service</a:t>
            </a:r>
          </a:p>
        </p:txBody>
      </p:sp>
      <p:sp>
        <p:nvSpPr>
          <p:cNvPr id="78" name="Rectangle 77">
            <a:extLst>
              <a:ext uri="{FF2B5EF4-FFF2-40B4-BE49-F238E27FC236}">
                <a16:creationId xmlns:a16="http://schemas.microsoft.com/office/drawing/2014/main" id="{F29C4BBD-6802-E541-B0CA-03BF9C3751F0}"/>
              </a:ext>
            </a:extLst>
          </p:cNvPr>
          <p:cNvSpPr/>
          <p:nvPr/>
        </p:nvSpPr>
        <p:spPr>
          <a:xfrm>
            <a:off x="1349947" y="3656411"/>
            <a:ext cx="1845736" cy="253275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panose="020B0604020202020204" pitchFamily="34" charset="0"/>
                <a:cs typeface="Arial" panose="020B0604020202020204" pitchFamily="34" charset="0"/>
              </a:rPr>
              <a:t>EC2 instance (Model Training)</a:t>
            </a:r>
          </a:p>
        </p:txBody>
      </p:sp>
      <p:pic>
        <p:nvPicPr>
          <p:cNvPr id="79" name="Graphic 31">
            <a:extLst>
              <a:ext uri="{FF2B5EF4-FFF2-40B4-BE49-F238E27FC236}">
                <a16:creationId xmlns:a16="http://schemas.microsoft.com/office/drawing/2014/main" id="{AC534468-329D-AA40-A040-6D28667218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54054" y="3665553"/>
            <a:ext cx="330200" cy="330200"/>
          </a:xfrm>
          <a:prstGeom prst="rect">
            <a:avLst/>
          </a:prstGeom>
        </p:spPr>
      </p:pic>
      <p:sp>
        <p:nvSpPr>
          <p:cNvPr id="85" name="AutoShape 4" descr="Navigati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7" name="Picture 86"/>
          <p:cNvPicPr>
            <a:picLocks noChangeAspect="1"/>
          </p:cNvPicPr>
          <p:nvPr/>
        </p:nvPicPr>
        <p:blipFill>
          <a:blip r:embed="rId12"/>
          <a:stretch>
            <a:fillRect/>
          </a:stretch>
        </p:blipFill>
        <p:spPr>
          <a:xfrm>
            <a:off x="1462041" y="4957311"/>
            <a:ext cx="718305" cy="528198"/>
          </a:xfrm>
          <a:prstGeom prst="rect">
            <a:avLst/>
          </a:prstGeom>
        </p:spPr>
      </p:pic>
      <p:sp>
        <p:nvSpPr>
          <p:cNvPr id="90" name="TextBox 89"/>
          <p:cNvSpPr txBox="1"/>
          <p:nvPr/>
        </p:nvSpPr>
        <p:spPr>
          <a:xfrm>
            <a:off x="1427375" y="5518156"/>
            <a:ext cx="752971" cy="276999"/>
          </a:xfrm>
          <a:prstGeom prst="rect">
            <a:avLst/>
          </a:prstGeom>
          <a:noFill/>
        </p:spPr>
        <p:txBody>
          <a:bodyPr wrap="square" rtlCol="0">
            <a:spAutoFit/>
          </a:bodyPr>
          <a:lstStyle/>
          <a:p>
            <a:r>
              <a:rPr lang="en-US" sz="1200" err="1">
                <a:latin typeface="Arial" panose="020B0604020202020204" pitchFamily="34" charset="0"/>
                <a:cs typeface="Arial" panose="020B0604020202020204" pitchFamily="34" charset="0"/>
              </a:rPr>
              <a:t>AutoML</a:t>
            </a:r>
            <a:endParaRPr lang="en-US" sz="1200">
              <a:latin typeface="Arial" panose="020B0604020202020204" pitchFamily="34" charset="0"/>
              <a:cs typeface="Arial" panose="020B0604020202020204" pitchFamily="34" charset="0"/>
            </a:endParaRPr>
          </a:p>
        </p:txBody>
      </p:sp>
      <p:pic>
        <p:nvPicPr>
          <p:cNvPr id="93" name="Picture 92"/>
          <p:cNvPicPr>
            <a:picLocks noChangeAspect="1"/>
          </p:cNvPicPr>
          <p:nvPr/>
        </p:nvPicPr>
        <p:blipFill>
          <a:blip r:embed="rId13"/>
          <a:stretch>
            <a:fillRect/>
          </a:stretch>
        </p:blipFill>
        <p:spPr>
          <a:xfrm>
            <a:off x="2225509" y="4959478"/>
            <a:ext cx="875288" cy="318587"/>
          </a:xfrm>
          <a:prstGeom prst="rect">
            <a:avLst/>
          </a:prstGeom>
        </p:spPr>
      </p:pic>
      <p:sp>
        <p:nvSpPr>
          <p:cNvPr id="94" name="TextBox 93"/>
          <p:cNvSpPr txBox="1"/>
          <p:nvPr/>
        </p:nvSpPr>
        <p:spPr>
          <a:xfrm>
            <a:off x="2145495" y="5326273"/>
            <a:ext cx="1085365" cy="369332"/>
          </a:xfrm>
          <a:prstGeom prst="rect">
            <a:avLst/>
          </a:prstGeom>
          <a:noFill/>
        </p:spPr>
        <p:txBody>
          <a:bodyPr wrap="square" rtlCol="0">
            <a:spAutoFit/>
          </a:bodyPr>
          <a:lstStyle/>
          <a:p>
            <a:r>
              <a:rPr lang="en-US" sz="900">
                <a:solidFill>
                  <a:srgbClr val="0070C0"/>
                </a:solidFill>
                <a:latin typeface="Arial" panose="020B0604020202020204" pitchFamily="34" charset="0"/>
                <a:cs typeface="Arial" panose="020B0604020202020204" pitchFamily="34" charset="0"/>
              </a:rPr>
              <a:t>Track Model execution</a:t>
            </a:r>
          </a:p>
        </p:txBody>
      </p:sp>
      <p:sp>
        <p:nvSpPr>
          <p:cNvPr id="101" name="TextBox 100"/>
          <p:cNvSpPr txBox="1"/>
          <p:nvPr/>
        </p:nvSpPr>
        <p:spPr>
          <a:xfrm>
            <a:off x="4729162" y="3813528"/>
            <a:ext cx="1557195" cy="646331"/>
          </a:xfrm>
          <a:prstGeom prst="rect">
            <a:avLst/>
          </a:prstGeom>
          <a:noFill/>
        </p:spPr>
        <p:txBody>
          <a:bodyPr wrap="square" rtlCol="0">
            <a:spAutoFit/>
          </a:bodyPr>
          <a:lstStyle/>
          <a:p>
            <a:pPr marL="171450" indent="-171450">
              <a:buFontTx/>
              <a:buChar char="-"/>
            </a:pPr>
            <a:r>
              <a:rPr lang="en-US" sz="1200">
                <a:solidFill>
                  <a:schemeClr val="accent1">
                    <a:lumMod val="50000"/>
                  </a:schemeClr>
                </a:solidFill>
                <a:latin typeface="Arial Narrow" panose="020B0606020202030204" pitchFamily="34" charset="0"/>
              </a:rPr>
              <a:t>Label</a:t>
            </a:r>
          </a:p>
          <a:p>
            <a:pPr marL="171450" indent="-171450">
              <a:buFontTx/>
              <a:buChar char="-"/>
            </a:pPr>
            <a:r>
              <a:rPr lang="en-US" sz="1200">
                <a:solidFill>
                  <a:schemeClr val="accent1">
                    <a:lumMod val="50000"/>
                  </a:schemeClr>
                </a:solidFill>
                <a:latin typeface="Arial Narrow" panose="020B0606020202030204" pitchFamily="34" charset="0"/>
              </a:rPr>
              <a:t>Train, Track</a:t>
            </a:r>
          </a:p>
          <a:p>
            <a:pPr marL="171450" indent="-171450">
              <a:buFontTx/>
              <a:buChar char="-"/>
            </a:pPr>
            <a:r>
              <a:rPr lang="en-US" sz="1200">
                <a:solidFill>
                  <a:schemeClr val="accent1">
                    <a:lumMod val="50000"/>
                  </a:schemeClr>
                </a:solidFill>
                <a:latin typeface="Arial Narrow" panose="020B0606020202030204" pitchFamily="34" charset="0"/>
              </a:rPr>
              <a:t>Active Learning</a:t>
            </a:r>
          </a:p>
        </p:txBody>
      </p:sp>
      <p:sp>
        <p:nvSpPr>
          <p:cNvPr id="102" name="TextBox 101"/>
          <p:cNvSpPr txBox="1"/>
          <p:nvPr/>
        </p:nvSpPr>
        <p:spPr>
          <a:xfrm>
            <a:off x="3169149" y="4458305"/>
            <a:ext cx="1801336" cy="461665"/>
          </a:xfrm>
          <a:prstGeom prst="rect">
            <a:avLst/>
          </a:prstGeom>
          <a:noFill/>
          <a:ln>
            <a:solidFill>
              <a:schemeClr val="tx1"/>
            </a:solidFill>
            <a:prstDash val="sysDot"/>
          </a:ln>
        </p:spPr>
        <p:txBody>
          <a:bodyPr wrap="square" rtlCol="0">
            <a:spAutoFit/>
          </a:bodyPr>
          <a:lstStyle/>
          <a:p>
            <a:pPr marL="171450" indent="-171450">
              <a:buFontTx/>
              <a:buChar char="-"/>
            </a:pPr>
            <a:r>
              <a:rPr lang="en-US" sz="1200">
                <a:solidFill>
                  <a:schemeClr val="accent1">
                    <a:lumMod val="50000"/>
                  </a:schemeClr>
                </a:solidFill>
                <a:latin typeface="Arial Narrow" panose="020B0606020202030204" pitchFamily="34" charset="0"/>
              </a:rPr>
              <a:t>Run, compare, select</a:t>
            </a:r>
          </a:p>
          <a:p>
            <a:pPr marL="171450" indent="-171450">
              <a:buFontTx/>
              <a:buChar char="-"/>
            </a:pPr>
            <a:r>
              <a:rPr lang="en-US" sz="1200">
                <a:solidFill>
                  <a:schemeClr val="accent1">
                    <a:lumMod val="50000"/>
                  </a:schemeClr>
                </a:solidFill>
                <a:latin typeface="Arial Narrow" panose="020B0606020202030204" pitchFamily="34" charset="0"/>
              </a:rPr>
              <a:t>Deploy Model (trained)</a:t>
            </a:r>
          </a:p>
        </p:txBody>
      </p:sp>
      <p:pic>
        <p:nvPicPr>
          <p:cNvPr id="121" name="Graphic 9">
            <a:extLst>
              <a:ext uri="{FF2B5EF4-FFF2-40B4-BE49-F238E27FC236}">
                <a16:creationId xmlns:a16="http://schemas.microsoft.com/office/drawing/2014/main" id="{2934F917-19C6-6843-8D5A-2C6C2C7572D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39452" y="5736742"/>
            <a:ext cx="300288" cy="300288"/>
          </a:xfrm>
          <a:prstGeom prst="rect">
            <a:avLst/>
          </a:prstGeom>
        </p:spPr>
      </p:pic>
      <p:sp>
        <p:nvSpPr>
          <p:cNvPr id="122" name="TextBox 121">
            <a:extLst>
              <a:ext uri="{FF2B5EF4-FFF2-40B4-BE49-F238E27FC236}">
                <a16:creationId xmlns:a16="http://schemas.microsoft.com/office/drawing/2014/main" id="{0F20CFC8-18FA-B842-9B74-B8D524D1F747}"/>
              </a:ext>
            </a:extLst>
          </p:cNvPr>
          <p:cNvSpPr txBox="1"/>
          <p:nvPr/>
        </p:nvSpPr>
        <p:spPr>
          <a:xfrm>
            <a:off x="7399700" y="5477101"/>
            <a:ext cx="1506552" cy="276999"/>
          </a:xfrm>
          <a:prstGeom prst="rect">
            <a:avLst/>
          </a:prstGeom>
          <a:noFill/>
        </p:spPr>
        <p:txBody>
          <a:bodyPr wrap="square" rtlCol="0">
            <a:spAutoFit/>
          </a:bodyPr>
          <a:lstStyle/>
          <a:p>
            <a:pPr algn="ctr"/>
            <a:r>
              <a:rPr lang="en-US" sz="1200">
                <a:latin typeface="Arial" panose="020B0604020202020204" pitchFamily="34" charset="0"/>
                <a:cs typeface="Arial" panose="020B0604020202020204" pitchFamily="34" charset="0"/>
              </a:rPr>
              <a:t>Amazon S3 bucket</a:t>
            </a:r>
          </a:p>
        </p:txBody>
      </p:sp>
      <p:sp>
        <p:nvSpPr>
          <p:cNvPr id="123" name="TextBox 122"/>
          <p:cNvSpPr txBox="1"/>
          <p:nvPr/>
        </p:nvSpPr>
        <p:spPr>
          <a:xfrm>
            <a:off x="7480466" y="5751893"/>
            <a:ext cx="479756"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a:solidFill>
                  <a:schemeClr val="accent6">
                    <a:lumMod val="75000"/>
                  </a:schemeClr>
                </a:solidFill>
                <a:latin typeface="Arial" panose="020B0604020202020204" pitchFamily="34" charset="0"/>
                <a:cs typeface="Arial" panose="020B0604020202020204" pitchFamily="34" charset="0"/>
              </a:rPr>
              <a:t>UI</a:t>
            </a:r>
          </a:p>
        </p:txBody>
      </p:sp>
      <p:sp>
        <p:nvSpPr>
          <p:cNvPr id="124" name="Oval 123"/>
          <p:cNvSpPr/>
          <p:nvPr/>
        </p:nvSpPr>
        <p:spPr>
          <a:xfrm>
            <a:off x="1866800" y="5793776"/>
            <a:ext cx="1247236" cy="315514"/>
          </a:xfrm>
          <a:prstGeom prst="ellipse">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800" b="1">
                <a:latin typeface="Arial"/>
                <a:cs typeface="Arial"/>
              </a:rPr>
              <a:t>4. Model Selection</a:t>
            </a:r>
            <a:endParaRPr lang="en-US" sz="800" b="1">
              <a:latin typeface="Arial" panose="020B0604020202020204" pitchFamily="34" charset="0"/>
              <a:cs typeface="Arial" panose="020B0604020202020204" pitchFamily="34" charset="0"/>
            </a:endParaRPr>
          </a:p>
        </p:txBody>
      </p:sp>
      <p:sp>
        <p:nvSpPr>
          <p:cNvPr id="131" name="Oval 130"/>
          <p:cNvSpPr/>
          <p:nvPr/>
        </p:nvSpPr>
        <p:spPr>
          <a:xfrm>
            <a:off x="7442276" y="5082764"/>
            <a:ext cx="1564023" cy="352998"/>
          </a:xfrm>
          <a:prstGeom prst="ellipse">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1000" b="1">
                <a:latin typeface="Arial"/>
                <a:cs typeface="Arial"/>
              </a:rPr>
              <a:t>6. Model Inference</a:t>
            </a:r>
          </a:p>
        </p:txBody>
      </p:sp>
      <p:grpSp>
        <p:nvGrpSpPr>
          <p:cNvPr id="49" name="Group 48">
            <a:extLst>
              <a:ext uri="{FF2B5EF4-FFF2-40B4-BE49-F238E27FC236}">
                <a16:creationId xmlns:a16="http://schemas.microsoft.com/office/drawing/2014/main" id="{3DA81B56-53F4-40A6-B668-470AE2AA2799}"/>
              </a:ext>
            </a:extLst>
          </p:cNvPr>
          <p:cNvGrpSpPr/>
          <p:nvPr/>
        </p:nvGrpSpPr>
        <p:grpSpPr>
          <a:xfrm>
            <a:off x="3279927" y="4885045"/>
            <a:ext cx="1865090" cy="1129623"/>
            <a:chOff x="3282017" y="5005842"/>
            <a:chExt cx="1942259" cy="1201866"/>
          </a:xfrm>
        </p:grpSpPr>
        <p:sp>
          <p:nvSpPr>
            <p:cNvPr id="103" name="Rectangle 102">
              <a:extLst>
                <a:ext uri="{FF2B5EF4-FFF2-40B4-BE49-F238E27FC236}">
                  <a16:creationId xmlns:a16="http://schemas.microsoft.com/office/drawing/2014/main" id="{F29C4BBD-6802-E541-B0CA-03BF9C3751F0}"/>
                </a:ext>
              </a:extLst>
            </p:cNvPr>
            <p:cNvSpPr/>
            <p:nvPr/>
          </p:nvSpPr>
          <p:spPr>
            <a:xfrm>
              <a:off x="3282017" y="5019439"/>
              <a:ext cx="1606827" cy="116972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panose="020B0604020202020204" pitchFamily="34" charset="0"/>
                  <a:cs typeface="Arial" panose="020B0604020202020204" pitchFamily="34" charset="0"/>
                </a:rPr>
                <a:t>EC2 instance contents</a:t>
              </a:r>
            </a:p>
          </p:txBody>
        </p:sp>
        <p:pic>
          <p:nvPicPr>
            <p:cNvPr id="104" name="Graphic 31">
              <a:extLst>
                <a:ext uri="{FF2B5EF4-FFF2-40B4-BE49-F238E27FC236}">
                  <a16:creationId xmlns:a16="http://schemas.microsoft.com/office/drawing/2014/main" id="{AC534468-329D-AA40-A040-6D28667218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89718" y="5005842"/>
              <a:ext cx="350820" cy="288615"/>
            </a:xfrm>
            <a:prstGeom prst="rect">
              <a:avLst/>
            </a:prstGeom>
          </p:spPr>
        </p:pic>
        <p:pic>
          <p:nvPicPr>
            <p:cNvPr id="105" name="Picture 38" descr="https://upload.wikimedia.org/wikipedia/commons/thumb/0/0a/Python.svg/48px-Python.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6141" y="5687040"/>
              <a:ext cx="553556" cy="446399"/>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p:cNvSpPr txBox="1"/>
            <p:nvPr/>
          </p:nvSpPr>
          <p:spPr>
            <a:xfrm>
              <a:off x="4138911" y="5454550"/>
              <a:ext cx="1085365" cy="753158"/>
            </a:xfrm>
            <a:prstGeom prst="rect">
              <a:avLst/>
            </a:prstGeom>
            <a:noFill/>
          </p:spPr>
          <p:txBody>
            <a:bodyPr wrap="square" rtlCol="0">
              <a:spAutoFit/>
            </a:bodyPr>
            <a:lstStyle/>
            <a:p>
              <a:r>
                <a:rPr lang="en-US" sz="1000">
                  <a:solidFill>
                    <a:srgbClr val="0070C0"/>
                  </a:solidFill>
                  <a:latin typeface="Arial" panose="020B0604020202020204" pitchFamily="34" charset="0"/>
                  <a:cs typeface="Arial" panose="020B0604020202020204" pitchFamily="34" charset="0"/>
                </a:rPr>
                <a:t>Deployed Model,</a:t>
              </a:r>
            </a:p>
            <a:p>
              <a:r>
                <a:rPr lang="en-US" sz="1000">
                  <a:solidFill>
                    <a:srgbClr val="0070C0"/>
                  </a:solidFill>
                  <a:latin typeface="Arial" panose="020B0604020202020204" pitchFamily="34" charset="0"/>
                  <a:cs typeface="Arial" panose="020B0604020202020204" pitchFamily="34" charset="0"/>
                </a:rPr>
                <a:t>REST API Endpoint</a:t>
              </a:r>
            </a:p>
          </p:txBody>
        </p:sp>
      </p:grpSp>
      <p:grpSp>
        <p:nvGrpSpPr>
          <p:cNvPr id="31" name="Group 30">
            <a:extLst>
              <a:ext uri="{FF2B5EF4-FFF2-40B4-BE49-F238E27FC236}">
                <a16:creationId xmlns:a16="http://schemas.microsoft.com/office/drawing/2014/main" id="{E1405663-3AF8-4B12-BE2E-45B48AD11AB6}"/>
              </a:ext>
            </a:extLst>
          </p:cNvPr>
          <p:cNvGrpSpPr/>
          <p:nvPr/>
        </p:nvGrpSpPr>
        <p:grpSpPr>
          <a:xfrm>
            <a:off x="7985150" y="3555752"/>
            <a:ext cx="1234302" cy="1207533"/>
            <a:chOff x="7410965" y="3206589"/>
            <a:chExt cx="1560840" cy="1711283"/>
          </a:xfrm>
        </p:grpSpPr>
        <p:pic>
          <p:nvPicPr>
            <p:cNvPr id="148" name="Graphic 136">
              <a:extLst>
                <a:ext uri="{FF2B5EF4-FFF2-40B4-BE49-F238E27FC236}">
                  <a16:creationId xmlns:a16="http://schemas.microsoft.com/office/drawing/2014/main" id="{73C05441-47A1-E046-9740-913C0AB94DC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2644" y="3997852"/>
              <a:ext cx="407620" cy="407620"/>
            </a:xfrm>
            <a:prstGeom prst="rect">
              <a:avLst/>
            </a:prstGeom>
          </p:spPr>
        </p:pic>
        <p:pic>
          <p:nvPicPr>
            <p:cNvPr id="158" name="Graphic 31">
              <a:extLst>
                <a:ext uri="{FF2B5EF4-FFF2-40B4-BE49-F238E27FC236}">
                  <a16:creationId xmlns:a16="http://schemas.microsoft.com/office/drawing/2014/main" id="{0EAA44D2-CAA0-2E42-B034-F822CA2E1C2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30245" y="3613290"/>
              <a:ext cx="370932" cy="370932"/>
            </a:xfrm>
            <a:prstGeom prst="rect">
              <a:avLst/>
            </a:prstGeom>
          </p:spPr>
        </p:pic>
        <p:grpSp>
          <p:nvGrpSpPr>
            <p:cNvPr id="2" name="Group 1">
              <a:extLst>
                <a:ext uri="{FF2B5EF4-FFF2-40B4-BE49-F238E27FC236}">
                  <a16:creationId xmlns:a16="http://schemas.microsoft.com/office/drawing/2014/main" id="{D77E6C9A-4DDE-47CD-9814-C4ABF3A2981E}"/>
                </a:ext>
              </a:extLst>
            </p:cNvPr>
            <p:cNvGrpSpPr/>
            <p:nvPr/>
          </p:nvGrpSpPr>
          <p:grpSpPr>
            <a:xfrm>
              <a:off x="7410965" y="3206589"/>
              <a:ext cx="1560840" cy="1711283"/>
              <a:chOff x="7405083" y="3079957"/>
              <a:chExt cx="1566813" cy="1840224"/>
            </a:xfrm>
          </p:grpSpPr>
          <p:pic>
            <p:nvPicPr>
              <p:cNvPr id="7" name="Graphic 8">
                <a:extLst>
                  <a:ext uri="{FF2B5EF4-FFF2-40B4-BE49-F238E27FC236}">
                    <a16:creationId xmlns:a16="http://schemas.microsoft.com/office/drawing/2014/main" id="{DE089536-C5C7-474C-B17C-80DA7EB5D5D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05083" y="3079957"/>
                <a:ext cx="358337" cy="518807"/>
              </a:xfrm>
              <a:prstGeom prst="rect">
                <a:avLst/>
              </a:prstGeom>
            </p:spPr>
          </p:pic>
          <p:sp>
            <p:nvSpPr>
              <p:cNvPr id="9" name="TextBox 8">
                <a:extLst>
                  <a:ext uri="{FF2B5EF4-FFF2-40B4-BE49-F238E27FC236}">
                    <a16:creationId xmlns:a16="http://schemas.microsoft.com/office/drawing/2014/main" id="{24E4ADB3-EC44-C749-99CF-78393952A25A}"/>
                  </a:ext>
                </a:extLst>
              </p:cNvPr>
              <p:cNvSpPr txBox="1"/>
              <p:nvPr/>
            </p:nvSpPr>
            <p:spPr>
              <a:xfrm>
                <a:off x="7757796" y="3137732"/>
                <a:ext cx="1214100" cy="304390"/>
              </a:xfrm>
              <a:prstGeom prst="rect">
                <a:avLst/>
              </a:prstGeom>
              <a:noFill/>
            </p:spPr>
            <p:txBody>
              <a:bodyPr wrap="square" rtlCol="0">
                <a:spAutoFit/>
              </a:bodyPr>
              <a:lstStyle/>
              <a:p>
                <a:pPr algn="ctr"/>
                <a:r>
                  <a:rPr lang="en-US" sz="1000">
                    <a:latin typeface="Arial" panose="020B0604020202020204" pitchFamily="34" charset="0"/>
                    <a:cs typeface="Arial" panose="020B0604020202020204" pitchFamily="34" charset="0"/>
                  </a:rPr>
                  <a:t>AWS KMS key</a:t>
                </a:r>
              </a:p>
            </p:txBody>
          </p:sp>
          <p:sp>
            <p:nvSpPr>
              <p:cNvPr id="149" name="TextBox 148">
                <a:extLst>
                  <a:ext uri="{FF2B5EF4-FFF2-40B4-BE49-F238E27FC236}">
                    <a16:creationId xmlns:a16="http://schemas.microsoft.com/office/drawing/2014/main" id="{24E4ADB3-EC44-C749-99CF-78393952A25A}"/>
                  </a:ext>
                </a:extLst>
              </p:cNvPr>
              <p:cNvSpPr txBox="1"/>
              <p:nvPr/>
            </p:nvSpPr>
            <p:spPr>
              <a:xfrm>
                <a:off x="7794935" y="3938476"/>
                <a:ext cx="1112089" cy="494635"/>
              </a:xfrm>
              <a:prstGeom prst="rect">
                <a:avLst/>
              </a:prstGeom>
              <a:noFill/>
            </p:spPr>
            <p:txBody>
              <a:bodyPr wrap="square" rtlCol="0">
                <a:spAutoFit/>
              </a:bodyPr>
              <a:lstStyle/>
              <a:p>
                <a:pPr algn="ctr"/>
                <a:r>
                  <a:rPr lang="en-US" sz="1000">
                    <a:latin typeface="Arial" panose="020B0604020202020204" pitchFamily="34" charset="0"/>
                    <a:cs typeface="Arial" panose="020B0604020202020204" pitchFamily="34" charset="0"/>
                  </a:rPr>
                  <a:t>AWS CloudWatch</a:t>
                </a:r>
              </a:p>
            </p:txBody>
          </p:sp>
          <p:sp>
            <p:nvSpPr>
              <p:cNvPr id="151" name="TextBox 150">
                <a:extLst>
                  <a:ext uri="{FF2B5EF4-FFF2-40B4-BE49-F238E27FC236}">
                    <a16:creationId xmlns:a16="http://schemas.microsoft.com/office/drawing/2014/main" id="{24E4ADB3-EC44-C749-99CF-78393952A25A}"/>
                  </a:ext>
                </a:extLst>
              </p:cNvPr>
              <p:cNvSpPr txBox="1"/>
              <p:nvPr/>
            </p:nvSpPr>
            <p:spPr>
              <a:xfrm>
                <a:off x="7663979" y="4425546"/>
                <a:ext cx="1214100" cy="494635"/>
              </a:xfrm>
              <a:prstGeom prst="rect">
                <a:avLst/>
              </a:prstGeom>
              <a:noFill/>
            </p:spPr>
            <p:txBody>
              <a:bodyPr wrap="square" rtlCol="0">
                <a:spAutoFit/>
              </a:bodyPr>
              <a:lstStyle/>
              <a:p>
                <a:pPr algn="ctr"/>
                <a:r>
                  <a:rPr lang="en-US" sz="1000">
                    <a:latin typeface="Arial" panose="020B0604020202020204" pitchFamily="34" charset="0"/>
                    <a:cs typeface="Arial" panose="020B0604020202020204" pitchFamily="34" charset="0"/>
                  </a:rPr>
                  <a:t>AWS Elastic Beanstalk</a:t>
                </a:r>
              </a:p>
            </p:txBody>
          </p:sp>
          <p:pic>
            <p:nvPicPr>
              <p:cNvPr id="152" name="Graphic 10">
                <a:extLst>
                  <a:ext uri="{FF2B5EF4-FFF2-40B4-BE49-F238E27FC236}">
                    <a16:creationId xmlns:a16="http://schemas.microsoft.com/office/drawing/2014/main" id="{0FEDE7D2-452D-5940-BCF6-A30BD1443B9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66816" y="4452807"/>
                <a:ext cx="342640" cy="342640"/>
              </a:xfrm>
              <a:prstGeom prst="rect">
                <a:avLst/>
              </a:prstGeom>
            </p:spPr>
          </p:pic>
          <p:sp>
            <p:nvSpPr>
              <p:cNvPr id="159" name="TextBox 158">
                <a:extLst>
                  <a:ext uri="{FF2B5EF4-FFF2-40B4-BE49-F238E27FC236}">
                    <a16:creationId xmlns:a16="http://schemas.microsoft.com/office/drawing/2014/main" id="{24E4ADB3-EC44-C749-99CF-78393952A25A}"/>
                  </a:ext>
                </a:extLst>
              </p:cNvPr>
              <p:cNvSpPr txBox="1"/>
              <p:nvPr/>
            </p:nvSpPr>
            <p:spPr>
              <a:xfrm>
                <a:off x="7698201" y="3634284"/>
                <a:ext cx="1112089" cy="304390"/>
              </a:xfrm>
              <a:prstGeom prst="rect">
                <a:avLst/>
              </a:prstGeom>
              <a:noFill/>
            </p:spPr>
            <p:txBody>
              <a:bodyPr wrap="square" rtlCol="0">
                <a:spAutoFit/>
              </a:bodyPr>
              <a:lstStyle/>
              <a:p>
                <a:pPr algn="ctr"/>
                <a:r>
                  <a:rPr lang="en-US" sz="1000">
                    <a:latin typeface="Arial" panose="020B0604020202020204" pitchFamily="34" charset="0"/>
                    <a:cs typeface="Arial" panose="020B0604020202020204" pitchFamily="34" charset="0"/>
                  </a:rPr>
                  <a:t>AWS IAM</a:t>
                </a:r>
              </a:p>
            </p:txBody>
          </p:sp>
        </p:grpSp>
      </p:grpSp>
      <p:sp>
        <p:nvSpPr>
          <p:cNvPr id="89" name="TextBox 88">
            <a:extLst>
              <a:ext uri="{FF2B5EF4-FFF2-40B4-BE49-F238E27FC236}">
                <a16:creationId xmlns:a16="http://schemas.microsoft.com/office/drawing/2014/main" id="{0F20CFC8-18FA-B842-9B74-B8D524D1F747}"/>
              </a:ext>
            </a:extLst>
          </p:cNvPr>
          <p:cNvSpPr txBox="1"/>
          <p:nvPr/>
        </p:nvSpPr>
        <p:spPr>
          <a:xfrm>
            <a:off x="6363385" y="5354749"/>
            <a:ext cx="975060" cy="369332"/>
          </a:xfrm>
          <a:prstGeom prst="rect">
            <a:avLst/>
          </a:prstGeom>
          <a:noFill/>
          <a:ln>
            <a:solidFill>
              <a:schemeClr val="tx1"/>
            </a:solidFill>
            <a:prstDash val="sysDash"/>
          </a:ln>
        </p:spPr>
        <p:txBody>
          <a:bodyPr wrap="square" lIns="91440" tIns="45720" rIns="91440" bIns="45720" rtlCol="0" anchor="t">
            <a:spAutoFit/>
          </a:bodyPr>
          <a:lstStyle/>
          <a:p>
            <a:pPr algn="ctr"/>
            <a:r>
              <a:rPr lang="en-US" sz="900">
                <a:solidFill>
                  <a:srgbClr val="0070C0"/>
                </a:solidFill>
                <a:latin typeface="Arial" panose="020B0604020202020204" pitchFamily="34" charset="0"/>
                <a:cs typeface="Arial" panose="020B0604020202020204" pitchFamily="34" charset="0"/>
              </a:rPr>
              <a:t>Kong API Gateway</a:t>
            </a:r>
          </a:p>
        </p:txBody>
      </p:sp>
      <p:sp>
        <p:nvSpPr>
          <p:cNvPr id="91" name="TextBox 90">
            <a:extLst>
              <a:ext uri="{FF2B5EF4-FFF2-40B4-BE49-F238E27FC236}">
                <a16:creationId xmlns:a16="http://schemas.microsoft.com/office/drawing/2014/main" id="{0F20CFC8-18FA-B842-9B74-B8D524D1F747}"/>
              </a:ext>
            </a:extLst>
          </p:cNvPr>
          <p:cNvSpPr txBox="1"/>
          <p:nvPr/>
        </p:nvSpPr>
        <p:spPr>
          <a:xfrm rot="16200000">
            <a:off x="5993407" y="4343297"/>
            <a:ext cx="984570" cy="369332"/>
          </a:xfrm>
          <a:prstGeom prst="rect">
            <a:avLst/>
          </a:prstGeom>
          <a:noFill/>
        </p:spPr>
        <p:txBody>
          <a:bodyPr wrap="square" rtlCol="0">
            <a:spAutoFit/>
          </a:bodyPr>
          <a:lstStyle/>
          <a:p>
            <a:r>
              <a:rPr lang="en-US" sz="900">
                <a:solidFill>
                  <a:srgbClr val="0070C0"/>
                </a:solidFill>
                <a:latin typeface="Arial" panose="020B0604020202020204" pitchFamily="34" charset="0"/>
                <a:cs typeface="Arial" panose="020B0604020202020204" pitchFamily="34" charset="0"/>
              </a:rPr>
              <a:t>Spring boot </a:t>
            </a:r>
          </a:p>
          <a:p>
            <a:r>
              <a:rPr lang="en-US" sz="900">
                <a:solidFill>
                  <a:srgbClr val="0070C0"/>
                </a:solidFill>
                <a:latin typeface="Arial" panose="020B0604020202020204" pitchFamily="34" charset="0"/>
                <a:cs typeface="Arial" panose="020B0604020202020204" pitchFamily="34" charset="0"/>
              </a:rPr>
              <a:t>API for reports </a:t>
            </a:r>
          </a:p>
        </p:txBody>
      </p:sp>
      <p:sp>
        <p:nvSpPr>
          <p:cNvPr id="92" name="Can 43">
            <a:extLst>
              <a:ext uri="{FF2B5EF4-FFF2-40B4-BE49-F238E27FC236}">
                <a16:creationId xmlns:a16="http://schemas.microsoft.com/office/drawing/2014/main" id="{829C574C-84FA-4A10-B8C6-2C647F455BC3}"/>
              </a:ext>
            </a:extLst>
          </p:cNvPr>
          <p:cNvSpPr/>
          <p:nvPr/>
        </p:nvSpPr>
        <p:spPr>
          <a:xfrm>
            <a:off x="5726680" y="1965305"/>
            <a:ext cx="1119355" cy="376807"/>
          </a:xfrm>
          <a:prstGeom prst="can">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sz="1200">
                <a:latin typeface="Arial Narrow"/>
              </a:rPr>
              <a:t>Postgres Database</a:t>
            </a:r>
          </a:p>
        </p:txBody>
      </p:sp>
      <p:pic>
        <p:nvPicPr>
          <p:cNvPr id="3" name="Picture 2" descr="A picture containing drawing, sign&#10;&#10;Description automatically generated">
            <a:extLst>
              <a:ext uri="{FF2B5EF4-FFF2-40B4-BE49-F238E27FC236}">
                <a16:creationId xmlns:a16="http://schemas.microsoft.com/office/drawing/2014/main" id="{A42C11DB-F04C-4076-B452-A7566609B309}"/>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115703" y="2286789"/>
            <a:ext cx="343074" cy="142948"/>
          </a:xfrm>
          <a:prstGeom prst="rect">
            <a:avLst/>
          </a:prstGeom>
        </p:spPr>
      </p:pic>
      <p:cxnSp>
        <p:nvCxnSpPr>
          <p:cNvPr id="29" name="Straight Arrow Connector 28">
            <a:extLst>
              <a:ext uri="{FF2B5EF4-FFF2-40B4-BE49-F238E27FC236}">
                <a16:creationId xmlns:a16="http://schemas.microsoft.com/office/drawing/2014/main" id="{37DA42D6-5D4B-4B2B-ADB9-381E82730EF2}"/>
              </a:ext>
            </a:extLst>
          </p:cNvPr>
          <p:cNvCxnSpPr>
            <a:stCxn id="10" idx="1"/>
            <a:endCxn id="92" idx="4"/>
          </p:cNvCxnSpPr>
          <p:nvPr/>
        </p:nvCxnSpPr>
        <p:spPr>
          <a:xfrm flipH="1" flipV="1">
            <a:off x="6846035" y="2153709"/>
            <a:ext cx="407047" cy="193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2D77A-831D-4AA0-B42C-E994140EF518}"/>
              </a:ext>
            </a:extLst>
          </p:cNvPr>
          <p:cNvCxnSpPr>
            <a:endCxn id="21" idx="4"/>
          </p:cNvCxnSpPr>
          <p:nvPr/>
        </p:nvCxnSpPr>
        <p:spPr>
          <a:xfrm flipH="1">
            <a:off x="6896002" y="2357930"/>
            <a:ext cx="352139" cy="313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4E0724C-9EC3-473A-9531-F4CC031B5F4B}"/>
              </a:ext>
            </a:extLst>
          </p:cNvPr>
          <p:cNvCxnSpPr>
            <a:stCxn id="10" idx="1"/>
            <a:endCxn id="44" idx="4"/>
          </p:cNvCxnSpPr>
          <p:nvPr/>
        </p:nvCxnSpPr>
        <p:spPr>
          <a:xfrm flipH="1">
            <a:off x="6883511" y="2347185"/>
            <a:ext cx="369571" cy="8308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A picture containing drawing, sign&#10;&#10;Description automatically generated">
            <a:extLst>
              <a:ext uri="{FF2B5EF4-FFF2-40B4-BE49-F238E27FC236}">
                <a16:creationId xmlns:a16="http://schemas.microsoft.com/office/drawing/2014/main" id="{91C0FA75-42B9-4359-9D2B-82EFC8790EB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476136" y="5802193"/>
            <a:ext cx="655700" cy="281806"/>
          </a:xfrm>
          <a:prstGeom prst="rect">
            <a:avLst/>
          </a:prstGeom>
        </p:spPr>
      </p:pic>
      <p:pic>
        <p:nvPicPr>
          <p:cNvPr id="8" name="Picture 7"/>
          <p:cNvPicPr>
            <a:picLocks noChangeAspect="1"/>
          </p:cNvPicPr>
          <p:nvPr/>
        </p:nvPicPr>
        <p:blipFill>
          <a:blip r:embed="rId3"/>
          <a:stretch>
            <a:fillRect/>
          </a:stretch>
        </p:blipFill>
        <p:spPr>
          <a:xfrm>
            <a:off x="1380085" y="2538956"/>
            <a:ext cx="635205" cy="356644"/>
          </a:xfrm>
          <a:prstGeom prst="rect">
            <a:avLst/>
          </a:prstGeom>
        </p:spPr>
      </p:pic>
      <p:sp>
        <p:nvSpPr>
          <p:cNvPr id="18" name="AutoShape 2" descr="Spring"/>
          <p:cNvSpPr>
            <a:spLocks noChangeAspect="1" noChangeArrowheads="1"/>
          </p:cNvSpPr>
          <p:nvPr/>
        </p:nvSpPr>
        <p:spPr bwMode="auto">
          <a:xfrm>
            <a:off x="5379590" y="56493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8467061" y="5683889"/>
            <a:ext cx="544456"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Or,</a:t>
            </a:r>
          </a:p>
        </p:txBody>
      </p:sp>
      <p:pic>
        <p:nvPicPr>
          <p:cNvPr id="53" name="Picture 52"/>
          <p:cNvPicPr>
            <a:picLocks noChangeAspect="1"/>
          </p:cNvPicPr>
          <p:nvPr/>
        </p:nvPicPr>
        <p:blipFill>
          <a:blip r:embed="rId26"/>
          <a:stretch>
            <a:fillRect/>
          </a:stretch>
        </p:blipFill>
        <p:spPr>
          <a:xfrm>
            <a:off x="7511718" y="6037030"/>
            <a:ext cx="1395306" cy="476630"/>
          </a:xfrm>
          <a:prstGeom prst="rect">
            <a:avLst/>
          </a:prstGeom>
        </p:spPr>
      </p:pic>
      <p:sp>
        <p:nvSpPr>
          <p:cNvPr id="109" name="TextBox 108"/>
          <p:cNvSpPr txBox="1"/>
          <p:nvPr/>
        </p:nvSpPr>
        <p:spPr>
          <a:xfrm rot="16200000">
            <a:off x="3127492" y="3446287"/>
            <a:ext cx="1559530" cy="246221"/>
          </a:xfrm>
          <a:prstGeom prst="rect">
            <a:avLst/>
          </a:prstGeom>
          <a:noFill/>
        </p:spPr>
        <p:txBody>
          <a:bodyPr wrap="square" rtlCol="0">
            <a:spAutoFit/>
          </a:bodyPr>
          <a:lstStyle/>
          <a:p>
            <a:r>
              <a:rPr lang="en-US" sz="1000">
                <a:solidFill>
                  <a:schemeClr val="accent1">
                    <a:lumMod val="75000"/>
                  </a:schemeClr>
                </a:solidFill>
                <a:latin typeface="Arial Narrow" panose="020B0606020202030204" pitchFamily="34" charset="0"/>
              </a:rPr>
              <a:t>Call data pipeline</a:t>
            </a:r>
          </a:p>
        </p:txBody>
      </p:sp>
      <p:cxnSp>
        <p:nvCxnSpPr>
          <p:cNvPr id="113" name="Straight Arrow Connector 112"/>
          <p:cNvCxnSpPr>
            <a:cxnSpLocks/>
            <a:stCxn id="133" idx="0"/>
            <a:endCxn id="65" idx="3"/>
          </p:cNvCxnSpPr>
          <p:nvPr/>
        </p:nvCxnSpPr>
        <p:spPr>
          <a:xfrm flipV="1">
            <a:off x="6275131" y="4052719"/>
            <a:ext cx="1" cy="10673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0F20CFC8-18FA-B842-9B74-B8D524D1F747}"/>
              </a:ext>
            </a:extLst>
          </p:cNvPr>
          <p:cNvSpPr txBox="1"/>
          <p:nvPr/>
        </p:nvSpPr>
        <p:spPr>
          <a:xfrm>
            <a:off x="4979576" y="5972086"/>
            <a:ext cx="1631579" cy="230832"/>
          </a:xfrm>
          <a:prstGeom prst="rect">
            <a:avLst/>
          </a:prstGeom>
          <a:noFill/>
        </p:spPr>
        <p:txBody>
          <a:bodyPr wrap="square" rtlCol="0">
            <a:spAutoFit/>
          </a:bodyPr>
          <a:lstStyle/>
          <a:p>
            <a:r>
              <a:rPr lang="en-US" sz="900">
                <a:solidFill>
                  <a:schemeClr val="accent1">
                    <a:lumMod val="75000"/>
                  </a:schemeClr>
                </a:solidFill>
                <a:latin typeface="Arial Narrow" panose="020B0606020202030204" pitchFamily="34" charset="0"/>
              </a:rPr>
              <a:t>Prediction API **</a:t>
            </a:r>
            <a:r>
              <a:rPr lang="en-US" sz="900">
                <a:solidFill>
                  <a:srgbClr val="FF0000"/>
                </a:solidFill>
                <a:latin typeface="Arial Narrow" panose="020B0606020202030204" pitchFamily="34" charset="0"/>
              </a:rPr>
              <a:t> (* </a:t>
            </a:r>
            <a:r>
              <a:rPr lang="en-US" sz="900" err="1">
                <a:solidFill>
                  <a:srgbClr val="FF0000"/>
                </a:solidFill>
                <a:latin typeface="Arial Narrow" panose="020B0606020202030204" pitchFamily="34" charset="0"/>
              </a:rPr>
              <a:t>async</a:t>
            </a:r>
            <a:r>
              <a:rPr lang="en-US" sz="900">
                <a:solidFill>
                  <a:srgbClr val="FF0000"/>
                </a:solidFill>
                <a:latin typeface="Arial Narrow" panose="020B0606020202030204" pitchFamily="34" charset="0"/>
              </a:rPr>
              <a:t> \ sync) )</a:t>
            </a:r>
          </a:p>
        </p:txBody>
      </p:sp>
      <p:pic>
        <p:nvPicPr>
          <p:cNvPr id="97" name="Picture 96">
            <a:extLst>
              <a:ext uri="{FF2B5EF4-FFF2-40B4-BE49-F238E27FC236}">
                <a16:creationId xmlns:a16="http://schemas.microsoft.com/office/drawing/2014/main" id="{704EA13E-918C-421F-9A06-D6D31711D329}"/>
              </a:ext>
            </a:extLst>
          </p:cNvPr>
          <p:cNvPicPr>
            <a:picLocks noChangeAspect="1"/>
          </p:cNvPicPr>
          <p:nvPr/>
        </p:nvPicPr>
        <p:blipFill>
          <a:blip r:embed="rId27"/>
          <a:stretch>
            <a:fillRect/>
          </a:stretch>
        </p:blipFill>
        <p:spPr>
          <a:xfrm>
            <a:off x="5407619" y="5636073"/>
            <a:ext cx="362614" cy="351282"/>
          </a:xfrm>
          <a:prstGeom prst="rect">
            <a:avLst/>
          </a:prstGeom>
        </p:spPr>
      </p:pic>
      <p:cxnSp>
        <p:nvCxnSpPr>
          <p:cNvPr id="35" name="Connector: Elbow 34">
            <a:extLst>
              <a:ext uri="{FF2B5EF4-FFF2-40B4-BE49-F238E27FC236}">
                <a16:creationId xmlns:a16="http://schemas.microsoft.com/office/drawing/2014/main" id="{F78D8A20-8B01-4816-A949-C5695EE9E06B}"/>
              </a:ext>
            </a:extLst>
          </p:cNvPr>
          <p:cNvCxnSpPr/>
          <p:nvPr/>
        </p:nvCxnSpPr>
        <p:spPr>
          <a:xfrm rot="10800000">
            <a:off x="2688177" y="2261373"/>
            <a:ext cx="2775136" cy="40974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122725C-0AFD-4BF1-A9E1-3B8385D72405}"/>
              </a:ext>
            </a:extLst>
          </p:cNvPr>
          <p:cNvCxnSpPr>
            <a:stCxn id="27" idx="3"/>
          </p:cNvCxnSpPr>
          <p:nvPr/>
        </p:nvCxnSpPr>
        <p:spPr>
          <a:xfrm>
            <a:off x="2635557" y="2918896"/>
            <a:ext cx="2990916" cy="874504"/>
          </a:xfrm>
          <a:prstGeom prst="bentConnector3">
            <a:avLst>
              <a:gd name="adj1" fmla="val 8685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A1B7DEDA-AA16-4027-ADCE-266AE1A88AD9}"/>
              </a:ext>
            </a:extLst>
          </p:cNvPr>
          <p:cNvCxnSpPr/>
          <p:nvPr/>
        </p:nvCxnSpPr>
        <p:spPr>
          <a:xfrm rot="10800000" flipV="1">
            <a:off x="3100798" y="4052718"/>
            <a:ext cx="2995203" cy="34900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467581EA-16D3-4DD5-A37C-F3D0E1FAAC3A}"/>
              </a:ext>
            </a:extLst>
          </p:cNvPr>
          <p:cNvCxnSpPr>
            <a:cxnSpLocks/>
          </p:cNvCxnSpPr>
          <p:nvPr/>
        </p:nvCxnSpPr>
        <p:spPr>
          <a:xfrm rot="16200000" flipH="1">
            <a:off x="2222953" y="4568925"/>
            <a:ext cx="490062" cy="39033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8709F2E9-7D5F-40EB-A4CE-A4977868F2D2}"/>
              </a:ext>
            </a:extLst>
          </p:cNvPr>
          <p:cNvCxnSpPr>
            <a:stCxn id="76" idx="2"/>
            <a:endCxn id="87" idx="0"/>
          </p:cNvCxnSpPr>
          <p:nvPr/>
        </p:nvCxnSpPr>
        <p:spPr>
          <a:xfrm rot="5400000">
            <a:off x="1866744" y="4551240"/>
            <a:ext cx="360522" cy="4516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4A8BA81C-3CC3-427B-A85A-6F8147586264}"/>
              </a:ext>
            </a:extLst>
          </p:cNvPr>
          <p:cNvPicPr>
            <a:picLocks noChangeAspect="1"/>
          </p:cNvPicPr>
          <p:nvPr/>
        </p:nvPicPr>
        <p:blipFill>
          <a:blip r:embed="rId27"/>
          <a:stretch>
            <a:fillRect/>
          </a:stretch>
        </p:blipFill>
        <p:spPr>
          <a:xfrm>
            <a:off x="6093824" y="5120080"/>
            <a:ext cx="362614" cy="351282"/>
          </a:xfrm>
          <a:prstGeom prst="rect">
            <a:avLst/>
          </a:prstGeom>
        </p:spPr>
      </p:pic>
      <p:cxnSp>
        <p:nvCxnSpPr>
          <p:cNvPr id="114" name="Connector: Elbow 113">
            <a:extLst>
              <a:ext uri="{FF2B5EF4-FFF2-40B4-BE49-F238E27FC236}">
                <a16:creationId xmlns:a16="http://schemas.microsoft.com/office/drawing/2014/main" id="{4A5CCD06-808F-4C6A-9AD1-35E380C9B899}"/>
              </a:ext>
            </a:extLst>
          </p:cNvPr>
          <p:cNvCxnSpPr>
            <a:stCxn id="71" idx="1"/>
            <a:endCxn id="133" idx="2"/>
          </p:cNvCxnSpPr>
          <p:nvPr/>
        </p:nvCxnSpPr>
        <p:spPr>
          <a:xfrm rot="10800000">
            <a:off x="6275131" y="5471363"/>
            <a:ext cx="131312" cy="4390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FF1DB171-A756-4554-9117-DF10B0AB1712}"/>
              </a:ext>
            </a:extLst>
          </p:cNvPr>
          <p:cNvCxnSpPr>
            <a:cxnSpLocks/>
          </p:cNvCxnSpPr>
          <p:nvPr/>
        </p:nvCxnSpPr>
        <p:spPr>
          <a:xfrm rot="16200000" flipV="1">
            <a:off x="2186612" y="3052196"/>
            <a:ext cx="2513110" cy="1216364"/>
          </a:xfrm>
          <a:prstGeom prst="bentConnector3">
            <a:avLst>
              <a:gd name="adj1" fmla="val 6744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7C32D939-797C-42AE-A274-9299B366C868}"/>
              </a:ext>
            </a:extLst>
          </p:cNvPr>
          <p:cNvSpPr txBox="1"/>
          <p:nvPr/>
        </p:nvSpPr>
        <p:spPr>
          <a:xfrm>
            <a:off x="3701533" y="2963228"/>
            <a:ext cx="1559530" cy="246221"/>
          </a:xfrm>
          <a:prstGeom prst="rect">
            <a:avLst/>
          </a:prstGeom>
          <a:noFill/>
          <a:ln>
            <a:solidFill>
              <a:schemeClr val="bg1"/>
            </a:solidFill>
          </a:ln>
        </p:spPr>
        <p:txBody>
          <a:bodyPr wrap="square" rtlCol="0">
            <a:spAutoFit/>
          </a:bodyPr>
          <a:lstStyle/>
          <a:p>
            <a:r>
              <a:rPr lang="en-US" sz="1000">
                <a:solidFill>
                  <a:schemeClr val="accent1">
                    <a:lumMod val="75000"/>
                  </a:schemeClr>
                </a:solidFill>
                <a:latin typeface="Arial Narrow" panose="020B0606020202030204" pitchFamily="34" charset="0"/>
              </a:rPr>
              <a:t>Cleaned Data into Druid</a:t>
            </a:r>
          </a:p>
        </p:txBody>
      </p:sp>
      <p:cxnSp>
        <p:nvCxnSpPr>
          <p:cNvPr id="146" name="Straight Arrow Connector 145">
            <a:extLst>
              <a:ext uri="{FF2B5EF4-FFF2-40B4-BE49-F238E27FC236}">
                <a16:creationId xmlns:a16="http://schemas.microsoft.com/office/drawing/2014/main" id="{0BA28CDD-5A5C-4DA3-8F49-1CFAC6B2C151}"/>
              </a:ext>
            </a:extLst>
          </p:cNvPr>
          <p:cNvCxnSpPr/>
          <p:nvPr/>
        </p:nvCxnSpPr>
        <p:spPr>
          <a:xfrm>
            <a:off x="7191891" y="5928403"/>
            <a:ext cx="2503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8" idx="2"/>
          </p:cNvCxnSpPr>
          <p:nvPr/>
        </p:nvCxnSpPr>
        <p:spPr>
          <a:xfrm flipH="1" flipV="1">
            <a:off x="1697688" y="2895600"/>
            <a:ext cx="1137296" cy="1414500"/>
          </a:xfrm>
          <a:prstGeom prst="line">
            <a:avLst/>
          </a:prstGeom>
          <a:ln cmpd="sng">
            <a:prstDash val="lgDash"/>
            <a:headEnd type="triangle"/>
            <a:tailEnd type="triangle"/>
          </a:ln>
        </p:spPr>
        <p:style>
          <a:lnRef idx="1">
            <a:schemeClr val="accent2"/>
          </a:lnRef>
          <a:fillRef idx="0">
            <a:schemeClr val="accent2"/>
          </a:fillRef>
          <a:effectRef idx="0">
            <a:schemeClr val="accent2"/>
          </a:effectRef>
          <a:fontRef idx="minor">
            <a:schemeClr val="tx1"/>
          </a:fontRef>
        </p:style>
      </p:cxnSp>
      <p:sp>
        <p:nvSpPr>
          <p:cNvPr id="25" name="Oval 24"/>
          <p:cNvSpPr/>
          <p:nvPr/>
        </p:nvSpPr>
        <p:spPr>
          <a:xfrm>
            <a:off x="280586" y="4312584"/>
            <a:ext cx="1179565" cy="331983"/>
          </a:xfrm>
          <a:prstGeom prst="ellipse">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800" b="1">
                <a:latin typeface="Arial"/>
                <a:cs typeface="Arial"/>
              </a:rPr>
              <a:t>3. Model Train</a:t>
            </a:r>
            <a:endParaRPr lang="en-US" sz="800" b="1">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0F20CFC8-18FA-B842-9B74-B8D524D1F747}"/>
              </a:ext>
            </a:extLst>
          </p:cNvPr>
          <p:cNvSpPr txBox="1"/>
          <p:nvPr/>
        </p:nvSpPr>
        <p:spPr>
          <a:xfrm>
            <a:off x="2037799" y="3391361"/>
            <a:ext cx="1631579" cy="230832"/>
          </a:xfrm>
          <a:prstGeom prst="rect">
            <a:avLst/>
          </a:prstGeom>
          <a:noFill/>
        </p:spPr>
        <p:txBody>
          <a:bodyPr wrap="square" rtlCol="0">
            <a:spAutoFit/>
          </a:bodyPr>
          <a:lstStyle/>
          <a:p>
            <a:r>
              <a:rPr lang="en-US" sz="900" i="1">
                <a:solidFill>
                  <a:schemeClr val="accent2">
                    <a:lumMod val="75000"/>
                  </a:schemeClr>
                </a:solidFill>
                <a:latin typeface="Arial Narrow" panose="020B0606020202030204" pitchFamily="34" charset="0"/>
              </a:rPr>
              <a:t>SPARK Cluster</a:t>
            </a:r>
          </a:p>
        </p:txBody>
      </p:sp>
      <p:cxnSp>
        <p:nvCxnSpPr>
          <p:cNvPr id="110" name="Connector: Elbow 38">
            <a:extLst>
              <a:ext uri="{FF2B5EF4-FFF2-40B4-BE49-F238E27FC236}">
                <a16:creationId xmlns:a16="http://schemas.microsoft.com/office/drawing/2014/main" id="{1122725C-0AFD-4BF1-A9E1-3B8385D72405}"/>
              </a:ext>
            </a:extLst>
          </p:cNvPr>
          <p:cNvCxnSpPr/>
          <p:nvPr/>
        </p:nvCxnSpPr>
        <p:spPr>
          <a:xfrm rot="5400000" flipH="1" flipV="1">
            <a:off x="4792925" y="4222004"/>
            <a:ext cx="1377090" cy="127649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420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88365"/>
          </a:xfrm>
        </p:spPr>
        <p:txBody>
          <a:bodyPr>
            <a:normAutofit/>
          </a:bodyPr>
          <a:lstStyle/>
          <a:p>
            <a:r>
              <a:rPr lang="en-US" sz="6000" b="1" u="sng">
                <a:solidFill>
                  <a:schemeClr val="accent1">
                    <a:lumMod val="75000"/>
                  </a:schemeClr>
                </a:solidFill>
              </a:rPr>
              <a:t>JupyterHub</a:t>
            </a:r>
            <a:r>
              <a:rPr lang="en-US" sz="6000" b="1">
                <a:solidFill>
                  <a:schemeClr val="accent1">
                    <a:lumMod val="75000"/>
                  </a:schemeClr>
                </a:solidFill>
              </a:rPr>
              <a:t> </a:t>
            </a:r>
          </a:p>
        </p:txBody>
      </p:sp>
      <p:sp>
        <p:nvSpPr>
          <p:cNvPr id="3" name="Content Placeholder 2"/>
          <p:cNvSpPr>
            <a:spLocks noGrp="1"/>
          </p:cNvSpPr>
          <p:nvPr>
            <p:ph idx="1"/>
          </p:nvPr>
        </p:nvSpPr>
        <p:spPr>
          <a:xfrm>
            <a:off x="838200" y="1731818"/>
            <a:ext cx="10515600" cy="4445145"/>
          </a:xfrm>
        </p:spPr>
        <p:txBody>
          <a:bodyPr/>
          <a:lstStyle/>
          <a:p>
            <a:endParaRPr lang="en-US"/>
          </a:p>
          <a:p>
            <a:r>
              <a:rPr lang="en-US">
                <a:solidFill>
                  <a:schemeClr val="accent1">
                    <a:lumMod val="75000"/>
                  </a:schemeClr>
                </a:solidFill>
              </a:rPr>
              <a:t>JupyterHub brings the power of notebooks to groups of users. It gives users access to computational environments and resources without burdening the users with installation and maintenance tasks. </a:t>
            </a:r>
          </a:p>
          <a:p>
            <a:endParaRPr lang="en-US">
              <a:solidFill>
                <a:schemeClr val="accent1">
                  <a:lumMod val="75000"/>
                </a:schemeClr>
              </a:solidFill>
            </a:endParaRPr>
          </a:p>
          <a:p>
            <a:r>
              <a:rPr lang="en-US">
                <a:solidFill>
                  <a:schemeClr val="accent1">
                    <a:lumMod val="75000"/>
                  </a:schemeClr>
                </a:solidFill>
              </a:rPr>
              <a:t>JupyterHub runs in the cloud or on your own hardware, and makes it possible to serve a pre-configured data science environment to any user in the world. It is customizable and scalable, and is suitable for small and large teams, academic courses, and large-scale infrastructure.</a:t>
            </a:r>
          </a:p>
        </p:txBody>
      </p:sp>
      <p:pic>
        <p:nvPicPr>
          <p:cNvPr id="5" name="Picture 4"/>
          <p:cNvPicPr>
            <a:picLocks noChangeAspect="1"/>
          </p:cNvPicPr>
          <p:nvPr/>
        </p:nvPicPr>
        <p:blipFill>
          <a:blip r:embed="rId2"/>
          <a:stretch>
            <a:fillRect/>
          </a:stretch>
        </p:blipFill>
        <p:spPr>
          <a:xfrm>
            <a:off x="5644862" y="553315"/>
            <a:ext cx="3257550" cy="1400175"/>
          </a:xfrm>
          <a:prstGeom prst="rect">
            <a:avLst/>
          </a:prstGeom>
        </p:spPr>
      </p:pic>
    </p:spTree>
    <p:extLst>
      <p:ext uri="{BB962C8B-B14F-4D97-AF65-F5344CB8AC3E}">
        <p14:creationId xmlns:p14="http://schemas.microsoft.com/office/powerpoint/2010/main" val="749397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513823" y="5123252"/>
            <a:ext cx="4254903" cy="791954"/>
          </a:xfrm>
          <a:prstGeom prst="rect">
            <a:avLst/>
          </a:prstGeom>
          <a:gradFill>
            <a:gsLst>
              <a:gs pos="0">
                <a:schemeClr val="accent4">
                  <a:lumMod val="110000"/>
                  <a:satMod val="105000"/>
                  <a:tint val="67000"/>
                  <a:alpha val="20000"/>
                </a:schemeClr>
              </a:gs>
              <a:gs pos="86000">
                <a:schemeClr val="accent4">
                  <a:lumMod val="105000"/>
                  <a:satMod val="103000"/>
                  <a:tint val="73000"/>
                  <a:alpha val="20000"/>
                </a:schemeClr>
              </a:gs>
              <a:gs pos="100000">
                <a:schemeClr val="accent4">
                  <a:lumMod val="105000"/>
                  <a:satMod val="109000"/>
                  <a:tint val="81000"/>
                </a:schemeClr>
              </a:gs>
            </a:gsLst>
          </a:gradFill>
          <a:ln/>
        </p:spPr>
        <p:style>
          <a:lnRef idx="1">
            <a:schemeClr val="accent4"/>
          </a:lnRef>
          <a:fillRef idx="2">
            <a:schemeClr val="accent4"/>
          </a:fillRef>
          <a:effectRef idx="1">
            <a:schemeClr val="accent4"/>
          </a:effectRef>
          <a:fontRef idx="minor">
            <a:schemeClr val="dk1"/>
          </a:fontRef>
        </p:style>
        <p:txBody>
          <a:bodyPr rtlCol="0" anchor="t" anchorCtr="0"/>
          <a:lstStyle/>
          <a:p>
            <a:pPr algn="ctr"/>
            <a:r>
              <a:rPr lang="en-US" sz="1000" i="1" dirty="0">
                <a:solidFill>
                  <a:schemeClr val="accent2">
                    <a:lumMod val="75000"/>
                  </a:schemeClr>
                </a:solidFill>
                <a:latin typeface="Arial Narrow" panose="020B0606020202030204" pitchFamily="34" charset="0"/>
              </a:rPr>
              <a:t>Software installed</a:t>
            </a:r>
          </a:p>
        </p:txBody>
      </p:sp>
      <p:pic>
        <p:nvPicPr>
          <p:cNvPr id="222" name="Graphic 31">
            <a:extLst>
              <a:ext uri="{FF2B5EF4-FFF2-40B4-BE49-F238E27FC236}">
                <a16:creationId xmlns:a16="http://schemas.microsoft.com/office/drawing/2014/main" id="{AC534468-329D-AA40-A040-6D28667218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4293" y="4295760"/>
            <a:ext cx="330200" cy="330200"/>
          </a:xfrm>
          <a:prstGeom prst="rect">
            <a:avLst/>
          </a:prstGeom>
        </p:spPr>
      </p:pic>
      <p:sp>
        <p:nvSpPr>
          <p:cNvPr id="4" name="Title 1"/>
          <p:cNvSpPr txBox="1">
            <a:spLocks/>
          </p:cNvSpPr>
          <p:nvPr/>
        </p:nvSpPr>
        <p:spPr>
          <a:xfrm>
            <a:off x="252941" y="92059"/>
            <a:ext cx="11630733" cy="281989"/>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algn="ctr" hangingPunct="1"/>
            <a:r>
              <a:rPr lang="en-US" sz="1600" b="1" u="sng" dirty="0">
                <a:latin typeface="Arial" panose="020B0604020202020204" pitchFamily="34" charset="0"/>
                <a:cs typeface="Arial" panose="020B0604020202020204" pitchFamily="34" charset="0"/>
              </a:rPr>
              <a:t>Helix Analytics - Development Environment Architecture Diagram</a:t>
            </a:r>
          </a:p>
        </p:txBody>
      </p:sp>
      <p:sp>
        <p:nvSpPr>
          <p:cNvPr id="6" name="TextBox 5"/>
          <p:cNvSpPr txBox="1"/>
          <p:nvPr/>
        </p:nvSpPr>
        <p:spPr>
          <a:xfrm>
            <a:off x="456214" y="639851"/>
            <a:ext cx="8548503" cy="246221"/>
          </a:xfrm>
          <a:prstGeom prst="rect">
            <a:avLst/>
          </a:prstGeom>
          <a:noFill/>
        </p:spPr>
        <p:txBody>
          <a:bodyPr wrap="square" rtlCol="0">
            <a:spAutoFit/>
          </a:bodyPr>
          <a:lstStyle/>
          <a:p>
            <a:r>
              <a:rPr lang="en-US" sz="1000" b="1" dirty="0">
                <a:latin typeface="Arial Narrow" panose="020B0606020202030204" pitchFamily="34" charset="0"/>
                <a:cs typeface="Arial" panose="020B0604020202020204" pitchFamily="34" charset="0"/>
              </a:rPr>
              <a:t>The various steps of Machine Learning designs are elaborated below, with numbers, keeping AWS Infrastructure-as-a-service. *  </a:t>
            </a:r>
          </a:p>
        </p:txBody>
      </p:sp>
      <p:pic>
        <p:nvPicPr>
          <p:cNvPr id="7" name="Graphic 8">
            <a:extLst>
              <a:ext uri="{FF2B5EF4-FFF2-40B4-BE49-F238E27FC236}">
                <a16:creationId xmlns:a16="http://schemas.microsoft.com/office/drawing/2014/main" id="{DE089536-C5C7-474C-B17C-80DA7EB5D5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7714" y="3986443"/>
            <a:ext cx="377772" cy="469900"/>
          </a:xfrm>
          <a:prstGeom prst="rect">
            <a:avLst/>
          </a:prstGeom>
        </p:spPr>
      </p:pic>
      <p:pic>
        <p:nvPicPr>
          <p:cNvPr id="8" name="Graphic 9">
            <a:extLst>
              <a:ext uri="{FF2B5EF4-FFF2-40B4-BE49-F238E27FC236}">
                <a16:creationId xmlns:a16="http://schemas.microsoft.com/office/drawing/2014/main" id="{2934F917-19C6-6843-8D5A-2C6C2C757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0075" y="2154592"/>
            <a:ext cx="469900" cy="469900"/>
          </a:xfrm>
          <a:prstGeom prst="rect">
            <a:avLst/>
          </a:prstGeom>
        </p:spPr>
      </p:pic>
      <p:sp>
        <p:nvSpPr>
          <p:cNvPr id="9" name="TextBox 8">
            <a:extLst>
              <a:ext uri="{FF2B5EF4-FFF2-40B4-BE49-F238E27FC236}">
                <a16:creationId xmlns:a16="http://schemas.microsoft.com/office/drawing/2014/main" id="{24E4ADB3-EC44-C749-99CF-78393952A25A}"/>
              </a:ext>
            </a:extLst>
          </p:cNvPr>
          <p:cNvSpPr txBox="1"/>
          <p:nvPr/>
        </p:nvSpPr>
        <p:spPr>
          <a:xfrm>
            <a:off x="7838366" y="4078880"/>
            <a:ext cx="1076429" cy="246221"/>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AWS KMS key</a:t>
            </a:r>
          </a:p>
        </p:txBody>
      </p:sp>
      <p:sp>
        <p:nvSpPr>
          <p:cNvPr id="10" name="TextBox 9">
            <a:extLst>
              <a:ext uri="{FF2B5EF4-FFF2-40B4-BE49-F238E27FC236}">
                <a16:creationId xmlns:a16="http://schemas.microsoft.com/office/drawing/2014/main" id="{0F20CFC8-18FA-B842-9B74-B8D524D1F747}"/>
              </a:ext>
            </a:extLst>
          </p:cNvPr>
          <p:cNvSpPr txBox="1"/>
          <p:nvPr/>
        </p:nvSpPr>
        <p:spPr>
          <a:xfrm>
            <a:off x="8251620" y="2738122"/>
            <a:ext cx="886404" cy="400110"/>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Amazon S3 bucket</a:t>
            </a:r>
          </a:p>
        </p:txBody>
      </p:sp>
      <p:sp>
        <p:nvSpPr>
          <p:cNvPr id="11" name="Rectangle 10">
            <a:extLst>
              <a:ext uri="{FF2B5EF4-FFF2-40B4-BE49-F238E27FC236}">
                <a16:creationId xmlns:a16="http://schemas.microsoft.com/office/drawing/2014/main" id="{0EB8B091-E866-5B45-9D39-DB380AE8EEA5}"/>
              </a:ext>
            </a:extLst>
          </p:cNvPr>
          <p:cNvSpPr/>
          <p:nvPr/>
        </p:nvSpPr>
        <p:spPr>
          <a:xfrm>
            <a:off x="446892" y="933699"/>
            <a:ext cx="8865919" cy="56195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000" dirty="0">
                <a:solidFill>
                  <a:sysClr val="windowText" lastClr="000000"/>
                </a:solidFill>
                <a:latin typeface="Arial Narrow" panose="020B0606020202030204" pitchFamily="34" charset="0"/>
              </a:rPr>
              <a:t>AWS Cloud</a:t>
            </a:r>
          </a:p>
        </p:txBody>
      </p:sp>
      <p:pic>
        <p:nvPicPr>
          <p:cNvPr id="12" name="Graphic 35">
            <a:extLst>
              <a:ext uri="{FF2B5EF4-FFF2-40B4-BE49-F238E27FC236}">
                <a16:creationId xmlns:a16="http://schemas.microsoft.com/office/drawing/2014/main" id="{57B6EAE4-66F4-694C-AEFF-8077B029FA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6214" y="925238"/>
            <a:ext cx="330200" cy="330200"/>
          </a:xfrm>
          <a:prstGeom prst="rect">
            <a:avLst/>
          </a:prstGeom>
        </p:spPr>
      </p:pic>
      <p:sp>
        <p:nvSpPr>
          <p:cNvPr id="13" name="Rectangle 12">
            <a:extLst>
              <a:ext uri="{FF2B5EF4-FFF2-40B4-BE49-F238E27FC236}">
                <a16:creationId xmlns:a16="http://schemas.microsoft.com/office/drawing/2014/main" id="{2BBBCCDD-1FC1-5745-81F7-77B80C06A4DB}"/>
              </a:ext>
            </a:extLst>
          </p:cNvPr>
          <p:cNvSpPr/>
          <p:nvPr/>
        </p:nvSpPr>
        <p:spPr>
          <a:xfrm>
            <a:off x="1230439" y="1151874"/>
            <a:ext cx="6079094" cy="529048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000" dirty="0">
                <a:solidFill>
                  <a:schemeClr val="accent3"/>
                </a:solidFill>
                <a:latin typeface="Arial Narrow" panose="020B0606020202030204" pitchFamily="34" charset="0"/>
              </a:rPr>
              <a:t>Availability Zone *</a:t>
            </a:r>
          </a:p>
        </p:txBody>
      </p:sp>
      <p:sp>
        <p:nvSpPr>
          <p:cNvPr id="14" name="Rectangle 13">
            <a:extLst>
              <a:ext uri="{FF2B5EF4-FFF2-40B4-BE49-F238E27FC236}">
                <a16:creationId xmlns:a16="http://schemas.microsoft.com/office/drawing/2014/main" id="{407F3126-E68E-E849-9685-96BEA82D6413}"/>
              </a:ext>
            </a:extLst>
          </p:cNvPr>
          <p:cNvSpPr/>
          <p:nvPr/>
        </p:nvSpPr>
        <p:spPr>
          <a:xfrm>
            <a:off x="1113008" y="1382117"/>
            <a:ext cx="6292732" cy="4935557"/>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000" dirty="0">
                <a:ln w="0"/>
                <a:solidFill>
                  <a:schemeClr val="bg1">
                    <a:lumMod val="50000"/>
                  </a:schemeClr>
                </a:solidFill>
                <a:latin typeface="Arial Narrow" panose="020B0606020202030204" pitchFamily="34" charset="0"/>
              </a:rPr>
              <a:t>VPC</a:t>
            </a:r>
          </a:p>
        </p:txBody>
      </p:sp>
      <p:pic>
        <p:nvPicPr>
          <p:cNvPr id="15" name="Graphic 36">
            <a:extLst>
              <a:ext uri="{FF2B5EF4-FFF2-40B4-BE49-F238E27FC236}">
                <a16:creationId xmlns:a16="http://schemas.microsoft.com/office/drawing/2014/main" id="{D1E139A0-6B92-0642-9159-E1076FD738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9031" y="1365268"/>
            <a:ext cx="330200" cy="330200"/>
          </a:xfrm>
          <a:prstGeom prst="rect">
            <a:avLst/>
          </a:prstGeom>
        </p:spPr>
      </p:pic>
      <p:sp>
        <p:nvSpPr>
          <p:cNvPr id="16" name="Line Callout 1 15"/>
          <p:cNvSpPr/>
          <p:nvPr/>
        </p:nvSpPr>
        <p:spPr>
          <a:xfrm>
            <a:off x="9683757" y="2380146"/>
            <a:ext cx="1800630" cy="271254"/>
          </a:xfrm>
          <a:prstGeom prst="borderCallout1">
            <a:avLst>
              <a:gd name="adj1" fmla="val 100014"/>
              <a:gd name="adj2" fmla="val 344"/>
              <a:gd name="adj3" fmla="val 87689"/>
              <a:gd name="adj4" fmla="val -7474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i="1" dirty="0">
                <a:solidFill>
                  <a:srgbClr val="0070C0"/>
                </a:solidFill>
                <a:latin typeface="Arial Narrow" panose="020B0606020202030204" pitchFamily="34" charset="0"/>
                <a:cs typeface="Arial" panose="020B0604020202020204" pitchFamily="34" charset="0"/>
              </a:rPr>
              <a:t>Data staging</a:t>
            </a:r>
          </a:p>
        </p:txBody>
      </p:sp>
      <p:sp>
        <p:nvSpPr>
          <p:cNvPr id="18" name="TextBox 17"/>
          <p:cNvSpPr txBox="1"/>
          <p:nvPr/>
        </p:nvSpPr>
        <p:spPr>
          <a:xfrm>
            <a:off x="7772395" y="2377051"/>
            <a:ext cx="720907"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a:latin typeface="Arial Narrow" panose="020B0606020202030204" pitchFamily="34" charset="0"/>
              </a:rPr>
              <a:t>Data Files</a:t>
            </a:r>
          </a:p>
        </p:txBody>
      </p:sp>
      <p:sp>
        <p:nvSpPr>
          <p:cNvPr id="20" name="Oval 19"/>
          <p:cNvSpPr/>
          <p:nvPr/>
        </p:nvSpPr>
        <p:spPr>
          <a:xfrm>
            <a:off x="6641085" y="2419654"/>
            <a:ext cx="1086348" cy="43572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00" b="1" dirty="0">
                <a:latin typeface="Arial Narrow" panose="020B0606020202030204" pitchFamily="34" charset="0"/>
                <a:cs typeface="Arial" panose="020B0604020202020204" pitchFamily="34" charset="0"/>
              </a:rPr>
              <a:t>1. Data Accusation</a:t>
            </a:r>
          </a:p>
        </p:txBody>
      </p:sp>
      <p:sp>
        <p:nvSpPr>
          <p:cNvPr id="21" name="Can 20"/>
          <p:cNvSpPr/>
          <p:nvPr/>
        </p:nvSpPr>
        <p:spPr>
          <a:xfrm>
            <a:off x="5614706" y="1857668"/>
            <a:ext cx="1008166" cy="281661"/>
          </a:xfrm>
          <a:prstGeom prst="can">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a:latin typeface="Arial Narrow" panose="020B0606020202030204" pitchFamily="34" charset="0"/>
              </a:rPr>
              <a:t>Druid DB</a:t>
            </a:r>
          </a:p>
          <a:p>
            <a:pPr algn="ctr"/>
            <a:r>
              <a:rPr lang="en-US" sz="1000" dirty="0">
                <a:latin typeface="Arial Narrow" panose="020B0606020202030204" pitchFamily="34" charset="0"/>
              </a:rPr>
              <a:t>(staging schema)</a:t>
            </a:r>
          </a:p>
        </p:txBody>
      </p:sp>
      <p:sp>
        <p:nvSpPr>
          <p:cNvPr id="23" name="Oval 22"/>
          <p:cNvSpPr/>
          <p:nvPr/>
        </p:nvSpPr>
        <p:spPr>
          <a:xfrm>
            <a:off x="2520677" y="1520184"/>
            <a:ext cx="1215460" cy="49067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00" b="1" dirty="0">
                <a:latin typeface="Arial Narrow" panose="020B0606020202030204" pitchFamily="34" charset="0"/>
                <a:cs typeface="Arial" panose="020B0604020202020204" pitchFamily="34" charset="0"/>
              </a:rPr>
              <a:t>2. Data Wrangling, EDA  </a:t>
            </a:r>
          </a:p>
        </p:txBody>
      </p:sp>
      <p:sp>
        <p:nvSpPr>
          <p:cNvPr id="25" name="Oval 24"/>
          <p:cNvSpPr/>
          <p:nvPr/>
        </p:nvSpPr>
        <p:spPr>
          <a:xfrm>
            <a:off x="2190352" y="2320665"/>
            <a:ext cx="948782" cy="40764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00" b="1" dirty="0">
                <a:latin typeface="Arial Narrow" panose="020B0606020202030204" pitchFamily="34" charset="0"/>
                <a:cs typeface="Arial" panose="020B0604020202020204" pitchFamily="34" charset="0"/>
              </a:rPr>
              <a:t>3. Model Train</a:t>
            </a:r>
          </a:p>
        </p:txBody>
      </p:sp>
      <p:pic>
        <p:nvPicPr>
          <p:cNvPr id="27" name="Picture 38" descr="https://upload.wikimedia.org/wikipedia/commons/thumb/0/0a/Python.svg/48px-Python.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0573" y="5307910"/>
            <a:ext cx="553556" cy="44639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630759" y="5703335"/>
            <a:ext cx="766943" cy="400110"/>
          </a:xfrm>
          <a:prstGeom prst="rect">
            <a:avLst/>
          </a:prstGeom>
          <a:noFill/>
        </p:spPr>
        <p:txBody>
          <a:bodyPr wrap="square" rtlCol="0">
            <a:spAutoFit/>
          </a:bodyPr>
          <a:lstStyle/>
          <a:p>
            <a:r>
              <a:rPr lang="en-US" sz="1000" dirty="0">
                <a:latin typeface="Arial Narrow" panose="020B0606020202030204" pitchFamily="34" charset="0"/>
              </a:rPr>
              <a:t>Python,</a:t>
            </a:r>
          </a:p>
          <a:p>
            <a:r>
              <a:rPr lang="en-US" sz="1000" dirty="0">
                <a:latin typeface="Arial Narrow" panose="020B0606020202030204" pitchFamily="34" charset="0"/>
              </a:rPr>
              <a:t>Lib, </a:t>
            </a:r>
            <a:r>
              <a:rPr lang="en-US" sz="1000" dirty="0" err="1">
                <a:latin typeface="Arial Narrow" panose="020B0606020202030204" pitchFamily="34" charset="0"/>
              </a:rPr>
              <a:t>Jupyter</a:t>
            </a:r>
            <a:endParaRPr lang="en-US" sz="1000" dirty="0">
              <a:latin typeface="Arial Narrow" panose="020B0606020202030204" pitchFamily="34" charset="0"/>
            </a:endParaRPr>
          </a:p>
        </p:txBody>
      </p:sp>
      <p:sp>
        <p:nvSpPr>
          <p:cNvPr id="30" name="Oval 29"/>
          <p:cNvSpPr/>
          <p:nvPr/>
        </p:nvSpPr>
        <p:spPr>
          <a:xfrm>
            <a:off x="3431148" y="2847739"/>
            <a:ext cx="1041337" cy="50988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000" b="1" dirty="0">
                <a:latin typeface="Arial Narrow" panose="020B0606020202030204" pitchFamily="34" charset="0"/>
                <a:cs typeface="Arial" panose="020B0604020202020204" pitchFamily="34" charset="0"/>
              </a:rPr>
              <a:t>4. Model Prediction, Monitoring</a:t>
            </a:r>
          </a:p>
        </p:txBody>
      </p:sp>
      <p:sp>
        <p:nvSpPr>
          <p:cNvPr id="37" name="Line Callout 1 36"/>
          <p:cNvSpPr/>
          <p:nvPr/>
        </p:nvSpPr>
        <p:spPr>
          <a:xfrm>
            <a:off x="9683757" y="1695468"/>
            <a:ext cx="1802733" cy="268332"/>
          </a:xfrm>
          <a:prstGeom prst="borderCallout1">
            <a:avLst>
              <a:gd name="adj1" fmla="val 100014"/>
              <a:gd name="adj2" fmla="val 344"/>
              <a:gd name="adj3" fmla="val 92013"/>
              <a:gd name="adj4" fmla="val -16969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i="1" dirty="0">
                <a:solidFill>
                  <a:srgbClr val="0070C0"/>
                </a:solidFill>
                <a:latin typeface="Arial Narrow" panose="020B0606020202030204" pitchFamily="34" charset="0"/>
                <a:cs typeface="Arial" panose="020B0604020202020204" pitchFamily="34" charset="0"/>
              </a:rPr>
              <a:t>Infrequently updated data</a:t>
            </a:r>
          </a:p>
        </p:txBody>
      </p:sp>
      <p:sp>
        <p:nvSpPr>
          <p:cNvPr id="42" name="TextBox 41"/>
          <p:cNvSpPr txBox="1"/>
          <p:nvPr/>
        </p:nvSpPr>
        <p:spPr>
          <a:xfrm>
            <a:off x="9503064" y="5656617"/>
            <a:ext cx="2293189" cy="861774"/>
          </a:xfrm>
          <a:prstGeom prst="rect">
            <a:avLst/>
          </a:prstGeom>
          <a:noFill/>
        </p:spPr>
        <p:txBody>
          <a:bodyPr wrap="square" rtlCol="0">
            <a:spAutoFit/>
          </a:bodyPr>
          <a:lstStyle/>
          <a:p>
            <a:r>
              <a:rPr lang="en-US" sz="1000" i="1" dirty="0">
                <a:latin typeface="Arial Narrow" panose="020B0606020202030204" pitchFamily="34" charset="0"/>
                <a:cs typeface="Arial" panose="020B0604020202020204" pitchFamily="34" charset="0"/>
              </a:rPr>
              <a:t>* The Architecture can be extended to multiple availability zones, HA. In higher  environment AWS EMR service is recommended.</a:t>
            </a:r>
          </a:p>
          <a:p>
            <a:r>
              <a:rPr lang="en-US" sz="1000" i="1" dirty="0">
                <a:latin typeface="Arial Narrow" panose="020B0606020202030204" pitchFamily="34" charset="0"/>
                <a:cs typeface="Arial" panose="020B0604020202020204" pitchFamily="34" charset="0"/>
              </a:rPr>
              <a:t>The Architecture is portable to multi-cloud.</a:t>
            </a:r>
          </a:p>
        </p:txBody>
      </p:sp>
      <p:sp>
        <p:nvSpPr>
          <p:cNvPr id="44" name="Can 43"/>
          <p:cNvSpPr/>
          <p:nvPr/>
        </p:nvSpPr>
        <p:spPr>
          <a:xfrm>
            <a:off x="5636516" y="2275133"/>
            <a:ext cx="986355" cy="282467"/>
          </a:xfrm>
          <a:prstGeom prst="can">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a:latin typeface="Arial Narrow" panose="020B0606020202030204" pitchFamily="34" charset="0"/>
              </a:rPr>
              <a:t>Elastic Search DB</a:t>
            </a:r>
          </a:p>
        </p:txBody>
      </p:sp>
      <p:sp>
        <p:nvSpPr>
          <p:cNvPr id="45" name="Line Callout 1 44"/>
          <p:cNvSpPr/>
          <p:nvPr/>
        </p:nvSpPr>
        <p:spPr>
          <a:xfrm>
            <a:off x="9683758" y="1260880"/>
            <a:ext cx="1817719" cy="256937"/>
          </a:xfrm>
          <a:prstGeom prst="borderCallout1">
            <a:avLst>
              <a:gd name="adj1" fmla="val 100014"/>
              <a:gd name="adj2" fmla="val 344"/>
              <a:gd name="adj3" fmla="val 100067"/>
              <a:gd name="adj4" fmla="val -18129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i="1" dirty="0">
                <a:solidFill>
                  <a:srgbClr val="0070C0"/>
                </a:solidFill>
                <a:latin typeface="Arial Narrow" panose="020B0606020202030204" pitchFamily="34" charset="0"/>
                <a:cs typeface="Arial" panose="020B0604020202020204" pitchFamily="34" charset="0"/>
              </a:rPr>
              <a:t>Frequently updated data</a:t>
            </a:r>
          </a:p>
        </p:txBody>
      </p:sp>
      <p:sp>
        <p:nvSpPr>
          <p:cNvPr id="43" name="Double Brace 42"/>
          <p:cNvSpPr/>
          <p:nvPr/>
        </p:nvSpPr>
        <p:spPr>
          <a:xfrm>
            <a:off x="5350399" y="1476503"/>
            <a:ext cx="3758821" cy="125315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latin typeface="Arial Narrow" panose="020B0606020202030204" pitchFamily="34" charset="0"/>
            </a:endParaRPr>
          </a:p>
        </p:txBody>
      </p:sp>
      <p:sp>
        <p:nvSpPr>
          <p:cNvPr id="52" name="TextBox 51"/>
          <p:cNvSpPr txBox="1"/>
          <p:nvPr/>
        </p:nvSpPr>
        <p:spPr>
          <a:xfrm>
            <a:off x="3685855" y="1509115"/>
            <a:ext cx="1967889" cy="400110"/>
          </a:xfrm>
          <a:prstGeom prst="rect">
            <a:avLst/>
          </a:prstGeom>
          <a:noFill/>
        </p:spPr>
        <p:txBody>
          <a:bodyPr wrap="square" rtlCol="0">
            <a:spAutoFit/>
          </a:bodyPr>
          <a:lstStyle/>
          <a:p>
            <a:r>
              <a:rPr lang="en-US" sz="1000" dirty="0">
                <a:solidFill>
                  <a:schemeClr val="accent1">
                    <a:lumMod val="50000"/>
                  </a:schemeClr>
                </a:solidFill>
                <a:latin typeface="Arial Narrow" panose="020B0606020202030204" pitchFamily="34" charset="0"/>
              </a:rPr>
              <a:t>- Cleanup, Wrangle, Transform</a:t>
            </a:r>
          </a:p>
          <a:p>
            <a:r>
              <a:rPr lang="en-US" sz="1000" dirty="0">
                <a:solidFill>
                  <a:schemeClr val="accent1">
                    <a:lumMod val="50000"/>
                  </a:schemeClr>
                </a:solidFill>
                <a:latin typeface="Arial Narrow" panose="020B0606020202030204" pitchFamily="34" charset="0"/>
              </a:rPr>
              <a:t>- Exploratory data analysis.</a:t>
            </a:r>
          </a:p>
        </p:txBody>
      </p:sp>
      <p:sp>
        <p:nvSpPr>
          <p:cNvPr id="54" name="Rectangle 53">
            <a:extLst>
              <a:ext uri="{FF2B5EF4-FFF2-40B4-BE49-F238E27FC236}">
                <a16:creationId xmlns:a16="http://schemas.microsoft.com/office/drawing/2014/main" id="{F29C4BBD-6802-E541-B0CA-03BF9C3751F0}"/>
              </a:ext>
            </a:extLst>
          </p:cNvPr>
          <p:cNvSpPr/>
          <p:nvPr/>
        </p:nvSpPr>
        <p:spPr>
          <a:xfrm>
            <a:off x="1323570" y="4258745"/>
            <a:ext cx="1458012" cy="1949925"/>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000" dirty="0">
                <a:ln w="0"/>
                <a:solidFill>
                  <a:srgbClr val="D86613"/>
                </a:solidFill>
                <a:latin typeface="Arial Narrow" panose="020B0606020202030204" pitchFamily="34" charset="0"/>
                <a:cs typeface="Arial" panose="020B0604020202020204" pitchFamily="34" charset="0"/>
              </a:rPr>
              <a:t>EC2 instance </a:t>
            </a:r>
            <a:r>
              <a:rPr lang="en-US" sz="1000" dirty="0" err="1">
                <a:ln w="0"/>
                <a:solidFill>
                  <a:srgbClr val="D86613"/>
                </a:solidFill>
                <a:latin typeface="Arial Narrow" panose="020B0606020202030204" pitchFamily="34" charset="0"/>
                <a:cs typeface="Arial" panose="020B0604020202020204" pitchFamily="34" charset="0"/>
              </a:rPr>
              <a:t>xlarge</a:t>
            </a:r>
            <a:endParaRPr lang="en-US" sz="1000" dirty="0">
              <a:ln w="0"/>
              <a:solidFill>
                <a:srgbClr val="D86613"/>
              </a:solidFill>
              <a:latin typeface="Arial Narrow" panose="020B0606020202030204" pitchFamily="34" charset="0"/>
              <a:cs typeface="Arial" panose="020B0604020202020204" pitchFamily="34" charset="0"/>
            </a:endParaRPr>
          </a:p>
        </p:txBody>
      </p:sp>
      <p:pic>
        <p:nvPicPr>
          <p:cNvPr id="61" name="Graphic 31">
            <a:extLst>
              <a:ext uri="{FF2B5EF4-FFF2-40B4-BE49-F238E27FC236}">
                <a16:creationId xmlns:a16="http://schemas.microsoft.com/office/drawing/2014/main" id="{AC534468-329D-AA40-A040-6D28667218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1786" y="4305419"/>
            <a:ext cx="330200" cy="330200"/>
          </a:xfrm>
          <a:prstGeom prst="rect">
            <a:avLst/>
          </a:prstGeom>
        </p:spPr>
      </p:pic>
      <p:sp>
        <p:nvSpPr>
          <p:cNvPr id="65" name="Can 64"/>
          <p:cNvSpPr/>
          <p:nvPr/>
        </p:nvSpPr>
        <p:spPr>
          <a:xfrm>
            <a:off x="5872495" y="3042907"/>
            <a:ext cx="1022101" cy="476740"/>
          </a:xfrm>
          <a:prstGeom prst="can">
            <a:avLst/>
          </a:prstGeom>
          <a:ln>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a:solidFill>
                  <a:srgbClr val="00B050"/>
                </a:solidFill>
                <a:latin typeface="Arial Narrow" panose="020B0606020202030204" pitchFamily="34" charset="0"/>
                <a:cs typeface="Arial" panose="020B0604020202020204" pitchFamily="34" charset="0"/>
              </a:rPr>
              <a:t>Druid DB</a:t>
            </a:r>
          </a:p>
          <a:p>
            <a:pPr algn="ctr"/>
            <a:r>
              <a:rPr lang="en-US" sz="1000" dirty="0">
                <a:solidFill>
                  <a:srgbClr val="00B050"/>
                </a:solidFill>
                <a:latin typeface="Arial Narrow" panose="020B0606020202030204" pitchFamily="34" charset="0"/>
                <a:cs typeface="Arial" panose="020B0604020202020204" pitchFamily="34" charset="0"/>
              </a:rPr>
              <a:t>(output schema)</a:t>
            </a:r>
          </a:p>
        </p:txBody>
      </p:sp>
      <p:cxnSp>
        <p:nvCxnSpPr>
          <p:cNvPr id="26" name="Straight Arrow Connector 25"/>
          <p:cNvCxnSpPr>
            <a:stCxn id="23" idx="6"/>
            <a:endCxn id="43" idx="1"/>
          </p:cNvCxnSpPr>
          <p:nvPr/>
        </p:nvCxnSpPr>
        <p:spPr>
          <a:xfrm>
            <a:off x="3736137" y="1765523"/>
            <a:ext cx="1614262" cy="33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F29C4BBD-6802-E541-B0CA-03BF9C3751F0}"/>
              </a:ext>
            </a:extLst>
          </p:cNvPr>
          <p:cNvSpPr/>
          <p:nvPr/>
        </p:nvSpPr>
        <p:spPr>
          <a:xfrm>
            <a:off x="2891401" y="4258745"/>
            <a:ext cx="1475904" cy="193042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000" dirty="0">
                <a:ln w="0"/>
                <a:solidFill>
                  <a:srgbClr val="D86613"/>
                </a:solidFill>
                <a:latin typeface="Arial Narrow" panose="020B0606020202030204" pitchFamily="34" charset="0"/>
                <a:cs typeface="Arial" panose="020B0604020202020204" pitchFamily="34" charset="0"/>
              </a:rPr>
              <a:t>EC2 instance </a:t>
            </a:r>
            <a:r>
              <a:rPr lang="en-US" sz="1000" dirty="0" err="1">
                <a:ln w="0"/>
                <a:solidFill>
                  <a:srgbClr val="D86613"/>
                </a:solidFill>
                <a:latin typeface="Arial Narrow" panose="020B0606020202030204" pitchFamily="34" charset="0"/>
                <a:cs typeface="Arial" panose="020B0604020202020204" pitchFamily="34" charset="0"/>
              </a:rPr>
              <a:t>xlarge</a:t>
            </a:r>
            <a:endParaRPr lang="en-US" sz="1000" dirty="0">
              <a:ln w="0"/>
              <a:solidFill>
                <a:srgbClr val="D86613"/>
              </a:solidFill>
              <a:latin typeface="Arial Narrow" panose="020B0606020202030204" pitchFamily="34" charset="0"/>
              <a:cs typeface="Arial" panose="020B0604020202020204" pitchFamily="34" charset="0"/>
            </a:endParaRPr>
          </a:p>
        </p:txBody>
      </p:sp>
      <p:pic>
        <p:nvPicPr>
          <p:cNvPr id="79" name="Graphic 31">
            <a:extLst>
              <a:ext uri="{FF2B5EF4-FFF2-40B4-BE49-F238E27FC236}">
                <a16:creationId xmlns:a16="http://schemas.microsoft.com/office/drawing/2014/main" id="{AC534468-329D-AA40-A040-6D28667218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2703" y="4308038"/>
            <a:ext cx="330200" cy="330200"/>
          </a:xfrm>
          <a:prstGeom prst="rect">
            <a:avLst/>
          </a:prstGeom>
        </p:spPr>
      </p:pic>
      <p:sp>
        <p:nvSpPr>
          <p:cNvPr id="85" name="AutoShape 4" descr="Navigatio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a:latin typeface="Arial Narrow" panose="020B0606020202030204" pitchFamily="34" charset="0"/>
            </a:endParaRPr>
          </a:p>
        </p:txBody>
      </p:sp>
      <p:pic>
        <p:nvPicPr>
          <p:cNvPr id="87" name="Picture 86"/>
          <p:cNvPicPr>
            <a:picLocks noChangeAspect="1"/>
          </p:cNvPicPr>
          <p:nvPr/>
        </p:nvPicPr>
        <p:blipFill>
          <a:blip r:embed="rId13"/>
          <a:stretch>
            <a:fillRect/>
          </a:stretch>
        </p:blipFill>
        <p:spPr>
          <a:xfrm>
            <a:off x="3127187" y="5424857"/>
            <a:ext cx="465294" cy="342149"/>
          </a:xfrm>
          <a:prstGeom prst="rect">
            <a:avLst/>
          </a:prstGeom>
        </p:spPr>
      </p:pic>
      <p:pic>
        <p:nvPicPr>
          <p:cNvPr id="93" name="Picture 92"/>
          <p:cNvPicPr>
            <a:picLocks noChangeAspect="1"/>
          </p:cNvPicPr>
          <p:nvPr/>
        </p:nvPicPr>
        <p:blipFill>
          <a:blip r:embed="rId14"/>
          <a:stretch>
            <a:fillRect/>
          </a:stretch>
        </p:blipFill>
        <p:spPr>
          <a:xfrm>
            <a:off x="3696866" y="5431589"/>
            <a:ext cx="591785" cy="215398"/>
          </a:xfrm>
          <a:prstGeom prst="rect">
            <a:avLst/>
          </a:prstGeom>
        </p:spPr>
      </p:pic>
      <p:cxnSp>
        <p:nvCxnSpPr>
          <p:cNvPr id="98" name="Straight Arrow Connector 97"/>
          <p:cNvCxnSpPr>
            <a:stCxn id="23" idx="4"/>
            <a:endCxn id="65" idx="1"/>
          </p:cNvCxnSpPr>
          <p:nvPr/>
        </p:nvCxnSpPr>
        <p:spPr>
          <a:xfrm>
            <a:off x="3128407" y="2010862"/>
            <a:ext cx="3255139" cy="1032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F29C4BBD-6802-E541-B0CA-03BF9C3751F0}"/>
              </a:ext>
            </a:extLst>
          </p:cNvPr>
          <p:cNvSpPr/>
          <p:nvPr/>
        </p:nvSpPr>
        <p:spPr>
          <a:xfrm>
            <a:off x="4497703" y="4257408"/>
            <a:ext cx="1419489" cy="193175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000" dirty="0">
                <a:ln w="0"/>
                <a:solidFill>
                  <a:srgbClr val="D86613"/>
                </a:solidFill>
                <a:latin typeface="Arial Narrow" panose="020B0606020202030204" pitchFamily="34" charset="0"/>
                <a:cs typeface="Arial" panose="020B0604020202020204" pitchFamily="34" charset="0"/>
              </a:rPr>
              <a:t>EC2 instance </a:t>
            </a:r>
            <a:r>
              <a:rPr lang="en-US" sz="1000" dirty="0" err="1">
                <a:ln w="0"/>
                <a:solidFill>
                  <a:srgbClr val="D86613"/>
                </a:solidFill>
                <a:latin typeface="Arial Narrow" panose="020B0606020202030204" pitchFamily="34" charset="0"/>
                <a:cs typeface="Arial" panose="020B0604020202020204" pitchFamily="34" charset="0"/>
              </a:rPr>
              <a:t>xlarge</a:t>
            </a:r>
            <a:endParaRPr lang="en-US" sz="1000" dirty="0">
              <a:ln w="0"/>
              <a:solidFill>
                <a:srgbClr val="D86613"/>
              </a:solidFill>
              <a:latin typeface="Arial Narrow" panose="020B0606020202030204" pitchFamily="34" charset="0"/>
              <a:cs typeface="Arial" panose="020B0604020202020204" pitchFamily="34" charset="0"/>
            </a:endParaRPr>
          </a:p>
        </p:txBody>
      </p:sp>
      <p:pic>
        <p:nvPicPr>
          <p:cNvPr id="121" name="Graphic 9">
            <a:extLst>
              <a:ext uri="{FF2B5EF4-FFF2-40B4-BE49-F238E27FC236}">
                <a16:creationId xmlns:a16="http://schemas.microsoft.com/office/drawing/2014/main" id="{2934F917-19C6-6843-8D5A-2C6C2C757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63825" y="3202878"/>
            <a:ext cx="469900" cy="469900"/>
          </a:xfrm>
          <a:prstGeom prst="rect">
            <a:avLst/>
          </a:prstGeom>
        </p:spPr>
      </p:pic>
      <p:sp>
        <p:nvSpPr>
          <p:cNvPr id="122" name="TextBox 121">
            <a:extLst>
              <a:ext uri="{FF2B5EF4-FFF2-40B4-BE49-F238E27FC236}">
                <a16:creationId xmlns:a16="http://schemas.microsoft.com/office/drawing/2014/main" id="{0F20CFC8-18FA-B842-9B74-B8D524D1F747}"/>
              </a:ext>
            </a:extLst>
          </p:cNvPr>
          <p:cNvSpPr txBox="1"/>
          <p:nvPr/>
        </p:nvSpPr>
        <p:spPr>
          <a:xfrm>
            <a:off x="7893335" y="3665541"/>
            <a:ext cx="1136387" cy="400110"/>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Amazon S3 bucket</a:t>
            </a:r>
          </a:p>
          <a:p>
            <a:pPr algn="ctr"/>
            <a:r>
              <a:rPr lang="en-US" sz="1000" dirty="0">
                <a:latin typeface="Arial Narrow" panose="020B0606020202030204" pitchFamily="34" charset="0"/>
                <a:cs typeface="Arial" panose="020B0604020202020204" pitchFamily="34" charset="0"/>
              </a:rPr>
              <a:t>+ </a:t>
            </a:r>
            <a:r>
              <a:rPr lang="en-US" sz="1000" dirty="0" err="1">
                <a:latin typeface="Arial Narrow" panose="020B0606020202030204" pitchFamily="34" charset="0"/>
                <a:cs typeface="Arial" panose="020B0604020202020204" pitchFamily="34" charset="0"/>
              </a:rPr>
              <a:t>Cloudfront</a:t>
            </a:r>
            <a:r>
              <a:rPr lang="en-US" sz="1000" dirty="0">
                <a:latin typeface="Arial Narrow" panose="020B0606020202030204" pitchFamily="34" charset="0"/>
                <a:cs typeface="Arial" panose="020B0604020202020204" pitchFamily="34" charset="0"/>
              </a:rPr>
              <a:t> </a:t>
            </a:r>
          </a:p>
        </p:txBody>
      </p:sp>
      <p:sp>
        <p:nvSpPr>
          <p:cNvPr id="123" name="TextBox 122"/>
          <p:cNvSpPr txBox="1"/>
          <p:nvPr/>
        </p:nvSpPr>
        <p:spPr>
          <a:xfrm>
            <a:off x="7624158" y="3256129"/>
            <a:ext cx="836679"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a:solidFill>
                  <a:schemeClr val="accent6">
                    <a:lumMod val="75000"/>
                  </a:schemeClr>
                </a:solidFill>
                <a:latin typeface="Arial Narrow" panose="020B0606020202030204" pitchFamily="34" charset="0"/>
                <a:cs typeface="Arial" panose="020B0604020202020204" pitchFamily="34" charset="0"/>
              </a:rPr>
              <a:t>User Interface</a:t>
            </a:r>
          </a:p>
          <a:p>
            <a:r>
              <a:rPr lang="en-US" sz="1000" dirty="0">
                <a:solidFill>
                  <a:schemeClr val="accent6">
                    <a:lumMod val="75000"/>
                  </a:schemeClr>
                </a:solidFill>
                <a:latin typeface="Arial Narrow" panose="020B0606020202030204" pitchFamily="34" charset="0"/>
                <a:cs typeface="Arial" panose="020B0604020202020204" pitchFamily="34" charset="0"/>
              </a:rPr>
              <a:t>(Angular) +</a:t>
            </a:r>
          </a:p>
        </p:txBody>
      </p:sp>
      <p:cxnSp>
        <p:nvCxnSpPr>
          <p:cNvPr id="143" name="Straight Arrow Connector 142"/>
          <p:cNvCxnSpPr>
            <a:stCxn id="1036" idx="1"/>
            <a:endCxn id="121" idx="3"/>
          </p:cNvCxnSpPr>
          <p:nvPr/>
        </p:nvCxnSpPr>
        <p:spPr>
          <a:xfrm flipH="1" flipV="1">
            <a:off x="8933725" y="3437828"/>
            <a:ext cx="745667" cy="5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8" name="Graphic 136">
            <a:extLst>
              <a:ext uri="{FF2B5EF4-FFF2-40B4-BE49-F238E27FC236}">
                <a16:creationId xmlns:a16="http://schemas.microsoft.com/office/drawing/2014/main" id="{73C05441-47A1-E046-9740-913C0AB94DC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37148" y="4707206"/>
            <a:ext cx="407620" cy="407620"/>
          </a:xfrm>
          <a:prstGeom prst="rect">
            <a:avLst/>
          </a:prstGeom>
        </p:spPr>
      </p:pic>
      <p:sp>
        <p:nvSpPr>
          <p:cNvPr id="149" name="TextBox 148">
            <a:extLst>
              <a:ext uri="{FF2B5EF4-FFF2-40B4-BE49-F238E27FC236}">
                <a16:creationId xmlns:a16="http://schemas.microsoft.com/office/drawing/2014/main" id="{24E4ADB3-EC44-C749-99CF-78393952A25A}"/>
              </a:ext>
            </a:extLst>
          </p:cNvPr>
          <p:cNvSpPr txBox="1"/>
          <p:nvPr/>
        </p:nvSpPr>
        <p:spPr>
          <a:xfrm>
            <a:off x="7913565" y="4765432"/>
            <a:ext cx="1112089" cy="246221"/>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AWS </a:t>
            </a:r>
            <a:r>
              <a:rPr lang="en-US" sz="1000" dirty="0" err="1">
                <a:latin typeface="Arial Narrow" panose="020B0606020202030204" pitchFamily="34" charset="0"/>
                <a:cs typeface="Arial" panose="020B0604020202020204" pitchFamily="34" charset="0"/>
              </a:rPr>
              <a:t>CloudWatch</a:t>
            </a:r>
            <a:endParaRPr lang="en-US" sz="1000" dirty="0">
              <a:latin typeface="Arial Narrow" panose="020B0606020202030204" pitchFamily="34" charset="0"/>
              <a:cs typeface="Arial" panose="020B0604020202020204" pitchFamily="34" charset="0"/>
            </a:endParaRPr>
          </a:p>
        </p:txBody>
      </p:sp>
      <p:pic>
        <p:nvPicPr>
          <p:cNvPr id="158" name="Graphic 31">
            <a:extLst>
              <a:ext uri="{FF2B5EF4-FFF2-40B4-BE49-F238E27FC236}">
                <a16:creationId xmlns:a16="http://schemas.microsoft.com/office/drawing/2014/main" id="{0EAA44D2-CAA0-2E42-B034-F822CA2E1C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34749" y="4322644"/>
            <a:ext cx="370932" cy="370932"/>
          </a:xfrm>
          <a:prstGeom prst="rect">
            <a:avLst/>
          </a:prstGeom>
        </p:spPr>
      </p:pic>
      <p:sp>
        <p:nvSpPr>
          <p:cNvPr id="159" name="TextBox 158">
            <a:extLst>
              <a:ext uri="{FF2B5EF4-FFF2-40B4-BE49-F238E27FC236}">
                <a16:creationId xmlns:a16="http://schemas.microsoft.com/office/drawing/2014/main" id="{24E4ADB3-EC44-C749-99CF-78393952A25A}"/>
              </a:ext>
            </a:extLst>
          </p:cNvPr>
          <p:cNvSpPr txBox="1"/>
          <p:nvPr/>
        </p:nvSpPr>
        <p:spPr>
          <a:xfrm>
            <a:off x="7802707" y="4343638"/>
            <a:ext cx="933266" cy="246221"/>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AWS IAM</a:t>
            </a:r>
          </a:p>
        </p:txBody>
      </p:sp>
      <p:sp>
        <p:nvSpPr>
          <p:cNvPr id="80" name="Line Callout 1 79"/>
          <p:cNvSpPr/>
          <p:nvPr/>
        </p:nvSpPr>
        <p:spPr>
          <a:xfrm>
            <a:off x="9683757" y="4553354"/>
            <a:ext cx="1802734" cy="261955"/>
          </a:xfrm>
          <a:prstGeom prst="borderCallout1">
            <a:avLst>
              <a:gd name="adj1" fmla="val 100014"/>
              <a:gd name="adj2" fmla="val 344"/>
              <a:gd name="adj3" fmla="val 88714"/>
              <a:gd name="adj4" fmla="val -9950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i="1" dirty="0">
                <a:solidFill>
                  <a:srgbClr val="0070C0"/>
                </a:solidFill>
                <a:latin typeface="Arial Narrow" panose="020B0606020202030204" pitchFamily="34" charset="0"/>
                <a:cs typeface="Arial" panose="020B0604020202020204" pitchFamily="34" charset="0"/>
              </a:rPr>
              <a:t>Includes Time Scheduler</a:t>
            </a:r>
          </a:p>
        </p:txBody>
      </p:sp>
      <p:sp>
        <p:nvSpPr>
          <p:cNvPr id="81" name="Can 80"/>
          <p:cNvSpPr/>
          <p:nvPr/>
        </p:nvSpPr>
        <p:spPr>
          <a:xfrm>
            <a:off x="5636516" y="1511918"/>
            <a:ext cx="986355" cy="227835"/>
          </a:xfrm>
          <a:prstGeom prst="can">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err="1">
                <a:latin typeface="Arial Narrow" panose="020B0606020202030204" pitchFamily="34" charset="0"/>
              </a:rPr>
              <a:t>Postgress</a:t>
            </a:r>
            <a:r>
              <a:rPr lang="en-US" sz="1000" dirty="0">
                <a:latin typeface="Arial Narrow" panose="020B0606020202030204" pitchFamily="34" charset="0"/>
              </a:rPr>
              <a:t> DB</a:t>
            </a:r>
          </a:p>
          <a:p>
            <a:pPr algn="ctr"/>
            <a:endParaRPr lang="en-US" sz="1000" dirty="0">
              <a:latin typeface="Arial Narrow" panose="020B0606020202030204" pitchFamily="34" charset="0"/>
            </a:endParaRPr>
          </a:p>
        </p:txBody>
      </p:sp>
      <p:sp>
        <p:nvSpPr>
          <p:cNvPr id="2" name="Rectangle 1"/>
          <p:cNvSpPr/>
          <p:nvPr/>
        </p:nvSpPr>
        <p:spPr>
          <a:xfrm>
            <a:off x="6704641" y="1581836"/>
            <a:ext cx="982566" cy="794071"/>
          </a:xfrm>
          <a:prstGeom prst="rect">
            <a:avLst/>
          </a:prstGeom>
          <a:noFill/>
        </p:spPr>
        <p:style>
          <a:lnRef idx="2">
            <a:schemeClr val="accent3"/>
          </a:lnRef>
          <a:fillRef idx="1">
            <a:schemeClr val="lt1"/>
          </a:fillRef>
          <a:effectRef idx="0">
            <a:schemeClr val="accent3"/>
          </a:effectRef>
          <a:fontRef idx="minor">
            <a:schemeClr val="dk1"/>
          </a:fontRef>
        </p:style>
        <p:txBody>
          <a:bodyPr vert="vert270" rtlCol="0" anchor="t" anchorCtr="0"/>
          <a:lstStyle/>
          <a:p>
            <a:pPr algn="ctr"/>
            <a:r>
              <a:rPr lang="en-US" sz="1000" b="1" dirty="0" err="1">
                <a:latin typeface="Arial Narrow" panose="020B0606020202030204" pitchFamily="34" charset="0"/>
                <a:cs typeface="Arial" panose="020B0604020202020204" pitchFamily="34" charset="0"/>
              </a:rPr>
              <a:t>Nifi</a:t>
            </a:r>
            <a:r>
              <a:rPr lang="en-US" sz="1000" b="1" dirty="0">
                <a:latin typeface="Arial Narrow" panose="020B0606020202030204" pitchFamily="34" charset="0"/>
                <a:cs typeface="Arial" panose="020B0604020202020204" pitchFamily="34" charset="0"/>
              </a:rPr>
              <a:t> pipeline</a:t>
            </a:r>
          </a:p>
        </p:txBody>
      </p:sp>
      <p:sp>
        <p:nvSpPr>
          <p:cNvPr id="3" name="Rounded Rectangle 2"/>
          <p:cNvSpPr/>
          <p:nvPr/>
        </p:nvSpPr>
        <p:spPr>
          <a:xfrm>
            <a:off x="1678923" y="3390209"/>
            <a:ext cx="3888894" cy="1333468"/>
          </a:xfrm>
          <a:prstGeom prst="roundRect">
            <a:avLst/>
          </a:prstGeom>
          <a:gradFill flip="none" rotWithShape="1">
            <a:gsLst>
              <a:gs pos="0">
                <a:schemeClr val="accent1">
                  <a:lumMod val="5000"/>
                  <a:lumOff val="95000"/>
                  <a:alpha val="1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Arial Narrow" panose="020B0606020202030204" pitchFamily="34" charset="0"/>
            </a:endParaRPr>
          </a:p>
        </p:txBody>
      </p:sp>
      <p:pic>
        <p:nvPicPr>
          <p:cNvPr id="1026" name="Picture 2" descr="Apache Spark - Wikipedia"/>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319106" y="5318352"/>
            <a:ext cx="675488" cy="35181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2478462" y="3438260"/>
            <a:ext cx="1697168" cy="400110"/>
          </a:xfrm>
          <a:prstGeom prst="rect">
            <a:avLst/>
          </a:prstGeom>
          <a:noFill/>
        </p:spPr>
        <p:txBody>
          <a:bodyPr wrap="square" rtlCol="0">
            <a:spAutoFit/>
          </a:bodyPr>
          <a:lstStyle/>
          <a:p>
            <a:r>
              <a:rPr lang="en-US" sz="1000" dirty="0">
                <a:latin typeface="Arial Narrow" panose="020B0606020202030204" pitchFamily="34" charset="0"/>
                <a:cs typeface="Arial" panose="020B0604020202020204" pitchFamily="34" charset="0"/>
              </a:rPr>
              <a:t>SPRAK Standalone cluster,</a:t>
            </a:r>
          </a:p>
          <a:p>
            <a:r>
              <a:rPr lang="en-US" sz="1000" dirty="0" err="1">
                <a:latin typeface="Arial Narrow" panose="020B0606020202030204" pitchFamily="34" charset="0"/>
                <a:cs typeface="Arial" panose="020B0604020202020204" pitchFamily="34" charset="0"/>
              </a:rPr>
              <a:t>Py</a:t>
            </a:r>
            <a:r>
              <a:rPr lang="en-US" sz="1000" dirty="0">
                <a:latin typeface="Arial Narrow" panose="020B0606020202030204" pitchFamily="34" charset="0"/>
                <a:cs typeface="Arial" panose="020B0604020202020204" pitchFamily="34" charset="0"/>
              </a:rPr>
              <a:t>-SPARK Code</a:t>
            </a:r>
          </a:p>
        </p:txBody>
      </p:sp>
      <p:sp>
        <p:nvSpPr>
          <p:cNvPr id="19" name="Rounded Rectangle 18"/>
          <p:cNvSpPr/>
          <p:nvPr/>
        </p:nvSpPr>
        <p:spPr>
          <a:xfrm>
            <a:off x="1870788" y="3836018"/>
            <a:ext cx="3503502" cy="291982"/>
          </a:xfrm>
          <a:prstGeom prst="roundRec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tx1"/>
                </a:solidFill>
                <a:latin typeface="Arial Narrow" panose="020B0606020202030204" pitchFamily="34" charset="0"/>
              </a:rPr>
              <a:t>H20.ai  - Sparkling Water Cluster</a:t>
            </a:r>
          </a:p>
        </p:txBody>
      </p:sp>
      <p:pic>
        <p:nvPicPr>
          <p:cNvPr id="86" name="Graphic 9">
            <a:extLst>
              <a:ext uri="{FF2B5EF4-FFF2-40B4-BE49-F238E27FC236}">
                <a16:creationId xmlns:a16="http://schemas.microsoft.com/office/drawing/2014/main" id="{2934F917-19C6-6843-8D5A-2C6C2C757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028" y="2886888"/>
            <a:ext cx="469900" cy="469900"/>
          </a:xfrm>
          <a:prstGeom prst="rect">
            <a:avLst/>
          </a:prstGeom>
        </p:spPr>
      </p:pic>
      <p:sp>
        <p:nvSpPr>
          <p:cNvPr id="88" name="TextBox 87">
            <a:extLst>
              <a:ext uri="{FF2B5EF4-FFF2-40B4-BE49-F238E27FC236}">
                <a16:creationId xmlns:a16="http://schemas.microsoft.com/office/drawing/2014/main" id="{0F20CFC8-18FA-B842-9B74-B8D524D1F747}"/>
              </a:ext>
            </a:extLst>
          </p:cNvPr>
          <p:cNvSpPr txBox="1"/>
          <p:nvPr/>
        </p:nvSpPr>
        <p:spPr>
          <a:xfrm>
            <a:off x="294444" y="2378883"/>
            <a:ext cx="971012" cy="400110"/>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Amazon S3 bucket</a:t>
            </a:r>
          </a:p>
        </p:txBody>
      </p:sp>
      <p:sp>
        <p:nvSpPr>
          <p:cNvPr id="89" name="TextBox 88">
            <a:extLst>
              <a:ext uri="{FF2B5EF4-FFF2-40B4-BE49-F238E27FC236}">
                <a16:creationId xmlns:a16="http://schemas.microsoft.com/office/drawing/2014/main" id="{0F20CFC8-18FA-B842-9B74-B8D524D1F747}"/>
              </a:ext>
            </a:extLst>
          </p:cNvPr>
          <p:cNvSpPr txBox="1"/>
          <p:nvPr/>
        </p:nvSpPr>
        <p:spPr>
          <a:xfrm>
            <a:off x="1436480" y="4756267"/>
            <a:ext cx="1239844" cy="249072"/>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SPARK Master Node</a:t>
            </a:r>
          </a:p>
        </p:txBody>
      </p:sp>
      <p:sp>
        <p:nvSpPr>
          <p:cNvPr id="91" name="TextBox 90">
            <a:extLst>
              <a:ext uri="{FF2B5EF4-FFF2-40B4-BE49-F238E27FC236}">
                <a16:creationId xmlns:a16="http://schemas.microsoft.com/office/drawing/2014/main" id="{0F20CFC8-18FA-B842-9B74-B8D524D1F747}"/>
              </a:ext>
            </a:extLst>
          </p:cNvPr>
          <p:cNvSpPr txBox="1"/>
          <p:nvPr/>
        </p:nvSpPr>
        <p:spPr>
          <a:xfrm>
            <a:off x="2935786" y="4787081"/>
            <a:ext cx="1239844" cy="249072"/>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SPARK Slave Node 1</a:t>
            </a:r>
          </a:p>
        </p:txBody>
      </p:sp>
      <p:sp>
        <p:nvSpPr>
          <p:cNvPr id="92" name="TextBox 91">
            <a:extLst>
              <a:ext uri="{FF2B5EF4-FFF2-40B4-BE49-F238E27FC236}">
                <a16:creationId xmlns:a16="http://schemas.microsoft.com/office/drawing/2014/main" id="{0F20CFC8-18FA-B842-9B74-B8D524D1F747}"/>
              </a:ext>
            </a:extLst>
          </p:cNvPr>
          <p:cNvSpPr txBox="1"/>
          <p:nvPr/>
        </p:nvSpPr>
        <p:spPr>
          <a:xfrm>
            <a:off x="4507686" y="4787208"/>
            <a:ext cx="1303063" cy="246221"/>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SPARK Slave Node 2</a:t>
            </a:r>
          </a:p>
        </p:txBody>
      </p:sp>
      <p:sp>
        <p:nvSpPr>
          <p:cNvPr id="96" name="TextBox 95"/>
          <p:cNvSpPr txBox="1"/>
          <p:nvPr/>
        </p:nvSpPr>
        <p:spPr>
          <a:xfrm>
            <a:off x="2281203" y="5701564"/>
            <a:ext cx="766943" cy="400110"/>
          </a:xfrm>
          <a:prstGeom prst="rect">
            <a:avLst/>
          </a:prstGeom>
          <a:noFill/>
        </p:spPr>
        <p:txBody>
          <a:bodyPr wrap="square" rtlCol="0">
            <a:spAutoFit/>
          </a:bodyPr>
          <a:lstStyle/>
          <a:p>
            <a:r>
              <a:rPr lang="en-US" sz="1000" dirty="0">
                <a:latin typeface="Arial Narrow" panose="020B0606020202030204" pitchFamily="34" charset="0"/>
              </a:rPr>
              <a:t>Apache SPARK</a:t>
            </a:r>
          </a:p>
        </p:txBody>
      </p:sp>
      <p:sp>
        <p:nvSpPr>
          <p:cNvPr id="97" name="TextBox 96"/>
          <p:cNvSpPr txBox="1"/>
          <p:nvPr/>
        </p:nvSpPr>
        <p:spPr>
          <a:xfrm>
            <a:off x="3038195" y="5783855"/>
            <a:ext cx="766943" cy="400110"/>
          </a:xfrm>
          <a:prstGeom prst="rect">
            <a:avLst/>
          </a:prstGeom>
          <a:noFill/>
        </p:spPr>
        <p:txBody>
          <a:bodyPr wrap="square" rtlCol="0">
            <a:spAutoFit/>
          </a:bodyPr>
          <a:lstStyle/>
          <a:p>
            <a:r>
              <a:rPr lang="en-US" sz="1000" dirty="0">
                <a:latin typeface="Arial Narrow" panose="020B0606020202030204" pitchFamily="34" charset="0"/>
              </a:rPr>
              <a:t>H2O.ai, </a:t>
            </a:r>
          </a:p>
          <a:p>
            <a:r>
              <a:rPr lang="en-US" sz="1000" dirty="0">
                <a:latin typeface="Arial Narrow" panose="020B0606020202030204" pitchFamily="34" charset="0"/>
              </a:rPr>
              <a:t>Freeware lib</a:t>
            </a:r>
          </a:p>
        </p:txBody>
      </p:sp>
      <p:pic>
        <p:nvPicPr>
          <p:cNvPr id="100" name="Picture 2" descr="Apache Spark - Wikipedia"/>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84576" y="3440275"/>
            <a:ext cx="675488" cy="35181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p:cNvPicPr>
            <a:picLocks noChangeAspect="1"/>
          </p:cNvPicPr>
          <p:nvPr/>
        </p:nvPicPr>
        <p:blipFill>
          <a:blip r:embed="rId13"/>
          <a:stretch>
            <a:fillRect/>
          </a:stretch>
        </p:blipFill>
        <p:spPr>
          <a:xfrm>
            <a:off x="2037807" y="3867645"/>
            <a:ext cx="349520" cy="230203"/>
          </a:xfrm>
          <a:prstGeom prst="rect">
            <a:avLst/>
          </a:prstGeom>
        </p:spPr>
      </p:pic>
      <p:sp>
        <p:nvSpPr>
          <p:cNvPr id="108" name="TextBox 107"/>
          <p:cNvSpPr txBox="1"/>
          <p:nvPr/>
        </p:nvSpPr>
        <p:spPr>
          <a:xfrm>
            <a:off x="3681776" y="5791657"/>
            <a:ext cx="766943" cy="400110"/>
          </a:xfrm>
          <a:prstGeom prst="rect">
            <a:avLst/>
          </a:prstGeom>
          <a:noFill/>
        </p:spPr>
        <p:txBody>
          <a:bodyPr wrap="square" rtlCol="0">
            <a:spAutoFit/>
          </a:bodyPr>
          <a:lstStyle/>
          <a:p>
            <a:r>
              <a:rPr lang="en-US" sz="1000" dirty="0" err="1">
                <a:latin typeface="Arial Narrow" panose="020B0606020202030204" pitchFamily="34" charset="0"/>
              </a:rPr>
              <a:t>MLflow</a:t>
            </a:r>
            <a:r>
              <a:rPr lang="en-US" sz="1000" dirty="0">
                <a:latin typeface="Arial Narrow" panose="020B0606020202030204" pitchFamily="34" charset="0"/>
              </a:rPr>
              <a:t>, </a:t>
            </a:r>
          </a:p>
          <a:p>
            <a:r>
              <a:rPr lang="en-US" sz="1000" dirty="0">
                <a:latin typeface="Arial Narrow" panose="020B0606020202030204" pitchFamily="34" charset="0"/>
              </a:rPr>
              <a:t>Freeware lib</a:t>
            </a:r>
          </a:p>
        </p:txBody>
      </p:sp>
      <p:sp>
        <p:nvSpPr>
          <p:cNvPr id="31" name="Rectangle 30"/>
          <p:cNvSpPr/>
          <p:nvPr/>
        </p:nvSpPr>
        <p:spPr>
          <a:xfrm>
            <a:off x="4208862" y="5162397"/>
            <a:ext cx="777757" cy="23670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Narrow" panose="020B0606020202030204" pitchFamily="34" charset="0"/>
              </a:rPr>
              <a:t>Bash scripts</a:t>
            </a:r>
          </a:p>
        </p:txBody>
      </p:sp>
      <p:cxnSp>
        <p:nvCxnSpPr>
          <p:cNvPr id="34" name="Straight Connector 33"/>
          <p:cNvCxnSpPr>
            <a:stCxn id="23" idx="4"/>
            <a:endCxn id="84" idx="1"/>
          </p:cNvCxnSpPr>
          <p:nvPr/>
        </p:nvCxnSpPr>
        <p:spPr>
          <a:xfrm flipH="1">
            <a:off x="2478462" y="2010862"/>
            <a:ext cx="649945" cy="16274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23" idx="2"/>
            <a:endCxn id="223" idx="0"/>
          </p:cNvCxnSpPr>
          <p:nvPr/>
        </p:nvCxnSpPr>
        <p:spPr>
          <a:xfrm flipH="1">
            <a:off x="744197" y="1765523"/>
            <a:ext cx="1776480" cy="10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134302" y="1728421"/>
            <a:ext cx="1442362" cy="400110"/>
          </a:xfrm>
          <a:prstGeom prst="rect">
            <a:avLst/>
          </a:prstGeom>
          <a:noFill/>
        </p:spPr>
        <p:txBody>
          <a:bodyPr wrap="square" rtlCol="0">
            <a:spAutoFit/>
          </a:bodyPr>
          <a:lstStyle/>
          <a:p>
            <a:pPr marL="171450" indent="-171450">
              <a:buFontTx/>
              <a:buChar char="-"/>
            </a:pPr>
            <a:r>
              <a:rPr lang="en-US" sz="1000" dirty="0">
                <a:solidFill>
                  <a:schemeClr val="accent1">
                    <a:lumMod val="50000"/>
                  </a:schemeClr>
                </a:solidFill>
                <a:latin typeface="Arial Narrow" panose="020B0606020202030204" pitchFamily="34" charset="0"/>
              </a:rPr>
              <a:t>Save  EDA, Features</a:t>
            </a:r>
          </a:p>
          <a:p>
            <a:pPr marL="171450" indent="-171450">
              <a:buFontTx/>
              <a:buChar char="-"/>
            </a:pPr>
            <a:r>
              <a:rPr lang="en-US" sz="1000" dirty="0">
                <a:solidFill>
                  <a:schemeClr val="accent1">
                    <a:lumMod val="50000"/>
                  </a:schemeClr>
                </a:solidFill>
                <a:latin typeface="Arial Narrow" panose="020B0606020202030204" pitchFamily="34" charset="0"/>
              </a:rPr>
              <a:t>Track with </a:t>
            </a:r>
            <a:r>
              <a:rPr lang="en-US" sz="1000" dirty="0" err="1">
                <a:solidFill>
                  <a:schemeClr val="accent1">
                    <a:lumMod val="50000"/>
                  </a:schemeClr>
                </a:solidFill>
                <a:latin typeface="Arial Narrow" panose="020B0606020202030204" pitchFamily="34" charset="0"/>
              </a:rPr>
              <a:t>MLflow</a:t>
            </a:r>
            <a:r>
              <a:rPr lang="en-US" sz="1000" dirty="0">
                <a:solidFill>
                  <a:schemeClr val="accent1">
                    <a:lumMod val="50000"/>
                  </a:schemeClr>
                </a:solidFill>
                <a:latin typeface="Arial Narrow" panose="020B0606020202030204" pitchFamily="34" charset="0"/>
              </a:rPr>
              <a:t> </a:t>
            </a:r>
          </a:p>
        </p:txBody>
      </p:sp>
      <p:sp>
        <p:nvSpPr>
          <p:cNvPr id="111" name="TextBox 110"/>
          <p:cNvSpPr txBox="1"/>
          <p:nvPr/>
        </p:nvSpPr>
        <p:spPr>
          <a:xfrm>
            <a:off x="2854271" y="1967891"/>
            <a:ext cx="1381565" cy="400110"/>
          </a:xfrm>
          <a:prstGeom prst="rect">
            <a:avLst/>
          </a:prstGeom>
          <a:noFill/>
        </p:spPr>
        <p:txBody>
          <a:bodyPr wrap="square" rtlCol="0">
            <a:spAutoFit/>
          </a:bodyPr>
          <a:lstStyle/>
          <a:p>
            <a:pPr marL="171450" indent="-171450">
              <a:buFontTx/>
              <a:buChar char="-"/>
            </a:pPr>
            <a:r>
              <a:rPr lang="en-US" sz="1000" dirty="0">
                <a:solidFill>
                  <a:schemeClr val="accent1">
                    <a:lumMod val="50000"/>
                  </a:schemeClr>
                </a:solidFill>
                <a:latin typeface="Arial Narrow" panose="020B0606020202030204" pitchFamily="34" charset="0"/>
              </a:rPr>
              <a:t>Save  final Features</a:t>
            </a:r>
          </a:p>
          <a:p>
            <a:pPr marL="171450" indent="-171450">
              <a:buFontTx/>
              <a:buChar char="-"/>
            </a:pPr>
            <a:r>
              <a:rPr lang="en-US" sz="1000" dirty="0">
                <a:solidFill>
                  <a:schemeClr val="accent1">
                    <a:lumMod val="50000"/>
                  </a:schemeClr>
                </a:solidFill>
                <a:latin typeface="Arial Narrow" panose="020B0606020202030204" pitchFamily="34" charset="0"/>
              </a:rPr>
              <a:t>Track with </a:t>
            </a:r>
            <a:r>
              <a:rPr lang="en-US" sz="1000" dirty="0" err="1">
                <a:solidFill>
                  <a:schemeClr val="accent1">
                    <a:lumMod val="50000"/>
                  </a:schemeClr>
                </a:solidFill>
                <a:latin typeface="Arial Narrow" panose="020B0606020202030204" pitchFamily="34" charset="0"/>
              </a:rPr>
              <a:t>MLFlow</a:t>
            </a:r>
            <a:endParaRPr lang="en-US" sz="1000" dirty="0">
              <a:solidFill>
                <a:schemeClr val="accent1">
                  <a:lumMod val="50000"/>
                </a:schemeClr>
              </a:solidFill>
              <a:latin typeface="Arial Narrow" panose="020B0606020202030204" pitchFamily="34" charset="0"/>
            </a:endParaRPr>
          </a:p>
        </p:txBody>
      </p:sp>
      <p:cxnSp>
        <p:nvCxnSpPr>
          <p:cNvPr id="116" name="Straight Connector 115"/>
          <p:cNvCxnSpPr>
            <a:stCxn id="25" idx="4"/>
            <a:endCxn id="19" idx="0"/>
          </p:cNvCxnSpPr>
          <p:nvPr/>
        </p:nvCxnSpPr>
        <p:spPr>
          <a:xfrm>
            <a:off x="2664743" y="2728307"/>
            <a:ext cx="957796" cy="110771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65" idx="1"/>
            <a:endCxn id="25" idx="6"/>
          </p:cNvCxnSpPr>
          <p:nvPr/>
        </p:nvCxnSpPr>
        <p:spPr>
          <a:xfrm flipH="1" flipV="1">
            <a:off x="3139134" y="2524486"/>
            <a:ext cx="3244412" cy="518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25" idx="2"/>
            <a:endCxn id="86" idx="0"/>
          </p:cNvCxnSpPr>
          <p:nvPr/>
        </p:nvCxnSpPr>
        <p:spPr>
          <a:xfrm flipH="1">
            <a:off x="770978" y="2524486"/>
            <a:ext cx="1419374" cy="362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1068683" y="2348895"/>
            <a:ext cx="1232123" cy="553998"/>
          </a:xfrm>
          <a:prstGeom prst="rect">
            <a:avLst/>
          </a:prstGeom>
          <a:noFill/>
        </p:spPr>
        <p:txBody>
          <a:bodyPr wrap="square" rtlCol="0">
            <a:spAutoFit/>
          </a:bodyPr>
          <a:lstStyle/>
          <a:p>
            <a:pPr marL="171450" indent="-171450">
              <a:buFontTx/>
              <a:buChar char="-"/>
            </a:pPr>
            <a:r>
              <a:rPr lang="en-US" sz="1000" dirty="0">
                <a:solidFill>
                  <a:schemeClr val="accent1">
                    <a:lumMod val="50000"/>
                  </a:schemeClr>
                </a:solidFill>
                <a:latin typeface="Arial Narrow" panose="020B0606020202030204" pitchFamily="34" charset="0"/>
              </a:rPr>
              <a:t>Train, select model</a:t>
            </a:r>
          </a:p>
          <a:p>
            <a:pPr marL="171450" indent="-171450">
              <a:buFontTx/>
              <a:buChar char="-"/>
            </a:pPr>
            <a:r>
              <a:rPr lang="en-US" sz="1000" dirty="0">
                <a:solidFill>
                  <a:schemeClr val="accent1">
                    <a:lumMod val="50000"/>
                  </a:schemeClr>
                </a:solidFill>
                <a:latin typeface="Arial Narrow" panose="020B0606020202030204" pitchFamily="34" charset="0"/>
              </a:rPr>
              <a:t>Deploy model</a:t>
            </a:r>
          </a:p>
          <a:p>
            <a:pPr marL="171450" indent="-171450">
              <a:buFontTx/>
              <a:buChar char="-"/>
            </a:pPr>
            <a:r>
              <a:rPr lang="en-US" sz="1000" dirty="0">
                <a:solidFill>
                  <a:schemeClr val="accent1">
                    <a:lumMod val="50000"/>
                  </a:schemeClr>
                </a:solidFill>
                <a:latin typeface="Arial Narrow" panose="020B0606020202030204" pitchFamily="34" charset="0"/>
              </a:rPr>
              <a:t>Track with </a:t>
            </a:r>
            <a:r>
              <a:rPr lang="en-US" sz="1000" dirty="0" err="1">
                <a:solidFill>
                  <a:schemeClr val="accent1">
                    <a:lumMod val="50000"/>
                  </a:schemeClr>
                </a:solidFill>
                <a:latin typeface="Arial Narrow" panose="020B0606020202030204" pitchFamily="34" charset="0"/>
              </a:rPr>
              <a:t>MLFlow</a:t>
            </a:r>
            <a:endParaRPr lang="en-US" sz="1000" dirty="0">
              <a:solidFill>
                <a:schemeClr val="accent1">
                  <a:lumMod val="50000"/>
                </a:schemeClr>
              </a:solidFill>
              <a:latin typeface="Arial Narrow" panose="020B0606020202030204" pitchFamily="34" charset="0"/>
            </a:endParaRPr>
          </a:p>
        </p:txBody>
      </p:sp>
      <p:cxnSp>
        <p:nvCxnSpPr>
          <p:cNvPr id="146" name="Straight Connector 145"/>
          <p:cNvCxnSpPr>
            <a:stCxn id="30" idx="4"/>
            <a:endCxn id="19" idx="0"/>
          </p:cNvCxnSpPr>
          <p:nvPr/>
        </p:nvCxnSpPr>
        <p:spPr>
          <a:xfrm flipH="1">
            <a:off x="3622539" y="3357619"/>
            <a:ext cx="329278" cy="4783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86" idx="3"/>
            <a:endCxn id="30" idx="2"/>
          </p:cNvCxnSpPr>
          <p:nvPr/>
        </p:nvCxnSpPr>
        <p:spPr>
          <a:xfrm flipV="1">
            <a:off x="1005928" y="3102679"/>
            <a:ext cx="2425220" cy="19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30" idx="6"/>
            <a:endCxn id="65" idx="2"/>
          </p:cNvCxnSpPr>
          <p:nvPr/>
        </p:nvCxnSpPr>
        <p:spPr>
          <a:xfrm>
            <a:off x="4472485" y="3102679"/>
            <a:ext cx="1400010" cy="178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4365883" y="2997247"/>
            <a:ext cx="1381565" cy="553998"/>
          </a:xfrm>
          <a:prstGeom prst="rect">
            <a:avLst/>
          </a:prstGeom>
          <a:noFill/>
        </p:spPr>
        <p:txBody>
          <a:bodyPr wrap="square" rtlCol="0">
            <a:spAutoFit/>
          </a:bodyPr>
          <a:lstStyle/>
          <a:p>
            <a:pPr marL="171450" indent="-171450">
              <a:buFontTx/>
              <a:buChar char="-"/>
            </a:pPr>
            <a:r>
              <a:rPr lang="en-US" sz="1000" dirty="0">
                <a:solidFill>
                  <a:schemeClr val="accent1">
                    <a:lumMod val="50000"/>
                  </a:schemeClr>
                </a:solidFill>
                <a:latin typeface="Arial Narrow" panose="020B0606020202030204" pitchFamily="34" charset="0"/>
              </a:rPr>
              <a:t>Save  Prediction data</a:t>
            </a:r>
          </a:p>
          <a:p>
            <a:pPr marL="171450" indent="-171450">
              <a:buFontTx/>
              <a:buChar char="-"/>
            </a:pPr>
            <a:r>
              <a:rPr lang="en-US" sz="1000" dirty="0">
                <a:solidFill>
                  <a:schemeClr val="accent1">
                    <a:lumMod val="50000"/>
                  </a:schemeClr>
                </a:solidFill>
                <a:latin typeface="Arial Narrow" panose="020B0606020202030204" pitchFamily="34" charset="0"/>
              </a:rPr>
              <a:t>Monitor Performance</a:t>
            </a:r>
          </a:p>
          <a:p>
            <a:pPr marL="171450" indent="-171450">
              <a:buFontTx/>
              <a:buChar char="-"/>
            </a:pPr>
            <a:r>
              <a:rPr lang="en-US" sz="1000" dirty="0">
                <a:solidFill>
                  <a:schemeClr val="accent1">
                    <a:lumMod val="50000"/>
                  </a:schemeClr>
                </a:solidFill>
                <a:latin typeface="Arial Narrow" panose="020B0606020202030204" pitchFamily="34" charset="0"/>
              </a:rPr>
              <a:t>Track with </a:t>
            </a:r>
            <a:r>
              <a:rPr lang="en-US" sz="1000" dirty="0" err="1">
                <a:solidFill>
                  <a:schemeClr val="accent1">
                    <a:lumMod val="50000"/>
                  </a:schemeClr>
                </a:solidFill>
                <a:latin typeface="Arial Narrow" panose="020B0606020202030204" pitchFamily="34" charset="0"/>
              </a:rPr>
              <a:t>MLFlow</a:t>
            </a:r>
            <a:endParaRPr lang="en-US" sz="1000" dirty="0">
              <a:solidFill>
                <a:schemeClr val="accent1">
                  <a:lumMod val="50000"/>
                </a:schemeClr>
              </a:solidFill>
              <a:latin typeface="Arial Narrow" panose="020B0606020202030204" pitchFamily="34" charset="0"/>
            </a:endParaRPr>
          </a:p>
        </p:txBody>
      </p:sp>
      <p:sp>
        <p:nvSpPr>
          <p:cNvPr id="179" name="Rectangle 178"/>
          <p:cNvSpPr/>
          <p:nvPr/>
        </p:nvSpPr>
        <p:spPr>
          <a:xfrm>
            <a:off x="6029167" y="4723677"/>
            <a:ext cx="755038" cy="14587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dirty="0" err="1">
                <a:latin typeface="Arial Narrow" panose="020B0606020202030204" pitchFamily="34" charset="0"/>
              </a:rPr>
              <a:t>Kubenetes</a:t>
            </a:r>
            <a:r>
              <a:rPr lang="en-US" sz="1000" dirty="0">
                <a:latin typeface="Arial Narrow" panose="020B0606020202030204" pitchFamily="34" charset="0"/>
              </a:rPr>
              <a:t> API  +</a:t>
            </a:r>
          </a:p>
          <a:p>
            <a:pPr algn="ctr"/>
            <a:r>
              <a:rPr lang="en-US" sz="1000" dirty="0">
                <a:latin typeface="Arial Narrow" panose="020B0606020202030204" pitchFamily="34" charset="0"/>
              </a:rPr>
              <a:t>(+ elaborated in another diagram)</a:t>
            </a:r>
          </a:p>
        </p:txBody>
      </p:sp>
      <p:pic>
        <p:nvPicPr>
          <p:cNvPr id="1028" name="Picture 4" descr="Getting Started With Spring Boot Framework"/>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075825" y="5757109"/>
            <a:ext cx="708380" cy="371899"/>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p:cNvCxnSpPr>
            <a:stCxn id="179" idx="0"/>
            <a:endCxn id="65" idx="3"/>
          </p:cNvCxnSpPr>
          <p:nvPr/>
        </p:nvCxnSpPr>
        <p:spPr>
          <a:xfrm flipH="1" flipV="1">
            <a:off x="6383546" y="3519647"/>
            <a:ext cx="23140" cy="120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Rounded Rectangle 187"/>
          <p:cNvSpPr/>
          <p:nvPr/>
        </p:nvSpPr>
        <p:spPr>
          <a:xfrm>
            <a:off x="6467249" y="3707176"/>
            <a:ext cx="764438" cy="749167"/>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US" sz="1000" dirty="0">
                <a:latin typeface="Arial Narrow" panose="020B0606020202030204" pitchFamily="34" charset="0"/>
              </a:rPr>
              <a:t>API Gateway +</a:t>
            </a:r>
          </a:p>
        </p:txBody>
      </p:sp>
      <p:pic>
        <p:nvPicPr>
          <p:cNvPr id="1034" name="Picture 10" descr="KONG — The Microservice API Gateway | by faren | Medium"/>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18481" y="4137160"/>
            <a:ext cx="693745" cy="224447"/>
          </a:xfrm>
          <a:prstGeom prst="rect">
            <a:avLst/>
          </a:prstGeom>
          <a:noFill/>
          <a:extLst>
            <a:ext uri="{909E8E84-426E-40DD-AFC4-6F175D3DCCD1}">
              <a14:hiddenFill xmlns:a14="http://schemas.microsoft.com/office/drawing/2010/main">
                <a:solidFill>
                  <a:srgbClr val="FFFFFF"/>
                </a:solidFill>
              </a14:hiddenFill>
            </a:ext>
          </a:extLst>
        </p:spPr>
      </p:pic>
      <p:sp>
        <p:nvSpPr>
          <p:cNvPr id="192" name="TextBox 191"/>
          <p:cNvSpPr txBox="1"/>
          <p:nvPr/>
        </p:nvSpPr>
        <p:spPr>
          <a:xfrm>
            <a:off x="5798622" y="3838260"/>
            <a:ext cx="939306" cy="400110"/>
          </a:xfrm>
          <a:prstGeom prst="rect">
            <a:avLst/>
          </a:prstGeom>
          <a:noFill/>
        </p:spPr>
        <p:txBody>
          <a:bodyPr wrap="square" rtlCol="0">
            <a:spAutoFit/>
          </a:bodyPr>
          <a:lstStyle/>
          <a:p>
            <a:r>
              <a:rPr lang="en-US" sz="1000" dirty="0">
                <a:solidFill>
                  <a:schemeClr val="accent1">
                    <a:lumMod val="50000"/>
                  </a:schemeClr>
                </a:solidFill>
                <a:latin typeface="Arial Narrow" panose="020B0606020202030204" pitchFamily="34" charset="0"/>
              </a:rPr>
              <a:t>Pull data </a:t>
            </a:r>
          </a:p>
          <a:p>
            <a:r>
              <a:rPr lang="en-US" sz="1000" dirty="0">
                <a:solidFill>
                  <a:schemeClr val="accent1">
                    <a:lumMod val="50000"/>
                  </a:schemeClr>
                </a:solidFill>
                <a:latin typeface="Arial Narrow" panose="020B0606020202030204" pitchFamily="34" charset="0"/>
              </a:rPr>
              <a:t>(real time)</a:t>
            </a:r>
          </a:p>
        </p:txBody>
      </p:sp>
      <p:cxnSp>
        <p:nvCxnSpPr>
          <p:cNvPr id="193" name="Straight Arrow Connector 192"/>
          <p:cNvCxnSpPr>
            <a:stCxn id="188" idx="2"/>
            <a:endCxn id="179" idx="0"/>
          </p:cNvCxnSpPr>
          <p:nvPr/>
        </p:nvCxnSpPr>
        <p:spPr>
          <a:xfrm flipH="1">
            <a:off x="6406686" y="4456343"/>
            <a:ext cx="442782" cy="267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036" idx="1"/>
            <a:endCxn id="188" idx="3"/>
          </p:cNvCxnSpPr>
          <p:nvPr/>
        </p:nvCxnSpPr>
        <p:spPr>
          <a:xfrm flipH="1">
            <a:off x="7231687" y="3443168"/>
            <a:ext cx="2447705" cy="638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ow to create and manage multiple user profiles in Chrome | PCWorld"/>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679392" y="3220795"/>
            <a:ext cx="557133" cy="444746"/>
          </a:xfrm>
          <a:prstGeom prst="rect">
            <a:avLst/>
          </a:prstGeom>
          <a:noFill/>
          <a:extLst>
            <a:ext uri="{909E8E84-426E-40DD-AFC4-6F175D3DCCD1}">
              <a14:hiddenFill xmlns:a14="http://schemas.microsoft.com/office/drawing/2010/main">
                <a:solidFill>
                  <a:srgbClr val="FFFFFF"/>
                </a:solidFill>
              </a14:hiddenFill>
            </a:ext>
          </a:extLst>
        </p:spPr>
      </p:pic>
      <p:sp>
        <p:nvSpPr>
          <p:cNvPr id="203" name="TextBox 202">
            <a:extLst>
              <a:ext uri="{FF2B5EF4-FFF2-40B4-BE49-F238E27FC236}">
                <a16:creationId xmlns:a16="http://schemas.microsoft.com/office/drawing/2014/main" id="{24E4ADB3-EC44-C749-99CF-78393952A25A}"/>
              </a:ext>
            </a:extLst>
          </p:cNvPr>
          <p:cNvSpPr txBox="1"/>
          <p:nvPr/>
        </p:nvSpPr>
        <p:spPr>
          <a:xfrm>
            <a:off x="9708514" y="2962587"/>
            <a:ext cx="892822" cy="246221"/>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User  Browser</a:t>
            </a:r>
          </a:p>
        </p:txBody>
      </p:sp>
      <p:sp>
        <p:nvSpPr>
          <p:cNvPr id="215" name="TextBox 214"/>
          <p:cNvSpPr txBox="1"/>
          <p:nvPr/>
        </p:nvSpPr>
        <p:spPr>
          <a:xfrm>
            <a:off x="8936188" y="3596818"/>
            <a:ext cx="718940" cy="400110"/>
          </a:xfrm>
          <a:prstGeom prst="rect">
            <a:avLst/>
          </a:prstGeom>
          <a:noFill/>
        </p:spPr>
        <p:txBody>
          <a:bodyPr wrap="square" rtlCol="0">
            <a:spAutoFit/>
          </a:bodyPr>
          <a:lstStyle/>
          <a:p>
            <a:r>
              <a:rPr lang="en-US" sz="1000" dirty="0">
                <a:solidFill>
                  <a:schemeClr val="accent1">
                    <a:lumMod val="50000"/>
                  </a:schemeClr>
                </a:solidFill>
                <a:latin typeface="Arial Narrow" panose="020B0606020202030204" pitchFamily="34" charset="0"/>
              </a:rPr>
              <a:t>Pull data </a:t>
            </a:r>
          </a:p>
          <a:p>
            <a:r>
              <a:rPr lang="en-US" sz="1000" dirty="0">
                <a:solidFill>
                  <a:schemeClr val="accent1">
                    <a:lumMod val="50000"/>
                  </a:schemeClr>
                </a:solidFill>
                <a:latin typeface="Arial Narrow" panose="020B0606020202030204" pitchFamily="34" charset="0"/>
              </a:rPr>
              <a:t>(real time)</a:t>
            </a:r>
          </a:p>
        </p:txBody>
      </p:sp>
      <p:sp>
        <p:nvSpPr>
          <p:cNvPr id="216" name="TextBox 215"/>
          <p:cNvSpPr txBox="1"/>
          <p:nvPr/>
        </p:nvSpPr>
        <p:spPr>
          <a:xfrm>
            <a:off x="9457788" y="5005339"/>
            <a:ext cx="2338465" cy="553998"/>
          </a:xfrm>
          <a:prstGeom prst="rect">
            <a:avLst/>
          </a:prstGeom>
          <a:noFill/>
        </p:spPr>
        <p:txBody>
          <a:bodyPr wrap="square" rtlCol="0">
            <a:spAutoFit/>
          </a:bodyPr>
          <a:lstStyle/>
          <a:p>
            <a:r>
              <a:rPr lang="en-US" sz="1000" b="1" dirty="0">
                <a:solidFill>
                  <a:schemeClr val="accent1">
                    <a:lumMod val="50000"/>
                  </a:schemeClr>
                </a:solidFill>
                <a:latin typeface="Arial Narrow" panose="020B0606020202030204" pitchFamily="34" charset="0"/>
              </a:rPr>
              <a:t>Note : Based on Model  Performance Monitoring in step 4, model re-training would be executed with step 1,2, and 3. </a:t>
            </a:r>
          </a:p>
        </p:txBody>
      </p:sp>
      <p:pic>
        <p:nvPicPr>
          <p:cNvPr id="1044" name="Picture 14" descr="Facebook Prophet. (Almost) everything you should know to… | by Moto DEI |  The Startup | Medium"/>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438735" y="5419586"/>
            <a:ext cx="950216" cy="272054"/>
          </a:xfrm>
          <a:prstGeom prst="rect">
            <a:avLst/>
          </a:prstGeom>
          <a:noFill/>
          <a:extLst>
            <a:ext uri="{909E8E84-426E-40DD-AFC4-6F175D3DCCD1}">
              <a14:hiddenFill xmlns:a14="http://schemas.microsoft.com/office/drawing/2010/main">
                <a:solidFill>
                  <a:srgbClr val="FFFFFF"/>
                </a:solidFill>
              </a14:hiddenFill>
            </a:ext>
          </a:extLst>
        </p:spPr>
      </p:pic>
      <p:sp>
        <p:nvSpPr>
          <p:cNvPr id="221" name="TextBox 220"/>
          <p:cNvSpPr txBox="1"/>
          <p:nvPr/>
        </p:nvSpPr>
        <p:spPr>
          <a:xfrm>
            <a:off x="4507687" y="5771975"/>
            <a:ext cx="1131091" cy="400110"/>
          </a:xfrm>
          <a:prstGeom prst="rect">
            <a:avLst/>
          </a:prstGeom>
          <a:noFill/>
        </p:spPr>
        <p:txBody>
          <a:bodyPr wrap="square" rtlCol="0">
            <a:spAutoFit/>
          </a:bodyPr>
          <a:lstStyle/>
          <a:p>
            <a:r>
              <a:rPr lang="en-US" sz="1000" dirty="0">
                <a:latin typeface="Arial Narrow" panose="020B0606020202030204" pitchFamily="34" charset="0"/>
              </a:rPr>
              <a:t>Facebook Prophet lib freeware</a:t>
            </a:r>
          </a:p>
        </p:txBody>
      </p:sp>
      <p:pic>
        <p:nvPicPr>
          <p:cNvPr id="223" name="Graphic 9">
            <a:extLst>
              <a:ext uri="{FF2B5EF4-FFF2-40B4-BE49-F238E27FC236}">
                <a16:creationId xmlns:a16="http://schemas.microsoft.com/office/drawing/2014/main" id="{2934F917-19C6-6843-8D5A-2C6C2C757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247" y="1776476"/>
            <a:ext cx="469900" cy="469900"/>
          </a:xfrm>
          <a:prstGeom prst="rect">
            <a:avLst/>
          </a:prstGeom>
        </p:spPr>
      </p:pic>
      <p:sp>
        <p:nvSpPr>
          <p:cNvPr id="94" name="Rectangle 93"/>
          <p:cNvSpPr/>
          <p:nvPr/>
        </p:nvSpPr>
        <p:spPr>
          <a:xfrm>
            <a:off x="2169842" y="5171289"/>
            <a:ext cx="588965" cy="2172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latin typeface="Arial Narrow" panose="020B0606020202030204" pitchFamily="34" charset="0"/>
              </a:rPr>
              <a:t>Drivers</a:t>
            </a:r>
          </a:p>
        </p:txBody>
      </p:sp>
      <p:pic>
        <p:nvPicPr>
          <p:cNvPr id="17" name="Picture 2" descr="Apache NiFi Logo Vector (.SVG) Free Download"/>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098624" y="2004380"/>
            <a:ext cx="557439" cy="260138"/>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1138949" y="3021727"/>
            <a:ext cx="1381565" cy="400110"/>
          </a:xfrm>
          <a:prstGeom prst="rect">
            <a:avLst/>
          </a:prstGeom>
          <a:noFill/>
        </p:spPr>
        <p:txBody>
          <a:bodyPr wrap="square" rtlCol="0">
            <a:spAutoFit/>
          </a:bodyPr>
          <a:lstStyle/>
          <a:p>
            <a:pPr marL="171450" indent="-171450">
              <a:buFontTx/>
              <a:buChar char="-"/>
            </a:pPr>
            <a:r>
              <a:rPr lang="en-US" sz="1000" dirty="0">
                <a:solidFill>
                  <a:schemeClr val="accent1">
                    <a:lumMod val="50000"/>
                  </a:schemeClr>
                </a:solidFill>
                <a:latin typeface="Arial Narrow" panose="020B0606020202030204" pitchFamily="34" charset="0"/>
              </a:rPr>
              <a:t>Get Model</a:t>
            </a:r>
          </a:p>
          <a:p>
            <a:pPr marL="171450" indent="-171450">
              <a:buFontTx/>
              <a:buChar char="-"/>
            </a:pPr>
            <a:r>
              <a:rPr lang="en-US" sz="1000" dirty="0">
                <a:solidFill>
                  <a:schemeClr val="accent1">
                    <a:lumMod val="50000"/>
                  </a:schemeClr>
                </a:solidFill>
                <a:latin typeface="Arial Narrow" panose="020B0606020202030204" pitchFamily="34" charset="0"/>
              </a:rPr>
              <a:t>Feature Engineering</a:t>
            </a:r>
          </a:p>
        </p:txBody>
      </p:sp>
      <p:pic>
        <p:nvPicPr>
          <p:cNvPr id="60" name="Picture 59"/>
          <p:cNvPicPr>
            <a:picLocks noChangeAspect="1"/>
          </p:cNvPicPr>
          <p:nvPr/>
        </p:nvPicPr>
        <p:blipFill>
          <a:blip r:embed="rId25"/>
          <a:stretch>
            <a:fillRect/>
          </a:stretch>
        </p:blipFill>
        <p:spPr>
          <a:xfrm>
            <a:off x="9616086" y="3893564"/>
            <a:ext cx="725681" cy="401287"/>
          </a:xfrm>
          <a:prstGeom prst="rect">
            <a:avLst/>
          </a:prstGeom>
        </p:spPr>
      </p:pic>
      <p:sp>
        <p:nvSpPr>
          <p:cNvPr id="124" name="TextBox 123">
            <a:extLst>
              <a:ext uri="{FF2B5EF4-FFF2-40B4-BE49-F238E27FC236}">
                <a16:creationId xmlns:a16="http://schemas.microsoft.com/office/drawing/2014/main" id="{0F20CFC8-18FA-B842-9B74-B8D524D1F747}"/>
              </a:ext>
            </a:extLst>
          </p:cNvPr>
          <p:cNvSpPr txBox="1"/>
          <p:nvPr/>
        </p:nvSpPr>
        <p:spPr>
          <a:xfrm>
            <a:off x="10166987" y="4020535"/>
            <a:ext cx="1136387" cy="246221"/>
          </a:xfrm>
          <a:prstGeom prst="rect">
            <a:avLst/>
          </a:prstGeom>
          <a:noFill/>
        </p:spPr>
        <p:txBody>
          <a:bodyPr wrap="square" rtlCol="0">
            <a:spAutoFit/>
          </a:bodyPr>
          <a:lstStyle/>
          <a:p>
            <a:pPr algn="ctr"/>
            <a:r>
              <a:rPr lang="en-US" sz="1000" dirty="0">
                <a:latin typeface="Arial Narrow" panose="020B0606020202030204" pitchFamily="34" charset="0"/>
                <a:cs typeface="Arial" panose="020B0604020202020204" pitchFamily="34" charset="0"/>
              </a:rPr>
              <a:t>+ AWS </a:t>
            </a:r>
            <a:r>
              <a:rPr lang="en-US" sz="1000" dirty="0" err="1">
                <a:latin typeface="Arial Narrow" panose="020B0606020202030204" pitchFamily="34" charset="0"/>
                <a:cs typeface="Arial" panose="020B0604020202020204" pitchFamily="34" charset="0"/>
              </a:rPr>
              <a:t>CodeDeploy</a:t>
            </a:r>
            <a:endParaRPr lang="en-US" sz="1000" dirty="0">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86615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875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611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8C4A49-EC46-4728-BC8B-88E0B65D6246}"/>
              </a:ext>
            </a:extLst>
          </p:cNvPr>
          <p:cNvSpPr/>
          <p:nvPr/>
        </p:nvSpPr>
        <p:spPr>
          <a:xfrm>
            <a:off x="831271" y="543203"/>
            <a:ext cx="10030693" cy="4524315"/>
          </a:xfrm>
          <a:prstGeom prst="rect">
            <a:avLst/>
          </a:prstGeom>
        </p:spPr>
        <p:txBody>
          <a:bodyPr wrap="square">
            <a:spAutoFit/>
          </a:bodyPr>
          <a:lstStyle/>
          <a:p>
            <a:r>
              <a:rPr lang="en-US" sz="2400"/>
              <a:t>2) S0 sprint for technical POC</a:t>
            </a:r>
          </a:p>
          <a:p>
            <a:r>
              <a:rPr lang="en-US" sz="2400"/>
              <a:t>   </a:t>
            </a:r>
          </a:p>
          <a:p>
            <a:r>
              <a:rPr lang="en-US" sz="2400"/>
              <a:t>  Analytics Environment setup and generic component creation </a:t>
            </a:r>
          </a:p>
          <a:p>
            <a:endParaRPr lang="en-US" sz="2400"/>
          </a:p>
          <a:p>
            <a:r>
              <a:rPr lang="en-US" sz="2400"/>
              <a:t>1) Development Environment setup and integration of all components</a:t>
            </a:r>
          </a:p>
          <a:p>
            <a:r>
              <a:rPr lang="en-US" sz="2400"/>
              <a:t>   - </a:t>
            </a:r>
            <a:r>
              <a:rPr lang="en-US" sz="2400" err="1"/>
              <a:t>CDAP,Jupyter</a:t>
            </a:r>
            <a:r>
              <a:rPr lang="en-US" sz="2400"/>
              <a:t> Hub, Python, </a:t>
            </a:r>
            <a:r>
              <a:rPr lang="en-US" sz="2400" err="1"/>
              <a:t>MLflow</a:t>
            </a:r>
            <a:r>
              <a:rPr lang="en-US" sz="2400"/>
              <a:t> </a:t>
            </a:r>
            <a:r>
              <a:rPr lang="en-US" sz="2400" err="1"/>
              <a:t>etc</a:t>
            </a:r>
            <a:r>
              <a:rPr lang="en-US" sz="2400"/>
              <a:t> - P1  (10 Hours)</a:t>
            </a:r>
          </a:p>
          <a:p>
            <a:r>
              <a:rPr lang="en-US" sz="2400"/>
              <a:t>2) Model as an API - P1 (16 Hours)</a:t>
            </a:r>
          </a:p>
          <a:p>
            <a:r>
              <a:rPr lang="en-US" sz="2400"/>
              <a:t>3) EDA as a service - P1 (16 Hours)</a:t>
            </a:r>
          </a:p>
          <a:p>
            <a:r>
              <a:rPr lang="en-US" sz="2400"/>
              <a:t>4) Input data pipeline as a service- P1 (16 Hours)</a:t>
            </a:r>
          </a:p>
          <a:p>
            <a:r>
              <a:rPr lang="en-US" sz="2400"/>
              <a:t>5) Asynchronous call for ML model- P1 (16 Hours)</a:t>
            </a:r>
          </a:p>
          <a:p>
            <a:r>
              <a:rPr lang="en-US" sz="2400"/>
              <a:t>6) CDAP in Cluster P2</a:t>
            </a:r>
          </a:p>
          <a:p>
            <a:r>
              <a:rPr lang="en-US" sz="2400"/>
              <a:t>7) Load balancing with APIs, testing- P2	</a:t>
            </a:r>
          </a:p>
        </p:txBody>
      </p:sp>
    </p:spTree>
    <p:extLst>
      <p:ext uri="{BB962C8B-B14F-4D97-AF65-F5344CB8AC3E}">
        <p14:creationId xmlns:p14="http://schemas.microsoft.com/office/powerpoint/2010/main" val="663933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45705940"/>
              </p:ext>
            </p:extLst>
          </p:nvPr>
        </p:nvGraphicFramePr>
        <p:xfrm>
          <a:off x="402116" y="856141"/>
          <a:ext cx="11176609" cy="3391394"/>
        </p:xfrm>
        <a:graphic>
          <a:graphicData uri="http://schemas.openxmlformats.org/drawingml/2006/table">
            <a:tbl>
              <a:tblPr firstRow="1" bandRow="1">
                <a:tableStyleId>{D27102A9-8310-4765-A935-A1911B00CA55}</a:tableStyleId>
              </a:tblPr>
              <a:tblGrid>
                <a:gridCol w="490250">
                  <a:extLst>
                    <a:ext uri="{9D8B030D-6E8A-4147-A177-3AD203B41FA5}">
                      <a16:colId xmlns:a16="http://schemas.microsoft.com/office/drawing/2014/main" val="1191857257"/>
                    </a:ext>
                  </a:extLst>
                </a:gridCol>
                <a:gridCol w="1013552">
                  <a:extLst>
                    <a:ext uri="{9D8B030D-6E8A-4147-A177-3AD203B41FA5}">
                      <a16:colId xmlns:a16="http://schemas.microsoft.com/office/drawing/2014/main" val="1649505231"/>
                    </a:ext>
                  </a:extLst>
                </a:gridCol>
                <a:gridCol w="1843122">
                  <a:extLst>
                    <a:ext uri="{9D8B030D-6E8A-4147-A177-3AD203B41FA5}">
                      <a16:colId xmlns:a16="http://schemas.microsoft.com/office/drawing/2014/main" val="3450546881"/>
                    </a:ext>
                  </a:extLst>
                </a:gridCol>
                <a:gridCol w="2277186">
                  <a:extLst>
                    <a:ext uri="{9D8B030D-6E8A-4147-A177-3AD203B41FA5}">
                      <a16:colId xmlns:a16="http://schemas.microsoft.com/office/drawing/2014/main" val="1611822537"/>
                    </a:ext>
                  </a:extLst>
                </a:gridCol>
                <a:gridCol w="3866921">
                  <a:extLst>
                    <a:ext uri="{9D8B030D-6E8A-4147-A177-3AD203B41FA5}">
                      <a16:colId xmlns:a16="http://schemas.microsoft.com/office/drawing/2014/main" val="4085498963"/>
                    </a:ext>
                  </a:extLst>
                </a:gridCol>
                <a:gridCol w="1685578">
                  <a:extLst>
                    <a:ext uri="{9D8B030D-6E8A-4147-A177-3AD203B41FA5}">
                      <a16:colId xmlns:a16="http://schemas.microsoft.com/office/drawing/2014/main" val="1818068927"/>
                    </a:ext>
                  </a:extLst>
                </a:gridCol>
              </a:tblGrid>
              <a:tr h="410462">
                <a:tc>
                  <a:txBody>
                    <a:bodyPr/>
                    <a:lstStyle/>
                    <a:p>
                      <a:r>
                        <a:rPr lang="en-US" sz="1400">
                          <a:latin typeface="Arial" panose="020B0604020202020204" pitchFamily="34" charset="0"/>
                          <a:cs typeface="Arial" panose="020B0604020202020204" pitchFamily="34" charset="0"/>
                        </a:rPr>
                        <a:t>Sl. No.</a:t>
                      </a:r>
                    </a:p>
                  </a:txBody>
                  <a:tcPr/>
                </a:tc>
                <a:tc>
                  <a:txBody>
                    <a:bodyPr/>
                    <a:lstStyle/>
                    <a:p>
                      <a:r>
                        <a:rPr lang="en-US" sz="1400">
                          <a:latin typeface="Arial" panose="020B0604020202020204" pitchFamily="34" charset="0"/>
                          <a:cs typeface="Arial" panose="020B0604020202020204" pitchFamily="34" charset="0"/>
                        </a:rPr>
                        <a:t>Purpose</a:t>
                      </a:r>
                    </a:p>
                  </a:txBody>
                  <a:tcPr/>
                </a:tc>
                <a:tc>
                  <a:txBody>
                    <a:bodyPr/>
                    <a:lstStyle/>
                    <a:p>
                      <a:r>
                        <a:rPr lang="en-US" sz="1400">
                          <a:latin typeface="Arial" panose="020B0604020202020204" pitchFamily="34" charset="0"/>
                          <a:cs typeface="Arial" panose="020B0604020202020204" pitchFamily="34" charset="0"/>
                        </a:rPr>
                        <a:t>AWS Service Type</a:t>
                      </a:r>
                    </a:p>
                  </a:txBody>
                  <a:tcPr/>
                </a:tc>
                <a:tc>
                  <a:txBody>
                    <a:bodyPr/>
                    <a:lstStyle/>
                    <a:p>
                      <a:r>
                        <a:rPr lang="en-US" sz="1400">
                          <a:latin typeface="Arial" panose="020B0604020202020204" pitchFamily="34" charset="0"/>
                          <a:cs typeface="Arial" panose="020B0604020202020204" pitchFamily="34" charset="0"/>
                        </a:rPr>
                        <a:t>Instance, vCPU, Mem</a:t>
                      </a:r>
                    </a:p>
                  </a:txBody>
                  <a:tcPr/>
                </a:tc>
                <a:tc>
                  <a:txBody>
                    <a:bodyPr/>
                    <a:lstStyle/>
                    <a:p>
                      <a:r>
                        <a:rPr lang="en-US" sz="1400">
                          <a:latin typeface="Arial" panose="020B0604020202020204" pitchFamily="34" charset="0"/>
                          <a:cs typeface="Arial" panose="020B0604020202020204" pitchFamily="34" charset="0"/>
                        </a:rPr>
                        <a:t>Quantity &amp; Spec.</a:t>
                      </a:r>
                    </a:p>
                  </a:txBody>
                  <a:tcPr/>
                </a:tc>
                <a:tc>
                  <a:txBody>
                    <a:bodyPr/>
                    <a:lstStyle/>
                    <a:p>
                      <a:r>
                        <a:rPr lang="en-US" sz="1400">
                          <a:latin typeface="Arial" panose="020B0604020202020204" pitchFamily="34" charset="0"/>
                          <a:cs typeface="Arial" panose="020B0604020202020204" pitchFamily="34" charset="0"/>
                        </a:rPr>
                        <a:t>Remarks</a:t>
                      </a:r>
                    </a:p>
                  </a:txBody>
                  <a:tcPr/>
                </a:tc>
                <a:extLst>
                  <a:ext uri="{0D108BD9-81ED-4DB2-BD59-A6C34878D82A}">
                    <a16:rowId xmlns:a16="http://schemas.microsoft.com/office/drawing/2014/main" val="2556393661"/>
                  </a:ext>
                </a:extLst>
              </a:tr>
              <a:tr h="410462">
                <a:tc>
                  <a:txBody>
                    <a:bodyPr/>
                    <a:lstStyle/>
                    <a:p>
                      <a:r>
                        <a:rPr lang="en-US" sz="1000">
                          <a:latin typeface="Arial" panose="020B0604020202020204" pitchFamily="34" charset="0"/>
                          <a:cs typeface="Arial" panose="020B0604020202020204" pitchFamily="34" charset="0"/>
                        </a:rPr>
                        <a:t>1.</a:t>
                      </a:r>
                    </a:p>
                  </a:txBody>
                  <a:tcPr/>
                </a:tc>
                <a:tc>
                  <a:txBody>
                    <a:bodyPr/>
                    <a:lstStyle/>
                    <a:p>
                      <a:r>
                        <a:rPr lang="en-US" sz="1000">
                          <a:latin typeface="Arial" panose="020B0604020202020204" pitchFamily="34" charset="0"/>
                          <a:cs typeface="Arial" panose="020B0604020202020204" pitchFamily="34" charset="0"/>
                        </a:rPr>
                        <a:t>Data wrangling</a:t>
                      </a:r>
                    </a:p>
                  </a:txBody>
                  <a:tcPr/>
                </a:tc>
                <a:tc>
                  <a:txBody>
                    <a:bodyPr/>
                    <a:lstStyle/>
                    <a:p>
                      <a:r>
                        <a:rPr lang="en-US" sz="1000">
                          <a:latin typeface="Arial" panose="020B0604020202020204" pitchFamily="34" charset="0"/>
                          <a:cs typeface="Arial" panose="020B0604020202020204" pitchFamily="34" charset="0"/>
                        </a:rPr>
                        <a:t>EC2 Instance,</a:t>
                      </a:r>
                      <a:r>
                        <a:rPr lang="en-US" sz="1000" baseline="0">
                          <a:latin typeface="Arial" panose="020B0604020202020204" pitchFamily="34" charset="0"/>
                          <a:cs typeface="Arial" panose="020B0604020202020204" pitchFamily="34" charset="0"/>
                        </a:rPr>
                        <a:t> </a:t>
                      </a:r>
                      <a:r>
                        <a:rPr lang="en-US" sz="1000" i="1" baseline="0">
                          <a:latin typeface="Arial" panose="020B0604020202020204" pitchFamily="34" charset="0"/>
                          <a:cs typeface="Arial" panose="020B0604020202020204" pitchFamily="34" charset="0"/>
                        </a:rPr>
                        <a:t>Amazon Linux AMI</a:t>
                      </a:r>
                      <a:endParaRPr lang="en-US" sz="1000" i="1">
                        <a:latin typeface="Arial" panose="020B0604020202020204" pitchFamily="34" charset="0"/>
                        <a:cs typeface="Arial" panose="020B0604020202020204" pitchFamily="34" charset="0"/>
                      </a:endParaRPr>
                    </a:p>
                  </a:txBody>
                  <a:tcPr/>
                </a:tc>
                <a:tc>
                  <a:txBody>
                    <a:bodyPr/>
                    <a:lstStyle/>
                    <a:p>
                      <a:r>
                        <a:rPr lang="en-US" sz="1000" i="1" kern="1200" baseline="0">
                          <a:solidFill>
                            <a:schemeClr val="tx1"/>
                          </a:solidFill>
                          <a:latin typeface="Arial" panose="020B0604020202020204" pitchFamily="34" charset="0"/>
                          <a:ea typeface="+mn-ea"/>
                          <a:cs typeface="Arial" panose="020B0604020202020204" pitchFamily="34" charset="0"/>
                        </a:rPr>
                        <a:t>a1.2xlarge, 8, 16</a:t>
                      </a:r>
                    </a:p>
                  </a:txBody>
                  <a:tcPr/>
                </a:tc>
                <a:tc>
                  <a:txBody>
                    <a:bodyPr/>
                    <a:lstStyle/>
                    <a:p>
                      <a:r>
                        <a:rPr lang="en-US" sz="1000">
                          <a:latin typeface="Arial" panose="020B0604020202020204" pitchFamily="34" charset="0"/>
                          <a:cs typeface="Arial" panose="020B0604020202020204" pitchFamily="34" charset="0"/>
                        </a:rPr>
                        <a:t>Elastic</a:t>
                      </a:r>
                      <a:r>
                        <a:rPr lang="en-US" sz="1000" baseline="0">
                          <a:latin typeface="Arial" panose="020B0604020202020204" pitchFamily="34" charset="0"/>
                          <a:cs typeface="Arial" panose="020B0604020202020204" pitchFamily="34" charset="0"/>
                        </a:rPr>
                        <a:t> Beanstalk Auto Scaling { </a:t>
                      </a:r>
                      <a:r>
                        <a:rPr lang="en-US" sz="1000" b="1" baseline="0">
                          <a:latin typeface="Arial" panose="020B0604020202020204" pitchFamily="34" charset="0"/>
                          <a:cs typeface="Arial" panose="020B0604020202020204" pitchFamily="34" charset="0"/>
                        </a:rPr>
                        <a:t>Min. 2</a:t>
                      </a:r>
                      <a:r>
                        <a:rPr lang="en-US" sz="1000" baseline="0">
                          <a:latin typeface="Arial" panose="020B0604020202020204" pitchFamily="34" charset="0"/>
                          <a:cs typeface="Arial" panose="020B0604020202020204" pitchFamily="34" charset="0"/>
                        </a:rPr>
                        <a:t>, Max 6, based on CPU and memory utilization}</a:t>
                      </a:r>
                      <a:endParaRPr lang="en-US" sz="1000">
                        <a:latin typeface="Arial" panose="020B0604020202020204" pitchFamily="34" charset="0"/>
                        <a:cs typeface="Arial" panose="020B0604020202020204" pitchFamily="34" charset="0"/>
                      </a:endParaRPr>
                    </a:p>
                  </a:txBody>
                  <a:tcPr/>
                </a:tc>
                <a:tc>
                  <a:txBody>
                    <a:bodyPr/>
                    <a:lstStyle/>
                    <a:p>
                      <a:endParaRPr lang="en-US" sz="1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28616471"/>
                  </a:ext>
                </a:extLst>
              </a:tr>
              <a:tr h="410462">
                <a:tc>
                  <a:txBody>
                    <a:bodyPr/>
                    <a:lstStyle/>
                    <a:p>
                      <a:r>
                        <a:rPr lang="en-US" sz="1000">
                          <a:latin typeface="Arial" panose="020B0604020202020204" pitchFamily="34" charset="0"/>
                          <a:cs typeface="Arial" panose="020B0604020202020204" pitchFamily="34" charset="0"/>
                        </a:rPr>
                        <a:t>2.</a:t>
                      </a:r>
                    </a:p>
                  </a:txBody>
                  <a:tcPr/>
                </a:tc>
                <a:tc>
                  <a:txBody>
                    <a:bodyPr/>
                    <a:lstStyle/>
                    <a:p>
                      <a:r>
                        <a:rPr lang="en-US" sz="1000">
                          <a:latin typeface="Arial" panose="020B0604020202020204" pitchFamily="34" charset="0"/>
                          <a:cs typeface="Arial" panose="020B0604020202020204" pitchFamily="34" charset="0"/>
                        </a:rPr>
                        <a:t>Model Training</a:t>
                      </a:r>
                    </a:p>
                  </a:txBody>
                  <a:tcPr/>
                </a:tc>
                <a:tc>
                  <a:txBody>
                    <a:bodyPr/>
                    <a:lstStyle/>
                    <a:p>
                      <a:r>
                        <a:rPr lang="en-US" sz="1000">
                          <a:latin typeface="Arial" panose="020B0604020202020204" pitchFamily="34" charset="0"/>
                          <a:cs typeface="Arial" panose="020B0604020202020204" pitchFamily="34" charset="0"/>
                        </a:rPr>
                        <a:t>EC2 Instance,</a:t>
                      </a:r>
                      <a:r>
                        <a:rPr lang="en-US" sz="1000" baseline="0">
                          <a:latin typeface="Arial" panose="020B0604020202020204" pitchFamily="34" charset="0"/>
                          <a:cs typeface="Arial" panose="020B0604020202020204" pitchFamily="34" charset="0"/>
                        </a:rPr>
                        <a:t> </a:t>
                      </a:r>
                      <a:r>
                        <a:rPr lang="en-US" sz="1000" i="1" baseline="0">
                          <a:latin typeface="Arial" panose="020B0604020202020204" pitchFamily="34" charset="0"/>
                          <a:cs typeface="Arial" panose="020B0604020202020204" pitchFamily="34" charset="0"/>
                        </a:rPr>
                        <a:t>Amazon Linux AMI</a:t>
                      </a:r>
                      <a:endParaRPr lang="en-US" sz="1000" i="1">
                        <a:latin typeface="Arial" panose="020B0604020202020204" pitchFamily="34" charset="0"/>
                        <a:cs typeface="Arial" panose="020B0604020202020204" pitchFamily="34" charset="0"/>
                      </a:endParaRPr>
                    </a:p>
                  </a:txBody>
                  <a:tcPr/>
                </a:tc>
                <a:tc>
                  <a:txBody>
                    <a:bodyPr/>
                    <a:lstStyle/>
                    <a:p>
                      <a:r>
                        <a:rPr lang="en-US" sz="1000" i="1" kern="1200" baseline="0">
                          <a:solidFill>
                            <a:schemeClr val="tx1"/>
                          </a:solidFill>
                          <a:latin typeface="Arial" panose="020B0604020202020204" pitchFamily="34" charset="0"/>
                          <a:ea typeface="+mn-ea"/>
                          <a:cs typeface="Arial" panose="020B0604020202020204" pitchFamily="34" charset="0"/>
                        </a:rPr>
                        <a:t>a1.2xlarge, 8, 16</a:t>
                      </a:r>
                    </a:p>
                  </a:txBody>
                  <a:tcPr/>
                </a:tc>
                <a:tc>
                  <a:txBody>
                    <a:bodyPr/>
                    <a:lstStyle/>
                    <a:p>
                      <a:r>
                        <a:rPr lang="en-US" sz="1000">
                          <a:latin typeface="Arial" panose="020B0604020202020204" pitchFamily="34" charset="0"/>
                          <a:cs typeface="Arial" panose="020B0604020202020204" pitchFamily="34" charset="0"/>
                        </a:rPr>
                        <a:t>Elastic</a:t>
                      </a:r>
                      <a:r>
                        <a:rPr lang="en-US" sz="1000" baseline="0">
                          <a:latin typeface="Arial" panose="020B0604020202020204" pitchFamily="34" charset="0"/>
                          <a:cs typeface="Arial" panose="020B0604020202020204" pitchFamily="34" charset="0"/>
                        </a:rPr>
                        <a:t> Beanstalk Auto Scaling { </a:t>
                      </a:r>
                      <a:r>
                        <a:rPr lang="en-US" sz="1000" b="1" baseline="0">
                          <a:latin typeface="Arial" panose="020B0604020202020204" pitchFamily="34" charset="0"/>
                          <a:cs typeface="Arial" panose="020B0604020202020204" pitchFamily="34" charset="0"/>
                        </a:rPr>
                        <a:t>Min. 2</a:t>
                      </a:r>
                      <a:r>
                        <a:rPr lang="en-US" sz="1000" baseline="0">
                          <a:latin typeface="Arial" panose="020B0604020202020204" pitchFamily="34" charset="0"/>
                          <a:cs typeface="Arial" panose="020B0604020202020204" pitchFamily="34" charset="0"/>
                        </a:rPr>
                        <a:t>, Max 6, based on CPU and memory utilization}</a:t>
                      </a:r>
                      <a:endParaRPr lang="en-US" sz="1000">
                        <a:latin typeface="Arial" panose="020B0604020202020204" pitchFamily="34" charset="0"/>
                        <a:cs typeface="Arial" panose="020B0604020202020204" pitchFamily="34" charset="0"/>
                      </a:endParaRPr>
                    </a:p>
                  </a:txBody>
                  <a:tcPr/>
                </a:tc>
                <a:tc>
                  <a:txBody>
                    <a:bodyPr/>
                    <a:lstStyle/>
                    <a:p>
                      <a:endParaRPr lang="en-US" sz="1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2409272"/>
                  </a:ext>
                </a:extLst>
              </a:tr>
              <a:tr h="410462">
                <a:tc>
                  <a:txBody>
                    <a:bodyPr/>
                    <a:lstStyle/>
                    <a:p>
                      <a:r>
                        <a:rPr lang="en-US" sz="1000">
                          <a:latin typeface="Arial" panose="020B0604020202020204" pitchFamily="34" charset="0"/>
                          <a:cs typeface="Arial" panose="020B0604020202020204" pitchFamily="34" charset="0"/>
                        </a:rPr>
                        <a:t>3.</a:t>
                      </a:r>
                    </a:p>
                  </a:txBody>
                  <a:tcPr/>
                </a:tc>
                <a:tc>
                  <a:txBody>
                    <a:bodyPr/>
                    <a:lstStyle/>
                    <a:p>
                      <a:r>
                        <a:rPr lang="en-US" sz="1000">
                          <a:latin typeface="Arial" panose="020B0604020202020204" pitchFamily="34" charset="0"/>
                          <a:cs typeface="Arial" panose="020B0604020202020204" pitchFamily="34" charset="0"/>
                        </a:rPr>
                        <a:t>Deployed Model</a:t>
                      </a:r>
                    </a:p>
                  </a:txBody>
                  <a:tcPr/>
                </a:tc>
                <a:tc>
                  <a:txBody>
                    <a:bodyPr/>
                    <a:lstStyle/>
                    <a:p>
                      <a:r>
                        <a:rPr lang="en-US" sz="1000">
                          <a:latin typeface="Arial" panose="020B0604020202020204" pitchFamily="34" charset="0"/>
                          <a:cs typeface="Arial" panose="020B0604020202020204" pitchFamily="34" charset="0"/>
                        </a:rPr>
                        <a:t>EC2 Instance,</a:t>
                      </a:r>
                      <a:r>
                        <a:rPr lang="en-US" sz="1000" baseline="0">
                          <a:latin typeface="Arial" panose="020B0604020202020204" pitchFamily="34" charset="0"/>
                          <a:cs typeface="Arial" panose="020B0604020202020204" pitchFamily="34" charset="0"/>
                        </a:rPr>
                        <a:t> </a:t>
                      </a:r>
                      <a:r>
                        <a:rPr lang="en-US" sz="1000" i="1" baseline="0">
                          <a:latin typeface="Arial" panose="020B0604020202020204" pitchFamily="34" charset="0"/>
                          <a:cs typeface="Arial" panose="020B0604020202020204" pitchFamily="34" charset="0"/>
                        </a:rPr>
                        <a:t>Amazon Linux AMI</a:t>
                      </a:r>
                      <a:endParaRPr lang="en-US" sz="1000" i="1">
                        <a:latin typeface="Arial" panose="020B0604020202020204" pitchFamily="34" charset="0"/>
                        <a:cs typeface="Arial" panose="020B0604020202020204" pitchFamily="34" charset="0"/>
                      </a:endParaRPr>
                    </a:p>
                  </a:txBody>
                  <a:tcPr/>
                </a:tc>
                <a:tc>
                  <a:txBody>
                    <a:bodyPr/>
                    <a:lstStyle/>
                    <a:p>
                      <a:r>
                        <a:rPr lang="en-US" sz="1000" i="1" kern="1200" baseline="0">
                          <a:solidFill>
                            <a:schemeClr val="tx1"/>
                          </a:solidFill>
                          <a:latin typeface="Arial" panose="020B0604020202020204" pitchFamily="34" charset="0"/>
                          <a:ea typeface="+mn-ea"/>
                          <a:cs typeface="Arial" panose="020B0604020202020204" pitchFamily="34" charset="0"/>
                        </a:rPr>
                        <a:t>a1.xlarge, 4, 8</a:t>
                      </a:r>
                    </a:p>
                  </a:txBody>
                  <a:tcPr/>
                </a:tc>
                <a:tc>
                  <a:txBody>
                    <a:bodyPr/>
                    <a:lstStyle/>
                    <a:p>
                      <a:r>
                        <a:rPr lang="en-US" sz="1000">
                          <a:latin typeface="Arial" panose="020B0604020202020204" pitchFamily="34" charset="0"/>
                          <a:cs typeface="Arial" panose="020B0604020202020204" pitchFamily="34" charset="0"/>
                        </a:rPr>
                        <a:t>Elastic</a:t>
                      </a:r>
                      <a:r>
                        <a:rPr lang="en-US" sz="1000" baseline="0">
                          <a:latin typeface="Arial" panose="020B0604020202020204" pitchFamily="34" charset="0"/>
                          <a:cs typeface="Arial" panose="020B0604020202020204" pitchFamily="34" charset="0"/>
                        </a:rPr>
                        <a:t> Beanstalk Auto Scaling { </a:t>
                      </a:r>
                      <a:r>
                        <a:rPr lang="en-US" sz="1000" b="1" baseline="0">
                          <a:latin typeface="Arial" panose="020B0604020202020204" pitchFamily="34" charset="0"/>
                          <a:cs typeface="Arial" panose="020B0604020202020204" pitchFamily="34" charset="0"/>
                        </a:rPr>
                        <a:t>Min. 2</a:t>
                      </a:r>
                      <a:r>
                        <a:rPr lang="en-US" sz="1000" baseline="0">
                          <a:latin typeface="Arial" panose="020B0604020202020204" pitchFamily="34" charset="0"/>
                          <a:cs typeface="Arial" panose="020B0604020202020204" pitchFamily="34" charset="0"/>
                        </a:rPr>
                        <a:t>, Max 6, based on I/O }</a:t>
                      </a:r>
                      <a:endParaRPr lang="en-US" sz="1000">
                        <a:latin typeface="Arial" panose="020B0604020202020204" pitchFamily="34" charset="0"/>
                        <a:cs typeface="Arial" panose="020B0604020202020204" pitchFamily="34" charset="0"/>
                      </a:endParaRPr>
                    </a:p>
                  </a:txBody>
                  <a:tcPr/>
                </a:tc>
                <a:tc>
                  <a:txBody>
                    <a:bodyPr/>
                    <a:lstStyle/>
                    <a:p>
                      <a:endParaRPr lang="en-US" sz="1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00834622"/>
                  </a:ext>
                </a:extLst>
              </a:tr>
              <a:tr h="410462">
                <a:tc>
                  <a:txBody>
                    <a:bodyPr/>
                    <a:lstStyle/>
                    <a:p>
                      <a:r>
                        <a:rPr lang="en-US" sz="1000">
                          <a:latin typeface="Arial" panose="020B0604020202020204" pitchFamily="34" charset="0"/>
                          <a:cs typeface="Arial" panose="020B0604020202020204" pitchFamily="34" charset="0"/>
                        </a:rPr>
                        <a:t>4.</a:t>
                      </a:r>
                    </a:p>
                  </a:txBody>
                  <a:tcPr/>
                </a:tc>
                <a:tc>
                  <a:txBody>
                    <a:bodyPr/>
                    <a:lstStyle/>
                    <a:p>
                      <a:r>
                        <a:rPr lang="en-US" sz="1000">
                          <a:latin typeface="Arial" panose="020B0604020202020204" pitchFamily="34" charset="0"/>
                          <a:cs typeface="Arial" panose="020B0604020202020204" pitchFamily="34" charset="0"/>
                        </a:rPr>
                        <a:t>Data Accusation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DRUID on EC2 Instance,</a:t>
                      </a:r>
                      <a:r>
                        <a:rPr lang="en-US" sz="1000" baseline="0">
                          <a:latin typeface="Arial" panose="020B0604020202020204" pitchFamily="34" charset="0"/>
                          <a:cs typeface="Arial" panose="020B0604020202020204" pitchFamily="34" charset="0"/>
                        </a:rPr>
                        <a:t> </a:t>
                      </a:r>
                      <a:r>
                        <a:rPr lang="en-US" sz="1000" i="1" baseline="0">
                          <a:latin typeface="Arial" panose="020B0604020202020204" pitchFamily="34" charset="0"/>
                          <a:cs typeface="Arial" panose="020B0604020202020204" pitchFamily="34" charset="0"/>
                        </a:rPr>
                        <a:t>Amazon Linux AMI</a:t>
                      </a:r>
                      <a:endParaRPr lang="en-US" sz="1000" i="1">
                        <a:latin typeface="Arial" panose="020B0604020202020204" pitchFamily="34" charset="0"/>
                        <a:cs typeface="Arial" panose="020B0604020202020204" pitchFamily="34" charset="0"/>
                      </a:endParaRPr>
                    </a:p>
                  </a:txBody>
                  <a:tcPr/>
                </a:tc>
                <a:tc>
                  <a:txBody>
                    <a:bodyPr/>
                    <a:lstStyle/>
                    <a:p>
                      <a:r>
                        <a:rPr lang="en-US" sz="1000">
                          <a:latin typeface="Arial" panose="020B0604020202020204" pitchFamily="34" charset="0"/>
                          <a:cs typeface="Arial" panose="020B0604020202020204" pitchFamily="34" charset="0"/>
                        </a:rPr>
                        <a:t>?</a:t>
                      </a:r>
                    </a:p>
                  </a:txBody>
                  <a:tcPr/>
                </a:tc>
                <a:tc>
                  <a:txBody>
                    <a:bodyPr/>
                    <a:lstStyle/>
                    <a:p>
                      <a:endParaRPr lang="en-US" sz="1000">
                        <a:latin typeface="Arial" panose="020B0604020202020204" pitchFamily="34" charset="0"/>
                        <a:cs typeface="Arial" panose="020B0604020202020204" pitchFamily="34" charset="0"/>
                      </a:endParaRPr>
                    </a:p>
                  </a:txBody>
                  <a:tcPr/>
                </a:tc>
                <a:tc>
                  <a:txBody>
                    <a:bodyPr/>
                    <a:lstStyle/>
                    <a:p>
                      <a:endParaRPr lang="en-US" sz="1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4477331"/>
                  </a:ext>
                </a:extLst>
              </a:tr>
              <a:tr h="410462">
                <a:tc>
                  <a:txBody>
                    <a:bodyPr/>
                    <a:lstStyle/>
                    <a:p>
                      <a:r>
                        <a:rPr lang="en-US" sz="1000">
                          <a:latin typeface="Arial" panose="020B0604020202020204" pitchFamily="34" charset="0"/>
                          <a:cs typeface="Arial" panose="020B0604020202020204" pitchFamily="34" charset="0"/>
                        </a:rPr>
                        <a:t>5.</a:t>
                      </a:r>
                    </a:p>
                  </a:txBody>
                  <a:tcPr/>
                </a:tc>
                <a:tc>
                  <a:txBody>
                    <a:bodyPr/>
                    <a:lstStyle/>
                    <a:p>
                      <a:r>
                        <a:rPr lang="en-US" sz="1000">
                          <a:latin typeface="Arial" panose="020B0604020202020204" pitchFamily="34" charset="0"/>
                          <a:cs typeface="Arial" panose="020B0604020202020204" pitchFamily="34" charset="0"/>
                        </a:rPr>
                        <a:t>Data Accusation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Elastic Search DB  on EC2 Instance,</a:t>
                      </a:r>
                      <a:r>
                        <a:rPr lang="en-US" sz="1000" baseline="0">
                          <a:latin typeface="Arial" panose="020B0604020202020204" pitchFamily="34" charset="0"/>
                          <a:cs typeface="Arial" panose="020B0604020202020204" pitchFamily="34" charset="0"/>
                        </a:rPr>
                        <a:t> </a:t>
                      </a:r>
                      <a:r>
                        <a:rPr lang="en-US" sz="1000" i="1" baseline="0">
                          <a:latin typeface="Arial" panose="020B0604020202020204" pitchFamily="34" charset="0"/>
                          <a:cs typeface="Arial" panose="020B0604020202020204" pitchFamily="34" charset="0"/>
                        </a:rPr>
                        <a:t>Amazon Linux AMI</a:t>
                      </a:r>
                      <a:endParaRPr lang="en-US" sz="1000" i="1">
                        <a:latin typeface="Arial" panose="020B0604020202020204" pitchFamily="34" charset="0"/>
                        <a:cs typeface="Arial" panose="020B0604020202020204" pitchFamily="34" charset="0"/>
                      </a:endParaRPr>
                    </a:p>
                  </a:txBody>
                  <a:tcPr/>
                </a:tc>
                <a:tc>
                  <a:txBody>
                    <a:bodyPr/>
                    <a:lstStyle/>
                    <a:p>
                      <a:r>
                        <a:rPr lang="en-US" sz="1000">
                          <a:latin typeface="Arial" panose="020B0604020202020204" pitchFamily="34" charset="0"/>
                          <a:cs typeface="Arial" panose="020B0604020202020204" pitchFamily="34" charset="0"/>
                        </a:rPr>
                        <a:t>?</a:t>
                      </a:r>
                    </a:p>
                  </a:txBody>
                  <a:tcPr/>
                </a:tc>
                <a:tc>
                  <a:txBody>
                    <a:bodyPr/>
                    <a:lstStyle/>
                    <a:p>
                      <a:endParaRPr lang="en-US" sz="1000">
                        <a:latin typeface="Arial" panose="020B0604020202020204" pitchFamily="34" charset="0"/>
                        <a:cs typeface="Arial" panose="020B0604020202020204" pitchFamily="34" charset="0"/>
                      </a:endParaRPr>
                    </a:p>
                  </a:txBody>
                  <a:tcPr/>
                </a:tc>
                <a:tc>
                  <a:txBody>
                    <a:bodyPr/>
                    <a:lstStyle/>
                    <a:p>
                      <a:endParaRPr lang="en-US" sz="1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57349206"/>
                  </a:ext>
                </a:extLst>
              </a:tr>
              <a:tr h="410462">
                <a:tc>
                  <a:txBody>
                    <a:bodyPr/>
                    <a:lstStyle/>
                    <a:p>
                      <a:r>
                        <a:rPr lang="en-US" sz="1000">
                          <a:latin typeface="Arial" panose="020B0604020202020204" pitchFamily="34" charset="0"/>
                          <a:cs typeface="Arial" panose="020B0604020202020204" pitchFamily="34" charset="0"/>
                        </a:rPr>
                        <a:t>6.</a:t>
                      </a:r>
                    </a:p>
                  </a:txBody>
                  <a:tcPr/>
                </a:tc>
                <a:tc>
                  <a:txBody>
                    <a:bodyPr/>
                    <a:lstStyle/>
                    <a:p>
                      <a:r>
                        <a:rPr lang="en-US" sz="1000">
                          <a:latin typeface="Arial" panose="020B0604020202020204" pitchFamily="34" charset="0"/>
                          <a:cs typeface="Arial" panose="020B0604020202020204" pitchFamily="34" charset="0"/>
                        </a:rPr>
                        <a:t>Data Accusation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DRUID on EC2 Instance,</a:t>
                      </a:r>
                      <a:r>
                        <a:rPr lang="en-US" sz="1000" baseline="0">
                          <a:latin typeface="Arial" panose="020B0604020202020204" pitchFamily="34" charset="0"/>
                          <a:cs typeface="Arial" panose="020B0604020202020204" pitchFamily="34" charset="0"/>
                        </a:rPr>
                        <a:t> </a:t>
                      </a:r>
                      <a:r>
                        <a:rPr lang="en-US" sz="1000" i="1" baseline="0">
                          <a:latin typeface="Arial" panose="020B0604020202020204" pitchFamily="34" charset="0"/>
                          <a:cs typeface="Arial" panose="020B0604020202020204" pitchFamily="34" charset="0"/>
                        </a:rPr>
                        <a:t>Amazon Linux AMI</a:t>
                      </a:r>
                      <a:endParaRPr lang="en-US" sz="1000" i="1">
                        <a:latin typeface="Arial" panose="020B0604020202020204" pitchFamily="34" charset="0"/>
                        <a:cs typeface="Arial" panose="020B0604020202020204" pitchFamily="34" charset="0"/>
                      </a:endParaRPr>
                    </a:p>
                  </a:txBody>
                  <a:tcPr/>
                </a:tc>
                <a:tc>
                  <a:txBody>
                    <a:bodyPr/>
                    <a:lstStyle/>
                    <a:p>
                      <a:r>
                        <a:rPr lang="en-US" sz="1000">
                          <a:latin typeface="Arial" panose="020B0604020202020204" pitchFamily="34" charset="0"/>
                          <a:cs typeface="Arial" panose="020B0604020202020204" pitchFamily="34" charset="0"/>
                        </a:rPr>
                        <a:t>?</a:t>
                      </a:r>
                    </a:p>
                  </a:txBody>
                  <a:tcPr/>
                </a:tc>
                <a:tc>
                  <a:txBody>
                    <a:bodyPr/>
                    <a:lstStyle/>
                    <a:p>
                      <a:endParaRPr lang="en-US" sz="1000">
                        <a:latin typeface="Arial" panose="020B0604020202020204" pitchFamily="34" charset="0"/>
                        <a:cs typeface="Arial" panose="020B0604020202020204" pitchFamily="34" charset="0"/>
                      </a:endParaRPr>
                    </a:p>
                  </a:txBody>
                  <a:tcPr/>
                </a:tc>
                <a:tc>
                  <a:txBody>
                    <a:bodyPr/>
                    <a:lstStyle/>
                    <a:p>
                      <a:endParaRPr lang="en-US" sz="1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76520663"/>
                  </a:ext>
                </a:extLst>
              </a:tr>
              <a:tr h="410462">
                <a:tc>
                  <a:txBody>
                    <a:bodyPr/>
                    <a:lstStyle/>
                    <a:p>
                      <a:r>
                        <a:rPr lang="en-US" sz="1000">
                          <a:latin typeface="Arial" panose="020B0604020202020204" pitchFamily="34" charset="0"/>
                          <a:cs typeface="Arial" panose="020B0604020202020204" pitchFamily="34" charset="0"/>
                        </a:rPr>
                        <a:t>7.</a:t>
                      </a:r>
                    </a:p>
                  </a:txBody>
                  <a:tcPr/>
                </a:tc>
                <a:tc>
                  <a:txBody>
                    <a:bodyPr/>
                    <a:lstStyle/>
                    <a:p>
                      <a:r>
                        <a:rPr lang="en-US" sz="1000">
                          <a:latin typeface="Arial" panose="020B0604020202020204" pitchFamily="34" charset="0"/>
                          <a:cs typeface="Arial" panose="020B0604020202020204" pitchFamily="34" charset="0"/>
                        </a:rPr>
                        <a:t>Data Accusation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err="1">
                          <a:latin typeface="Arial" panose="020B0604020202020204" pitchFamily="34" charset="0"/>
                          <a:cs typeface="Arial" panose="020B0604020202020204" pitchFamily="34" charset="0"/>
                        </a:rPr>
                        <a:t>Nifi</a:t>
                      </a:r>
                      <a:r>
                        <a:rPr lang="en-US" sz="1000">
                          <a:latin typeface="Arial" panose="020B0604020202020204" pitchFamily="34" charset="0"/>
                          <a:cs typeface="Arial" panose="020B0604020202020204" pitchFamily="34" charset="0"/>
                        </a:rPr>
                        <a:t> on EC2 Instance,</a:t>
                      </a:r>
                      <a:r>
                        <a:rPr lang="en-US" sz="1000" baseline="0">
                          <a:latin typeface="Arial" panose="020B0604020202020204" pitchFamily="34" charset="0"/>
                          <a:cs typeface="Arial" panose="020B0604020202020204" pitchFamily="34" charset="0"/>
                        </a:rPr>
                        <a:t> </a:t>
                      </a:r>
                      <a:r>
                        <a:rPr lang="en-US" sz="1000" i="1" baseline="0">
                          <a:latin typeface="Arial" panose="020B0604020202020204" pitchFamily="34" charset="0"/>
                          <a:cs typeface="Arial" panose="020B0604020202020204" pitchFamily="34" charset="0"/>
                        </a:rPr>
                        <a:t>Amazon Linux AMI</a:t>
                      </a:r>
                      <a:endParaRPr lang="en-US" sz="1000" i="1">
                        <a:latin typeface="Arial" panose="020B0604020202020204" pitchFamily="34" charset="0"/>
                        <a:cs typeface="Arial" panose="020B0604020202020204" pitchFamily="34" charset="0"/>
                      </a:endParaRPr>
                    </a:p>
                  </a:txBody>
                  <a:tcPr/>
                </a:tc>
                <a:tc>
                  <a:txBody>
                    <a:bodyPr/>
                    <a:lstStyle/>
                    <a:p>
                      <a:r>
                        <a:rPr lang="en-US" sz="1000">
                          <a:latin typeface="Arial" panose="020B0604020202020204" pitchFamily="34" charset="0"/>
                          <a:cs typeface="Arial" panose="020B0604020202020204" pitchFamily="34" charset="0"/>
                        </a:rPr>
                        <a:t>?</a:t>
                      </a:r>
                    </a:p>
                  </a:txBody>
                  <a:tcPr/>
                </a:tc>
                <a:tc>
                  <a:txBody>
                    <a:bodyPr/>
                    <a:lstStyle/>
                    <a:p>
                      <a:endParaRPr lang="en-US" sz="1000">
                        <a:latin typeface="Arial" panose="020B0604020202020204" pitchFamily="34" charset="0"/>
                        <a:cs typeface="Arial" panose="020B0604020202020204" pitchFamily="34" charset="0"/>
                      </a:endParaRPr>
                    </a:p>
                  </a:txBody>
                  <a:tcPr/>
                </a:tc>
                <a:tc>
                  <a:txBody>
                    <a:bodyPr/>
                    <a:lstStyle/>
                    <a:p>
                      <a:endParaRPr lang="en-US" sz="1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9808514"/>
                  </a:ext>
                </a:extLst>
              </a:tr>
            </a:tbl>
          </a:graphicData>
        </a:graphic>
      </p:graphicFrame>
      <p:sp>
        <p:nvSpPr>
          <p:cNvPr id="5" name="Title 1"/>
          <p:cNvSpPr txBox="1">
            <a:spLocks/>
          </p:cNvSpPr>
          <p:nvPr/>
        </p:nvSpPr>
        <p:spPr>
          <a:xfrm>
            <a:off x="296863" y="166255"/>
            <a:ext cx="10753056" cy="425775"/>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algn="ctr" hangingPunct="1"/>
            <a:r>
              <a:rPr lang="en-US" sz="2667" u="sng"/>
              <a:t>Infrastructure Requirement (production view)</a:t>
            </a:r>
          </a:p>
        </p:txBody>
      </p:sp>
      <p:sp>
        <p:nvSpPr>
          <p:cNvPr id="12" name="Rectangle 11"/>
          <p:cNvSpPr/>
          <p:nvPr/>
        </p:nvSpPr>
        <p:spPr>
          <a:xfrm>
            <a:off x="296863" y="5540563"/>
            <a:ext cx="9830718" cy="1015663"/>
          </a:xfrm>
          <a:prstGeom prst="rect">
            <a:avLst/>
          </a:prstGeom>
        </p:spPr>
        <p:txBody>
          <a:bodyPr wrap="square" lIns="91440" tIns="45720" rIns="91440" bIns="45720" anchor="t">
            <a:spAutoFit/>
          </a:bodyPr>
          <a:lstStyle/>
          <a:p>
            <a:endParaRPr lang="en-US" sz="1200">
              <a:latin typeface="Arial Narrow" panose="020B0606020202030204" pitchFamily="34" charset="0"/>
              <a:hlinkClick r:id="rId2"/>
            </a:endParaRPr>
          </a:p>
          <a:p>
            <a:r>
              <a:rPr lang="en-US" sz="1200">
                <a:latin typeface="Arial Narrow" panose="020B0606020202030204" pitchFamily="34" charset="0"/>
                <a:hlinkClick r:id="rId2"/>
              </a:rPr>
              <a:t>https://docs.aws.amazon.com/elasticbeanstalk/latest/dg/concepts-worker.html</a:t>
            </a:r>
            <a:endParaRPr lang="en-US" sz="1200">
              <a:latin typeface="Arial Narrow" panose="020B0606020202030204" pitchFamily="34" charset="0"/>
            </a:endParaRPr>
          </a:p>
          <a:p>
            <a:r>
              <a:rPr lang="en-US" sz="1200"/>
              <a:t>Note: Elastic Beanstalk = EC2 Instance + Auto Scaling Group + Elastic Load Balancer</a:t>
            </a:r>
          </a:p>
          <a:p>
            <a:r>
              <a:rPr lang="en-US" sz="1200">
                <a:ea typeface="+mn-lt"/>
                <a:cs typeface="+mn-lt"/>
                <a:hlinkClick r:id="rId3"/>
              </a:rPr>
              <a:t>https://docs.aws.amazon.com/elasticbeanstalk/latest/dg/create-deploy-python-flask.html</a:t>
            </a:r>
            <a:endParaRPr lang="en-US">
              <a:ea typeface="+mn-lt"/>
              <a:cs typeface="+mn-lt"/>
            </a:endParaRPr>
          </a:p>
          <a:p>
            <a:endParaRPr lang="en-US" sz="1200">
              <a:cs typeface="Calibri"/>
            </a:endParaRPr>
          </a:p>
        </p:txBody>
      </p:sp>
    </p:spTree>
    <p:extLst>
      <p:ext uri="{BB962C8B-B14F-4D97-AF65-F5344CB8AC3E}">
        <p14:creationId xmlns:p14="http://schemas.microsoft.com/office/powerpoint/2010/main" val="2357041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6B401E-48AC-45E9-BEF8-0BC6B836B9E0}"/>
              </a:ext>
            </a:extLst>
          </p:cNvPr>
          <p:cNvSpPr/>
          <p:nvPr/>
        </p:nvSpPr>
        <p:spPr>
          <a:xfrm>
            <a:off x="661016" y="1204665"/>
            <a:ext cx="2332705" cy="2309359"/>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Dev Machine1</a:t>
            </a:r>
            <a:endParaRPr lang="en-US" sz="1200">
              <a:ln w="0"/>
              <a:solidFill>
                <a:srgbClr val="D86613"/>
              </a:solidFill>
              <a:latin typeface="Arial" panose="020B0604020202020204" pitchFamily="34" charset="0"/>
              <a:cs typeface="Arial" panose="020B0604020202020204" pitchFamily="34" charset="0"/>
            </a:endParaRPr>
          </a:p>
          <a:p>
            <a:pPr algn="l"/>
            <a:endParaRPr lang="en-US" sz="1200">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a:ln w="0"/>
                <a:solidFill>
                  <a:srgbClr val="D86613"/>
                </a:solidFill>
                <a:latin typeface="Arial"/>
                <a:cs typeface="Arial"/>
              </a:rPr>
              <a:t>CDAP</a:t>
            </a:r>
          </a:p>
          <a:p>
            <a:pPr marL="171450" indent="-171450" algn="l">
              <a:buFont typeface="Arial" panose="020B0604020202020204" pitchFamily="34" charset="0"/>
              <a:buChar char="•"/>
            </a:pPr>
            <a:r>
              <a:rPr lang="en-US" sz="1200" err="1">
                <a:ln w="0"/>
                <a:solidFill>
                  <a:srgbClr val="D86613"/>
                </a:solidFill>
                <a:latin typeface="Arial" panose="020B0604020202020204" pitchFamily="34" charset="0"/>
                <a:cs typeface="Arial" panose="020B0604020202020204" pitchFamily="34" charset="0"/>
              </a:rPr>
              <a:t>Mlflow</a:t>
            </a:r>
            <a:endParaRPr lang="en-US" sz="1200">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err="1">
                <a:ln w="0"/>
                <a:solidFill>
                  <a:srgbClr val="D86613"/>
                </a:solidFill>
                <a:latin typeface="Arial"/>
                <a:cs typeface="Arial"/>
              </a:rPr>
              <a:t>Jupyter</a:t>
            </a:r>
            <a:r>
              <a:rPr lang="en-US" sz="1200">
                <a:ln w="0"/>
                <a:solidFill>
                  <a:srgbClr val="D86613"/>
                </a:solidFill>
                <a:latin typeface="Arial"/>
                <a:cs typeface="Arial"/>
              </a:rPr>
              <a:t> hub</a:t>
            </a:r>
          </a:p>
          <a:p>
            <a:pPr marL="171450" indent="-171450" algn="l">
              <a:buFont typeface="Arial" panose="020B0604020202020204" pitchFamily="34" charset="0"/>
              <a:buChar char="•"/>
            </a:pPr>
            <a:r>
              <a:rPr lang="en-US" sz="1200">
                <a:ln w="0"/>
                <a:solidFill>
                  <a:srgbClr val="D86613"/>
                </a:solidFill>
                <a:latin typeface="Arial"/>
                <a:cs typeface="Arial"/>
              </a:rPr>
              <a:t>H20</a:t>
            </a:r>
          </a:p>
          <a:p>
            <a:pPr algn="l"/>
            <a:endParaRPr lang="en-US" sz="1200">
              <a:ln w="0"/>
              <a:solidFill>
                <a:srgbClr val="D86613"/>
              </a:solidFill>
              <a:latin typeface="Arial" panose="020B0604020202020204" pitchFamily="34" charset="0"/>
              <a:cs typeface="Arial" panose="020B0604020202020204" pitchFamily="34" charset="0"/>
            </a:endParaRPr>
          </a:p>
          <a:p>
            <a:r>
              <a:rPr lang="en-US" sz="1200">
                <a:ln w="0"/>
                <a:solidFill>
                  <a:srgbClr val="D86613"/>
                </a:solidFill>
                <a:latin typeface="Arial"/>
                <a:cs typeface="Arial"/>
              </a:rPr>
              <a:t> </a:t>
            </a:r>
            <a:r>
              <a:rPr lang="en-US" sz="1200" i="1">
                <a:ln w="0"/>
                <a:solidFill>
                  <a:srgbClr val="D86613"/>
                </a:solidFill>
                <a:latin typeface="Arial"/>
                <a:cs typeface="Arial"/>
              </a:rPr>
              <a:t>This machine used for all basic development and trial</a:t>
            </a:r>
          </a:p>
        </p:txBody>
      </p:sp>
      <p:sp>
        <p:nvSpPr>
          <p:cNvPr id="5" name="Rectangle 4">
            <a:extLst>
              <a:ext uri="{FF2B5EF4-FFF2-40B4-BE49-F238E27FC236}">
                <a16:creationId xmlns:a16="http://schemas.microsoft.com/office/drawing/2014/main" id="{97E90AF9-4FD2-4D34-9BC0-02BBB50FA36B}"/>
              </a:ext>
            </a:extLst>
          </p:cNvPr>
          <p:cNvSpPr/>
          <p:nvPr/>
        </p:nvSpPr>
        <p:spPr>
          <a:xfrm>
            <a:off x="6048467" y="1207680"/>
            <a:ext cx="2347082" cy="229498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Dev Machine3</a:t>
            </a:r>
            <a:endParaRPr lang="en-US" sz="1200">
              <a:ln w="0"/>
              <a:solidFill>
                <a:srgbClr val="D86613"/>
              </a:solidFill>
              <a:latin typeface="Arial" panose="020B0604020202020204" pitchFamily="34" charset="0"/>
              <a:cs typeface="Arial" panose="020B0604020202020204" pitchFamily="34" charset="0"/>
            </a:endParaRPr>
          </a:p>
          <a:p>
            <a:pPr algn="l"/>
            <a:endParaRPr lang="en-US" sz="1200">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CDAP</a:t>
            </a:r>
          </a:p>
          <a:p>
            <a:pPr marL="171450" indent="-171450" algn="l">
              <a:buFont typeface="Arial" panose="020B0604020202020204" pitchFamily="34" charset="0"/>
              <a:buChar char="•"/>
            </a:pPr>
            <a:r>
              <a:rPr lang="en-US" sz="1200" err="1">
                <a:ln w="0"/>
                <a:solidFill>
                  <a:srgbClr val="D86613"/>
                </a:solidFill>
                <a:latin typeface="Arial"/>
                <a:cs typeface="Arial"/>
              </a:rPr>
              <a:t>Mlflow</a:t>
            </a:r>
            <a:endParaRPr lang="en-US" sz="1200">
              <a:ln w="0"/>
              <a:solidFill>
                <a:srgbClr val="D86613"/>
              </a:solidFill>
              <a:latin typeface="Arial"/>
              <a:cs typeface="Arial"/>
            </a:endParaRPr>
          </a:p>
          <a:p>
            <a:pPr marL="171450" indent="-171450" algn="l">
              <a:buFont typeface="Arial" panose="020B0604020202020204" pitchFamily="34" charset="0"/>
              <a:buChar char="•"/>
            </a:pPr>
            <a:r>
              <a:rPr lang="en-US" sz="1200" err="1">
                <a:ln w="0"/>
                <a:solidFill>
                  <a:srgbClr val="D86613"/>
                </a:solidFill>
                <a:latin typeface="Arial"/>
                <a:cs typeface="Arial"/>
              </a:rPr>
              <a:t>Jupyter</a:t>
            </a:r>
            <a:r>
              <a:rPr lang="en-US" sz="1200">
                <a:ln w="0"/>
                <a:solidFill>
                  <a:srgbClr val="D86613"/>
                </a:solidFill>
                <a:latin typeface="Arial"/>
                <a:cs typeface="Arial"/>
              </a:rPr>
              <a:t> hub</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H20</a:t>
            </a:r>
          </a:p>
          <a:p>
            <a:pPr marL="171450" indent="-171450" algn="l">
              <a:buFont typeface="Arial" panose="020B0604020202020204" pitchFamily="34" charset="0"/>
              <a:buChar char="•"/>
            </a:pPr>
            <a:r>
              <a:rPr lang="en-US" sz="1200">
                <a:ln w="0"/>
                <a:solidFill>
                  <a:srgbClr val="D86613"/>
                </a:solidFill>
                <a:latin typeface="Arial"/>
                <a:cs typeface="Arial"/>
              </a:rPr>
              <a:t>Spark</a:t>
            </a:r>
            <a:endParaRPr lang="en-US" sz="1200">
              <a:ln w="0"/>
              <a:solidFill>
                <a:srgbClr val="D86613"/>
              </a:solidFill>
              <a:latin typeface="Arial" panose="020B0604020202020204" pitchFamily="34" charset="0"/>
              <a:cs typeface="Arial" panose="020B0604020202020204" pitchFamily="34" charset="0"/>
            </a:endParaRPr>
          </a:p>
          <a:p>
            <a:endParaRPr lang="en-US" sz="1200">
              <a:ln w="0"/>
              <a:solidFill>
                <a:srgbClr val="D86613"/>
              </a:solidFill>
              <a:latin typeface="Arial" panose="020B0604020202020204" pitchFamily="34" charset="0"/>
              <a:cs typeface="Arial" panose="020B0604020202020204" pitchFamily="34" charset="0"/>
            </a:endParaRPr>
          </a:p>
          <a:p>
            <a:r>
              <a:rPr lang="en-US" sz="1200" i="1">
                <a:ln w="0"/>
                <a:solidFill>
                  <a:srgbClr val="D86613"/>
                </a:solidFill>
                <a:latin typeface="Arial"/>
                <a:cs typeface="Arial"/>
              </a:rPr>
              <a:t>This machine used for Model build and training with complete data.</a:t>
            </a:r>
            <a:r>
              <a:rPr lang="en-US" sz="1200">
                <a:ln w="0"/>
                <a:solidFill>
                  <a:srgbClr val="D86613"/>
                </a:solidFill>
                <a:latin typeface="Arial"/>
                <a:cs typeface="Arial"/>
              </a:rPr>
              <a:t>	</a:t>
            </a:r>
          </a:p>
          <a:p>
            <a:endParaRPr lang="en-US" sz="1200">
              <a:ln w="0"/>
              <a:solidFill>
                <a:srgbClr val="D86613"/>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05F2C50-AE04-4DE5-B6BF-F69AEF84B1A0}"/>
              </a:ext>
            </a:extLst>
          </p:cNvPr>
          <p:cNvSpPr/>
          <p:nvPr/>
        </p:nvSpPr>
        <p:spPr>
          <a:xfrm>
            <a:off x="661016" y="622756"/>
            <a:ext cx="2332705" cy="363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Akash VM (Dev)</a:t>
            </a:r>
          </a:p>
        </p:txBody>
      </p:sp>
      <p:sp>
        <p:nvSpPr>
          <p:cNvPr id="7" name="Rectangle 6">
            <a:extLst>
              <a:ext uri="{FF2B5EF4-FFF2-40B4-BE49-F238E27FC236}">
                <a16:creationId xmlns:a16="http://schemas.microsoft.com/office/drawing/2014/main" id="{F6509A38-EFB1-4431-A533-5829A0ACFEA2}"/>
              </a:ext>
            </a:extLst>
          </p:cNvPr>
          <p:cNvSpPr/>
          <p:nvPr/>
        </p:nvSpPr>
        <p:spPr>
          <a:xfrm>
            <a:off x="8782056" y="1202151"/>
            <a:ext cx="2332705" cy="230935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Dev Machine4</a:t>
            </a:r>
            <a:endParaRPr lang="en-US" sz="1200">
              <a:ln w="0"/>
              <a:solidFill>
                <a:srgbClr val="D86613"/>
              </a:solidFill>
              <a:latin typeface="Arial" panose="020B0604020202020204" pitchFamily="34" charset="0"/>
              <a:cs typeface="Arial" panose="020B0604020202020204" pitchFamily="34" charset="0"/>
            </a:endParaRPr>
          </a:p>
          <a:p>
            <a:pPr algn="l"/>
            <a:endParaRPr lang="en-US" sz="1200">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Python</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H20</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flask</a:t>
            </a:r>
          </a:p>
          <a:p>
            <a:endParaRPr lang="en-US" sz="1200">
              <a:ln w="0"/>
              <a:solidFill>
                <a:srgbClr val="D86613"/>
              </a:solidFill>
              <a:latin typeface="Arial" panose="020B0604020202020204" pitchFamily="34" charset="0"/>
              <a:cs typeface="Arial" panose="020B0604020202020204" pitchFamily="34" charset="0"/>
            </a:endParaRPr>
          </a:p>
          <a:p>
            <a:r>
              <a:rPr lang="en-US" sz="1200" i="1">
                <a:ln w="0"/>
                <a:solidFill>
                  <a:srgbClr val="D86613"/>
                </a:solidFill>
                <a:latin typeface="Arial" panose="020B0604020202020204" pitchFamily="34" charset="0"/>
                <a:cs typeface="Arial" panose="020B0604020202020204" pitchFamily="34" charset="0"/>
              </a:rPr>
              <a:t>Model Deployment</a:t>
            </a:r>
          </a:p>
          <a:p>
            <a:r>
              <a:rPr lang="en-US" sz="1200" i="1">
                <a:ln w="0"/>
                <a:solidFill>
                  <a:srgbClr val="D86613"/>
                </a:solidFill>
                <a:latin typeface="Arial"/>
                <a:cs typeface="Arial"/>
              </a:rPr>
              <a:t>For API</a:t>
            </a:r>
            <a:r>
              <a:rPr lang="en-US" sz="1200">
                <a:ln w="0"/>
                <a:solidFill>
                  <a:srgbClr val="D86613"/>
                </a:solidFill>
                <a:latin typeface="Arial"/>
                <a:cs typeface="Arial"/>
              </a:rPr>
              <a:t>	</a:t>
            </a:r>
          </a:p>
          <a:p>
            <a:endParaRPr lang="en-US" sz="1200">
              <a:ln w="0"/>
              <a:solidFill>
                <a:srgbClr val="D86613"/>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3C8E291-9355-4A4F-8AC3-14A4972540D5}"/>
              </a:ext>
            </a:extLst>
          </p:cNvPr>
          <p:cNvSpPr/>
          <p:nvPr/>
        </p:nvSpPr>
        <p:spPr>
          <a:xfrm>
            <a:off x="6048467" y="609618"/>
            <a:ext cx="2332705" cy="363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EC2 Instance (ECS)</a:t>
            </a:r>
          </a:p>
        </p:txBody>
      </p:sp>
      <p:sp>
        <p:nvSpPr>
          <p:cNvPr id="11" name="Rectangle 10">
            <a:extLst>
              <a:ext uri="{FF2B5EF4-FFF2-40B4-BE49-F238E27FC236}">
                <a16:creationId xmlns:a16="http://schemas.microsoft.com/office/drawing/2014/main" id="{A6AA1862-4B68-4E0A-9B51-ED49258F6164}"/>
              </a:ext>
            </a:extLst>
          </p:cNvPr>
          <p:cNvSpPr/>
          <p:nvPr/>
        </p:nvSpPr>
        <p:spPr>
          <a:xfrm>
            <a:off x="8782056" y="622756"/>
            <a:ext cx="2332705" cy="363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EC2 Instance (ECS)</a:t>
            </a:r>
          </a:p>
        </p:txBody>
      </p:sp>
      <p:graphicFrame>
        <p:nvGraphicFramePr>
          <p:cNvPr id="13" name="Table 12">
            <a:extLst>
              <a:ext uri="{FF2B5EF4-FFF2-40B4-BE49-F238E27FC236}">
                <a16:creationId xmlns:a16="http://schemas.microsoft.com/office/drawing/2014/main" id="{894C6002-20CB-4ADB-B05D-7108E3334156}"/>
              </a:ext>
            </a:extLst>
          </p:cNvPr>
          <p:cNvGraphicFramePr>
            <a:graphicFrameLocks noGrp="1"/>
          </p:cNvGraphicFramePr>
          <p:nvPr>
            <p:extLst>
              <p:ext uri="{D42A27DB-BD31-4B8C-83A1-F6EECF244321}">
                <p14:modId xmlns:p14="http://schemas.microsoft.com/office/powerpoint/2010/main" val="2148097819"/>
              </p:ext>
            </p:extLst>
          </p:nvPr>
        </p:nvGraphicFramePr>
        <p:xfrm>
          <a:off x="735967" y="4335571"/>
          <a:ext cx="10249156" cy="1576716"/>
        </p:xfrm>
        <a:graphic>
          <a:graphicData uri="http://schemas.openxmlformats.org/drawingml/2006/table">
            <a:tbl>
              <a:tblPr>
                <a:tableStyleId>{5C22544A-7EE6-4342-B048-85BDC9FD1C3A}</a:tableStyleId>
              </a:tblPr>
              <a:tblGrid>
                <a:gridCol w="2562289">
                  <a:extLst>
                    <a:ext uri="{9D8B030D-6E8A-4147-A177-3AD203B41FA5}">
                      <a16:colId xmlns:a16="http://schemas.microsoft.com/office/drawing/2014/main" val="2697203969"/>
                    </a:ext>
                  </a:extLst>
                </a:gridCol>
                <a:gridCol w="2562289">
                  <a:extLst>
                    <a:ext uri="{9D8B030D-6E8A-4147-A177-3AD203B41FA5}">
                      <a16:colId xmlns:a16="http://schemas.microsoft.com/office/drawing/2014/main" val="2485912645"/>
                    </a:ext>
                  </a:extLst>
                </a:gridCol>
                <a:gridCol w="2562289">
                  <a:extLst>
                    <a:ext uri="{9D8B030D-6E8A-4147-A177-3AD203B41FA5}">
                      <a16:colId xmlns:a16="http://schemas.microsoft.com/office/drawing/2014/main" val="3550320142"/>
                    </a:ext>
                  </a:extLst>
                </a:gridCol>
                <a:gridCol w="2562289">
                  <a:extLst>
                    <a:ext uri="{9D8B030D-6E8A-4147-A177-3AD203B41FA5}">
                      <a16:colId xmlns:a16="http://schemas.microsoft.com/office/drawing/2014/main" val="3158645985"/>
                    </a:ext>
                  </a:extLst>
                </a:gridCol>
              </a:tblGrid>
              <a:tr h="262786">
                <a:tc>
                  <a:txBody>
                    <a:bodyPr/>
                    <a:lstStyle/>
                    <a:p>
                      <a:pPr algn="l" fontAlgn="b"/>
                      <a:r>
                        <a:rPr lang="en-US" sz="1100" b="1" u="none" strike="noStrike">
                          <a:effectLst/>
                        </a:rPr>
                        <a:t>Machine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Utility</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Component</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EC2 Instance (ECS)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2431263"/>
                  </a:ext>
                </a:extLst>
              </a:tr>
              <a:tr h="262786">
                <a:tc rowSpan="4">
                  <a:txBody>
                    <a:bodyPr/>
                    <a:lstStyle/>
                    <a:p>
                      <a:pPr algn="l" fontAlgn="b"/>
                      <a:r>
                        <a:rPr lang="en-US" sz="1100" u="none" strike="noStrike">
                          <a:effectLst/>
                        </a:rPr>
                        <a:t>Dev Machine1</a:t>
                      </a:r>
                      <a:endParaRPr lang="en-US" sz="1100" b="0" i="0" u="none" strike="noStrike">
                        <a:solidFill>
                          <a:srgbClr val="000000"/>
                        </a:solidFill>
                        <a:effectLst/>
                        <a:latin typeface="Calibri" panose="020F0502020204030204" pitchFamily="34" charset="0"/>
                      </a:endParaRPr>
                    </a:p>
                  </a:txBody>
                  <a:tcPr marL="9525" marR="9525" marT="9525" marB="0" anchor="b"/>
                </a:tc>
                <a:tc rowSpan="4">
                  <a:txBody>
                    <a:bodyPr/>
                    <a:lstStyle/>
                    <a:p>
                      <a:pPr algn="l" fontAlgn="b"/>
                      <a:r>
                        <a:rPr lang="en-US" sz="1100" u="none" strike="noStrike">
                          <a:effectLst/>
                        </a:rPr>
                        <a:t>This machine will be used for Data pull from CDAP pipeline,  Model training on full data.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CDAP</a:t>
                      </a:r>
                      <a:endParaRPr lang="en-US" sz="1100" b="0" i="0" u="none" strike="noStrike">
                        <a:solidFill>
                          <a:srgbClr val="000000"/>
                        </a:solidFill>
                        <a:effectLst/>
                        <a:latin typeface="Calibri" panose="020F0502020204030204" pitchFamily="34" charset="0"/>
                      </a:endParaRPr>
                    </a:p>
                  </a:txBody>
                  <a:tcPr marL="9525" marR="9525" marT="9525" marB="0" anchor="b"/>
                </a:tc>
                <a:tc rowSpan="4">
                  <a:txBody>
                    <a:bodyPr/>
                    <a:lstStyle/>
                    <a:p>
                      <a:r>
                        <a:rPr lang="en-US" sz="1100" u="none" strike="noStrike" kern="1200">
                          <a:solidFill>
                            <a:schemeClr val="dk1"/>
                          </a:solidFill>
                          <a:effectLst/>
                          <a:latin typeface="+mn-lt"/>
                          <a:ea typeface="+mn-ea"/>
                          <a:cs typeface="+mn-cs"/>
                        </a:rPr>
                        <a:t>t2.x large 4 </a:t>
                      </a:r>
                      <a:r>
                        <a:rPr lang="en-US" sz="1100" u="none" strike="noStrike" kern="1200" err="1">
                          <a:solidFill>
                            <a:schemeClr val="dk1"/>
                          </a:solidFill>
                          <a:effectLst/>
                          <a:latin typeface="+mn-lt"/>
                          <a:ea typeface="+mn-ea"/>
                          <a:cs typeface="+mn-cs"/>
                        </a:rPr>
                        <a:t>vcpu</a:t>
                      </a:r>
                      <a:r>
                        <a:rPr lang="en-US" sz="1100" u="none" strike="noStrike" kern="1200">
                          <a:solidFill>
                            <a:schemeClr val="dk1"/>
                          </a:solidFill>
                          <a:effectLst/>
                          <a:latin typeface="+mn-lt"/>
                          <a:ea typeface="+mn-ea"/>
                          <a:cs typeface="+mn-cs"/>
                        </a:rPr>
                        <a:t> and 16 GB </a:t>
                      </a:r>
                    </a:p>
                  </a:txBody>
                  <a:tcPr marL="9525" marR="9525" marT="9525" marB="0" anchor="b"/>
                </a:tc>
                <a:extLst>
                  <a:ext uri="{0D108BD9-81ED-4DB2-BD59-A6C34878D82A}">
                    <a16:rowId xmlns:a16="http://schemas.microsoft.com/office/drawing/2014/main" val="2165765572"/>
                  </a:ext>
                </a:extLst>
              </a:tr>
              <a:tr h="262786">
                <a:tc vMerge="1">
                  <a:txBody>
                    <a:bodyPr/>
                    <a:lstStyle/>
                    <a:p>
                      <a:endParaRPr lang="en-US"/>
                    </a:p>
                  </a:txBody>
                  <a:tcPr/>
                </a:tc>
                <a:tc vMerge="1">
                  <a:txBody>
                    <a:bodyPr/>
                    <a:lstStyle/>
                    <a:p>
                      <a:endParaRPr lang="en-US"/>
                    </a:p>
                  </a:txBody>
                  <a:tcPr/>
                </a:tc>
                <a:tc>
                  <a:txBody>
                    <a:bodyPr/>
                    <a:lstStyle/>
                    <a:p>
                      <a:pPr algn="l" fontAlgn="b"/>
                      <a:r>
                        <a:rPr lang="en-US" sz="1100" u="none" strike="noStrike">
                          <a:effectLst/>
                        </a:rPr>
                        <a:t>MLFlow</a:t>
                      </a:r>
                      <a:endParaRPr lang="en-US" sz="1100" b="0" i="0" u="none" strike="noStrike" err="1">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extLst>
                  <a:ext uri="{0D108BD9-81ED-4DB2-BD59-A6C34878D82A}">
                    <a16:rowId xmlns:a16="http://schemas.microsoft.com/office/drawing/2014/main" val="728765124"/>
                  </a:ext>
                </a:extLst>
              </a:tr>
              <a:tr h="262786">
                <a:tc vMerge="1">
                  <a:txBody>
                    <a:bodyPr/>
                    <a:lstStyle/>
                    <a:p>
                      <a:endParaRPr lang="en-US"/>
                    </a:p>
                  </a:txBody>
                  <a:tcPr/>
                </a:tc>
                <a:tc vMerge="1">
                  <a:txBody>
                    <a:bodyPr/>
                    <a:lstStyle/>
                    <a:p>
                      <a:endParaRPr lang="en-US"/>
                    </a:p>
                  </a:txBody>
                  <a:tcPr/>
                </a:tc>
                <a:tc>
                  <a:txBody>
                    <a:bodyPr/>
                    <a:lstStyle/>
                    <a:p>
                      <a:pPr algn="l" fontAlgn="b"/>
                      <a:r>
                        <a:rPr lang="en-US" sz="1100" u="none" strike="noStrike" err="1">
                          <a:effectLst/>
                        </a:rPr>
                        <a:t>Jupyter</a:t>
                      </a:r>
                      <a:r>
                        <a:rPr lang="en-US" sz="1100" u="none" strike="noStrike">
                          <a:effectLst/>
                        </a:rPr>
                        <a:t> Hub</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extLst>
                  <a:ext uri="{0D108BD9-81ED-4DB2-BD59-A6C34878D82A}">
                    <a16:rowId xmlns:a16="http://schemas.microsoft.com/office/drawing/2014/main" val="2680936124"/>
                  </a:ext>
                </a:extLst>
              </a:tr>
              <a:tr h="262786">
                <a:tc vMerge="1">
                  <a:txBody>
                    <a:bodyPr/>
                    <a:lstStyle/>
                    <a:p>
                      <a:endParaRPr lang="en-US"/>
                    </a:p>
                  </a:txBody>
                  <a:tcPr/>
                </a:tc>
                <a:tc vMerge="1">
                  <a:txBody>
                    <a:bodyPr/>
                    <a:lstStyle/>
                    <a:p>
                      <a:endParaRPr lang="en-US"/>
                    </a:p>
                  </a:txBody>
                  <a:tcPr/>
                </a:tc>
                <a:tc>
                  <a:txBody>
                    <a:bodyPr/>
                    <a:lstStyle/>
                    <a:p>
                      <a:pPr algn="l" fontAlgn="b"/>
                      <a:r>
                        <a:rPr lang="en-US" sz="1100" u="none" strike="noStrike">
                          <a:effectLst/>
                        </a:rPr>
                        <a:t>h2O</a:t>
                      </a:r>
                      <a:endParaRPr lang="en-US" sz="11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extLst>
                  <a:ext uri="{0D108BD9-81ED-4DB2-BD59-A6C34878D82A}">
                    <a16:rowId xmlns:a16="http://schemas.microsoft.com/office/drawing/2014/main" val="114136085"/>
                  </a:ext>
                </a:extLst>
              </a:tr>
              <a:tr h="262786">
                <a:tc>
                  <a:txBody>
                    <a:bodyPr/>
                    <a:lstStyle/>
                    <a:p>
                      <a:pPr algn="l" fontAlgn="b"/>
                      <a:r>
                        <a:rPr lang="en-US" sz="1100" u="none" strike="noStrike">
                          <a:effectLst/>
                        </a:rPr>
                        <a:t>Dev Machine2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Model Deploymnet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Python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r>
                        <a:rPr lang="en-US" sz="1100" u="none" strike="noStrike" kern="1200">
                          <a:solidFill>
                            <a:schemeClr val="dk1"/>
                          </a:solidFill>
                          <a:effectLst/>
                          <a:latin typeface="+mn-lt"/>
                          <a:ea typeface="+mn-ea"/>
                          <a:cs typeface="+mn-cs"/>
                        </a:rPr>
                        <a:t>t2.x large 4 </a:t>
                      </a:r>
                      <a:r>
                        <a:rPr lang="en-US" sz="1100" u="none" strike="noStrike" kern="1200" err="1">
                          <a:solidFill>
                            <a:schemeClr val="dk1"/>
                          </a:solidFill>
                          <a:effectLst/>
                          <a:latin typeface="+mn-lt"/>
                          <a:ea typeface="+mn-ea"/>
                          <a:cs typeface="+mn-cs"/>
                        </a:rPr>
                        <a:t>vcpu</a:t>
                      </a:r>
                      <a:r>
                        <a:rPr lang="en-US" sz="1100" u="none" strike="noStrike" kern="1200">
                          <a:solidFill>
                            <a:schemeClr val="dk1"/>
                          </a:solidFill>
                          <a:effectLst/>
                          <a:latin typeface="+mn-lt"/>
                          <a:ea typeface="+mn-ea"/>
                          <a:cs typeface="+mn-cs"/>
                        </a:rPr>
                        <a:t> and 16 GB </a:t>
                      </a:r>
                    </a:p>
                  </a:txBody>
                  <a:tcPr marL="9525" marR="9525" marT="9525" marB="0" anchor="ctr"/>
                </a:tc>
                <a:extLst>
                  <a:ext uri="{0D108BD9-81ED-4DB2-BD59-A6C34878D82A}">
                    <a16:rowId xmlns:a16="http://schemas.microsoft.com/office/drawing/2014/main" val="3978852192"/>
                  </a:ext>
                </a:extLst>
              </a:tr>
            </a:tbl>
          </a:graphicData>
        </a:graphic>
      </p:graphicFrame>
      <p:cxnSp>
        <p:nvCxnSpPr>
          <p:cNvPr id="15" name="Straight Arrow Connector 14">
            <a:extLst>
              <a:ext uri="{FF2B5EF4-FFF2-40B4-BE49-F238E27FC236}">
                <a16:creationId xmlns:a16="http://schemas.microsoft.com/office/drawing/2014/main" id="{E95E8940-3056-4BC4-9EB5-27622AD7F804}"/>
              </a:ext>
            </a:extLst>
          </p:cNvPr>
          <p:cNvCxnSpPr/>
          <p:nvPr/>
        </p:nvCxnSpPr>
        <p:spPr>
          <a:xfrm>
            <a:off x="8394309" y="2749793"/>
            <a:ext cx="387747" cy="1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C3CFA1-5359-4E9B-AE3D-5CA269C33BE7}"/>
              </a:ext>
            </a:extLst>
          </p:cNvPr>
          <p:cNvCxnSpPr>
            <a:stCxn id="7" idx="1"/>
          </p:cNvCxnSpPr>
          <p:nvPr/>
        </p:nvCxnSpPr>
        <p:spPr>
          <a:xfrm flipH="1" flipV="1">
            <a:off x="8370956" y="1712103"/>
            <a:ext cx="411100" cy="644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A0121FB-0D7F-4A4E-8CE4-FE4D27B38E8B}"/>
              </a:ext>
            </a:extLst>
          </p:cNvPr>
          <p:cNvSpPr/>
          <p:nvPr/>
        </p:nvSpPr>
        <p:spPr>
          <a:xfrm>
            <a:off x="3315777" y="1207680"/>
            <a:ext cx="2332705" cy="229498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Dev Machine2</a:t>
            </a:r>
          </a:p>
          <a:p>
            <a:pPr algn="l"/>
            <a:endParaRPr lang="en-US" sz="1200">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a:ln w="0"/>
                <a:solidFill>
                  <a:srgbClr val="D86613"/>
                </a:solidFill>
                <a:latin typeface="Arial"/>
                <a:cs typeface="Arial"/>
              </a:rPr>
              <a:t>CDAP</a:t>
            </a:r>
          </a:p>
          <a:p>
            <a:pPr marL="171450" indent="-171450" algn="l">
              <a:buFont typeface="Arial" panose="020B0604020202020204" pitchFamily="34" charset="0"/>
              <a:buChar char="•"/>
            </a:pPr>
            <a:r>
              <a:rPr lang="en-US" sz="1200">
                <a:ln w="0"/>
                <a:solidFill>
                  <a:srgbClr val="D86613"/>
                </a:solidFill>
                <a:latin typeface="Arial"/>
                <a:cs typeface="Arial"/>
              </a:rPr>
              <a:t>Spark</a:t>
            </a:r>
            <a:endParaRPr lang="en-US" sz="1200">
              <a:ln w="0"/>
              <a:solidFill>
                <a:srgbClr val="D86613"/>
              </a:solidFill>
              <a:latin typeface="Arial" panose="020B0604020202020204" pitchFamily="34" charset="0"/>
              <a:cs typeface="Arial" panose="020B0604020202020204" pitchFamily="34" charset="0"/>
            </a:endParaRPr>
          </a:p>
          <a:p>
            <a:pPr algn="l"/>
            <a:endParaRPr lang="en-US" sz="1200">
              <a:ln w="0"/>
              <a:solidFill>
                <a:srgbClr val="D86613"/>
              </a:solidFill>
              <a:latin typeface="Arial" panose="020B0604020202020204" pitchFamily="34" charset="0"/>
              <a:cs typeface="Arial" panose="020B0604020202020204" pitchFamily="34" charset="0"/>
            </a:endParaRPr>
          </a:p>
          <a:p>
            <a:endParaRPr lang="en-US" sz="1200">
              <a:ln w="0"/>
              <a:solidFill>
                <a:srgbClr val="D86613"/>
              </a:solidFill>
              <a:latin typeface="Arial" panose="020B0604020202020204" pitchFamily="34" charset="0"/>
              <a:cs typeface="Arial" panose="020B0604020202020204" pitchFamily="34" charset="0"/>
            </a:endParaRPr>
          </a:p>
          <a:p>
            <a:r>
              <a:rPr lang="en-US" sz="1200" i="1">
                <a:ln w="0"/>
                <a:solidFill>
                  <a:srgbClr val="D86613"/>
                </a:solidFill>
                <a:latin typeface="Arial"/>
                <a:cs typeface="Arial"/>
              </a:rPr>
              <a:t>This machine used for data wrangling.</a:t>
            </a:r>
            <a:r>
              <a:rPr lang="en-US" sz="1200">
                <a:ln w="0"/>
                <a:solidFill>
                  <a:srgbClr val="D86613"/>
                </a:solidFill>
                <a:latin typeface="Arial"/>
                <a:cs typeface="Arial"/>
              </a:rPr>
              <a:t>	</a:t>
            </a:r>
          </a:p>
          <a:p>
            <a:endParaRPr lang="en-US" sz="1200">
              <a:ln w="0"/>
              <a:solidFill>
                <a:srgbClr val="D86613"/>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43F0E84-2ADF-4D27-BE50-0A571F31B601}"/>
              </a:ext>
            </a:extLst>
          </p:cNvPr>
          <p:cNvSpPr/>
          <p:nvPr/>
        </p:nvSpPr>
        <p:spPr>
          <a:xfrm>
            <a:off x="3315777" y="609618"/>
            <a:ext cx="2332705" cy="363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EC2 Instance (ECS)</a:t>
            </a:r>
          </a:p>
        </p:txBody>
      </p:sp>
    </p:spTree>
    <p:extLst>
      <p:ext uri="{BB962C8B-B14F-4D97-AF65-F5344CB8AC3E}">
        <p14:creationId xmlns:p14="http://schemas.microsoft.com/office/powerpoint/2010/main" val="1990698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BF62-F53E-45D6-B505-047284BB4CAC}"/>
              </a:ext>
            </a:extLst>
          </p:cNvPr>
          <p:cNvSpPr>
            <a:spLocks noGrp="1"/>
          </p:cNvSpPr>
          <p:nvPr>
            <p:ph type="title"/>
          </p:nvPr>
        </p:nvSpPr>
        <p:spPr>
          <a:xfrm>
            <a:off x="963118" y="77814"/>
            <a:ext cx="10515600" cy="721714"/>
          </a:xfrm>
        </p:spPr>
        <p:txBody>
          <a:bodyPr>
            <a:normAutofit/>
          </a:bodyPr>
          <a:lstStyle/>
          <a:p>
            <a:r>
              <a:rPr lang="en-US" sz="4000">
                <a:cs typeface="Calibri Light"/>
              </a:rPr>
              <a:t>SPARK, </a:t>
            </a:r>
            <a:r>
              <a:rPr lang="en-US" sz="4000" err="1">
                <a:cs typeface="Calibri Light"/>
              </a:rPr>
              <a:t>MLflow</a:t>
            </a:r>
            <a:r>
              <a:rPr lang="en-US" sz="4000">
                <a:cs typeface="Calibri Light"/>
              </a:rPr>
              <a:t>, CDAP on AWS EC2 as Clusters</a:t>
            </a:r>
            <a:endParaRPr lang="en-US" sz="4000"/>
          </a:p>
        </p:txBody>
      </p:sp>
      <p:sp>
        <p:nvSpPr>
          <p:cNvPr id="4" name="Rounded Rectangle 3"/>
          <p:cNvSpPr/>
          <p:nvPr/>
        </p:nvSpPr>
        <p:spPr>
          <a:xfrm>
            <a:off x="748163" y="796296"/>
            <a:ext cx="10709544" cy="188880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sz="1200">
                <a:latin typeface="Arial" panose="020B0604020202020204" pitchFamily="34" charset="0"/>
                <a:cs typeface="Arial" panose="020B0604020202020204" pitchFamily="34" charset="0"/>
              </a:rPr>
              <a:t>SPARK on EC2 : </a:t>
            </a:r>
            <a:r>
              <a:rPr lang="en-US" sz="1200">
                <a:latin typeface="Arial" panose="020B0604020202020204" pitchFamily="34" charset="0"/>
                <a:ea typeface="+mn-lt"/>
                <a:cs typeface="Arial" panose="020B0604020202020204" pitchFamily="34" charset="0"/>
                <a:hlinkClick r:id="rId2"/>
              </a:rPr>
              <a:t>https://spark.apache.org/docs/1.6.2/ec2-scripts.html</a:t>
            </a:r>
          </a:p>
          <a:p>
            <a:pPr algn="ctr"/>
            <a:r>
              <a:rPr lang="en-US" sz="1200" b="1" err="1">
                <a:solidFill>
                  <a:srgbClr val="FF0000"/>
                </a:solidFill>
                <a:ea typeface="+mn-lt"/>
                <a:cs typeface="+mn-lt"/>
              </a:rPr>
              <a:t>Flintrock</a:t>
            </a:r>
            <a:r>
              <a:rPr lang="en-US" sz="1200" b="1">
                <a:solidFill>
                  <a:srgbClr val="FF0000"/>
                </a:solidFill>
                <a:ea typeface="+mn-lt"/>
                <a:cs typeface="+mn-lt"/>
              </a:rPr>
              <a:t> </a:t>
            </a:r>
            <a:r>
              <a:rPr lang="en-US" sz="1200">
                <a:ea typeface="+mn-lt"/>
                <a:cs typeface="+mn-lt"/>
              </a:rPr>
              <a:t>is a command-line tool for launching </a:t>
            </a:r>
            <a:r>
              <a:rPr lang="en-US" sz="1200">
                <a:ea typeface="+mn-lt"/>
                <a:cs typeface="+mn-lt"/>
                <a:hlinkClick r:id="rId3"/>
              </a:rPr>
              <a:t>Apache Spark</a:t>
            </a:r>
            <a:r>
              <a:rPr lang="en-US" sz="1200">
                <a:ea typeface="+mn-lt"/>
                <a:cs typeface="+mn-lt"/>
              </a:rPr>
              <a:t> clusters. :</a:t>
            </a:r>
          </a:p>
          <a:p>
            <a:pPr algn="ctr"/>
            <a:r>
              <a:rPr lang="en-US" sz="1200">
                <a:ea typeface="+mn-lt"/>
                <a:cs typeface="+mn-lt"/>
              </a:rPr>
              <a:t> </a:t>
            </a:r>
            <a:r>
              <a:rPr lang="en-US" sz="1200">
                <a:ea typeface="+mn-lt"/>
                <a:cs typeface="+mn-lt"/>
                <a:hlinkClick r:id="rId4"/>
              </a:rPr>
              <a:t>https://github.com/nchammas/flintrock</a:t>
            </a:r>
            <a:r>
              <a:rPr lang="en-US" sz="1200">
                <a:ea typeface="+mn-lt"/>
                <a:cs typeface="+mn-lt"/>
              </a:rPr>
              <a:t> , </a:t>
            </a:r>
            <a:r>
              <a:rPr lang="en-US" sz="1200">
                <a:ea typeface="+mn-lt"/>
                <a:cs typeface="+mn-lt"/>
                <a:hlinkClick r:id="rId5"/>
              </a:rPr>
              <a:t>https://github.com/PiercingDan/spark-Jupyter-AWS</a:t>
            </a:r>
            <a:r>
              <a:rPr lang="en-US" sz="1200">
                <a:ea typeface="+mn-lt"/>
                <a:cs typeface="+mn-lt"/>
              </a:rPr>
              <a:t> </a:t>
            </a:r>
            <a:endParaRPr lang="en-US">
              <a:cs typeface="Calibri"/>
            </a:endParaRPr>
          </a:p>
          <a:p>
            <a:pPr algn="ctr"/>
            <a:r>
              <a:rPr lang="en-US" sz="1200">
                <a:cs typeface="Calibri"/>
              </a:rPr>
              <a:t>"</a:t>
            </a:r>
            <a:r>
              <a:rPr lang="en-US" sz="1200">
                <a:ea typeface="+mn-lt"/>
                <a:cs typeface="+mn-lt"/>
              </a:rPr>
              <a:t>Each cluster is identified by placing its machines into EC2 security groups whose names are derived from the name of the cluster.</a:t>
            </a:r>
            <a:r>
              <a:rPr lang="en-US" sz="1200">
                <a:cs typeface="Calibri"/>
              </a:rPr>
              <a:t>"</a:t>
            </a:r>
          </a:p>
          <a:p>
            <a:pPr algn="ctr"/>
            <a:r>
              <a:rPr lang="en-US" sz="1200">
                <a:ea typeface="+mn-lt"/>
                <a:cs typeface="+mn-lt"/>
                <a:hlinkClick r:id="rId6"/>
              </a:rPr>
              <a:t>https://medium.com/snipe-gg/running-apache-spark-on-aws-without-busting-the-bank-5566dad18ea3</a:t>
            </a:r>
            <a:endParaRPr lang="en-US"/>
          </a:p>
          <a:p>
            <a:pPr algn="ctr"/>
            <a:r>
              <a:rPr lang="en-US" sz="1200">
                <a:cs typeface="Calibri"/>
              </a:rPr>
              <a:t>"</a:t>
            </a:r>
            <a:r>
              <a:rPr lang="en-US" sz="1200">
                <a:ea typeface="+mn-lt"/>
                <a:cs typeface="+mn-lt"/>
              </a:rPr>
              <a:t>upon checking the </a:t>
            </a:r>
            <a:r>
              <a:rPr lang="en-US" sz="1200" u="sng">
                <a:ea typeface="+mn-lt"/>
                <a:cs typeface="+mn-lt"/>
                <a:hlinkClick r:id="rId7"/>
              </a:rPr>
              <a:t>EMR Pricing</a:t>
            </a:r>
            <a:r>
              <a:rPr lang="en-US" sz="1200">
                <a:ea typeface="+mn-lt"/>
                <a:cs typeface="+mn-lt"/>
              </a:rPr>
              <a:t>, we realized that EMR adds a pricing overhead of a whopping </a:t>
            </a:r>
            <a:r>
              <a:rPr lang="en-US" sz="1200" b="1">
                <a:ea typeface="+mn-lt"/>
                <a:cs typeface="+mn-lt"/>
              </a:rPr>
              <a:t>25% </a:t>
            </a:r>
            <a:r>
              <a:rPr lang="en-US" sz="1200">
                <a:ea typeface="+mn-lt"/>
                <a:cs typeface="+mn-lt"/>
              </a:rPr>
              <a:t>to the price of the EC2 instances it uses, rendering it unusable with our budget. </a:t>
            </a:r>
            <a:r>
              <a:rPr lang="en-US" sz="1200">
                <a:cs typeface="Calibri"/>
              </a:rPr>
              <a:t>“ … “On instance type, we figured we want to start with the M-family of EC2, as they are general purpose, fixed performance instance, and that we should be using Spot Instances whenever possible rather than On-Demand ones.” </a:t>
            </a:r>
          </a:p>
          <a:p>
            <a:pPr algn="ctr"/>
            <a:endParaRPr lang="en-US" sz="1200">
              <a:cs typeface="Calibri"/>
            </a:endParaRPr>
          </a:p>
        </p:txBody>
      </p:sp>
      <p:sp>
        <p:nvSpPr>
          <p:cNvPr id="5" name="Rounded Rectangle 4"/>
          <p:cNvSpPr/>
          <p:nvPr/>
        </p:nvSpPr>
        <p:spPr>
          <a:xfrm>
            <a:off x="723178" y="5292442"/>
            <a:ext cx="10734527" cy="8728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latin typeface="Arial" panose="020B0604020202020204" pitchFamily="34" charset="0"/>
                <a:cs typeface="Arial" panose="020B0604020202020204" pitchFamily="34" charset="0"/>
              </a:rPr>
              <a:t>Scalable HDFS Architecture another alternative: </a:t>
            </a:r>
          </a:p>
          <a:p>
            <a:pPr algn="ctr"/>
            <a:r>
              <a:rPr lang="en-US" sz="1200">
                <a:latin typeface="Arial" panose="020B0604020202020204" pitchFamily="34" charset="0"/>
                <a:cs typeface="Arial" panose="020B0604020202020204" pitchFamily="34" charset="0"/>
                <a:hlinkClick r:id="rId8"/>
              </a:rPr>
              <a:t>https://aws.amazon.com/blogs/big-data/best-practices-for-running-apache-spark-applications-using-amazon-ec2-spot-instances-with-amazon-emr/</a:t>
            </a:r>
            <a:endParaRPr lang="en-US" sz="1200">
              <a:latin typeface="Arial" panose="020B0604020202020204" pitchFamily="34" charset="0"/>
              <a:cs typeface="Arial" panose="020B0604020202020204" pitchFamily="34" charset="0"/>
            </a:endParaRPr>
          </a:p>
          <a:p>
            <a:pPr algn="ctr"/>
            <a:r>
              <a:rPr lang="en-US" sz="1200">
                <a:latin typeface="Arial" panose="020B0604020202020204" pitchFamily="34" charset="0"/>
                <a:cs typeface="Arial" panose="020B0604020202020204" pitchFamily="34" charset="0"/>
                <a:hlinkClick r:id="rId9"/>
              </a:rPr>
              <a:t>https://aws.amazon.com/blogs/big-data/run-spark-applications-with-docker-using-amazon-emr-6-0-0-beta/</a:t>
            </a:r>
            <a:endParaRPr lang="en-US" sz="1200">
              <a:latin typeface="Arial" panose="020B0604020202020204" pitchFamily="34" charset="0"/>
              <a:cs typeface="Arial" panose="020B0604020202020204" pitchFamily="34" charset="0"/>
            </a:endParaRPr>
          </a:p>
        </p:txBody>
      </p:sp>
      <p:sp>
        <p:nvSpPr>
          <p:cNvPr id="6" name="Rounded Rectangle 5"/>
          <p:cNvSpPr/>
          <p:nvPr/>
        </p:nvSpPr>
        <p:spPr>
          <a:xfrm>
            <a:off x="745330" y="3519057"/>
            <a:ext cx="10734527" cy="16625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200" b="1" u="sng">
                <a:solidFill>
                  <a:srgbClr val="0070C0"/>
                </a:solidFill>
                <a:latin typeface="Arial" panose="020B0604020202020204" pitchFamily="34" charset="0"/>
                <a:ea typeface="+mn-lt"/>
                <a:cs typeface="Arial" panose="020B0604020202020204" pitchFamily="34" charset="0"/>
              </a:rPr>
              <a:t>Calling CDAP in distributed Architecture:</a:t>
            </a:r>
            <a:r>
              <a:rPr lang="en-US" sz="1200">
                <a:solidFill>
                  <a:srgbClr val="0070C0"/>
                </a:solidFill>
                <a:latin typeface="Arial" panose="020B0604020202020204" pitchFamily="34" charset="0"/>
                <a:ea typeface="+mn-lt"/>
                <a:cs typeface="Arial" panose="020B0604020202020204" pitchFamily="34" charset="0"/>
              </a:rPr>
              <a:t> </a:t>
            </a:r>
          </a:p>
          <a:p>
            <a:r>
              <a:rPr lang="en-US" sz="1200">
                <a:latin typeface="Arial" panose="020B0604020202020204" pitchFamily="34" charset="0"/>
                <a:ea typeface="+mn-lt"/>
                <a:cs typeface="Arial" panose="020B0604020202020204" pitchFamily="34" charset="0"/>
              </a:rPr>
              <a:t>CDAP needs to be installed in master EC2 instance, and eventually AWS load balancer need to be configured for API:</a:t>
            </a:r>
            <a:endParaRPr lang="en-US" sz="1200">
              <a:latin typeface="Arial" panose="020B0604020202020204" pitchFamily="34" charset="0"/>
              <a:ea typeface="+mn-lt"/>
              <a:cs typeface="Arial" panose="020B0604020202020204" pitchFamily="34" charset="0"/>
              <a:hlinkClick r:id="rId10"/>
            </a:endParaRPr>
          </a:p>
          <a:p>
            <a:r>
              <a:rPr lang="en-US" sz="1200">
                <a:latin typeface="Arial" panose="020B0604020202020204" pitchFamily="34" charset="0"/>
                <a:ea typeface="+mn-lt"/>
                <a:cs typeface="Arial" panose="020B0604020202020204" pitchFamily="34" charset="0"/>
                <a:hlinkClick r:id="rId10"/>
              </a:rPr>
              <a:t>https://cdap.atlassian.net/wiki/spaces/DOCS/pages/477692124/API+Introduction</a:t>
            </a:r>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ea typeface="+mn-lt"/>
              <a:cs typeface="Arial" panose="020B0604020202020204" pitchFamily="34" charset="0"/>
            </a:endParaRPr>
          </a:p>
          <a:p>
            <a:r>
              <a:rPr lang="en-US" sz="1200" b="1" u="sng">
                <a:solidFill>
                  <a:srgbClr val="0070C0"/>
                </a:solidFill>
                <a:latin typeface="Arial" panose="020B0604020202020204" pitchFamily="34" charset="0"/>
                <a:ea typeface="+mn-lt"/>
                <a:cs typeface="Arial" panose="020B0604020202020204" pitchFamily="34" charset="0"/>
              </a:rPr>
              <a:t>Leverage distributed architecture of SPARK in CDAP:</a:t>
            </a:r>
          </a:p>
          <a:p>
            <a:r>
              <a:rPr lang="en-US" sz="1200">
                <a:latin typeface="Arial" panose="020B0604020202020204" pitchFamily="34" charset="0"/>
                <a:ea typeface="+mn-lt"/>
                <a:cs typeface="Arial" panose="020B0604020202020204" pitchFamily="34" charset="0"/>
              </a:rPr>
              <a:t>With CDAP 3.4, we have also enhanced Cask Hydrator, a CDAP extension, to support Spark compute and the Spark Machine Learning library (</a:t>
            </a:r>
            <a:r>
              <a:rPr lang="en-US" sz="1200" err="1">
                <a:latin typeface="Arial" panose="020B0604020202020204" pitchFamily="34" charset="0"/>
                <a:ea typeface="+mn-lt"/>
                <a:cs typeface="Arial" panose="020B0604020202020204" pitchFamily="34" charset="0"/>
              </a:rPr>
              <a:t>MLlib</a:t>
            </a:r>
            <a:r>
              <a:rPr lang="en-US" sz="1200">
                <a:latin typeface="Arial" panose="020B0604020202020204" pitchFamily="34" charset="0"/>
                <a:ea typeface="+mn-lt"/>
                <a:cs typeface="Arial" panose="020B0604020202020204" pitchFamily="34" charset="0"/>
              </a:rPr>
              <a:t>) as part of the data pipeline, which can be created using a drag and drop user interface in Hydrator</a:t>
            </a:r>
            <a:endParaRPr lang="en-US" sz="1200">
              <a:latin typeface="Arial" panose="020B0604020202020204" pitchFamily="34" charset="0"/>
              <a:cs typeface="Arial" panose="020B0604020202020204" pitchFamily="34" charset="0"/>
            </a:endParaRPr>
          </a:p>
          <a:p>
            <a:r>
              <a:rPr lang="en-US" sz="1200">
                <a:latin typeface="Arial" panose="020B0604020202020204" pitchFamily="34" charset="0"/>
                <a:ea typeface="+mn-lt"/>
                <a:cs typeface="Arial" panose="020B0604020202020204" pitchFamily="34" charset="0"/>
                <a:hlinkClick r:id="rId11"/>
              </a:rPr>
              <a:t>https://medium.com/cdapio/cdap-taking-spark-apps-from-prototype-to-production-96997ef20a95</a:t>
            </a:r>
            <a:endParaRPr lang="en-US" sz="1200">
              <a:latin typeface="Arial" panose="020B0604020202020204" pitchFamily="34" charset="0"/>
              <a:cs typeface="Arial" panose="020B0604020202020204" pitchFamily="34" charset="0"/>
            </a:endParaRPr>
          </a:p>
        </p:txBody>
      </p:sp>
      <p:sp>
        <p:nvSpPr>
          <p:cNvPr id="3" name="Rounded Rectangle 2"/>
          <p:cNvSpPr/>
          <p:nvPr/>
        </p:nvSpPr>
        <p:spPr>
          <a:xfrm>
            <a:off x="723179" y="2795933"/>
            <a:ext cx="10734527" cy="61228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 </a:t>
            </a:r>
            <a:r>
              <a:rPr lang="en-US" sz="1200">
                <a:latin typeface="Arial Narrow" panose="020B0606020202030204" pitchFamily="34" charset="0"/>
              </a:rPr>
              <a:t>“An individual </a:t>
            </a:r>
            <a:r>
              <a:rPr lang="en-US" sz="1200" err="1">
                <a:latin typeface="Arial Narrow" panose="020B0606020202030204" pitchFamily="34" charset="0"/>
              </a:rPr>
              <a:t>MLflow</a:t>
            </a:r>
            <a:r>
              <a:rPr lang="en-US" sz="1200">
                <a:latin typeface="Arial Narrow" panose="020B0606020202030204" pitchFamily="34" charset="0"/>
              </a:rPr>
              <a:t> run can execute on a distributed cluster, for example, using Apache Spark” </a:t>
            </a:r>
          </a:p>
          <a:p>
            <a:pPr algn="ctr"/>
            <a:r>
              <a:rPr lang="en-US" sz="1200">
                <a:latin typeface="Arial" panose="020B0604020202020204" pitchFamily="34" charset="0"/>
                <a:cs typeface="Arial" panose="020B0604020202020204" pitchFamily="34" charset="0"/>
                <a:hlinkClick r:id="rId12"/>
              </a:rPr>
              <a:t>https://www.mlflow.org/docs/latest/concepts.html</a:t>
            </a:r>
            <a:endParaRPr lang="en-US" sz="1200">
              <a:latin typeface="Arial" panose="020B0604020202020204" pitchFamily="34" charset="0"/>
              <a:cs typeface="Arial" panose="020B0604020202020204" pitchFamily="34" charset="0"/>
            </a:endParaRPr>
          </a:p>
          <a:p>
            <a:pPr algn="ctr"/>
            <a:endParaRPr lang="en-US" sz="1200">
              <a:latin typeface="Arial" panose="020B0604020202020204" pitchFamily="34" charset="0"/>
              <a:cs typeface="Arial" panose="020B0604020202020204" pitchFamily="34" charset="0"/>
            </a:endParaRPr>
          </a:p>
        </p:txBody>
      </p:sp>
      <p:sp>
        <p:nvSpPr>
          <p:cNvPr id="7" name="Rounded Rectangle 6"/>
          <p:cNvSpPr/>
          <p:nvPr/>
        </p:nvSpPr>
        <p:spPr>
          <a:xfrm>
            <a:off x="838200" y="6276109"/>
            <a:ext cx="10619505" cy="3048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latin typeface="Arial Narrow" panose="020B0606020202030204" pitchFamily="34" charset="0"/>
              <a:hlinkClick r:id="rId13"/>
            </a:endParaRPr>
          </a:p>
          <a:p>
            <a:pPr algn="ctr"/>
            <a:r>
              <a:rPr lang="en-US" sz="1200">
                <a:latin typeface="Arial Narrow" panose="020B0606020202030204" pitchFamily="34" charset="0"/>
                <a:hlinkClick r:id="rId13"/>
              </a:rPr>
              <a:t>https://docs.aws.amazon.com/elasticbeanstalk/latest/dg/create-deploy-python-flask.html</a:t>
            </a:r>
            <a:r>
              <a:rPr lang="en-US" sz="1200">
                <a:latin typeface="Arial Narrow" panose="020B0606020202030204" pitchFamily="34" charset="0"/>
              </a:rPr>
              <a:t>   (Deployed API in Elastic Bean stalk)</a:t>
            </a:r>
          </a:p>
          <a:p>
            <a:pPr algn="ctr"/>
            <a:endParaRPr lang="en-US" sz="1200">
              <a:latin typeface="Arial Narrow" panose="020B0606020202030204" pitchFamily="34" charset="0"/>
            </a:endParaRPr>
          </a:p>
        </p:txBody>
      </p:sp>
      <p:sp>
        <p:nvSpPr>
          <p:cNvPr id="8" name="Rectangle 7"/>
          <p:cNvSpPr/>
          <p:nvPr/>
        </p:nvSpPr>
        <p:spPr>
          <a:xfrm>
            <a:off x="5486346" y="3244334"/>
            <a:ext cx="1219308" cy="369332"/>
          </a:xfrm>
          <a:prstGeom prst="rect">
            <a:avLst/>
          </a:prstGeom>
        </p:spPr>
        <p:txBody>
          <a:bodyPr wrap="none">
            <a:spAutoFit/>
          </a:bodyPr>
          <a:lstStyle/>
          <a:p>
            <a:r>
              <a:rPr lang="en-US">
                <a:latin typeface="Arial" panose="020B0604020202020204" pitchFamily="34" charset="0"/>
                <a:cs typeface="Arial" panose="020B0604020202020204" pitchFamily="34" charset="0"/>
              </a:rPr>
              <a:t>REST API</a:t>
            </a:r>
            <a:endParaRPr lang="en-US"/>
          </a:p>
        </p:txBody>
      </p:sp>
    </p:spTree>
    <p:extLst>
      <p:ext uri="{BB962C8B-B14F-4D97-AF65-F5344CB8AC3E}">
        <p14:creationId xmlns:p14="http://schemas.microsoft.com/office/powerpoint/2010/main" val="1094172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21FB-0D7F-4A4E-8CE4-FE4D27B38E8B}"/>
              </a:ext>
            </a:extLst>
          </p:cNvPr>
          <p:cNvSpPr/>
          <p:nvPr/>
        </p:nvSpPr>
        <p:spPr>
          <a:xfrm>
            <a:off x="815831" y="1512933"/>
            <a:ext cx="2525959" cy="2286386"/>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u="sng">
                <a:ln w="0"/>
                <a:solidFill>
                  <a:srgbClr val="D86613"/>
                </a:solidFill>
                <a:latin typeface="Arial"/>
                <a:cs typeface="Arial"/>
              </a:rPr>
              <a:t>Machine1</a:t>
            </a:r>
            <a:endParaRPr lang="en-US" sz="1200">
              <a:ln w="0"/>
              <a:solidFill>
                <a:srgbClr val="D86613"/>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err="1">
                <a:ln w="0"/>
                <a:solidFill>
                  <a:srgbClr val="D86613"/>
                </a:solidFill>
                <a:latin typeface="Arial"/>
                <a:cs typeface="Arial"/>
              </a:rPr>
              <a:t>MLflow</a:t>
            </a:r>
            <a:endParaRPr lang="en-US" sz="1200">
              <a:ln w="0"/>
              <a:solidFill>
                <a:srgbClr val="D86613"/>
              </a:solidFill>
              <a:latin typeface="Arial"/>
              <a:cs typeface="Arial"/>
            </a:endParaRPr>
          </a:p>
          <a:p>
            <a:pPr marL="171450" indent="-171450" algn="l">
              <a:buFont typeface="Arial" panose="020B0604020202020204" pitchFamily="34" charset="0"/>
              <a:buChar char="•"/>
            </a:pPr>
            <a:r>
              <a:rPr lang="en-US" sz="1200">
                <a:ln w="0"/>
                <a:solidFill>
                  <a:srgbClr val="D86613"/>
                </a:solidFill>
                <a:latin typeface="Arial"/>
                <a:cs typeface="Arial"/>
              </a:rPr>
              <a:t>CDAP, </a:t>
            </a:r>
          </a:p>
          <a:p>
            <a:pPr marL="171450" indent="-171450">
              <a:buFont typeface="Arial" panose="020B0604020202020204" pitchFamily="34" charset="0"/>
              <a:buChar char="•"/>
            </a:pPr>
            <a:r>
              <a:rPr lang="en-US" sz="1200">
                <a:ln w="0"/>
                <a:solidFill>
                  <a:srgbClr val="D86613"/>
                </a:solidFill>
                <a:latin typeface="Arial"/>
                <a:cs typeface="Arial"/>
              </a:rPr>
              <a:t>CDAP Spark Cluster </a:t>
            </a:r>
            <a:endParaRPr lang="en-US" sz="1200">
              <a:ln w="0"/>
              <a:solidFill>
                <a:srgbClr val="D86613"/>
              </a:solidFill>
              <a:latin typeface="Arial" panose="020B0604020202020204" pitchFamily="34" charset="0"/>
              <a:cs typeface="Arial" panose="020B0604020202020204" pitchFamily="34" charset="0"/>
            </a:endParaRPr>
          </a:p>
          <a:p>
            <a:endParaRPr lang="en-US" sz="1200">
              <a:ln w="0"/>
              <a:solidFill>
                <a:srgbClr val="D86613"/>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a:ln w="0"/>
                <a:solidFill>
                  <a:srgbClr val="D86613"/>
                </a:solidFill>
                <a:latin typeface="Arial"/>
                <a:cs typeface="Arial"/>
              </a:rPr>
              <a:t>Python Notebook, Spark Cluster</a:t>
            </a:r>
            <a:endParaRPr lang="en-US" sz="1200">
              <a:ln w="0"/>
              <a:solidFill>
                <a:srgbClr val="D86613"/>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i="1">
              <a:ln w="0"/>
              <a:solidFill>
                <a:srgbClr val="D86613"/>
              </a:solidFill>
              <a:latin typeface="Arial"/>
              <a:cs typeface="Arial"/>
            </a:endParaRPr>
          </a:p>
          <a:p>
            <a:pPr marL="171450" indent="-171450">
              <a:buFont typeface="Arial" panose="020B0604020202020204" pitchFamily="34" charset="0"/>
              <a:buChar char="•"/>
            </a:pPr>
            <a:r>
              <a:rPr lang="en-US" sz="1200">
                <a:ln w="0"/>
                <a:solidFill>
                  <a:srgbClr val="D86613"/>
                </a:solidFill>
                <a:latin typeface="Arial"/>
                <a:cs typeface="Arial"/>
              </a:rPr>
              <a:t>Python Flask, </a:t>
            </a:r>
            <a:r>
              <a:rPr lang="en-US" sz="1200" err="1">
                <a:ln w="0"/>
                <a:solidFill>
                  <a:srgbClr val="D86613"/>
                </a:solidFill>
                <a:latin typeface="Arial"/>
                <a:cs typeface="Arial"/>
              </a:rPr>
              <a:t>Scikit</a:t>
            </a:r>
            <a:r>
              <a:rPr lang="en-US" sz="1200">
                <a:ln w="0"/>
                <a:solidFill>
                  <a:srgbClr val="D86613"/>
                </a:solidFill>
                <a:latin typeface="Arial"/>
                <a:cs typeface="Arial"/>
              </a:rPr>
              <a:t>-learn, </a:t>
            </a:r>
            <a:r>
              <a:rPr lang="en-US" sz="1200" err="1">
                <a:ln w="0"/>
                <a:solidFill>
                  <a:srgbClr val="D86613"/>
                </a:solidFill>
                <a:latin typeface="Arial"/>
                <a:cs typeface="Arial"/>
              </a:rPr>
              <a:t>PySpark</a:t>
            </a:r>
            <a:endParaRPr lang="en-US" sz="1200">
              <a:ln w="0"/>
              <a:solidFill>
                <a:srgbClr val="D86613"/>
              </a:solidFill>
              <a:latin typeface="Arial"/>
              <a:cs typeface="Arial"/>
            </a:endParaRPr>
          </a:p>
          <a:p>
            <a:endParaRPr lang="en-US" sz="1200">
              <a:ln w="0"/>
              <a:solidFill>
                <a:srgbClr val="D86613"/>
              </a:solidFill>
              <a:latin typeface="Arial" panose="020B0604020202020204" pitchFamily="34" charset="0"/>
              <a:cs typeface="Arial" panose="020B0604020202020204" pitchFamily="34" charset="0"/>
            </a:endParaRPr>
          </a:p>
        </p:txBody>
      </p:sp>
      <p:sp>
        <p:nvSpPr>
          <p:cNvPr id="2" name="Rectangle 1"/>
          <p:cNvSpPr/>
          <p:nvPr/>
        </p:nvSpPr>
        <p:spPr>
          <a:xfrm>
            <a:off x="374074" y="457200"/>
            <a:ext cx="11471562" cy="599901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F6509A38-EFB1-4431-A533-5829A0ACFEA2}"/>
              </a:ext>
            </a:extLst>
          </p:cNvPr>
          <p:cNvSpPr/>
          <p:nvPr/>
        </p:nvSpPr>
        <p:spPr>
          <a:xfrm>
            <a:off x="8491114" y="1899937"/>
            <a:ext cx="2332705" cy="146124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u="sng">
                <a:ln w="0"/>
                <a:solidFill>
                  <a:srgbClr val="D86613"/>
                </a:solidFill>
                <a:latin typeface="Arial"/>
                <a:cs typeface="Arial"/>
              </a:rPr>
              <a:t>Machine 3</a:t>
            </a:r>
            <a:endParaRPr lang="en-US" sz="1200" u="sng">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Python</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H20</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flask</a:t>
            </a:r>
          </a:p>
          <a:p>
            <a:endParaRPr lang="en-US" sz="1200">
              <a:ln w="0"/>
              <a:solidFill>
                <a:srgbClr val="D86613"/>
              </a:solidFill>
              <a:latin typeface="Arial" panose="020B0604020202020204" pitchFamily="34" charset="0"/>
              <a:cs typeface="Arial" panose="020B0604020202020204" pitchFamily="34" charset="0"/>
            </a:endParaRPr>
          </a:p>
          <a:p>
            <a:r>
              <a:rPr lang="en-US" sz="1200" i="1">
                <a:ln w="0"/>
                <a:solidFill>
                  <a:srgbClr val="D86613"/>
                </a:solidFill>
                <a:latin typeface="Arial" panose="020B0604020202020204" pitchFamily="34" charset="0"/>
                <a:cs typeface="Arial" panose="020B0604020202020204" pitchFamily="34" charset="0"/>
              </a:rPr>
              <a:t>Model Deployment</a:t>
            </a:r>
          </a:p>
          <a:p>
            <a:r>
              <a:rPr lang="en-US" sz="1200" i="1">
                <a:ln w="0"/>
                <a:solidFill>
                  <a:srgbClr val="D86613"/>
                </a:solidFill>
                <a:latin typeface="Arial"/>
                <a:cs typeface="Arial"/>
              </a:rPr>
              <a:t>For API</a:t>
            </a:r>
            <a:r>
              <a:rPr lang="en-US" sz="1200">
                <a:ln w="0"/>
                <a:solidFill>
                  <a:srgbClr val="D86613"/>
                </a:solidFill>
                <a:latin typeface="Arial"/>
                <a:cs typeface="Arial"/>
              </a:rPr>
              <a:t>	</a:t>
            </a:r>
          </a:p>
          <a:p>
            <a:endParaRPr lang="en-US" sz="1200">
              <a:ln w="0"/>
              <a:solidFill>
                <a:srgbClr val="D86613"/>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6AA1862-4B68-4E0A-9B51-ED49258F6164}"/>
              </a:ext>
            </a:extLst>
          </p:cNvPr>
          <p:cNvSpPr/>
          <p:nvPr/>
        </p:nvSpPr>
        <p:spPr>
          <a:xfrm>
            <a:off x="8491114" y="1260971"/>
            <a:ext cx="2332705" cy="536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rial"/>
                <a:cs typeface="Arial"/>
              </a:rPr>
              <a:t>3.REST API EC2 Instance</a:t>
            </a:r>
          </a:p>
          <a:p>
            <a:pPr algn="ctr"/>
            <a:endParaRPr lang="en-US" sz="14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43F0E84-2ADF-4D27-BE50-0A571F31B601}"/>
              </a:ext>
            </a:extLst>
          </p:cNvPr>
          <p:cNvSpPr/>
          <p:nvPr/>
        </p:nvSpPr>
        <p:spPr>
          <a:xfrm>
            <a:off x="789818" y="717229"/>
            <a:ext cx="2525959" cy="691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latin typeface="Arial"/>
                <a:cs typeface="Arial"/>
              </a:rPr>
              <a:t>1. Master EC2 Instance for Data Wrangling</a:t>
            </a:r>
          </a:p>
        </p:txBody>
      </p:sp>
      <p:sp>
        <p:nvSpPr>
          <p:cNvPr id="3" name="TextBox 2"/>
          <p:cNvSpPr txBox="1"/>
          <p:nvPr/>
        </p:nvSpPr>
        <p:spPr>
          <a:xfrm>
            <a:off x="1246909" y="98802"/>
            <a:ext cx="9130146" cy="369332"/>
          </a:xfrm>
          <a:prstGeom prst="rect">
            <a:avLst/>
          </a:prstGeom>
          <a:noFill/>
        </p:spPr>
        <p:txBody>
          <a:bodyPr wrap="square" lIns="91440" tIns="45720" rIns="91440" bIns="45720" rtlCol="0" anchor="t">
            <a:spAutoFit/>
          </a:bodyPr>
          <a:lstStyle/>
          <a:p>
            <a:pPr algn="ctr"/>
            <a:r>
              <a:rPr lang="en-US" b="1" u="sng"/>
              <a:t>IHP</a:t>
            </a:r>
            <a:r>
              <a:rPr lang="en-US" u="sng"/>
              <a:t> </a:t>
            </a:r>
            <a:r>
              <a:rPr lang="en-US" b="1" u="sng"/>
              <a:t>Analytics</a:t>
            </a:r>
            <a:r>
              <a:rPr lang="en-US" u="sng"/>
              <a:t> </a:t>
            </a:r>
            <a:r>
              <a:rPr lang="en-US" b="1" u="sng"/>
              <a:t>Dev and </a:t>
            </a:r>
            <a:r>
              <a:rPr lang="en-US" b="1" u="sng" err="1"/>
              <a:t>Intg</a:t>
            </a:r>
            <a:r>
              <a:rPr lang="en-US" b="1" u="sng"/>
              <a:t> Test</a:t>
            </a:r>
            <a:r>
              <a:rPr lang="en-US" u="sng"/>
              <a:t> </a:t>
            </a:r>
            <a:r>
              <a:rPr lang="en-US" b="1" u="sng" err="1"/>
              <a:t>Env</a:t>
            </a:r>
            <a:r>
              <a:rPr lang="en-US" u="sng"/>
              <a:t> </a:t>
            </a:r>
            <a:r>
              <a:rPr lang="en-US" b="1" u="sng"/>
              <a:t>Architecture</a:t>
            </a:r>
            <a:r>
              <a:rPr lang="en-US" u="sng"/>
              <a:t> </a:t>
            </a:r>
            <a:r>
              <a:rPr lang="en-US" sz="1200" u="sng"/>
              <a:t>(* portable to multi-cloud with minimal configuration)</a:t>
            </a:r>
          </a:p>
        </p:txBody>
      </p:sp>
      <p:graphicFrame>
        <p:nvGraphicFramePr>
          <p:cNvPr id="8" name="Table 7"/>
          <p:cNvGraphicFramePr>
            <a:graphicFrameLocks noGrp="1"/>
          </p:cNvGraphicFramePr>
          <p:nvPr>
            <p:extLst>
              <p:ext uri="{D42A27DB-BD31-4B8C-83A1-F6EECF244321}">
                <p14:modId xmlns:p14="http://schemas.microsoft.com/office/powerpoint/2010/main" val="3520112242"/>
              </p:ext>
            </p:extLst>
          </p:nvPr>
        </p:nvGraphicFramePr>
        <p:xfrm>
          <a:off x="967813" y="1276918"/>
          <a:ext cx="2197677" cy="335280"/>
        </p:xfrm>
        <a:graphic>
          <a:graphicData uri="http://schemas.openxmlformats.org/drawingml/2006/table">
            <a:tbl>
              <a:tblPr/>
              <a:tblGrid>
                <a:gridCol w="1046549">
                  <a:extLst>
                    <a:ext uri="{9D8B030D-6E8A-4147-A177-3AD203B41FA5}">
                      <a16:colId xmlns:a16="http://schemas.microsoft.com/office/drawing/2014/main" val="1005833847"/>
                    </a:ext>
                  </a:extLst>
                </a:gridCol>
                <a:gridCol w="609600">
                  <a:extLst>
                    <a:ext uri="{9D8B030D-6E8A-4147-A177-3AD203B41FA5}">
                      <a16:colId xmlns:a16="http://schemas.microsoft.com/office/drawing/2014/main" val="2108831733"/>
                    </a:ext>
                  </a:extLst>
                </a:gridCol>
                <a:gridCol w="541528">
                  <a:extLst>
                    <a:ext uri="{9D8B030D-6E8A-4147-A177-3AD203B41FA5}">
                      <a16:colId xmlns:a16="http://schemas.microsoft.com/office/drawing/2014/main" val="3759302930"/>
                    </a:ext>
                  </a:extLst>
                </a:gridCol>
              </a:tblGrid>
              <a:tr h="180975">
                <a:tc>
                  <a:txBody>
                    <a:bodyPr/>
                    <a:lstStyle/>
                    <a:p>
                      <a:pPr algn="ctr"/>
                      <a:r>
                        <a:rPr lang="en-US" sz="1200">
                          <a:effectLst/>
                          <a:latin typeface="Arial Narrow" panose="020B0606020202030204" pitchFamily="34" charset="0"/>
                        </a:rPr>
                        <a:t>m5.2xlarge</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8</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32</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3557627545"/>
                  </a:ext>
                </a:extLst>
              </a:tr>
            </a:tbl>
          </a:graphicData>
        </a:graphic>
      </p:graphicFrame>
      <p:sp>
        <p:nvSpPr>
          <p:cNvPr id="18" name="Rectangle 17"/>
          <p:cNvSpPr/>
          <p:nvPr/>
        </p:nvSpPr>
        <p:spPr>
          <a:xfrm>
            <a:off x="901687" y="2874266"/>
            <a:ext cx="3654398" cy="1996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latin typeface="Arial" panose="020B0604020202020204" pitchFamily="34" charset="0"/>
                <a:cs typeface="Arial" panose="020B0604020202020204" pitchFamily="34" charset="0"/>
              </a:rPr>
              <a:t>1 master, 1 slave ( EC2 m5.2xlarge),  1 spot EC2</a:t>
            </a:r>
          </a:p>
        </p:txBody>
      </p:sp>
      <p:sp>
        <p:nvSpPr>
          <p:cNvPr id="16" name="TextBox 15"/>
          <p:cNvSpPr txBox="1"/>
          <p:nvPr/>
        </p:nvSpPr>
        <p:spPr>
          <a:xfrm>
            <a:off x="789817" y="3934232"/>
            <a:ext cx="2269780" cy="553998"/>
          </a:xfrm>
          <a:prstGeom prst="rect">
            <a:avLst/>
          </a:prstGeom>
          <a:noFill/>
        </p:spPr>
        <p:txBody>
          <a:bodyPr wrap="square" lIns="91440" tIns="45720" rIns="91440" bIns="45720" rtlCol="0" anchor="t">
            <a:spAutoFit/>
          </a:bodyPr>
          <a:lstStyle/>
          <a:p>
            <a:r>
              <a:rPr lang="en-US" sz="1000" i="1">
                <a:latin typeface="Arial"/>
                <a:cs typeface="Arial"/>
              </a:rPr>
              <a:t>1 master reserved node constant,</a:t>
            </a:r>
          </a:p>
          <a:p>
            <a:r>
              <a:rPr lang="en-US" sz="1000" i="1">
                <a:latin typeface="Arial"/>
                <a:cs typeface="Arial"/>
              </a:rPr>
              <a:t>1 CDAP slave optional,</a:t>
            </a:r>
          </a:p>
          <a:p>
            <a:r>
              <a:rPr lang="en-US" sz="1000" i="1">
                <a:latin typeface="Arial"/>
                <a:cs typeface="Arial"/>
              </a:rPr>
              <a:t>1 Python Notebook slave optional</a:t>
            </a:r>
          </a:p>
        </p:txBody>
      </p:sp>
      <p:graphicFrame>
        <p:nvGraphicFramePr>
          <p:cNvPr id="19" name="Table 18"/>
          <p:cNvGraphicFramePr>
            <a:graphicFrameLocks noGrp="1"/>
          </p:cNvGraphicFramePr>
          <p:nvPr>
            <p:extLst>
              <p:ext uri="{D42A27DB-BD31-4B8C-83A1-F6EECF244321}">
                <p14:modId xmlns:p14="http://schemas.microsoft.com/office/powerpoint/2010/main" val="2727158921"/>
              </p:ext>
            </p:extLst>
          </p:nvPr>
        </p:nvGraphicFramePr>
        <p:xfrm>
          <a:off x="8734840" y="1586322"/>
          <a:ext cx="1845252" cy="335280"/>
        </p:xfrm>
        <a:graphic>
          <a:graphicData uri="http://schemas.openxmlformats.org/drawingml/2006/table">
            <a:tbl>
              <a:tblPr/>
              <a:tblGrid>
                <a:gridCol w="1046549">
                  <a:extLst>
                    <a:ext uri="{9D8B030D-6E8A-4147-A177-3AD203B41FA5}">
                      <a16:colId xmlns:a16="http://schemas.microsoft.com/office/drawing/2014/main" val="1005833847"/>
                    </a:ext>
                  </a:extLst>
                </a:gridCol>
                <a:gridCol w="257175">
                  <a:extLst>
                    <a:ext uri="{9D8B030D-6E8A-4147-A177-3AD203B41FA5}">
                      <a16:colId xmlns:a16="http://schemas.microsoft.com/office/drawing/2014/main" val="2108831733"/>
                    </a:ext>
                  </a:extLst>
                </a:gridCol>
                <a:gridCol w="541528">
                  <a:extLst>
                    <a:ext uri="{9D8B030D-6E8A-4147-A177-3AD203B41FA5}">
                      <a16:colId xmlns:a16="http://schemas.microsoft.com/office/drawing/2014/main" val="3759302930"/>
                    </a:ext>
                  </a:extLst>
                </a:gridCol>
              </a:tblGrid>
              <a:tr h="180975">
                <a:tc>
                  <a:txBody>
                    <a:bodyPr/>
                    <a:lstStyle/>
                    <a:p>
                      <a:pPr algn="ctr"/>
                      <a:r>
                        <a:rPr lang="en-US" sz="1200">
                          <a:effectLst/>
                          <a:latin typeface="Arial Narrow" panose="020B0606020202030204" pitchFamily="34" charset="0"/>
                        </a:rPr>
                        <a:t>m5.xlarge</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4</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16</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3557627545"/>
                  </a:ext>
                </a:extLst>
              </a:tr>
            </a:tbl>
          </a:graphicData>
        </a:graphic>
      </p:graphicFrame>
      <p:sp>
        <p:nvSpPr>
          <p:cNvPr id="23" name="Flowchart: Process 22"/>
          <p:cNvSpPr/>
          <p:nvPr/>
        </p:nvSpPr>
        <p:spPr>
          <a:xfrm>
            <a:off x="7667308" y="660273"/>
            <a:ext cx="3915095" cy="2803364"/>
          </a:xfrm>
          <a:prstGeom prst="flowChartProcess">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p:cNvSpPr txBox="1"/>
          <p:nvPr/>
        </p:nvSpPr>
        <p:spPr>
          <a:xfrm>
            <a:off x="7674870" y="720317"/>
            <a:ext cx="3812983" cy="461665"/>
          </a:xfrm>
          <a:prstGeom prst="rect">
            <a:avLst/>
          </a:prstGeom>
          <a:noFill/>
        </p:spPr>
        <p:txBody>
          <a:bodyPr wrap="square" lIns="91440" tIns="45720" rIns="91440" bIns="45720" rtlCol="0" anchor="t">
            <a:spAutoFit/>
          </a:bodyPr>
          <a:lstStyle/>
          <a:p>
            <a:r>
              <a:rPr lang="en-US" sz="1200">
                <a:latin typeface="Arial"/>
                <a:cs typeface="Arial"/>
              </a:rPr>
              <a:t>Auto-Scaling Group ( 1 min, 4 max, metrics as throughput ) and Load Balancing (Elastic Bean Stalk)</a:t>
            </a:r>
          </a:p>
        </p:txBody>
      </p:sp>
      <p:sp>
        <p:nvSpPr>
          <p:cNvPr id="26" name="Flowchart: Process 25"/>
          <p:cNvSpPr/>
          <p:nvPr/>
        </p:nvSpPr>
        <p:spPr>
          <a:xfrm>
            <a:off x="683123" y="643259"/>
            <a:ext cx="6618222" cy="5078663"/>
          </a:xfrm>
          <a:prstGeom prst="flowChartProcess">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789817" y="5986964"/>
            <a:ext cx="10363093" cy="276999"/>
          </a:xfrm>
          <a:prstGeom prst="rect">
            <a:avLst/>
          </a:prstGeom>
          <a:noFill/>
          <a:ln>
            <a:solidFill>
              <a:schemeClr val="accent1"/>
            </a:solidFill>
          </a:ln>
        </p:spPr>
        <p:txBody>
          <a:bodyPr wrap="square" rtlCol="0">
            <a:spAutoFit/>
          </a:bodyPr>
          <a:lstStyle/>
          <a:p>
            <a:r>
              <a:rPr lang="en-US" sz="1200" i="1">
                <a:latin typeface="Arial" panose="020B0604020202020204" pitchFamily="34" charset="0"/>
                <a:cs typeface="Arial" panose="020B0604020202020204" pitchFamily="34" charset="0"/>
              </a:rPr>
              <a:t>Note: </a:t>
            </a:r>
            <a:r>
              <a:rPr lang="en-US" sz="1200" b="1" i="1">
                <a:latin typeface="Arial" panose="020B0604020202020204" pitchFamily="34" charset="0"/>
                <a:cs typeface="Arial" panose="020B0604020202020204" pitchFamily="34" charset="0"/>
              </a:rPr>
              <a:t>SPRAK clusters would be launched and terminated on demand</a:t>
            </a:r>
            <a:r>
              <a:rPr lang="en-US" sz="1200" i="1">
                <a:latin typeface="Arial" panose="020B0604020202020204" pitchFamily="34" charset="0"/>
                <a:cs typeface="Arial" panose="020B0604020202020204" pitchFamily="34" charset="0"/>
              </a:rPr>
              <a:t>. Optional : AWS Cloud watch and Step Functions to co-ordinates.</a:t>
            </a:r>
          </a:p>
        </p:txBody>
      </p:sp>
      <p:sp>
        <p:nvSpPr>
          <p:cNvPr id="25" name="Rectangle 24">
            <a:extLst>
              <a:ext uri="{FF2B5EF4-FFF2-40B4-BE49-F238E27FC236}">
                <a16:creationId xmlns:a16="http://schemas.microsoft.com/office/drawing/2014/main" id="{8D10E2E6-3B04-43B7-B9A0-C7107876E07A}"/>
              </a:ext>
            </a:extLst>
          </p:cNvPr>
          <p:cNvSpPr/>
          <p:nvPr/>
        </p:nvSpPr>
        <p:spPr>
          <a:xfrm>
            <a:off x="3657405" y="3301607"/>
            <a:ext cx="2733530" cy="633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latin typeface="Arial"/>
                <a:cs typeface="Arial"/>
              </a:rPr>
              <a:t>2. Training EC2 Instance </a:t>
            </a:r>
          </a:p>
          <a:p>
            <a:pPr algn="ctr"/>
            <a:r>
              <a:rPr lang="en-US" sz="1400" b="1">
                <a:latin typeface="Arial"/>
                <a:cs typeface="Arial"/>
              </a:rPr>
              <a:t>[Dev Only]</a:t>
            </a:r>
            <a:endParaRPr lang="en-US" sz="1400" b="1">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6C11730-A837-441B-A9A5-BD4547433BE8}"/>
              </a:ext>
            </a:extLst>
          </p:cNvPr>
          <p:cNvSpPr/>
          <p:nvPr/>
        </p:nvSpPr>
        <p:spPr>
          <a:xfrm>
            <a:off x="3641491" y="4104460"/>
            <a:ext cx="2749444" cy="139579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 </a:t>
            </a:r>
            <a:r>
              <a:rPr lang="en-US" sz="1200" u="sng">
                <a:ln w="0"/>
                <a:solidFill>
                  <a:srgbClr val="D86613"/>
                </a:solidFill>
                <a:latin typeface="Arial"/>
                <a:cs typeface="Arial"/>
              </a:rPr>
              <a:t>Machine 2</a:t>
            </a:r>
          </a:p>
          <a:p>
            <a:pPr marL="171450" indent="-171450">
              <a:buFont typeface="Arial" panose="020B0604020202020204" pitchFamily="34" charset="0"/>
              <a:buChar char="•"/>
            </a:pPr>
            <a:r>
              <a:rPr lang="en-US" sz="1200">
                <a:solidFill>
                  <a:srgbClr val="D86613"/>
                </a:solidFill>
                <a:latin typeface="Arial"/>
              </a:rPr>
              <a:t>H20.ai, </a:t>
            </a:r>
            <a:r>
              <a:rPr lang="en-US" sz="1200" err="1">
                <a:ln w="0"/>
                <a:solidFill>
                  <a:srgbClr val="D86613"/>
                </a:solidFill>
                <a:latin typeface="Arial"/>
                <a:cs typeface="Arial"/>
              </a:rPr>
              <a:t>MLflow</a:t>
            </a:r>
            <a:endParaRPr lang="en-US" sz="1200" u="sng">
              <a:ln w="0"/>
              <a:solidFill>
                <a:srgbClr val="D86613"/>
              </a:solidFill>
              <a:latin typeface="Arial"/>
              <a:cs typeface="Arial"/>
            </a:endParaRPr>
          </a:p>
          <a:p>
            <a:pPr marL="171450" indent="-171450" algn="l">
              <a:buFont typeface="Arial" panose="020B0604020202020204" pitchFamily="34" charset="0"/>
              <a:buChar char="•"/>
            </a:pPr>
            <a:r>
              <a:rPr lang="en-US" sz="1200" err="1">
                <a:ln w="0"/>
                <a:solidFill>
                  <a:srgbClr val="D86613"/>
                </a:solidFill>
                <a:latin typeface="Arial"/>
                <a:cs typeface="Arial"/>
              </a:rPr>
              <a:t>Scikit</a:t>
            </a:r>
            <a:r>
              <a:rPr lang="en-US" sz="1200">
                <a:ln w="0"/>
                <a:solidFill>
                  <a:srgbClr val="D86613"/>
                </a:solidFill>
                <a:latin typeface="Arial"/>
                <a:cs typeface="Arial"/>
              </a:rPr>
              <a:t>-learn Python, </a:t>
            </a:r>
            <a:r>
              <a:rPr lang="en-US" sz="1200" err="1">
                <a:ln w="0"/>
                <a:solidFill>
                  <a:srgbClr val="D86613"/>
                </a:solidFill>
                <a:latin typeface="Arial"/>
                <a:cs typeface="Arial"/>
              </a:rPr>
              <a:t>PySpark</a:t>
            </a:r>
            <a:endParaRPr lang="en-US" sz="1200">
              <a:ln w="0"/>
              <a:solidFill>
                <a:srgbClr val="D86613"/>
              </a:solidFill>
              <a:latin typeface="Arial"/>
              <a:cs typeface="Arial"/>
            </a:endParaRPr>
          </a:p>
          <a:p>
            <a:pPr marL="171450" indent="-171450">
              <a:buFont typeface="Arial" panose="020B0604020202020204" pitchFamily="34" charset="0"/>
              <a:buChar char="•"/>
            </a:pPr>
            <a:r>
              <a:rPr lang="en-US" sz="1200" err="1">
                <a:ln w="0"/>
                <a:solidFill>
                  <a:srgbClr val="D86613"/>
                </a:solidFill>
                <a:latin typeface="Arial"/>
                <a:cs typeface="Arial"/>
              </a:rPr>
              <a:t>Mlflow</a:t>
            </a:r>
            <a:endParaRPr lang="en-US" sz="1200">
              <a:ln w="0"/>
              <a:solidFill>
                <a:srgbClr val="D86613"/>
              </a:solidFill>
              <a:latin typeface="Arial"/>
              <a:cs typeface="Arial"/>
            </a:endParaRPr>
          </a:p>
          <a:p>
            <a:pPr marL="171450" indent="-171450">
              <a:buFont typeface="Arial" panose="020B0604020202020204" pitchFamily="34" charset="0"/>
              <a:buChar char="•"/>
            </a:pPr>
            <a:r>
              <a:rPr lang="en-US" sz="1200">
                <a:ln w="0"/>
                <a:solidFill>
                  <a:srgbClr val="D86613"/>
                </a:solidFill>
                <a:latin typeface="Arial"/>
                <a:cs typeface="Arial"/>
              </a:rPr>
              <a:t>Spark Cluster</a:t>
            </a:r>
          </a:p>
          <a:p>
            <a:pPr marL="171450" indent="-171450" algn="l">
              <a:buFont typeface="Arial" panose="020B0604020202020204" pitchFamily="34" charset="0"/>
              <a:buChar char="•"/>
            </a:pPr>
            <a:endParaRPr lang="en-US" sz="1200">
              <a:ln w="0"/>
              <a:solidFill>
                <a:srgbClr val="D86613"/>
              </a:solidFill>
              <a:latin typeface="Arial"/>
              <a:cs typeface="Arial"/>
            </a:endParaRPr>
          </a:p>
          <a:p>
            <a:pPr algn="l"/>
            <a:r>
              <a:rPr lang="en-US" sz="1200">
                <a:ln w="0"/>
                <a:solidFill>
                  <a:srgbClr val="D86613"/>
                </a:solidFill>
                <a:latin typeface="Arial"/>
                <a:cs typeface="Arial"/>
              </a:rPr>
              <a:t> </a:t>
            </a:r>
          </a:p>
          <a:p>
            <a:pPr algn="l"/>
            <a:endParaRPr lang="en-US" sz="1200">
              <a:ln w="0"/>
              <a:solidFill>
                <a:srgbClr val="D86613"/>
              </a:solidFill>
              <a:latin typeface="Arial" panose="020B0604020202020204" pitchFamily="34" charset="0"/>
              <a:cs typeface="Arial" panose="020B0604020202020204" pitchFamily="34" charset="0"/>
            </a:endParaRPr>
          </a:p>
          <a:p>
            <a:endParaRPr lang="en-US" sz="1200" i="1">
              <a:ln w="0"/>
              <a:solidFill>
                <a:srgbClr val="D86613"/>
              </a:solidFill>
              <a:latin typeface="Arial"/>
              <a:cs typeface="Arial"/>
            </a:endParaRPr>
          </a:p>
          <a:p>
            <a:endParaRPr lang="en-US" sz="1200">
              <a:ln w="0"/>
              <a:solidFill>
                <a:srgbClr val="D86613"/>
              </a:solidFill>
              <a:latin typeface="Arial"/>
              <a:cs typeface="Arial"/>
            </a:endParaRPr>
          </a:p>
          <a:p>
            <a:endParaRPr lang="en-US" sz="1200">
              <a:ln w="0"/>
              <a:solidFill>
                <a:srgbClr val="D86613"/>
              </a:solidFill>
              <a:latin typeface="Arial" panose="020B0604020202020204" pitchFamily="34" charset="0"/>
              <a:cs typeface="Arial" panose="020B0604020202020204" pitchFamily="34" charset="0"/>
            </a:endParaRPr>
          </a:p>
        </p:txBody>
      </p:sp>
      <p:sp>
        <p:nvSpPr>
          <p:cNvPr id="31" name="Rectangle 30"/>
          <p:cNvSpPr/>
          <p:nvPr/>
        </p:nvSpPr>
        <p:spPr>
          <a:xfrm>
            <a:off x="3853688" y="5174790"/>
            <a:ext cx="3004312" cy="2553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latin typeface="Arial" panose="020B0604020202020204" pitchFamily="34" charset="0"/>
                <a:cs typeface="Arial" panose="020B0604020202020204" pitchFamily="34" charset="0"/>
              </a:rPr>
              <a:t>1 master, 1 slave ( EC2 m5.2xlarge)</a:t>
            </a:r>
          </a:p>
        </p:txBody>
      </p:sp>
      <p:pic>
        <p:nvPicPr>
          <p:cNvPr id="32" name="Graphic 9">
            <a:extLst>
              <a:ext uri="{FF2B5EF4-FFF2-40B4-BE49-F238E27FC236}">
                <a16:creationId xmlns:a16="http://schemas.microsoft.com/office/drawing/2014/main" id="{2934F917-19C6-6843-8D5A-2C6C2C7572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4494" y="4871585"/>
            <a:ext cx="558517" cy="558517"/>
          </a:xfrm>
          <a:prstGeom prst="rect">
            <a:avLst/>
          </a:prstGeom>
        </p:spPr>
      </p:pic>
      <p:sp>
        <p:nvSpPr>
          <p:cNvPr id="33" name="Rectangle 32">
            <a:extLst>
              <a:ext uri="{FF2B5EF4-FFF2-40B4-BE49-F238E27FC236}">
                <a16:creationId xmlns:a16="http://schemas.microsoft.com/office/drawing/2014/main" id="{C6C11730-A837-441B-A9A5-BD4547433BE8}"/>
              </a:ext>
            </a:extLst>
          </p:cNvPr>
          <p:cNvSpPr/>
          <p:nvPr/>
        </p:nvSpPr>
        <p:spPr>
          <a:xfrm>
            <a:off x="815830" y="4758057"/>
            <a:ext cx="2525959" cy="79049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S3 Bucket</a:t>
            </a:r>
          </a:p>
          <a:p>
            <a:pPr algn="l"/>
            <a:r>
              <a:rPr lang="en-US" sz="1200">
                <a:ln w="0"/>
                <a:solidFill>
                  <a:srgbClr val="D86613"/>
                </a:solidFill>
                <a:latin typeface="Arial"/>
                <a:cs typeface="Arial"/>
              </a:rPr>
              <a:t>1 TB</a:t>
            </a:r>
          </a:p>
        </p:txBody>
      </p:sp>
      <p:sp>
        <p:nvSpPr>
          <p:cNvPr id="9" name="Rectangle 8"/>
          <p:cNvSpPr/>
          <p:nvPr/>
        </p:nvSpPr>
        <p:spPr>
          <a:xfrm>
            <a:off x="901687" y="2316933"/>
            <a:ext cx="3669364" cy="19950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latin typeface="Arial" panose="020B0604020202020204" pitchFamily="34" charset="0"/>
                <a:cs typeface="Arial" panose="020B0604020202020204" pitchFamily="34" charset="0"/>
              </a:rPr>
              <a:t>1 master, 1 slave ( EC2 m5.2xlarge)</a:t>
            </a:r>
          </a:p>
        </p:txBody>
      </p:sp>
      <p:graphicFrame>
        <p:nvGraphicFramePr>
          <p:cNvPr id="28" name="Table 27">
            <a:extLst>
              <a:ext uri="{FF2B5EF4-FFF2-40B4-BE49-F238E27FC236}">
                <a16:creationId xmlns:a16="http://schemas.microsoft.com/office/drawing/2014/main" id="{389173C9-0EC7-44F1-87F8-64E820120F41}"/>
              </a:ext>
            </a:extLst>
          </p:cNvPr>
          <p:cNvGraphicFramePr>
            <a:graphicFrameLocks noGrp="1"/>
          </p:cNvGraphicFramePr>
          <p:nvPr>
            <p:extLst>
              <p:ext uri="{D42A27DB-BD31-4B8C-83A1-F6EECF244321}">
                <p14:modId xmlns:p14="http://schemas.microsoft.com/office/powerpoint/2010/main" val="3950871703"/>
              </p:ext>
            </p:extLst>
          </p:nvPr>
        </p:nvGraphicFramePr>
        <p:xfrm>
          <a:off x="3925331" y="3840110"/>
          <a:ext cx="2197677" cy="335280"/>
        </p:xfrm>
        <a:graphic>
          <a:graphicData uri="http://schemas.openxmlformats.org/drawingml/2006/table">
            <a:tbl>
              <a:tblPr/>
              <a:tblGrid>
                <a:gridCol w="1046549">
                  <a:extLst>
                    <a:ext uri="{9D8B030D-6E8A-4147-A177-3AD203B41FA5}">
                      <a16:colId xmlns:a16="http://schemas.microsoft.com/office/drawing/2014/main" val="1005833847"/>
                    </a:ext>
                  </a:extLst>
                </a:gridCol>
                <a:gridCol w="609600">
                  <a:extLst>
                    <a:ext uri="{9D8B030D-6E8A-4147-A177-3AD203B41FA5}">
                      <a16:colId xmlns:a16="http://schemas.microsoft.com/office/drawing/2014/main" val="2108831733"/>
                    </a:ext>
                  </a:extLst>
                </a:gridCol>
                <a:gridCol w="541528">
                  <a:extLst>
                    <a:ext uri="{9D8B030D-6E8A-4147-A177-3AD203B41FA5}">
                      <a16:colId xmlns:a16="http://schemas.microsoft.com/office/drawing/2014/main" val="3759302930"/>
                    </a:ext>
                  </a:extLst>
                </a:gridCol>
              </a:tblGrid>
              <a:tr h="180975">
                <a:tc>
                  <a:txBody>
                    <a:bodyPr/>
                    <a:lstStyle/>
                    <a:p>
                      <a:pPr algn="ctr"/>
                      <a:r>
                        <a:rPr lang="en-US" sz="1200">
                          <a:effectLst/>
                          <a:latin typeface="Arial Narrow" panose="020B0606020202030204" pitchFamily="34" charset="0"/>
                        </a:rPr>
                        <a:t>m5.2xlarge</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8</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32</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3557627545"/>
                  </a:ext>
                </a:extLst>
              </a:tr>
            </a:tbl>
          </a:graphicData>
        </a:graphic>
      </p:graphicFrame>
    </p:spTree>
    <p:extLst>
      <p:ext uri="{BB962C8B-B14F-4D97-AF65-F5344CB8AC3E}">
        <p14:creationId xmlns:p14="http://schemas.microsoft.com/office/powerpoint/2010/main" val="323282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21FB-0D7F-4A4E-8CE4-FE4D27B38E8B}"/>
              </a:ext>
            </a:extLst>
          </p:cNvPr>
          <p:cNvSpPr/>
          <p:nvPr/>
        </p:nvSpPr>
        <p:spPr>
          <a:xfrm>
            <a:off x="815831" y="1512933"/>
            <a:ext cx="2525959" cy="2286386"/>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u="sng">
                <a:ln w="0"/>
                <a:solidFill>
                  <a:srgbClr val="D86613"/>
                </a:solidFill>
                <a:latin typeface="Arial"/>
                <a:cs typeface="Arial"/>
              </a:rPr>
              <a:t>Machine1</a:t>
            </a:r>
            <a:endParaRPr lang="en-US" sz="1200">
              <a:ln w="0"/>
              <a:solidFill>
                <a:srgbClr val="D86613"/>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err="1">
                <a:ln w="0"/>
                <a:solidFill>
                  <a:srgbClr val="D86613"/>
                </a:solidFill>
                <a:latin typeface="Arial"/>
                <a:cs typeface="Arial"/>
              </a:rPr>
              <a:t>MLflow</a:t>
            </a:r>
            <a:endParaRPr lang="en-US" sz="1200">
              <a:ln w="0"/>
              <a:solidFill>
                <a:srgbClr val="D86613"/>
              </a:solidFill>
              <a:latin typeface="Arial"/>
              <a:cs typeface="Arial"/>
            </a:endParaRPr>
          </a:p>
          <a:p>
            <a:pPr marL="171450" indent="-171450" algn="l">
              <a:buFont typeface="Arial" panose="020B0604020202020204" pitchFamily="34" charset="0"/>
              <a:buChar char="•"/>
            </a:pPr>
            <a:r>
              <a:rPr lang="en-US" sz="1200">
                <a:ln w="0"/>
                <a:solidFill>
                  <a:srgbClr val="D86613"/>
                </a:solidFill>
                <a:latin typeface="Arial"/>
                <a:cs typeface="Arial"/>
              </a:rPr>
              <a:t>CDAP, </a:t>
            </a:r>
          </a:p>
          <a:p>
            <a:pPr marL="171450" indent="-171450">
              <a:buFont typeface="Arial" panose="020B0604020202020204" pitchFamily="34" charset="0"/>
              <a:buChar char="•"/>
            </a:pPr>
            <a:r>
              <a:rPr lang="en-US" sz="1200">
                <a:ln w="0"/>
                <a:solidFill>
                  <a:srgbClr val="D86613"/>
                </a:solidFill>
                <a:latin typeface="Arial"/>
                <a:cs typeface="Arial"/>
              </a:rPr>
              <a:t>CDAP Spark Cluster </a:t>
            </a:r>
            <a:endParaRPr lang="en-US" sz="1200">
              <a:ln w="0"/>
              <a:solidFill>
                <a:srgbClr val="D86613"/>
              </a:solidFill>
              <a:latin typeface="Arial" panose="020B0604020202020204" pitchFamily="34" charset="0"/>
              <a:cs typeface="Arial" panose="020B0604020202020204" pitchFamily="34" charset="0"/>
            </a:endParaRPr>
          </a:p>
          <a:p>
            <a:endParaRPr lang="en-US" sz="1200">
              <a:ln w="0"/>
              <a:solidFill>
                <a:srgbClr val="D86613"/>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a:ln w="0"/>
                <a:solidFill>
                  <a:srgbClr val="D86613"/>
                </a:solidFill>
                <a:latin typeface="Arial"/>
                <a:cs typeface="Arial"/>
              </a:rPr>
              <a:t>Python Notebook, Spark Cluster</a:t>
            </a:r>
            <a:endParaRPr lang="en-US" sz="1200">
              <a:ln w="0"/>
              <a:solidFill>
                <a:srgbClr val="D86613"/>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i="1">
              <a:ln w="0"/>
              <a:solidFill>
                <a:srgbClr val="D86613"/>
              </a:solidFill>
              <a:latin typeface="Arial"/>
              <a:cs typeface="Arial"/>
            </a:endParaRPr>
          </a:p>
          <a:p>
            <a:pPr marL="171450" indent="-171450">
              <a:buFont typeface="Arial" panose="020B0604020202020204" pitchFamily="34" charset="0"/>
              <a:buChar char="•"/>
            </a:pPr>
            <a:r>
              <a:rPr lang="en-US" sz="1200">
                <a:ln w="0"/>
                <a:solidFill>
                  <a:srgbClr val="D86613"/>
                </a:solidFill>
                <a:latin typeface="Arial"/>
                <a:cs typeface="Arial"/>
              </a:rPr>
              <a:t>Python Flask, </a:t>
            </a:r>
            <a:r>
              <a:rPr lang="en-US" sz="1200" err="1">
                <a:ln w="0"/>
                <a:solidFill>
                  <a:srgbClr val="D86613"/>
                </a:solidFill>
                <a:latin typeface="Arial"/>
                <a:cs typeface="Arial"/>
              </a:rPr>
              <a:t>Scikit</a:t>
            </a:r>
            <a:r>
              <a:rPr lang="en-US" sz="1200">
                <a:ln w="0"/>
                <a:solidFill>
                  <a:srgbClr val="D86613"/>
                </a:solidFill>
                <a:latin typeface="Arial"/>
                <a:cs typeface="Arial"/>
              </a:rPr>
              <a:t>-learn, </a:t>
            </a:r>
            <a:r>
              <a:rPr lang="en-US" sz="1200" err="1">
                <a:ln w="0"/>
                <a:solidFill>
                  <a:srgbClr val="D86613"/>
                </a:solidFill>
                <a:latin typeface="Arial"/>
                <a:cs typeface="Arial"/>
              </a:rPr>
              <a:t>PySpark</a:t>
            </a:r>
            <a:endParaRPr lang="en-US" sz="1200">
              <a:ln w="0"/>
              <a:solidFill>
                <a:srgbClr val="D86613"/>
              </a:solidFill>
              <a:latin typeface="Arial"/>
              <a:cs typeface="Arial"/>
            </a:endParaRPr>
          </a:p>
          <a:p>
            <a:endParaRPr lang="en-US" sz="1200">
              <a:ln w="0"/>
              <a:solidFill>
                <a:srgbClr val="D86613"/>
              </a:solidFill>
              <a:latin typeface="Arial" panose="020B0604020202020204" pitchFamily="34" charset="0"/>
              <a:cs typeface="Arial" panose="020B0604020202020204" pitchFamily="34" charset="0"/>
            </a:endParaRPr>
          </a:p>
        </p:txBody>
      </p:sp>
      <p:sp>
        <p:nvSpPr>
          <p:cNvPr id="2" name="Rectangle 1"/>
          <p:cNvSpPr/>
          <p:nvPr/>
        </p:nvSpPr>
        <p:spPr>
          <a:xfrm>
            <a:off x="374074" y="457200"/>
            <a:ext cx="11471562" cy="599901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F6509A38-EFB1-4431-A533-5829A0ACFEA2}"/>
              </a:ext>
            </a:extLst>
          </p:cNvPr>
          <p:cNvSpPr/>
          <p:nvPr/>
        </p:nvSpPr>
        <p:spPr>
          <a:xfrm>
            <a:off x="8491114" y="1899937"/>
            <a:ext cx="2332705" cy="146124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u="sng">
                <a:ln w="0"/>
                <a:solidFill>
                  <a:srgbClr val="D86613"/>
                </a:solidFill>
                <a:latin typeface="Arial"/>
                <a:cs typeface="Arial"/>
              </a:rPr>
              <a:t>Machine 3</a:t>
            </a:r>
            <a:endParaRPr lang="en-US" sz="1200" u="sng">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Python</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H20</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flask</a:t>
            </a:r>
          </a:p>
          <a:p>
            <a:endParaRPr lang="en-US" sz="1200">
              <a:ln w="0"/>
              <a:solidFill>
                <a:srgbClr val="D86613"/>
              </a:solidFill>
              <a:latin typeface="Arial" panose="020B0604020202020204" pitchFamily="34" charset="0"/>
              <a:cs typeface="Arial" panose="020B0604020202020204" pitchFamily="34" charset="0"/>
            </a:endParaRPr>
          </a:p>
          <a:p>
            <a:r>
              <a:rPr lang="en-US" sz="1200" i="1">
                <a:ln w="0"/>
                <a:solidFill>
                  <a:srgbClr val="D86613"/>
                </a:solidFill>
                <a:latin typeface="Arial" panose="020B0604020202020204" pitchFamily="34" charset="0"/>
                <a:cs typeface="Arial" panose="020B0604020202020204" pitchFamily="34" charset="0"/>
              </a:rPr>
              <a:t>Model Deployment</a:t>
            </a:r>
          </a:p>
          <a:p>
            <a:r>
              <a:rPr lang="en-US" sz="1200" i="1">
                <a:ln w="0"/>
                <a:solidFill>
                  <a:srgbClr val="D86613"/>
                </a:solidFill>
                <a:latin typeface="Arial"/>
                <a:cs typeface="Arial"/>
              </a:rPr>
              <a:t>For API</a:t>
            </a:r>
            <a:r>
              <a:rPr lang="en-US" sz="1200">
                <a:ln w="0"/>
                <a:solidFill>
                  <a:srgbClr val="D86613"/>
                </a:solidFill>
                <a:latin typeface="Arial"/>
                <a:cs typeface="Arial"/>
              </a:rPr>
              <a:t>	</a:t>
            </a:r>
          </a:p>
          <a:p>
            <a:endParaRPr lang="en-US" sz="1200">
              <a:ln w="0"/>
              <a:solidFill>
                <a:srgbClr val="D86613"/>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6AA1862-4B68-4E0A-9B51-ED49258F6164}"/>
              </a:ext>
            </a:extLst>
          </p:cNvPr>
          <p:cNvSpPr/>
          <p:nvPr/>
        </p:nvSpPr>
        <p:spPr>
          <a:xfrm>
            <a:off x="8491114" y="1260971"/>
            <a:ext cx="2332705" cy="536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rial" panose="020B0604020202020204" pitchFamily="34" charset="0"/>
                <a:cs typeface="Arial" panose="020B0604020202020204" pitchFamily="34" charset="0"/>
              </a:rPr>
              <a:t>REST API EC2 Instance</a:t>
            </a:r>
          </a:p>
          <a:p>
            <a:pPr algn="ctr"/>
            <a:endParaRPr lang="en-US" sz="140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43F0E84-2ADF-4D27-BE50-0A571F31B601}"/>
              </a:ext>
            </a:extLst>
          </p:cNvPr>
          <p:cNvSpPr/>
          <p:nvPr/>
        </p:nvSpPr>
        <p:spPr>
          <a:xfrm>
            <a:off x="789818" y="717229"/>
            <a:ext cx="2525959" cy="691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latin typeface="Arial" panose="020B0604020202020204" pitchFamily="34" charset="0"/>
                <a:cs typeface="Arial" panose="020B0604020202020204" pitchFamily="34" charset="0"/>
              </a:rPr>
              <a:t>Master EC2 Instance for Data Wrangling</a:t>
            </a:r>
          </a:p>
        </p:txBody>
      </p:sp>
      <p:sp>
        <p:nvSpPr>
          <p:cNvPr id="3" name="TextBox 2"/>
          <p:cNvSpPr txBox="1"/>
          <p:nvPr/>
        </p:nvSpPr>
        <p:spPr>
          <a:xfrm>
            <a:off x="1246909" y="98802"/>
            <a:ext cx="9130146" cy="369332"/>
          </a:xfrm>
          <a:prstGeom prst="rect">
            <a:avLst/>
          </a:prstGeom>
          <a:noFill/>
        </p:spPr>
        <p:txBody>
          <a:bodyPr wrap="square" lIns="91440" tIns="45720" rIns="91440" bIns="45720" rtlCol="0" anchor="t">
            <a:spAutoFit/>
          </a:bodyPr>
          <a:lstStyle/>
          <a:p>
            <a:pPr algn="ctr"/>
            <a:r>
              <a:rPr lang="en-US" b="1" u="sng"/>
              <a:t>IHP</a:t>
            </a:r>
            <a:r>
              <a:rPr lang="en-US" u="sng"/>
              <a:t> </a:t>
            </a:r>
            <a:r>
              <a:rPr lang="en-US" b="1" u="sng"/>
              <a:t>Analytics</a:t>
            </a:r>
            <a:r>
              <a:rPr lang="en-US" u="sng"/>
              <a:t> </a:t>
            </a:r>
            <a:r>
              <a:rPr lang="en-US" b="1" u="sng"/>
              <a:t>UAT or PROD</a:t>
            </a:r>
            <a:r>
              <a:rPr lang="en-US" u="sng"/>
              <a:t> </a:t>
            </a:r>
            <a:r>
              <a:rPr lang="en-US" b="1" u="sng" err="1"/>
              <a:t>Env</a:t>
            </a:r>
            <a:r>
              <a:rPr lang="en-US" u="sng"/>
              <a:t> </a:t>
            </a:r>
            <a:r>
              <a:rPr lang="en-US" b="1" u="sng"/>
              <a:t>Architecture</a:t>
            </a:r>
            <a:r>
              <a:rPr lang="en-US" u="sng"/>
              <a:t> </a:t>
            </a:r>
            <a:r>
              <a:rPr lang="en-US" sz="1200" u="sng"/>
              <a:t>(* portable to multi-cloud with minimal configuration)</a:t>
            </a:r>
          </a:p>
        </p:txBody>
      </p:sp>
      <p:graphicFrame>
        <p:nvGraphicFramePr>
          <p:cNvPr id="8" name="Table 7"/>
          <p:cNvGraphicFramePr>
            <a:graphicFrameLocks noGrp="1"/>
          </p:cNvGraphicFramePr>
          <p:nvPr/>
        </p:nvGraphicFramePr>
        <p:xfrm>
          <a:off x="967813" y="1276918"/>
          <a:ext cx="2197677" cy="335280"/>
        </p:xfrm>
        <a:graphic>
          <a:graphicData uri="http://schemas.openxmlformats.org/drawingml/2006/table">
            <a:tbl>
              <a:tblPr/>
              <a:tblGrid>
                <a:gridCol w="1046549">
                  <a:extLst>
                    <a:ext uri="{9D8B030D-6E8A-4147-A177-3AD203B41FA5}">
                      <a16:colId xmlns:a16="http://schemas.microsoft.com/office/drawing/2014/main" val="1005833847"/>
                    </a:ext>
                  </a:extLst>
                </a:gridCol>
                <a:gridCol w="609600">
                  <a:extLst>
                    <a:ext uri="{9D8B030D-6E8A-4147-A177-3AD203B41FA5}">
                      <a16:colId xmlns:a16="http://schemas.microsoft.com/office/drawing/2014/main" val="2108831733"/>
                    </a:ext>
                  </a:extLst>
                </a:gridCol>
                <a:gridCol w="541528">
                  <a:extLst>
                    <a:ext uri="{9D8B030D-6E8A-4147-A177-3AD203B41FA5}">
                      <a16:colId xmlns:a16="http://schemas.microsoft.com/office/drawing/2014/main" val="3759302930"/>
                    </a:ext>
                  </a:extLst>
                </a:gridCol>
              </a:tblGrid>
              <a:tr h="180975">
                <a:tc>
                  <a:txBody>
                    <a:bodyPr/>
                    <a:lstStyle/>
                    <a:p>
                      <a:pPr algn="ctr"/>
                      <a:r>
                        <a:rPr lang="en-US" sz="1200">
                          <a:effectLst/>
                          <a:latin typeface="Arial Narrow" panose="020B0606020202030204" pitchFamily="34" charset="0"/>
                        </a:rPr>
                        <a:t>m5.2xlarge</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8</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32</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3557627545"/>
                  </a:ext>
                </a:extLst>
              </a:tr>
            </a:tbl>
          </a:graphicData>
        </a:graphic>
      </p:graphicFrame>
      <p:sp>
        <p:nvSpPr>
          <p:cNvPr id="18" name="Rectangle 17"/>
          <p:cNvSpPr/>
          <p:nvPr/>
        </p:nvSpPr>
        <p:spPr>
          <a:xfrm>
            <a:off x="901687" y="2874266"/>
            <a:ext cx="3654398" cy="1996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latin typeface="Arial" panose="020B0604020202020204" pitchFamily="34" charset="0"/>
                <a:cs typeface="Arial" panose="020B0604020202020204" pitchFamily="34" charset="0"/>
              </a:rPr>
              <a:t>1 master, 1 slave ( EC2 m5.2xlarge),  1 spot EC2</a:t>
            </a:r>
          </a:p>
        </p:txBody>
      </p:sp>
      <p:sp>
        <p:nvSpPr>
          <p:cNvPr id="16" name="TextBox 15"/>
          <p:cNvSpPr txBox="1"/>
          <p:nvPr/>
        </p:nvSpPr>
        <p:spPr>
          <a:xfrm>
            <a:off x="789817" y="3934232"/>
            <a:ext cx="2269780" cy="553998"/>
          </a:xfrm>
          <a:prstGeom prst="rect">
            <a:avLst/>
          </a:prstGeom>
          <a:noFill/>
        </p:spPr>
        <p:txBody>
          <a:bodyPr wrap="square" lIns="91440" tIns="45720" rIns="91440" bIns="45720" rtlCol="0" anchor="t">
            <a:spAutoFit/>
          </a:bodyPr>
          <a:lstStyle/>
          <a:p>
            <a:r>
              <a:rPr lang="en-US" sz="1000" i="1">
                <a:latin typeface="Arial"/>
                <a:cs typeface="Arial"/>
              </a:rPr>
              <a:t>1 master reserved node constant,</a:t>
            </a:r>
          </a:p>
          <a:p>
            <a:r>
              <a:rPr lang="en-US" sz="1000" i="1">
                <a:latin typeface="Arial"/>
                <a:cs typeface="Arial"/>
              </a:rPr>
              <a:t>1 CDAP slave optional,</a:t>
            </a:r>
          </a:p>
          <a:p>
            <a:r>
              <a:rPr lang="en-US" sz="1000" i="1">
                <a:latin typeface="Arial"/>
                <a:cs typeface="Arial"/>
              </a:rPr>
              <a:t>1 Python Notebook slave optional</a:t>
            </a:r>
          </a:p>
        </p:txBody>
      </p:sp>
      <p:graphicFrame>
        <p:nvGraphicFramePr>
          <p:cNvPr id="19" name="Table 18"/>
          <p:cNvGraphicFramePr>
            <a:graphicFrameLocks noGrp="1"/>
          </p:cNvGraphicFramePr>
          <p:nvPr/>
        </p:nvGraphicFramePr>
        <p:xfrm>
          <a:off x="8734840" y="1586322"/>
          <a:ext cx="1845252" cy="335280"/>
        </p:xfrm>
        <a:graphic>
          <a:graphicData uri="http://schemas.openxmlformats.org/drawingml/2006/table">
            <a:tbl>
              <a:tblPr/>
              <a:tblGrid>
                <a:gridCol w="1046549">
                  <a:extLst>
                    <a:ext uri="{9D8B030D-6E8A-4147-A177-3AD203B41FA5}">
                      <a16:colId xmlns:a16="http://schemas.microsoft.com/office/drawing/2014/main" val="1005833847"/>
                    </a:ext>
                  </a:extLst>
                </a:gridCol>
                <a:gridCol w="257175">
                  <a:extLst>
                    <a:ext uri="{9D8B030D-6E8A-4147-A177-3AD203B41FA5}">
                      <a16:colId xmlns:a16="http://schemas.microsoft.com/office/drawing/2014/main" val="2108831733"/>
                    </a:ext>
                  </a:extLst>
                </a:gridCol>
                <a:gridCol w="541528">
                  <a:extLst>
                    <a:ext uri="{9D8B030D-6E8A-4147-A177-3AD203B41FA5}">
                      <a16:colId xmlns:a16="http://schemas.microsoft.com/office/drawing/2014/main" val="3759302930"/>
                    </a:ext>
                  </a:extLst>
                </a:gridCol>
              </a:tblGrid>
              <a:tr h="180975">
                <a:tc>
                  <a:txBody>
                    <a:bodyPr/>
                    <a:lstStyle/>
                    <a:p>
                      <a:pPr algn="ctr"/>
                      <a:r>
                        <a:rPr lang="en-US" sz="1200">
                          <a:effectLst/>
                          <a:latin typeface="Arial Narrow" panose="020B0606020202030204" pitchFamily="34" charset="0"/>
                        </a:rPr>
                        <a:t>m5.xlarge</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4</a:t>
                      </a:r>
                    </a:p>
                  </a:txBody>
                  <a:tcPr marL="76200" marR="76200" marT="76200" marB="76200" anchor="ctr">
                    <a:lnL>
                      <a:noFill/>
                    </a:lnL>
                    <a:lnR>
                      <a:noFill/>
                    </a:lnR>
                    <a:lnT>
                      <a:noFill/>
                    </a:lnT>
                    <a:lnB>
                      <a:noFill/>
                    </a:lnB>
                    <a:solidFill>
                      <a:srgbClr val="F7F7F7"/>
                    </a:solidFill>
                  </a:tcPr>
                </a:tc>
                <a:tc>
                  <a:txBody>
                    <a:bodyPr/>
                    <a:lstStyle/>
                    <a:p>
                      <a:pPr algn="ctr"/>
                      <a:r>
                        <a:rPr lang="en-US" sz="1200">
                          <a:effectLst/>
                          <a:latin typeface="Arial Narrow" panose="020B0606020202030204" pitchFamily="34" charset="0"/>
                        </a:rPr>
                        <a:t>16</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3557627545"/>
                  </a:ext>
                </a:extLst>
              </a:tr>
            </a:tbl>
          </a:graphicData>
        </a:graphic>
      </p:graphicFrame>
      <p:sp>
        <p:nvSpPr>
          <p:cNvPr id="23" name="Flowchart: Process 22"/>
          <p:cNvSpPr/>
          <p:nvPr/>
        </p:nvSpPr>
        <p:spPr>
          <a:xfrm>
            <a:off x="7667308" y="660273"/>
            <a:ext cx="3915095" cy="2803364"/>
          </a:xfrm>
          <a:prstGeom prst="flowChartProcess">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p:cNvSpPr txBox="1"/>
          <p:nvPr/>
        </p:nvSpPr>
        <p:spPr>
          <a:xfrm>
            <a:off x="7674870" y="720317"/>
            <a:ext cx="3812983" cy="461665"/>
          </a:xfrm>
          <a:prstGeom prst="rect">
            <a:avLst/>
          </a:prstGeom>
          <a:noFill/>
        </p:spPr>
        <p:txBody>
          <a:bodyPr wrap="square" lIns="91440" tIns="45720" rIns="91440" bIns="45720" rtlCol="0" anchor="t">
            <a:spAutoFit/>
          </a:bodyPr>
          <a:lstStyle/>
          <a:p>
            <a:r>
              <a:rPr lang="en-US" sz="1200">
                <a:latin typeface="Arial"/>
                <a:cs typeface="Arial"/>
              </a:rPr>
              <a:t>Auto-Scaling Group ( 1 min, 4 max, metrics as throughput ) and Load Balancing (Elastic Bean Stalk)</a:t>
            </a:r>
          </a:p>
        </p:txBody>
      </p:sp>
      <p:sp>
        <p:nvSpPr>
          <p:cNvPr id="26" name="Flowchart: Process 25"/>
          <p:cNvSpPr/>
          <p:nvPr/>
        </p:nvSpPr>
        <p:spPr>
          <a:xfrm>
            <a:off x="683123" y="643259"/>
            <a:ext cx="6618222" cy="5078663"/>
          </a:xfrm>
          <a:prstGeom prst="flowChartProcess">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789817" y="5986964"/>
            <a:ext cx="10363093" cy="276999"/>
          </a:xfrm>
          <a:prstGeom prst="rect">
            <a:avLst/>
          </a:prstGeom>
          <a:noFill/>
          <a:ln>
            <a:solidFill>
              <a:schemeClr val="accent1"/>
            </a:solidFill>
          </a:ln>
        </p:spPr>
        <p:txBody>
          <a:bodyPr wrap="square" rtlCol="0">
            <a:spAutoFit/>
          </a:bodyPr>
          <a:lstStyle/>
          <a:p>
            <a:r>
              <a:rPr lang="en-US" sz="1200" i="1">
                <a:latin typeface="Arial" panose="020B0604020202020204" pitchFamily="34" charset="0"/>
                <a:cs typeface="Arial" panose="020B0604020202020204" pitchFamily="34" charset="0"/>
              </a:rPr>
              <a:t>Note: </a:t>
            </a:r>
            <a:r>
              <a:rPr lang="en-US" sz="1200" b="1" i="1">
                <a:latin typeface="Arial" panose="020B0604020202020204" pitchFamily="34" charset="0"/>
                <a:cs typeface="Arial" panose="020B0604020202020204" pitchFamily="34" charset="0"/>
              </a:rPr>
              <a:t>SPRAK clusters would be launched and terminated on demand</a:t>
            </a:r>
            <a:r>
              <a:rPr lang="en-US" sz="1200" i="1">
                <a:latin typeface="Arial" panose="020B0604020202020204" pitchFamily="34" charset="0"/>
                <a:cs typeface="Arial" panose="020B0604020202020204" pitchFamily="34" charset="0"/>
              </a:rPr>
              <a:t>. Optional : AWS Cloud watch and Step Functions to co-ordinates.</a:t>
            </a:r>
          </a:p>
        </p:txBody>
      </p:sp>
      <p:pic>
        <p:nvPicPr>
          <p:cNvPr id="32" name="Graphic 9">
            <a:extLst>
              <a:ext uri="{FF2B5EF4-FFF2-40B4-BE49-F238E27FC236}">
                <a16:creationId xmlns:a16="http://schemas.microsoft.com/office/drawing/2014/main" id="{2934F917-19C6-6843-8D5A-2C6C2C7572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4494" y="4871585"/>
            <a:ext cx="558517" cy="558517"/>
          </a:xfrm>
          <a:prstGeom prst="rect">
            <a:avLst/>
          </a:prstGeom>
        </p:spPr>
      </p:pic>
      <p:sp>
        <p:nvSpPr>
          <p:cNvPr id="33" name="Rectangle 32">
            <a:extLst>
              <a:ext uri="{FF2B5EF4-FFF2-40B4-BE49-F238E27FC236}">
                <a16:creationId xmlns:a16="http://schemas.microsoft.com/office/drawing/2014/main" id="{C6C11730-A837-441B-A9A5-BD4547433BE8}"/>
              </a:ext>
            </a:extLst>
          </p:cNvPr>
          <p:cNvSpPr/>
          <p:nvPr/>
        </p:nvSpPr>
        <p:spPr>
          <a:xfrm>
            <a:off x="815830" y="4758057"/>
            <a:ext cx="2525959" cy="79049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S3 Bucket</a:t>
            </a:r>
          </a:p>
          <a:p>
            <a:pPr algn="l"/>
            <a:r>
              <a:rPr lang="en-US" sz="1200">
                <a:ln w="0"/>
                <a:solidFill>
                  <a:srgbClr val="D86613"/>
                </a:solidFill>
                <a:latin typeface="Arial"/>
                <a:cs typeface="Arial"/>
              </a:rPr>
              <a:t>1 TB</a:t>
            </a:r>
          </a:p>
        </p:txBody>
      </p:sp>
      <p:sp>
        <p:nvSpPr>
          <p:cNvPr id="9" name="Rectangle 8"/>
          <p:cNvSpPr/>
          <p:nvPr/>
        </p:nvSpPr>
        <p:spPr>
          <a:xfrm>
            <a:off x="901687" y="2316933"/>
            <a:ext cx="3669364" cy="19950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a:latin typeface="Arial" panose="020B0604020202020204" pitchFamily="34" charset="0"/>
                <a:cs typeface="Arial" panose="020B0604020202020204" pitchFamily="34" charset="0"/>
              </a:rPr>
              <a:t>1 master, 1 slave ( EC2 m5.2xlarge)</a:t>
            </a:r>
          </a:p>
        </p:txBody>
      </p:sp>
    </p:spTree>
    <p:extLst>
      <p:ext uri="{BB962C8B-B14F-4D97-AF65-F5344CB8AC3E}">
        <p14:creationId xmlns:p14="http://schemas.microsoft.com/office/powerpoint/2010/main" val="2657847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61FE-043F-4137-88F9-C3CCF5D0E23A}"/>
              </a:ext>
            </a:extLst>
          </p:cNvPr>
          <p:cNvSpPr>
            <a:spLocks noGrp="1"/>
          </p:cNvSpPr>
          <p:nvPr>
            <p:ph type="title"/>
          </p:nvPr>
        </p:nvSpPr>
        <p:spPr>
          <a:xfrm>
            <a:off x="838200" y="365125"/>
            <a:ext cx="10515600" cy="419790"/>
          </a:xfrm>
        </p:spPr>
        <p:txBody>
          <a:bodyPr>
            <a:normAutofit fontScale="90000"/>
          </a:bodyPr>
          <a:lstStyle/>
          <a:p>
            <a:r>
              <a:rPr lang="en-US">
                <a:cs typeface="Calibri Light"/>
              </a:rPr>
              <a:t>AWS ECS Architecture  - An alternative approach</a:t>
            </a:r>
            <a:endParaRPr lang="en-US"/>
          </a:p>
        </p:txBody>
      </p:sp>
      <p:pic>
        <p:nvPicPr>
          <p:cNvPr id="4" name="Picture 4" descr="Diagram&#10;&#10;Description automatically generated">
            <a:extLst>
              <a:ext uri="{FF2B5EF4-FFF2-40B4-BE49-F238E27FC236}">
                <a16:creationId xmlns:a16="http://schemas.microsoft.com/office/drawing/2014/main" id="{53B84196-60A1-42E6-8DC6-3967830BDBE7}"/>
              </a:ext>
            </a:extLst>
          </p:cNvPr>
          <p:cNvPicPr>
            <a:picLocks noGrp="1" noChangeAspect="1"/>
          </p:cNvPicPr>
          <p:nvPr>
            <p:ph idx="1"/>
          </p:nvPr>
        </p:nvPicPr>
        <p:blipFill>
          <a:blip r:embed="rId2"/>
          <a:stretch>
            <a:fillRect/>
          </a:stretch>
        </p:blipFill>
        <p:spPr>
          <a:xfrm>
            <a:off x="757416" y="1558491"/>
            <a:ext cx="4624298" cy="3074059"/>
          </a:xfrm>
        </p:spPr>
      </p:pic>
      <p:sp>
        <p:nvSpPr>
          <p:cNvPr id="5" name="TextBox 4">
            <a:extLst>
              <a:ext uri="{FF2B5EF4-FFF2-40B4-BE49-F238E27FC236}">
                <a16:creationId xmlns:a16="http://schemas.microsoft.com/office/drawing/2014/main" id="{96EF1AC2-60B3-4AF8-B8AE-E8CB845C1656}"/>
              </a:ext>
            </a:extLst>
          </p:cNvPr>
          <p:cNvSpPr txBox="1"/>
          <p:nvPr/>
        </p:nvSpPr>
        <p:spPr>
          <a:xfrm>
            <a:off x="757686" y="1077379"/>
            <a:ext cx="99175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rial" panose="020B0604020202020204" pitchFamily="34" charset="0"/>
                <a:cs typeface="Arial" panose="020B0604020202020204" pitchFamily="34" charset="0"/>
              </a:rPr>
              <a:t>https://docs.aws.amazon.com/AmazonECS/latest/developerguide/application_architecture.html</a:t>
            </a:r>
          </a:p>
        </p:txBody>
      </p:sp>
      <p:sp>
        <p:nvSpPr>
          <p:cNvPr id="6" name="TextBox 5">
            <a:extLst>
              <a:ext uri="{FF2B5EF4-FFF2-40B4-BE49-F238E27FC236}">
                <a16:creationId xmlns:a16="http://schemas.microsoft.com/office/drawing/2014/main" id="{494F3514-8C5D-40C7-87B4-1EAB9A7E76C5}"/>
              </a:ext>
            </a:extLst>
          </p:cNvPr>
          <p:cNvSpPr txBox="1"/>
          <p:nvPr/>
        </p:nvSpPr>
        <p:spPr>
          <a:xfrm>
            <a:off x="5845834" y="1561382"/>
            <a:ext cx="547489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16191F"/>
                </a:solidFill>
                <a:latin typeface="Amazon Ember"/>
              </a:rPr>
              <a:t>"you should create task definitions that group the containers that are used for a common purpose, and separate the different components into multiple task definitions"</a:t>
            </a:r>
            <a:endParaRPr lang="en-US" sz="1400"/>
          </a:p>
        </p:txBody>
      </p:sp>
      <p:sp>
        <p:nvSpPr>
          <p:cNvPr id="7" name="TextBox 6">
            <a:extLst>
              <a:ext uri="{FF2B5EF4-FFF2-40B4-BE49-F238E27FC236}">
                <a16:creationId xmlns:a16="http://schemas.microsoft.com/office/drawing/2014/main" id="{6D437A8D-9A28-4A78-86CE-9C59993F07E6}"/>
              </a:ext>
            </a:extLst>
          </p:cNvPr>
          <p:cNvSpPr txBox="1"/>
          <p:nvPr/>
        </p:nvSpPr>
        <p:spPr>
          <a:xfrm>
            <a:off x="5716437" y="2337759"/>
            <a:ext cx="543176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ECS Task is a logical representation of Containers (load balanced)</a:t>
            </a:r>
          </a:p>
          <a:p>
            <a:endParaRPr lang="en-US">
              <a:cs typeface="Calibri"/>
            </a:endParaRPr>
          </a:p>
          <a:p>
            <a:r>
              <a:rPr lang="en-US">
                <a:ea typeface="+mn-lt"/>
                <a:cs typeface="+mn-lt"/>
                <a:hlinkClick r:id="rId3"/>
              </a:rPr>
              <a:t>https://docs.aws.amazon.com/AmazonECS/latest/developerguide/docker-volumes.html</a:t>
            </a:r>
            <a:endParaRPr lang="en-US">
              <a:ea typeface="+mn-lt"/>
              <a:cs typeface="+mn-lt"/>
            </a:endParaRPr>
          </a:p>
          <a:p>
            <a:endParaRPr lang="en-US">
              <a:cs typeface="Calibri"/>
            </a:endParaRPr>
          </a:p>
          <a:p>
            <a:endParaRPr lang="en-US">
              <a:cs typeface="Calibri"/>
            </a:endParaRPr>
          </a:p>
          <a:p>
            <a:endParaRPr lang="en-US">
              <a:cs typeface="Calibri"/>
            </a:endParaRPr>
          </a:p>
        </p:txBody>
      </p:sp>
      <p:sp>
        <p:nvSpPr>
          <p:cNvPr id="9" name="TextBox 8">
            <a:extLst>
              <a:ext uri="{FF2B5EF4-FFF2-40B4-BE49-F238E27FC236}">
                <a16:creationId xmlns:a16="http://schemas.microsoft.com/office/drawing/2014/main" id="{1A4F0672-AA4F-416D-A848-442680091478}"/>
              </a:ext>
            </a:extLst>
          </p:cNvPr>
          <p:cNvSpPr txBox="1"/>
          <p:nvPr/>
        </p:nvSpPr>
        <p:spPr>
          <a:xfrm>
            <a:off x="641230" y="5529532"/>
            <a:ext cx="10305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https://aws.amazon.com/blogs/machine-learning/deploy-deep-learning-models-on-amazon-ecs/</a:t>
            </a:r>
          </a:p>
        </p:txBody>
      </p:sp>
      <p:sp>
        <p:nvSpPr>
          <p:cNvPr id="10" name="TextBox 9">
            <a:extLst>
              <a:ext uri="{FF2B5EF4-FFF2-40B4-BE49-F238E27FC236}">
                <a16:creationId xmlns:a16="http://schemas.microsoft.com/office/drawing/2014/main" id="{A7D89554-1A11-4A07-A985-928B3D1E524F}"/>
              </a:ext>
            </a:extLst>
          </p:cNvPr>
          <p:cNvSpPr txBox="1"/>
          <p:nvPr/>
        </p:nvSpPr>
        <p:spPr>
          <a:xfrm>
            <a:off x="684362" y="4997570"/>
            <a:ext cx="1034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32F3E"/>
                </a:solidFill>
                <a:latin typeface="AmazonEmberBold"/>
              </a:rPr>
              <a:t>Deploy Deep Learning Models on Amazon ECS:</a:t>
            </a:r>
          </a:p>
        </p:txBody>
      </p:sp>
    </p:spTree>
    <p:extLst>
      <p:ext uri="{BB962C8B-B14F-4D97-AF65-F5344CB8AC3E}">
        <p14:creationId xmlns:p14="http://schemas.microsoft.com/office/powerpoint/2010/main" val="659416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55036" cy="1588365"/>
          </a:xfrm>
        </p:spPr>
        <p:txBody>
          <a:bodyPr>
            <a:normAutofit/>
          </a:bodyPr>
          <a:lstStyle/>
          <a:p>
            <a:r>
              <a:rPr lang="en-US" sz="4800" b="1">
                <a:solidFill>
                  <a:schemeClr val="accent1">
                    <a:lumMod val="75000"/>
                  </a:schemeClr>
                </a:solidFill>
              </a:rPr>
              <a:t>The Cask Data Application Platform (CDAP) </a:t>
            </a:r>
          </a:p>
        </p:txBody>
      </p:sp>
      <p:sp>
        <p:nvSpPr>
          <p:cNvPr id="3" name="Content Placeholder 2"/>
          <p:cNvSpPr>
            <a:spLocks noGrp="1"/>
          </p:cNvSpPr>
          <p:nvPr>
            <p:ph idx="1"/>
          </p:nvPr>
        </p:nvSpPr>
        <p:spPr>
          <a:xfrm>
            <a:off x="838200" y="1731818"/>
            <a:ext cx="10515600" cy="4445145"/>
          </a:xfrm>
        </p:spPr>
        <p:txBody>
          <a:bodyPr>
            <a:normAutofit fontScale="92500" lnSpcReduction="10000"/>
          </a:bodyPr>
          <a:lstStyle/>
          <a:p>
            <a:r>
              <a:rPr lang="en-US">
                <a:solidFill>
                  <a:schemeClr val="accent1">
                    <a:lumMod val="75000"/>
                  </a:schemeClr>
                </a:solidFill>
              </a:rPr>
              <a:t>CDAP is a Unified Integration Platform for Big Data applications. It provides simple, easy-to-use abstractions to process and analyze huge datasets, without having to write and debug low-level code.</a:t>
            </a:r>
          </a:p>
          <a:p>
            <a:r>
              <a:rPr lang="en-US">
                <a:solidFill>
                  <a:schemeClr val="accent1">
                    <a:lumMod val="75000"/>
                  </a:schemeClr>
                </a:solidFill>
              </a:rPr>
              <a:t>It integrates the latest Big Data technologies from data integration, discovery and data science to app development, security, operations and governance. </a:t>
            </a:r>
          </a:p>
          <a:p>
            <a:pPr marL="0" indent="0">
              <a:buNone/>
            </a:pPr>
            <a:endParaRPr lang="en-US">
              <a:solidFill>
                <a:schemeClr val="accent1">
                  <a:lumMod val="75000"/>
                </a:schemeClr>
              </a:solidFill>
            </a:endParaRPr>
          </a:p>
          <a:p>
            <a:pPr marL="0" indent="0">
              <a:buNone/>
            </a:pPr>
            <a:r>
              <a:rPr lang="en-US">
                <a:solidFill>
                  <a:schemeClr val="accent1">
                    <a:lumMod val="75000"/>
                  </a:schemeClr>
                </a:solidFill>
              </a:rPr>
              <a:t>CDAP provides two visual interfaces for working with data:</a:t>
            </a:r>
          </a:p>
          <a:p>
            <a:pPr marL="0" indent="0">
              <a:buNone/>
            </a:pPr>
            <a:endParaRPr lang="en-US">
              <a:solidFill>
                <a:schemeClr val="accent1">
                  <a:lumMod val="75000"/>
                </a:schemeClr>
              </a:solidFill>
            </a:endParaRPr>
          </a:p>
          <a:p>
            <a:pPr marL="514350" indent="-514350">
              <a:buFont typeface="+mj-lt"/>
              <a:buAutoNum type="arabicPeriod"/>
            </a:pPr>
            <a:r>
              <a:rPr lang="en-US">
                <a:solidFill>
                  <a:schemeClr val="accent1">
                    <a:lumMod val="75000"/>
                  </a:schemeClr>
                </a:solidFill>
              </a:rPr>
              <a:t>Data Preparation</a:t>
            </a:r>
          </a:p>
          <a:p>
            <a:pPr marL="514350" indent="-514350">
              <a:buFont typeface="+mj-lt"/>
              <a:buAutoNum type="arabicPeriod"/>
            </a:pPr>
            <a:r>
              <a:rPr lang="en-US">
                <a:solidFill>
                  <a:schemeClr val="accent1">
                    <a:lumMod val="75000"/>
                  </a:schemeClr>
                </a:solidFill>
              </a:rPr>
              <a:t>Data Pipeline</a:t>
            </a:r>
          </a:p>
        </p:txBody>
      </p:sp>
      <p:pic>
        <p:nvPicPr>
          <p:cNvPr id="2050" name="Picture 2" descr="CDA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240" y="362249"/>
            <a:ext cx="143827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02DF9C7-59BB-4553-95BB-ADFC0C867BA5}"/>
              </a:ext>
            </a:extLst>
          </p:cNvPr>
          <p:cNvGraphicFramePr>
            <a:graphicFrameLocks noGrp="1"/>
          </p:cNvGraphicFramePr>
          <p:nvPr>
            <p:extLst>
              <p:ext uri="{D42A27DB-BD31-4B8C-83A1-F6EECF244321}">
                <p14:modId xmlns:p14="http://schemas.microsoft.com/office/powerpoint/2010/main" val="1752811067"/>
              </p:ext>
            </p:extLst>
          </p:nvPr>
        </p:nvGraphicFramePr>
        <p:xfrm>
          <a:off x="799617" y="1415440"/>
          <a:ext cx="9121643" cy="2292264"/>
        </p:xfrm>
        <a:graphic>
          <a:graphicData uri="http://schemas.openxmlformats.org/drawingml/2006/table">
            <a:tbl>
              <a:tblPr>
                <a:tableStyleId>{5C22544A-7EE6-4342-B048-85BDC9FD1C3A}</a:tableStyleId>
              </a:tblPr>
              <a:tblGrid>
                <a:gridCol w="3221607">
                  <a:extLst>
                    <a:ext uri="{9D8B030D-6E8A-4147-A177-3AD203B41FA5}">
                      <a16:colId xmlns:a16="http://schemas.microsoft.com/office/drawing/2014/main" val="3475690909"/>
                    </a:ext>
                  </a:extLst>
                </a:gridCol>
                <a:gridCol w="4851141">
                  <a:extLst>
                    <a:ext uri="{9D8B030D-6E8A-4147-A177-3AD203B41FA5}">
                      <a16:colId xmlns:a16="http://schemas.microsoft.com/office/drawing/2014/main" val="1427543742"/>
                    </a:ext>
                  </a:extLst>
                </a:gridCol>
                <a:gridCol w="1048895">
                  <a:extLst>
                    <a:ext uri="{9D8B030D-6E8A-4147-A177-3AD203B41FA5}">
                      <a16:colId xmlns:a16="http://schemas.microsoft.com/office/drawing/2014/main" val="3027907381"/>
                    </a:ext>
                  </a:extLst>
                </a:gridCol>
              </a:tblGrid>
              <a:tr h="382044">
                <a:tc>
                  <a:txBody>
                    <a:bodyPr/>
                    <a:lstStyle/>
                    <a:p>
                      <a:pPr algn="l" fontAlgn="b"/>
                      <a:r>
                        <a:rPr lang="en-US" sz="1100" b="1" u="none" strike="noStrike">
                          <a:effectLst/>
                        </a:rPr>
                        <a:t>Analytics environment setup</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988721"/>
                  </a:ext>
                </a:extLst>
              </a:tr>
              <a:tr h="382044">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4735667"/>
                  </a:ext>
                </a:extLst>
              </a:tr>
              <a:tr h="382044">
                <a:tc>
                  <a:txBody>
                    <a:bodyPr/>
                    <a:lstStyle/>
                    <a:p>
                      <a:pPr algn="l" fontAlgn="b"/>
                      <a:r>
                        <a:rPr lang="en-US" sz="1100" u="none" strike="noStrike">
                          <a:effectLst/>
                        </a:rPr>
                        <a:t>Component install and Integration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Jupyter Hub, CDAP, MLFLow, All packages, H20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1538419"/>
                  </a:ext>
                </a:extLst>
              </a:tr>
              <a:tr h="382044">
                <a:tc>
                  <a:txBody>
                    <a:bodyPr/>
                    <a:lstStyle/>
                    <a:p>
                      <a:pPr algn="l" fontAlgn="b"/>
                      <a:r>
                        <a:rPr lang="en-US" sz="1100" u="none" strike="noStrike">
                          <a:effectLst/>
                        </a:rPr>
                        <a:t>Creating service for CDAP data pull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This will run a pipeline and prepare data for Wrangling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4964781"/>
                  </a:ext>
                </a:extLst>
              </a:tr>
              <a:tr h="382044">
                <a:tc>
                  <a:txBody>
                    <a:bodyPr/>
                    <a:lstStyle/>
                    <a:p>
                      <a:pPr algn="l" fontAlgn="b"/>
                      <a:r>
                        <a:rPr lang="en-US" sz="1100" u="none" strike="noStrike">
                          <a:effectLst/>
                        </a:rPr>
                        <a:t>creating service for EDA pull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This service will run the EDA step required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3896036"/>
                  </a:ext>
                </a:extLst>
              </a:tr>
              <a:tr h="382044">
                <a:tc>
                  <a:txBody>
                    <a:bodyPr/>
                    <a:lstStyle/>
                    <a:p>
                      <a:pPr algn="l" fontAlgn="b"/>
                      <a:r>
                        <a:rPr lang="en-US" sz="1100" u="none" strike="noStrike">
                          <a:effectLst/>
                        </a:rPr>
                        <a:t>Creating Service for Model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Model as a service for Microservice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6636908"/>
                  </a:ext>
                </a:extLst>
              </a:tr>
            </a:tbl>
          </a:graphicData>
        </a:graphic>
      </p:graphicFrame>
      <p:sp>
        <p:nvSpPr>
          <p:cNvPr id="2" name="TextBox 1">
            <a:extLst>
              <a:ext uri="{FF2B5EF4-FFF2-40B4-BE49-F238E27FC236}">
                <a16:creationId xmlns:a16="http://schemas.microsoft.com/office/drawing/2014/main" id="{A50FB158-ED9F-41CA-A9CF-39058D440C66}"/>
              </a:ext>
            </a:extLst>
          </p:cNvPr>
          <p:cNvSpPr txBox="1"/>
          <p:nvPr/>
        </p:nvSpPr>
        <p:spPr>
          <a:xfrm>
            <a:off x="1518745" y="4960883"/>
            <a:ext cx="81034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Caution: REST-API has limitation of Data</a:t>
            </a:r>
          </a:p>
        </p:txBody>
      </p:sp>
    </p:spTree>
    <p:extLst>
      <p:ext uri="{BB962C8B-B14F-4D97-AF65-F5344CB8AC3E}">
        <p14:creationId xmlns:p14="http://schemas.microsoft.com/office/powerpoint/2010/main" val="823207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8D65-69F1-47B7-B5C8-B1B2E3890768}"/>
              </a:ext>
            </a:extLst>
          </p:cNvPr>
          <p:cNvSpPr>
            <a:spLocks noGrp="1"/>
          </p:cNvSpPr>
          <p:nvPr>
            <p:ph type="title"/>
          </p:nvPr>
        </p:nvSpPr>
        <p:spPr>
          <a:xfrm>
            <a:off x="838200" y="365125"/>
            <a:ext cx="10515600" cy="563563"/>
          </a:xfrm>
        </p:spPr>
        <p:txBody>
          <a:bodyPr>
            <a:normAutofit/>
          </a:bodyPr>
          <a:lstStyle/>
          <a:p>
            <a:r>
              <a:rPr lang="en-US" sz="2000" b="1" u="sng">
                <a:solidFill>
                  <a:srgbClr val="0070C0"/>
                </a:solidFill>
                <a:latin typeface="Arial"/>
                <a:cs typeface="Calibri Light"/>
              </a:rPr>
              <a:t>AWS Sagemaker Reference Architecture (Future State on need basis)</a:t>
            </a:r>
            <a:endParaRPr lang="en-US" sz="2000" b="1" u="sng">
              <a:solidFill>
                <a:srgbClr val="0070C0"/>
              </a:solidFill>
              <a:latin typeface="Arial"/>
              <a:cs typeface="Arial"/>
            </a:endParaRPr>
          </a:p>
        </p:txBody>
      </p:sp>
      <p:pic>
        <p:nvPicPr>
          <p:cNvPr id="4" name="Picture 4" descr="A close up of a map&#10;&#10;Description automatically generated">
            <a:extLst>
              <a:ext uri="{FF2B5EF4-FFF2-40B4-BE49-F238E27FC236}">
                <a16:creationId xmlns:a16="http://schemas.microsoft.com/office/drawing/2014/main" id="{F505762C-0ECE-4B65-A020-BC57B6943EF7}"/>
              </a:ext>
            </a:extLst>
          </p:cNvPr>
          <p:cNvPicPr>
            <a:picLocks noGrp="1" noChangeAspect="1"/>
          </p:cNvPicPr>
          <p:nvPr>
            <p:ph idx="1"/>
          </p:nvPr>
        </p:nvPicPr>
        <p:blipFill>
          <a:blip r:embed="rId2"/>
          <a:stretch>
            <a:fillRect/>
          </a:stretch>
        </p:blipFill>
        <p:spPr>
          <a:xfrm>
            <a:off x="1408137" y="1813133"/>
            <a:ext cx="9375725" cy="4351338"/>
          </a:xfrm>
        </p:spPr>
      </p:pic>
    </p:spTree>
    <p:extLst>
      <p:ext uri="{BB962C8B-B14F-4D97-AF65-F5344CB8AC3E}">
        <p14:creationId xmlns:p14="http://schemas.microsoft.com/office/powerpoint/2010/main" val="2953378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7506" y="263235"/>
            <a:ext cx="11630733" cy="6428510"/>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algn="ctr" hangingPunct="1"/>
            <a:r>
              <a:rPr lang="en-US" sz="2667"/>
              <a:t>Exploratory Data Analysis (EDA)</a:t>
            </a:r>
            <a:endParaRPr lang="en-US"/>
          </a:p>
          <a:p>
            <a:pPr marL="342900" indent="-342900" hangingPunct="1">
              <a:buFont typeface="Arial" panose="020B0604020202020204" pitchFamily="34" charset="0"/>
              <a:buChar char="•"/>
            </a:pPr>
            <a:endParaRPr lang="en-US"/>
          </a:p>
          <a:p>
            <a:pPr marL="342900" indent="-342900" hangingPunct="1">
              <a:buFont typeface="Arial" panose="020B0604020202020204" pitchFamily="34" charset="0"/>
              <a:buChar char="•"/>
            </a:pPr>
            <a:r>
              <a:rPr lang="en-US" sz="1400"/>
              <a:t>Identifications of variables and data types</a:t>
            </a:r>
          </a:p>
          <a:p>
            <a:pPr marL="342900" indent="-342900" hangingPunct="1">
              <a:buFont typeface="Arial" panose="020B0604020202020204" pitchFamily="34" charset="0"/>
              <a:buChar char="•"/>
            </a:pPr>
            <a:r>
              <a:rPr lang="en-US" sz="1400"/>
              <a:t>Classification of variables (Discrete, continuous, ordinal and nominal )</a:t>
            </a:r>
          </a:p>
          <a:p>
            <a:pPr marL="342900" indent="-342900">
              <a:buFont typeface="Arial" panose="020B0604020202020204" pitchFamily="34" charset="0"/>
              <a:buChar char="•"/>
            </a:pPr>
            <a:r>
              <a:rPr lang="en-US" sz="1400"/>
              <a:t>Non-Graphical Univariate Analysis</a:t>
            </a:r>
          </a:p>
          <a:p>
            <a:pPr marL="342900" indent="-342900">
              <a:buFont typeface="Arial" panose="020B0604020202020204" pitchFamily="34" charset="0"/>
              <a:buChar char="•"/>
            </a:pPr>
            <a:r>
              <a:rPr lang="en-US" sz="1400"/>
              <a:t>Graphical Univariate Analysis</a:t>
            </a:r>
          </a:p>
          <a:p>
            <a:pPr marL="342900" indent="-342900">
              <a:buFont typeface="Arial" panose="020B0604020202020204" pitchFamily="34" charset="0"/>
              <a:buChar char="•"/>
            </a:pPr>
            <a:r>
              <a:rPr lang="en-US" sz="1400"/>
              <a:t>Bivariate Analysis</a:t>
            </a:r>
          </a:p>
          <a:p>
            <a:pPr marL="342900" indent="-342900">
              <a:buFont typeface="Arial" panose="020B0604020202020204" pitchFamily="34" charset="0"/>
              <a:buChar char="•"/>
            </a:pPr>
            <a:r>
              <a:rPr lang="en-US" sz="1400"/>
              <a:t>Variable transformations</a:t>
            </a:r>
          </a:p>
          <a:p>
            <a:pPr marL="342900" indent="-342900">
              <a:buFont typeface="Arial" panose="020B0604020202020204" pitchFamily="34" charset="0"/>
              <a:buChar char="•"/>
            </a:pPr>
            <a:r>
              <a:rPr lang="en-US" sz="1400"/>
              <a:t>Removing Redundant variables</a:t>
            </a:r>
          </a:p>
          <a:p>
            <a:pPr marL="342900" indent="-342900">
              <a:buFont typeface="Arial" panose="020B0604020202020204" pitchFamily="34" charset="0"/>
              <a:buChar char="•"/>
            </a:pPr>
            <a:r>
              <a:rPr lang="en-US" sz="1400"/>
              <a:t>Missing value treatment</a:t>
            </a:r>
          </a:p>
          <a:p>
            <a:pPr marL="342900" indent="-342900">
              <a:buFont typeface="Arial" panose="020B0604020202020204" pitchFamily="34" charset="0"/>
              <a:buChar char="•"/>
            </a:pPr>
            <a:r>
              <a:rPr lang="en-US" sz="1400"/>
              <a:t>Outlier treatment</a:t>
            </a:r>
          </a:p>
          <a:p>
            <a:pPr marL="342900" indent="-342900">
              <a:buFont typeface="Arial" panose="020B0604020202020204" pitchFamily="34" charset="0"/>
              <a:buChar char="•"/>
            </a:pPr>
            <a:r>
              <a:rPr lang="en-US" sz="1400"/>
              <a:t>Correlation Analysis</a:t>
            </a:r>
          </a:p>
          <a:p>
            <a:pPr marL="342900" indent="-342900">
              <a:buFont typeface="Arial" panose="020B0604020202020204" pitchFamily="34" charset="0"/>
              <a:buChar char="•"/>
            </a:pPr>
            <a:r>
              <a:rPr lang="en-US" sz="1400"/>
              <a:t>Variable transformation(log, Square/cube root or binning)</a:t>
            </a:r>
          </a:p>
          <a:p>
            <a:pPr marL="342900" indent="-342900">
              <a:buFont typeface="Arial" panose="020B0604020202020204" pitchFamily="34" charset="0"/>
              <a:buChar char="•"/>
            </a:pPr>
            <a:r>
              <a:rPr lang="en-US" sz="1400"/>
              <a:t>Derived variable</a:t>
            </a:r>
          </a:p>
          <a:p>
            <a:pPr marL="342900" indent="-342900">
              <a:buFont typeface="Arial" panose="020B0604020202020204" pitchFamily="34" charset="0"/>
              <a:buChar char="•"/>
            </a:pPr>
            <a:r>
              <a:rPr lang="en-US" sz="1400"/>
              <a:t>Dummy variable</a:t>
            </a:r>
          </a:p>
          <a:p>
            <a:pPr marL="342900" indent="-342900">
              <a:buFont typeface="Arial" panose="020B0604020202020204" pitchFamily="34" charset="0"/>
              <a:buChar char="•"/>
            </a:pPr>
            <a:r>
              <a:rPr lang="en-US" sz="1400"/>
              <a:t>Dimensionality Reduction(PCA, Random Forests/Ensemble Trees </a:t>
            </a:r>
            <a:r>
              <a:rPr lang="en-US" sz="1400" err="1"/>
              <a:t>etc</a:t>
            </a:r>
            <a:r>
              <a:rPr lang="en-US" sz="1400"/>
              <a:t>)</a:t>
            </a:r>
          </a:p>
          <a:p>
            <a:pPr marL="342900" indent="-342900">
              <a:buFont typeface="Arial" panose="020B0604020202020204" pitchFamily="34" charset="0"/>
              <a:buChar char="•"/>
            </a:pPr>
            <a:r>
              <a:rPr lang="en-US" sz="1400"/>
              <a:t>Plots</a:t>
            </a:r>
          </a:p>
          <a:p>
            <a:r>
              <a:rPr lang="en-US" sz="1400"/>
              <a:t>       - Correlation Matrix heatmap</a:t>
            </a:r>
          </a:p>
          <a:p>
            <a:r>
              <a:rPr lang="en-US" sz="1400"/>
              <a:t>       - Scatterplot in between different x and y variable, </a:t>
            </a:r>
            <a:r>
              <a:rPr lang="en-US" sz="1400" err="1"/>
              <a:t>sns.pairplot</a:t>
            </a:r>
            <a:r>
              <a:rPr lang="en-US" sz="1400"/>
              <a:t>() </a:t>
            </a:r>
            <a:r>
              <a:rPr lang="en-US" sz="1400" err="1"/>
              <a:t>etc</a:t>
            </a:r>
            <a:endParaRPr lang="en-US" sz="1400"/>
          </a:p>
          <a:p>
            <a:r>
              <a:rPr lang="en-US" sz="1400"/>
              <a:t>       - Histogram</a:t>
            </a:r>
          </a:p>
          <a:p>
            <a:r>
              <a:rPr lang="en-US" sz="1400"/>
              <a:t>       - boxplot</a:t>
            </a:r>
          </a:p>
          <a:p>
            <a:r>
              <a:rPr lang="en-US" sz="1400"/>
              <a:t>       - </a:t>
            </a:r>
          </a:p>
          <a:p>
            <a:r>
              <a:rPr lang="en-US"/>
              <a:t> </a:t>
            </a:r>
          </a:p>
          <a:p>
            <a:endParaRPr lang="en-US"/>
          </a:p>
          <a:p>
            <a:pPr marL="342900" indent="-342900" hangingPunct="1">
              <a:buFont typeface="Arial" panose="020B0604020202020204" pitchFamily="34" charset="0"/>
              <a:buChar char="•"/>
            </a:pPr>
            <a:endParaRPr lang="en-US"/>
          </a:p>
          <a:p>
            <a:pPr marL="342900" indent="-342900" hangingPunct="1">
              <a:buFont typeface="Arial" panose="020B0604020202020204" pitchFamily="34" charset="0"/>
              <a:buChar char="•"/>
            </a:pPr>
            <a:endParaRPr lang="en-US"/>
          </a:p>
          <a:p>
            <a:pPr marL="342900" indent="-342900" hangingPunct="1">
              <a:buFont typeface="Arial" panose="020B0604020202020204" pitchFamily="34" charset="0"/>
              <a:buChar char="•"/>
            </a:pPr>
            <a:endParaRPr lang="en-US"/>
          </a:p>
          <a:p>
            <a:pPr marL="342900" indent="-342900" hangingPunct="1">
              <a:buFont typeface="Arial" panose="020B0604020202020204" pitchFamily="34" charset="0"/>
              <a:buChar char="•"/>
            </a:pPr>
            <a:endParaRPr lang="en-US"/>
          </a:p>
        </p:txBody>
      </p:sp>
    </p:spTree>
    <p:extLst>
      <p:ext uri="{BB962C8B-B14F-4D97-AF65-F5344CB8AC3E}">
        <p14:creationId xmlns:p14="http://schemas.microsoft.com/office/powerpoint/2010/main" val="309833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9384"/>
          </a:xfrm>
        </p:spPr>
        <p:txBody>
          <a:bodyPr>
            <a:normAutofit/>
          </a:bodyPr>
          <a:lstStyle/>
          <a:p>
            <a:r>
              <a:rPr lang="en-US" sz="3200">
                <a:solidFill>
                  <a:srgbClr val="0070C0"/>
                </a:solidFill>
                <a:latin typeface="Arial"/>
                <a:ea typeface="Arial"/>
                <a:cs typeface="Arial"/>
              </a:rPr>
              <a:t>Exploratory </a:t>
            </a:r>
            <a:r>
              <a:rPr lang="en-US" sz="3200">
                <a:solidFill>
                  <a:srgbClr val="0070C0"/>
                </a:solidFill>
                <a:latin typeface="Arial"/>
                <a:ea typeface="Arial"/>
                <a:cs typeface="Arial"/>
                <a:sym typeface="Arial"/>
              </a:rPr>
              <a:t>Data</a:t>
            </a:r>
            <a:r>
              <a:rPr lang="en-US" sz="3200">
                <a:solidFill>
                  <a:srgbClr val="0070C0"/>
                </a:solidFill>
                <a:latin typeface="Arial"/>
                <a:ea typeface="Arial"/>
                <a:cs typeface="Arial"/>
              </a:rPr>
              <a:t> Analysis (EDA)</a:t>
            </a:r>
          </a:p>
        </p:txBody>
      </p:sp>
      <p:sp>
        <p:nvSpPr>
          <p:cNvPr id="3" name="Content Placeholder 2"/>
          <p:cNvSpPr>
            <a:spLocks noGrp="1"/>
          </p:cNvSpPr>
          <p:nvPr>
            <p:ph idx="1"/>
          </p:nvPr>
        </p:nvSpPr>
        <p:spPr>
          <a:xfrm>
            <a:off x="838200" y="1205346"/>
            <a:ext cx="10515600" cy="4971618"/>
          </a:xfrm>
        </p:spPr>
        <p:txBody>
          <a:bodyPr/>
          <a:lstStyle/>
          <a:p>
            <a:pPr marL="457200" lvl="1" indent="0">
              <a:lnSpc>
                <a:spcPct val="80000"/>
              </a:lnSpc>
              <a:buNone/>
            </a:pPr>
            <a:r>
              <a:rPr lang="en-US" sz="1300" b="1">
                <a:solidFill>
                  <a:srgbClr val="0070C0"/>
                </a:solidFill>
                <a:latin typeface="Arial"/>
                <a:ea typeface="Arial"/>
                <a:cs typeface="Arial"/>
              </a:rPr>
              <a:t>Identifications of variables and data types</a:t>
            </a:r>
          </a:p>
          <a:p>
            <a:endParaRPr lang="en-US"/>
          </a:p>
          <a:p>
            <a:endParaRPr lang="en-US"/>
          </a:p>
          <a:p>
            <a:endParaRPr lang="en-US"/>
          </a:p>
          <a:p>
            <a:endParaRPr lang="en-US" sz="2000">
              <a:solidFill>
                <a:srgbClr val="0070C0"/>
              </a:solidFill>
              <a:latin typeface="Arial"/>
              <a:ea typeface="Arial"/>
              <a:cs typeface="Arial"/>
            </a:endParaRPr>
          </a:p>
          <a:p>
            <a:pPr marL="457200" lvl="1" indent="0">
              <a:lnSpc>
                <a:spcPct val="80000"/>
              </a:lnSpc>
              <a:buNone/>
            </a:pPr>
            <a:r>
              <a:rPr lang="en-US" sz="1300" b="1">
                <a:solidFill>
                  <a:srgbClr val="0070C0"/>
                </a:solidFill>
                <a:latin typeface="Arial"/>
                <a:ea typeface="Arial"/>
                <a:cs typeface="Arial"/>
              </a:rPr>
              <a:t>Classification of variables (Discrete, continuous, ordinal and nominal )</a:t>
            </a:r>
          </a:p>
          <a:p>
            <a:pPr marL="0" indent="0">
              <a:buNone/>
            </a:pPr>
            <a:endParaRPr lang="en-US"/>
          </a:p>
        </p:txBody>
      </p:sp>
      <p:pic>
        <p:nvPicPr>
          <p:cNvPr id="4" name="Picture 3"/>
          <p:cNvPicPr>
            <a:picLocks noChangeAspect="1"/>
          </p:cNvPicPr>
          <p:nvPr/>
        </p:nvPicPr>
        <p:blipFill>
          <a:blip r:embed="rId2"/>
          <a:stretch>
            <a:fillRect/>
          </a:stretch>
        </p:blipFill>
        <p:spPr>
          <a:xfrm>
            <a:off x="2335357" y="1566859"/>
            <a:ext cx="4057650" cy="1590675"/>
          </a:xfrm>
          <a:prstGeom prst="rect">
            <a:avLst/>
          </a:prstGeom>
        </p:spPr>
      </p:pic>
      <p:pic>
        <p:nvPicPr>
          <p:cNvPr id="2052" name="Picture 4" descr="Basic Statistics-Explore your Data: Cases, Variables, types of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667" y="3519047"/>
            <a:ext cx="4191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82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marL="457200" lvl="1" indent="0">
              <a:buNone/>
            </a:pPr>
            <a:endParaRPr lang="en-US" sz="1400">
              <a:solidFill>
                <a:srgbClr val="0070C0"/>
              </a:solidFill>
              <a:latin typeface="Arial"/>
              <a:ea typeface="Arial"/>
              <a:cs typeface="Arial"/>
            </a:endParaRPr>
          </a:p>
          <a:p>
            <a:pPr marL="457200" lvl="1" indent="0">
              <a:lnSpc>
                <a:spcPct val="80000"/>
              </a:lnSpc>
              <a:buNone/>
            </a:pPr>
            <a:r>
              <a:rPr lang="en-US" sz="1300" b="1">
                <a:solidFill>
                  <a:srgbClr val="0070C0"/>
                </a:solidFill>
                <a:latin typeface="Arial"/>
                <a:ea typeface="Arial"/>
                <a:cs typeface="Arial"/>
              </a:rPr>
              <a:t>Non-Graphical Univariate Analysis:</a:t>
            </a:r>
          </a:p>
          <a:p>
            <a:pPr marL="800100" lvl="1" indent="-342900"/>
            <a:endParaRPr lang="en-US" sz="1400">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	Univariate describe a type of data which consists of observations on only a single characteristic or attribute.</a:t>
            </a:r>
          </a:p>
          <a:p>
            <a:pPr marL="0" indent="0">
              <a:buNone/>
            </a:pPr>
            <a:endParaRPr lang="en-US"/>
          </a:p>
          <a:p>
            <a:endParaRPr lang="en-US" sz="2000">
              <a:solidFill>
                <a:srgbClr val="0070C0"/>
              </a:solidFill>
              <a:latin typeface="Arial"/>
              <a:ea typeface="Arial"/>
              <a:cs typeface="Arial"/>
            </a:endParaRPr>
          </a:p>
          <a:p>
            <a:endParaRPr lang="en-US" sz="2000">
              <a:solidFill>
                <a:srgbClr val="0070C0"/>
              </a:solidFill>
              <a:latin typeface="Arial"/>
              <a:ea typeface="Arial"/>
              <a:cs typeface="Arial"/>
            </a:endParaRPr>
          </a:p>
          <a:p>
            <a:endParaRPr lang="en-US" sz="2000">
              <a:solidFill>
                <a:srgbClr val="0070C0"/>
              </a:solidFill>
              <a:latin typeface="Arial"/>
              <a:ea typeface="Arial"/>
              <a:cs typeface="Arial"/>
            </a:endParaRPr>
          </a:p>
          <a:p>
            <a:pPr marL="0" indent="0">
              <a:buNone/>
            </a:pPr>
            <a:endParaRPr lang="en-US" sz="2000">
              <a:solidFill>
                <a:srgbClr val="0070C0"/>
              </a:solidFill>
              <a:latin typeface="Arial"/>
              <a:ea typeface="Arial"/>
              <a:cs typeface="Arial"/>
            </a:endParaRPr>
          </a:p>
          <a:p>
            <a:pPr marL="800100" lvl="1" indent="-342900"/>
            <a:endParaRPr lang="en-US" sz="1400">
              <a:solidFill>
                <a:srgbClr val="0070C0"/>
              </a:solidFill>
              <a:latin typeface="Arial"/>
              <a:ea typeface="Arial"/>
              <a:cs typeface="Arial"/>
            </a:endParaRPr>
          </a:p>
          <a:p>
            <a:pPr marL="457200" lvl="1" indent="0">
              <a:lnSpc>
                <a:spcPct val="80000"/>
              </a:lnSpc>
              <a:buNone/>
            </a:pPr>
            <a:r>
              <a:rPr lang="en-US" sz="1300" b="1">
                <a:solidFill>
                  <a:srgbClr val="0070C0"/>
                </a:solidFill>
                <a:latin typeface="Arial"/>
                <a:ea typeface="Arial"/>
                <a:cs typeface="Arial"/>
              </a:rPr>
              <a:t>Graphical Univariate Analysis</a:t>
            </a:r>
          </a:p>
          <a:p>
            <a:pPr marL="0" indent="0">
              <a:buNone/>
            </a:pPr>
            <a:endParaRPr lang="en-US"/>
          </a:p>
        </p:txBody>
      </p:sp>
      <p:pic>
        <p:nvPicPr>
          <p:cNvPr id="6" name="Picture 5"/>
          <p:cNvPicPr>
            <a:picLocks noChangeAspect="1"/>
          </p:cNvPicPr>
          <p:nvPr/>
        </p:nvPicPr>
        <p:blipFill>
          <a:blip r:embed="rId2"/>
          <a:stretch>
            <a:fillRect/>
          </a:stretch>
        </p:blipFill>
        <p:spPr>
          <a:xfrm>
            <a:off x="1617519" y="1221366"/>
            <a:ext cx="7543800" cy="1990725"/>
          </a:xfrm>
          <a:prstGeom prst="rect">
            <a:avLst/>
          </a:prstGeom>
        </p:spPr>
      </p:pic>
      <p:pic>
        <p:nvPicPr>
          <p:cNvPr id="8" name="Picture 7"/>
          <p:cNvPicPr>
            <a:picLocks noChangeAspect="1"/>
          </p:cNvPicPr>
          <p:nvPr/>
        </p:nvPicPr>
        <p:blipFill>
          <a:blip r:embed="rId3"/>
          <a:stretch>
            <a:fillRect/>
          </a:stretch>
        </p:blipFill>
        <p:spPr>
          <a:xfrm>
            <a:off x="1525304" y="3587899"/>
            <a:ext cx="8143875" cy="3117702"/>
          </a:xfrm>
          <a:prstGeom prst="rect">
            <a:avLst/>
          </a:prstGeom>
        </p:spPr>
      </p:pic>
    </p:spTree>
    <p:extLst>
      <p:ext uri="{BB962C8B-B14F-4D97-AF65-F5344CB8AC3E}">
        <p14:creationId xmlns:p14="http://schemas.microsoft.com/office/powerpoint/2010/main" val="1602556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endParaRPr lang="en-US" sz="2000">
              <a:solidFill>
                <a:srgbClr val="0070C0"/>
              </a:solidFill>
              <a:latin typeface="Arial"/>
              <a:ea typeface="Arial"/>
              <a:cs typeface="Arial"/>
            </a:endParaRPr>
          </a:p>
          <a:p>
            <a:pPr marL="457200" lvl="1" indent="0">
              <a:lnSpc>
                <a:spcPct val="80000"/>
              </a:lnSpc>
              <a:buNone/>
            </a:pPr>
            <a:r>
              <a:rPr lang="en-US" sz="1300" b="1">
                <a:solidFill>
                  <a:srgbClr val="0070C0"/>
                </a:solidFill>
                <a:latin typeface="Arial"/>
                <a:ea typeface="Arial"/>
                <a:cs typeface="Arial"/>
              </a:rPr>
              <a:t>Bivariate Analysis : </a:t>
            </a:r>
          </a:p>
          <a:p>
            <a:pPr marL="457200" lvl="1" indent="0">
              <a:buNone/>
            </a:pPr>
            <a:r>
              <a:rPr lang="en-US" sz="1400">
                <a:solidFill>
                  <a:srgbClr val="0070C0"/>
                </a:solidFill>
                <a:latin typeface="Arial"/>
                <a:ea typeface="Arial"/>
                <a:cs typeface="Arial"/>
              </a:rPr>
              <a:t>	Bivariate is a type of inferential statistics that deals with the relationship between two variables. Bivariate statistics 	examines how one variable compares with another or how one variable influences another variable.</a:t>
            </a:r>
          </a:p>
          <a:p>
            <a:pPr marL="0" indent="0">
              <a:buNone/>
            </a:pPr>
            <a:endParaRPr lang="en-US"/>
          </a:p>
          <a:p>
            <a:endParaRPr lang="en-US" sz="2000">
              <a:solidFill>
                <a:srgbClr val="0070C0"/>
              </a:solidFill>
              <a:latin typeface="Arial"/>
              <a:ea typeface="Arial"/>
              <a:cs typeface="Arial"/>
            </a:endParaRPr>
          </a:p>
          <a:p>
            <a:endParaRPr lang="en-US" sz="2000">
              <a:solidFill>
                <a:srgbClr val="0070C0"/>
              </a:solidFill>
              <a:latin typeface="Arial"/>
              <a:ea typeface="Arial"/>
              <a:cs typeface="Arial"/>
            </a:endParaRPr>
          </a:p>
          <a:p>
            <a:endParaRPr lang="en-US" sz="2000">
              <a:solidFill>
                <a:srgbClr val="0070C0"/>
              </a:solidFill>
              <a:latin typeface="Arial"/>
              <a:ea typeface="Arial"/>
              <a:cs typeface="Arial"/>
            </a:endParaRPr>
          </a:p>
          <a:p>
            <a:pPr marL="0" indent="0">
              <a:buNone/>
            </a:pPr>
            <a:endParaRPr lang="en-US" sz="2000">
              <a:solidFill>
                <a:srgbClr val="0070C0"/>
              </a:solidFill>
              <a:latin typeface="Arial"/>
              <a:ea typeface="Arial"/>
              <a:cs typeface="Arial"/>
            </a:endParaRPr>
          </a:p>
          <a:p>
            <a:pPr marL="342900" indent="-342900"/>
            <a:endParaRPr lang="en-US" sz="2000">
              <a:solidFill>
                <a:srgbClr val="0070C0"/>
              </a:solidFill>
              <a:latin typeface="Arial"/>
              <a:ea typeface="Arial"/>
              <a:cs typeface="Arial"/>
            </a:endParaRPr>
          </a:p>
          <a:p>
            <a:pPr marL="342900" indent="-342900"/>
            <a:endParaRPr lang="en-US" sz="2000">
              <a:solidFill>
                <a:srgbClr val="0070C0"/>
              </a:solidFill>
              <a:latin typeface="Arial"/>
              <a:ea typeface="Arial"/>
              <a:cs typeface="Arial"/>
            </a:endParaRPr>
          </a:p>
          <a:p>
            <a:pPr marL="342900" indent="-342900"/>
            <a:endParaRPr lang="en-US" sz="2000">
              <a:solidFill>
                <a:srgbClr val="0070C0"/>
              </a:solidFill>
              <a:latin typeface="Arial"/>
              <a:ea typeface="Arial"/>
              <a:cs typeface="Arial"/>
            </a:endParaRPr>
          </a:p>
          <a:p>
            <a:pPr marL="800100" lvl="1" indent="-342900"/>
            <a:endParaRPr lang="en-US" sz="1400">
              <a:solidFill>
                <a:srgbClr val="0070C0"/>
              </a:solidFill>
              <a:latin typeface="Arial"/>
              <a:ea typeface="Arial"/>
              <a:cs typeface="Arial"/>
            </a:endParaRPr>
          </a:p>
          <a:p>
            <a:pPr marL="457200" lvl="1" indent="0">
              <a:lnSpc>
                <a:spcPct val="80000"/>
              </a:lnSpc>
              <a:buNone/>
            </a:pPr>
            <a:r>
              <a:rPr lang="en-US" sz="1300" b="1">
                <a:solidFill>
                  <a:srgbClr val="0070C0"/>
                </a:solidFill>
                <a:latin typeface="Arial"/>
                <a:ea typeface="Arial"/>
                <a:cs typeface="Arial"/>
              </a:rPr>
              <a:t>Variable transformations</a:t>
            </a:r>
          </a:p>
          <a:p>
            <a:pPr marL="457200" lvl="1" indent="0">
              <a:buNone/>
            </a:pPr>
            <a:r>
              <a:rPr lang="en-US" sz="1400">
                <a:solidFill>
                  <a:srgbClr val="0070C0"/>
                </a:solidFill>
                <a:latin typeface="Arial"/>
                <a:ea typeface="Arial"/>
                <a:cs typeface="Arial"/>
              </a:rPr>
              <a:t>	</a:t>
            </a:r>
          </a:p>
          <a:p>
            <a:pPr marL="457200" lvl="1" indent="0">
              <a:buNone/>
            </a:pPr>
            <a:r>
              <a:rPr lang="en-US" sz="1400">
                <a:solidFill>
                  <a:srgbClr val="0070C0"/>
                </a:solidFill>
                <a:latin typeface="Arial"/>
                <a:ea typeface="Arial"/>
                <a:cs typeface="Arial"/>
              </a:rPr>
              <a:t>	Variable transformation is the process of converting data from one format or structure into another format or structure.</a:t>
            </a:r>
          </a:p>
          <a:p>
            <a:pPr marL="457200" lvl="1" indent="0">
              <a:buNone/>
            </a:pPr>
            <a:endParaRPr lang="en-US" sz="1400">
              <a:solidFill>
                <a:srgbClr val="0070C0"/>
              </a:solidFill>
              <a:latin typeface="Arial"/>
              <a:ea typeface="Arial"/>
              <a:cs typeface="Arial"/>
            </a:endParaRPr>
          </a:p>
        </p:txBody>
      </p:sp>
      <p:pic>
        <p:nvPicPr>
          <p:cNvPr id="2" name="Picture 1"/>
          <p:cNvPicPr>
            <a:picLocks noChangeAspect="1"/>
          </p:cNvPicPr>
          <p:nvPr/>
        </p:nvPicPr>
        <p:blipFill>
          <a:blip r:embed="rId2"/>
          <a:stretch>
            <a:fillRect/>
          </a:stretch>
        </p:blipFill>
        <p:spPr>
          <a:xfrm>
            <a:off x="1880321" y="1195602"/>
            <a:ext cx="7877175" cy="3333750"/>
          </a:xfrm>
          <a:prstGeom prst="rect">
            <a:avLst/>
          </a:prstGeom>
        </p:spPr>
      </p:pic>
    </p:spTree>
    <p:extLst>
      <p:ext uri="{BB962C8B-B14F-4D97-AF65-F5344CB8AC3E}">
        <p14:creationId xmlns:p14="http://schemas.microsoft.com/office/powerpoint/2010/main" val="883531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endParaRPr lang="en-US" sz="2000">
              <a:solidFill>
                <a:srgbClr val="0070C0"/>
              </a:solidFill>
              <a:latin typeface="Arial"/>
              <a:ea typeface="Arial"/>
              <a:cs typeface="Arial"/>
            </a:endParaRPr>
          </a:p>
          <a:p>
            <a:pPr marL="457200" lvl="1" indent="0">
              <a:lnSpc>
                <a:spcPct val="80000"/>
              </a:lnSpc>
              <a:buNone/>
            </a:pPr>
            <a:r>
              <a:rPr lang="en-US" sz="1300" b="1">
                <a:solidFill>
                  <a:srgbClr val="0070C0"/>
                </a:solidFill>
                <a:latin typeface="Arial"/>
                <a:ea typeface="Arial"/>
                <a:cs typeface="Arial"/>
              </a:rPr>
              <a:t>Removing Redundant Attributes: </a:t>
            </a:r>
          </a:p>
          <a:p>
            <a:pPr marL="457200" lvl="1" indent="0">
              <a:buNone/>
            </a:pPr>
            <a:r>
              <a:rPr lang="en-US" sz="1400">
                <a:solidFill>
                  <a:srgbClr val="0070C0"/>
                </a:solidFill>
                <a:latin typeface="Arial"/>
                <a:ea typeface="Arial"/>
                <a:cs typeface="Arial"/>
              </a:rPr>
              <a:t>	If variables are duplicated in the training data, it is effectively the same as having its 'weight' doubled. That element becomes twice as important when the classifier is fitting your data, and the classifier becomes biased towards correctly classifying that particular scenario over others.</a:t>
            </a:r>
            <a:endParaRPr lang="en-US"/>
          </a:p>
          <a:p>
            <a:endParaRPr lang="en-US" sz="2000">
              <a:solidFill>
                <a:srgbClr val="0070C0"/>
              </a:solidFill>
              <a:latin typeface="Arial"/>
              <a:ea typeface="Arial"/>
              <a:cs typeface="Arial"/>
            </a:endParaRPr>
          </a:p>
          <a:p>
            <a:endParaRPr lang="en-US" sz="2000">
              <a:solidFill>
                <a:srgbClr val="0070C0"/>
              </a:solidFill>
              <a:latin typeface="Arial"/>
              <a:ea typeface="Arial"/>
              <a:cs typeface="Arial"/>
            </a:endParaRPr>
          </a:p>
          <a:p>
            <a:endParaRPr lang="en-US" sz="2000">
              <a:solidFill>
                <a:srgbClr val="0070C0"/>
              </a:solidFill>
              <a:latin typeface="Arial"/>
              <a:ea typeface="Arial"/>
              <a:cs typeface="Arial"/>
            </a:endParaRPr>
          </a:p>
          <a:p>
            <a:pPr marL="0" indent="0">
              <a:buNone/>
            </a:pPr>
            <a:endParaRPr lang="en-US" sz="2000">
              <a:solidFill>
                <a:srgbClr val="0070C0"/>
              </a:solidFill>
              <a:latin typeface="Arial"/>
              <a:ea typeface="Arial"/>
              <a:cs typeface="Arial"/>
            </a:endParaRPr>
          </a:p>
          <a:p>
            <a:pPr marL="342900" indent="-342900"/>
            <a:endParaRPr lang="en-US" sz="2000">
              <a:solidFill>
                <a:srgbClr val="0070C0"/>
              </a:solidFill>
              <a:latin typeface="Arial"/>
              <a:ea typeface="Arial"/>
              <a:cs typeface="Arial"/>
            </a:endParaRPr>
          </a:p>
          <a:p>
            <a:pPr marL="342900" indent="-342900"/>
            <a:endParaRPr lang="en-US" sz="2000">
              <a:solidFill>
                <a:srgbClr val="0070C0"/>
              </a:solidFill>
              <a:latin typeface="Arial"/>
              <a:ea typeface="Arial"/>
              <a:cs typeface="Arial"/>
            </a:endParaRPr>
          </a:p>
          <a:p>
            <a:pPr marL="342900" indent="-342900"/>
            <a:endParaRPr lang="en-US" sz="2000">
              <a:solidFill>
                <a:srgbClr val="0070C0"/>
              </a:solidFill>
              <a:latin typeface="Arial"/>
              <a:ea typeface="Arial"/>
              <a:cs typeface="Arial"/>
            </a:endParaRPr>
          </a:p>
          <a:p>
            <a:pPr marL="800100" lvl="1" indent="-342900"/>
            <a:endParaRPr lang="en-US" sz="1400">
              <a:solidFill>
                <a:srgbClr val="0070C0"/>
              </a:solidFill>
              <a:latin typeface="Arial"/>
              <a:ea typeface="Arial"/>
              <a:cs typeface="Arial"/>
            </a:endParaRPr>
          </a:p>
          <a:p>
            <a:pPr marL="800100" lvl="1" indent="-342900"/>
            <a:endParaRPr lang="en-US" sz="1400">
              <a:solidFill>
                <a:srgbClr val="0070C0"/>
              </a:solidFill>
              <a:latin typeface="Arial"/>
              <a:ea typeface="Arial"/>
              <a:cs typeface="Arial"/>
            </a:endParaRPr>
          </a:p>
          <a:p>
            <a:pPr marL="800100" lvl="1" indent="-342900"/>
            <a:endParaRPr lang="en-US" sz="1400">
              <a:solidFill>
                <a:srgbClr val="0070C0"/>
              </a:solidFill>
              <a:latin typeface="Arial"/>
              <a:ea typeface="Arial"/>
              <a:cs typeface="Arial"/>
            </a:endParaRPr>
          </a:p>
          <a:p>
            <a:pPr marL="800100" lvl="1" indent="-342900"/>
            <a:r>
              <a:rPr lang="en-US" sz="1400">
                <a:solidFill>
                  <a:srgbClr val="0070C0"/>
                </a:solidFill>
                <a:latin typeface="Arial"/>
                <a:ea typeface="Arial"/>
                <a:cs typeface="Arial"/>
              </a:rPr>
              <a:t>Missing value treatment</a:t>
            </a:r>
          </a:p>
          <a:p>
            <a:pPr marL="457200" lvl="1" indent="0">
              <a:buNone/>
            </a:pPr>
            <a:r>
              <a:rPr lang="en-US" sz="1400">
                <a:solidFill>
                  <a:srgbClr val="0070C0"/>
                </a:solidFill>
                <a:latin typeface="Arial"/>
                <a:ea typeface="Arial"/>
                <a:cs typeface="Arial"/>
              </a:rPr>
              <a:t>	</a:t>
            </a:r>
          </a:p>
          <a:p>
            <a:pPr marL="457200" lvl="1" indent="0">
              <a:buNone/>
            </a:pPr>
            <a:r>
              <a:rPr lang="en-US" sz="1400">
                <a:solidFill>
                  <a:srgbClr val="0070C0"/>
                </a:solidFill>
                <a:latin typeface="Arial"/>
                <a:ea typeface="Arial"/>
                <a:cs typeface="Arial"/>
              </a:rPr>
              <a:t>	Missing values can be replaced by the minimum, maximum or average value of that Attribute. Zero can also be used to replace missing values. Missing values are common occurrences in data. Most predictive modeling techniques cannot handle any missing values. Therefore, this problem must be addressed prior to modeling. e.g. Mean, median, mode, Regression imputation, K-nearest neighbor (KNN) imputation</a:t>
            </a:r>
          </a:p>
        </p:txBody>
      </p:sp>
      <p:pic>
        <p:nvPicPr>
          <p:cNvPr id="4" name="Picture 3"/>
          <p:cNvPicPr>
            <a:picLocks noChangeAspect="1"/>
          </p:cNvPicPr>
          <p:nvPr/>
        </p:nvPicPr>
        <p:blipFill>
          <a:blip r:embed="rId2"/>
          <a:stretch>
            <a:fillRect/>
          </a:stretch>
        </p:blipFill>
        <p:spPr>
          <a:xfrm>
            <a:off x="1569893" y="1075459"/>
            <a:ext cx="7943850" cy="3543300"/>
          </a:xfrm>
          <a:prstGeom prst="rect">
            <a:avLst/>
          </a:prstGeom>
        </p:spPr>
      </p:pic>
    </p:spTree>
    <p:extLst>
      <p:ext uri="{BB962C8B-B14F-4D97-AF65-F5344CB8AC3E}">
        <p14:creationId xmlns:p14="http://schemas.microsoft.com/office/powerpoint/2010/main" val="1253137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endParaRPr lang="en-US" sz="2000">
              <a:solidFill>
                <a:srgbClr val="0070C0"/>
              </a:solidFill>
              <a:latin typeface="Arial"/>
              <a:ea typeface="Arial"/>
              <a:cs typeface="Arial"/>
            </a:endParaRPr>
          </a:p>
          <a:p>
            <a:pPr marL="457200" lvl="1" indent="0">
              <a:lnSpc>
                <a:spcPct val="80000"/>
              </a:lnSpc>
              <a:buNone/>
            </a:pPr>
            <a:r>
              <a:rPr lang="en-US" sz="1300" b="1">
                <a:solidFill>
                  <a:srgbClr val="0070C0"/>
                </a:solidFill>
                <a:latin typeface="Arial"/>
                <a:ea typeface="Arial"/>
                <a:cs typeface="Arial"/>
              </a:rPr>
              <a:t>Outlier treatment: </a:t>
            </a:r>
          </a:p>
          <a:p>
            <a:pPr marL="457200" lvl="1" indent="0">
              <a:buNone/>
            </a:pPr>
            <a:r>
              <a:rPr lang="en-US" sz="1400">
                <a:solidFill>
                  <a:srgbClr val="0070C0"/>
                </a:solidFill>
                <a:latin typeface="Arial"/>
                <a:ea typeface="Arial"/>
                <a:cs typeface="Arial"/>
              </a:rPr>
              <a:t>	</a:t>
            </a:r>
          </a:p>
          <a:p>
            <a:pPr marL="457200" lvl="1" indent="0">
              <a:buNone/>
            </a:pPr>
            <a:r>
              <a:rPr lang="en-US" sz="1400">
                <a:solidFill>
                  <a:srgbClr val="0070C0"/>
                </a:solidFill>
                <a:latin typeface="Arial"/>
                <a:ea typeface="Arial"/>
                <a:cs typeface="Arial"/>
              </a:rPr>
              <a:t>Outliers are data points that are far from other data points. In other words, they’re unusual values in a dataset. there are no rules for definitively identifying outliers. Finding outliers depends on subject-area knowledge and an understanding of the data collection process.</a:t>
            </a:r>
          </a:p>
          <a:p>
            <a:pPr marL="457200" lvl="1" indent="0">
              <a:buNone/>
            </a:pPr>
            <a:endParaRPr lang="en-US" sz="1400">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We will follow the following technique to identify outliers.</a:t>
            </a:r>
          </a:p>
          <a:p>
            <a:pPr marL="457200" lvl="1" indent="0">
              <a:buNone/>
            </a:pPr>
            <a:endParaRPr lang="en-US" sz="1400">
              <a:solidFill>
                <a:srgbClr val="0070C0"/>
              </a:solidFill>
              <a:latin typeface="Arial"/>
              <a:ea typeface="Arial"/>
              <a:cs typeface="Arial"/>
            </a:endParaRPr>
          </a:p>
          <a:p>
            <a:pPr marL="914400" lvl="1" indent="-457200">
              <a:buFont typeface="+mj-lt"/>
              <a:buAutoNum type="arabicPeriod"/>
            </a:pPr>
            <a:r>
              <a:rPr lang="en-US" sz="1400">
                <a:solidFill>
                  <a:srgbClr val="0070C0"/>
                </a:solidFill>
                <a:latin typeface="Arial"/>
                <a:ea typeface="Arial"/>
                <a:cs typeface="Arial"/>
              </a:rPr>
              <a:t>Sorting Your Datasheet to Find Outliers</a:t>
            </a:r>
          </a:p>
          <a:p>
            <a:pPr marL="914400" lvl="1" indent="-457200">
              <a:buFont typeface="+mj-lt"/>
              <a:buAutoNum type="arabicPeriod"/>
            </a:pPr>
            <a:r>
              <a:rPr lang="en-US" sz="1400">
                <a:solidFill>
                  <a:srgbClr val="0070C0"/>
                </a:solidFill>
                <a:latin typeface="Arial"/>
                <a:ea typeface="Arial"/>
                <a:cs typeface="Arial"/>
              </a:rPr>
              <a:t>Graphing (Box Plot, Histogram, Line plot) Your Data to Identify Outliers</a:t>
            </a:r>
          </a:p>
          <a:p>
            <a:pPr marL="914400" lvl="1" indent="-457200">
              <a:buFont typeface="+mj-lt"/>
              <a:buAutoNum type="arabicPeriod"/>
            </a:pPr>
            <a:r>
              <a:rPr lang="en-US" sz="1400">
                <a:solidFill>
                  <a:srgbClr val="0070C0"/>
                </a:solidFill>
                <a:latin typeface="Arial"/>
                <a:ea typeface="Arial"/>
                <a:cs typeface="Arial"/>
              </a:rPr>
              <a:t>Using Z-scores to Detect Outliers (Preferred method)</a:t>
            </a:r>
          </a:p>
          <a:p>
            <a:pPr marL="914400" lvl="1" indent="-457200">
              <a:buFont typeface="+mj-lt"/>
              <a:buAutoNum type="arabicPeriod"/>
            </a:pPr>
            <a:r>
              <a:rPr lang="en-US" sz="1400">
                <a:solidFill>
                  <a:srgbClr val="0070C0"/>
                </a:solidFill>
                <a:latin typeface="Arial"/>
                <a:ea typeface="Arial"/>
                <a:cs typeface="Arial"/>
              </a:rPr>
              <a:t>Calculating the Outlier Fences Using the Interquartile Range</a:t>
            </a:r>
          </a:p>
          <a:p>
            <a:endParaRPr lang="en-US" sz="2000">
              <a:solidFill>
                <a:srgbClr val="0070C0"/>
              </a:solidFill>
              <a:latin typeface="Arial"/>
              <a:ea typeface="Arial"/>
              <a:cs typeface="Arial"/>
            </a:endParaRPr>
          </a:p>
          <a:p>
            <a:endParaRPr lang="en-US" sz="2000">
              <a:solidFill>
                <a:srgbClr val="0070C0"/>
              </a:solidFill>
              <a:latin typeface="Arial"/>
              <a:ea typeface="Arial"/>
              <a:cs typeface="Arial"/>
            </a:endParaRPr>
          </a:p>
          <a:p>
            <a:endParaRPr lang="en-US" sz="2000">
              <a:solidFill>
                <a:srgbClr val="0070C0"/>
              </a:solidFill>
              <a:latin typeface="Arial"/>
              <a:ea typeface="Arial"/>
              <a:cs typeface="Arial"/>
            </a:endParaRPr>
          </a:p>
          <a:p>
            <a:pPr marL="0" indent="0">
              <a:buNone/>
            </a:pPr>
            <a:endParaRPr lang="en-US" sz="2000">
              <a:solidFill>
                <a:srgbClr val="0070C0"/>
              </a:solidFill>
              <a:latin typeface="Arial"/>
              <a:ea typeface="Arial"/>
              <a:cs typeface="Arial"/>
            </a:endParaRPr>
          </a:p>
          <a:p>
            <a:pPr marL="342900" indent="-342900"/>
            <a:endParaRPr lang="en-US" sz="2000">
              <a:solidFill>
                <a:srgbClr val="0070C0"/>
              </a:solidFill>
              <a:latin typeface="Arial"/>
              <a:ea typeface="Arial"/>
              <a:cs typeface="Arial"/>
            </a:endParaRPr>
          </a:p>
          <a:p>
            <a:pPr marL="342900" indent="-342900"/>
            <a:endParaRPr lang="en-US" sz="2000">
              <a:solidFill>
                <a:srgbClr val="0070C0"/>
              </a:solidFill>
              <a:latin typeface="Arial"/>
              <a:ea typeface="Arial"/>
              <a:cs typeface="Arial"/>
            </a:endParaRPr>
          </a:p>
          <a:p>
            <a:pPr marL="342900" indent="-342900"/>
            <a:endParaRPr lang="en-US" sz="20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Note : We will treat only in-practical outliers </a:t>
            </a:r>
          </a:p>
          <a:p>
            <a:pPr marL="457200" lvl="1" indent="0">
              <a:buNone/>
            </a:pPr>
            <a:r>
              <a:rPr lang="en-US" sz="1400">
                <a:solidFill>
                  <a:srgbClr val="0070C0"/>
                </a:solidFill>
                <a:latin typeface="Arial"/>
                <a:ea typeface="Arial"/>
                <a:cs typeface="Arial"/>
              </a:rPr>
              <a:t>	</a:t>
            </a:r>
          </a:p>
        </p:txBody>
      </p:sp>
      <p:pic>
        <p:nvPicPr>
          <p:cNvPr id="3074" name="Picture 2" descr="Example of a boxplot that displays scores by teaching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28" y="3664533"/>
            <a:ext cx="3394363" cy="22652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istogram that displays outliers in our data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0489" y="3664533"/>
            <a:ext cx="3100243" cy="22652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catterplot that displays multivariate outli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7091" y="3664532"/>
            <a:ext cx="2798618" cy="226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76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endParaRPr lang="en-US" sz="2000">
              <a:solidFill>
                <a:srgbClr val="0070C0"/>
              </a:solidFill>
              <a:latin typeface="Arial"/>
              <a:ea typeface="Arial"/>
              <a:cs typeface="Arial"/>
            </a:endParaRPr>
          </a:p>
          <a:p>
            <a:pPr marL="457200" lvl="1" indent="0">
              <a:lnSpc>
                <a:spcPct val="80000"/>
              </a:lnSpc>
              <a:buNone/>
            </a:pPr>
            <a:r>
              <a:rPr lang="en-US" sz="1300" b="1">
                <a:solidFill>
                  <a:srgbClr val="0070C0"/>
                </a:solidFill>
                <a:latin typeface="Arial"/>
                <a:ea typeface="Arial"/>
                <a:cs typeface="Arial"/>
              </a:rPr>
              <a:t>Correlation Analysis:</a:t>
            </a:r>
          </a:p>
          <a:p>
            <a:pPr marL="457200" lvl="1" indent="0">
              <a:buNone/>
            </a:pPr>
            <a:endParaRPr lang="en-US" sz="1400">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	Correlation is used to test relationships between quantitative variables or categorical variables. In other words, it’s a measure of how things are related. The study of how variables are correlated is called correlation analysis.</a:t>
            </a:r>
          </a:p>
          <a:p>
            <a:pPr marL="457200" lvl="1" indent="0">
              <a:buNone/>
            </a:pPr>
            <a:endParaRPr lang="en-US" sz="1400">
              <a:solidFill>
                <a:srgbClr val="0070C0"/>
              </a:solidFill>
              <a:latin typeface="Arial"/>
              <a:ea typeface="Arial"/>
              <a:cs typeface="Arial"/>
            </a:endParaRPr>
          </a:p>
          <a:p>
            <a:pPr marL="800100" lvl="1" indent="-342900">
              <a:buFont typeface="+mj-lt"/>
              <a:buAutoNum type="arabicPeriod"/>
            </a:pPr>
            <a:r>
              <a:rPr lang="en-US" sz="1400">
                <a:solidFill>
                  <a:srgbClr val="0070C0"/>
                </a:solidFill>
                <a:latin typeface="Arial"/>
                <a:ea typeface="Arial"/>
                <a:cs typeface="Arial"/>
              </a:rPr>
              <a:t>Positive correlation exists when two variables move in the same direction.</a:t>
            </a:r>
          </a:p>
          <a:p>
            <a:pPr marL="800100" lvl="1" indent="-342900">
              <a:buFont typeface="+mj-lt"/>
              <a:buAutoNum type="arabicPeriod"/>
            </a:pPr>
            <a:r>
              <a:rPr lang="en-US" sz="1400">
                <a:solidFill>
                  <a:srgbClr val="0070C0"/>
                </a:solidFill>
                <a:latin typeface="Arial"/>
                <a:ea typeface="Arial"/>
                <a:cs typeface="Arial"/>
              </a:rPr>
              <a:t>One of the most common positive correlations is the relationship between demand and price.</a:t>
            </a:r>
          </a:p>
          <a:p>
            <a:pPr marL="800100" lvl="1" indent="-342900">
              <a:buFont typeface="+mj-lt"/>
              <a:buAutoNum type="arabicPeriod"/>
            </a:pPr>
            <a:r>
              <a:rPr lang="en-US" sz="1400">
                <a:solidFill>
                  <a:srgbClr val="0070C0"/>
                </a:solidFill>
                <a:latin typeface="Arial"/>
                <a:ea typeface="Arial"/>
                <a:cs typeface="Arial"/>
              </a:rPr>
              <a:t>Your caloric intake and your weight.</a:t>
            </a:r>
          </a:p>
          <a:p>
            <a:pPr marL="800100" lvl="1" indent="-342900">
              <a:buFont typeface="+mj-lt"/>
              <a:buAutoNum type="arabicPeriod"/>
            </a:pPr>
            <a:r>
              <a:rPr lang="en-US" sz="1400">
                <a:solidFill>
                  <a:srgbClr val="0070C0"/>
                </a:solidFill>
                <a:latin typeface="Arial"/>
                <a:ea typeface="Arial"/>
                <a:cs typeface="Arial"/>
              </a:rPr>
              <a:t>The amount of time your study and your GPA.</a:t>
            </a:r>
          </a:p>
          <a:p>
            <a:pPr marL="342900" indent="-342900"/>
            <a:endParaRPr lang="en-US" sz="2000">
              <a:solidFill>
                <a:srgbClr val="0070C0"/>
              </a:solidFill>
              <a:latin typeface="Arial"/>
              <a:ea typeface="Arial"/>
              <a:cs typeface="Arial"/>
            </a:endParaRPr>
          </a:p>
          <a:p>
            <a:pPr marL="800100" lvl="1" indent="-342900"/>
            <a:endParaRPr lang="en-US" sz="1400">
              <a:solidFill>
                <a:srgbClr val="0070C0"/>
              </a:solidFill>
              <a:latin typeface="Arial"/>
              <a:ea typeface="Arial"/>
              <a:cs typeface="Arial"/>
            </a:endParaRPr>
          </a:p>
          <a:p>
            <a:pPr marL="800100" lvl="1" indent="-342900"/>
            <a:endParaRPr lang="en-US" sz="1400">
              <a:solidFill>
                <a:srgbClr val="0070C0"/>
              </a:solidFill>
              <a:latin typeface="Arial"/>
              <a:ea typeface="Arial"/>
              <a:cs typeface="Arial"/>
            </a:endParaRPr>
          </a:p>
          <a:p>
            <a:pPr marL="800100" lvl="1" indent="-342900"/>
            <a:endParaRPr lang="en-US" sz="1400">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	</a:t>
            </a:r>
          </a:p>
          <a:p>
            <a:pPr marL="457200" lvl="1" indent="0">
              <a:buNone/>
            </a:pPr>
            <a:r>
              <a:rPr lang="en-US" sz="1400">
                <a:solidFill>
                  <a:srgbClr val="0070C0"/>
                </a:solidFill>
                <a:latin typeface="Arial"/>
                <a:ea typeface="Arial"/>
                <a:cs typeface="Arial"/>
              </a:rPr>
              <a:t>	</a:t>
            </a:r>
          </a:p>
        </p:txBody>
      </p:sp>
      <p:pic>
        <p:nvPicPr>
          <p:cNvPr id="7170" name="Picture 2" descr="https://www.statisticshowto.com/wp-content/uploads/2012/10/pearson-2-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065" y="3389897"/>
            <a:ext cx="5457825"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22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8YAAAPkCAYAAABr9Sf8AAAABHNCSVQICAgIfAhkiAAAAAlwSFlzAAALEgAACxIB0t1+/AAAADh0RVh0U29mdHdhcmUAbWF0cGxvdGxpYiB2ZXJzaW9uMy4yLjEsIGh0dHA6Ly9tYXRwbG90bGliLm9yZy+j8jraAAAgAElEQVR4nOydd5RUNRfAf5myvffCLixL770IIiBNkCY2LFhQil3Agl1REcWCiCAoCnZFKRZUQBBBEKT33tney+zslHx/vNmZnZ0FgR38LPmdM+e8SW5u7stLbl5e8vKElBKFQqFQKBQKhUKhUCj+q+j+3wYoFAqFQqFQKBQKhULx/0QNjBUKhUKhUCgUCoVC8Z9GDYwVCoVCoVAoFAqFQvGfRg2MFQqFQqFQKBQKhULxn0YNjBUKhUKhUCgUCoVC8Z9GDYwVCoVCoVAoFAqFQvGfRg2MFQqFQqFQKBQKhULxlyKEmCuEyBRC7DxDvBBCvCmEOCiE2C6EaFMprp8QYp8j7lFv2KMGxgqFQqFQKBQKhUKh+Kv5AOh3lvgrgPqO3yhgJoAQQg/McMQ3AYYLIZrU1Bg1MFYoFAqFQqFQKBQKxV+KlHI1kHsWkcHAfKmxHggTQsQDHYCDUsrDUspy4DOHbI1QA2OFQqFQKBQKhUKhUPzdSAROVPp/0hF2pvAaYaipAoXiL0L+vw1QKBQKhUKhUPzrEf9vA84FS/bhv/29sU906mi0JdAVzJZSzj4PFdVdC3mW8BqhBsaKfwSW7MNe12mMqgtA0X1XelVv8JvfAlC2eYlX9QL4tRlEerfuXtcbt3oVABsTh3pVb/tTCwE43u5yr+oFSP5jxUXTC3CoWV+v6k3d+SMAf9Qa4lW9AO1OLmJzUo1XEHnQ5sRiANK69vCq3vg1KwHYWde7bQ+g2eFvOdy8j9f11t3xE8WPXOV1vUFTvga4aDZfrPo2Nfkmr+udcPwjr+usTNnGr7yu06/9sIvqk00rzuf+8dzwv3wUxQ9519cDBL2ykNJpY7yuN+D+WQBsrT3I67pbHVty0dqIt/tTcPWp3ra53clFwMXzyRdLL1y8slB4B8cguCaO7CSQVOl/LeA04HOG8BqhllIrFAqFQqFQKBQKheLvxhJghGN36k5AgZQyDdgI1BdCpAghfIDrHbI1Qs0YKxQKhUKhUCgUCoXiL0UI8SnQHYgSQpwEngaMAFLKWcD3QH/gIFAK3OaIswoh7gF+BPTAXCnlrpraowbGCoVCoVAoFAqFQvFPwm77f1tQY6SUw/8kXgJ3nyHue7SBs9dQS6kVCoVCoVAoFAqFQvGfRg2MFQqFQqFQKBQKhULxn0YtpVYoFAqFQqFQKBSKfxLS/v+24F+HmjFWKBQKhUKhUCgUCsV/GjVjrPjX8MSLr7F67QYiwsNY9NGsc06nb9wGv6tGgU6HZd1PlC9f4BZvaN4Rn/43gZRgt2H+eg62w7sBMF42CGPnviDAsu5HLKvcd4pfu3UvU+YvwW63M7RHB0YO7ukWX1Rq4rEZn5KenY/VZueWKy9jSPf2znib3c7wx6YRExHKWw/f7gz36dCBkPvuAZ0e03ffUfLxJ+7nlJxM6KOPYGxQn6J336P0s8+dcQFXD8P/yivRRUYgpMSWk3PGsvFJiiH17fEYwoMo3XGYw/dNQ1qsACQ/N5LQnm2xm8wceXA6pTu1b03XefUewnq1w5Jd4KYrZOxthN58HRgNFH+xiLxX3nIv59pJRD79MD6N6pH/9lyKPvrSGZew5GPspaVgsyNtNjJG3OWM8+vcnvAJd4NOR8mi7ymc95lX9Pp3aUfUo2MQej2FXy0l/70v3PQaU5KImTQO3yb1yHlzHgUfuOpN9KRxBF7eBZ2fL9b0LAq/Wlpt+SY9d4ezDI8++KazDEO6tyb52TtAryP702Wkz9C+dVv37Qn4pSYCoA8JxFZYwsnJ8wFotv5dpJTYS8pA2tl75QSk2QJArWfvJKRnW6TJzNFx0zA58kmeei+hl7fDmlPAnl73Oe2Kf/B6Im9wfVc36Jab8e/bC3R6Sr/9jpKPPnU7D31yEmGPOerbnPco+dRVVoHXXo3/wAEgJdbDh8l/cYpb2qBubYh/Smt/eV/8RPYs9/YHEP/UKIK6t0OWmTn50BuU7ToEQIPV72EvMSFtdrDZODT4QbfrF/nIWIReR+HXP1Dw3uduOo0pSURPGo9v43rkvvkBBfO0fPWx0cS8+BD6qAiw2ylc8D2FH7u+a6lv0BrfQbeD0GHZuBzLqoXVXltdrXr43z2Zsk9ew7ZjHRiM+I95HvRG0Ouw7VhH+TJ3m2pqsyEpAUNkOPaSUvLneZYjnH+dS5hwA2F9O4BdYsku4Oi4adr5GfX0mTyS2BYpSLudlc98xIn1e+j57M2k9GiF1WRm6fjZZO486mFD35fvILZFCkII8o6ks3TcO1hKzdXa623WbtvPlA+/1Xxy9/aMHHSZW3xRaRmPzfyC9ByHT+5/KUMua0t6Tj6Pz/qSnIJihBBc3aM9N/br4kznDZ+MANO331H6pfu1W7vrCC9/uRK7lAy9pBm39+3oFv/Bso18v3EPADabnSPpuax8eSyhgf5c8cQcAv180OkEBp2OTx51fX9a37A1voNGan3fhuVYVn5dbZnpatXD/96XKPvoVWw71iFCI/G9/n50weFIacf6+zIsa751yddugs9l14LQYd21FusfP7rrS2yA78CxyMJsAKwHt2DdUGn/HCHwu34isiQfy7ZVzuCYscPInOn5LerEZ+4kpEc77CYzxye8gWnnYYzxUSS//gDG6HCkXZLzyY+YD58i8ek7MESGgl6H5XgGAKE921Lw8yagZj7ZJzkWnY+RssOnAGj602tOG/0b12ZXv/HYCkvPq0+NGt6L2i/cCQis+UVu512RtzEuAkNIINJmZ++QRy+oH6nAt1Edkt58BJ/kOACypn9G1gx3PwQX5pNr6uuRYIgJByBz2iceaS/k+oUPuISEcdfjV78We658iNLthypUdcD17V0BPANU7+wV/yrUwFjxr2FI/97cMGwQj02ael7p/K4ZS+mMJ5D5OQRMeB3rzt+xp59wxlv3bcO643cAdAl18LvtEUpfGIsuvjbGzn0pfXUc2Cz4j30O664/nOlsdjsvvr+Qdx4bRWxkKDc8/ibd2zYltVasU+bzn36jbmIs0x+6ndzCYgaPe5kBXVtjNGhN8+Olv1I3MYZiU6WbRp2OkAfvJ2/cBGxZWUTOnkXZmrXYjh1zisjCQgrffBO/rl3dztWQkoL/lVdS9N57BA4aBHo9pUuWEP7cs9WWTdLjI8iY8w25S9ZQ+6UxRA2/nKz5PxLasw2+KQns6HoXgW0aUHvyaPYMfASA7C9+JvP970mZdr+bzUED+pD5wERC77gZv87tMaTUxnrEZbO9sIi8qW/h371LVTMAyBw9HntBoXugTkf4I/eReffD2DKyiJv/NqWr19VcLxD9xN2cvnMi1vRsan0+nZKV67EcPu7SW1BI9kszCex5iUfaosXLCOjcBktOPieGjqbW59M9ZEJ7tsUvJZ6dXccS2KYByZPHsHfgw6DTkfz8aPbf8DSWtBwaf/cK+T9toOzASQ7f5arbtZ68DVtxKcnPjwbAVliC8DFyZOzLWLLykRZtt8qQHm3xTYln96VjCGjdgOQXx7Jv0EMA5H65gqwPvqPOGw94lsu7S6j1xG0A+PfvS+6DD2HLzCLq3VmY1/yG9Wjl+lZE4RvT8evmXt90UVEEXH0VWTfdCuXlhD33NP6XV3o4pNOR8OxYjox4Amt6DnUXvU7R8t8xH3S1v6Du7fCpk8CBnqPwb9WQhEl3cfiq8c74Izc8hi3Ps15EPX4PaaMexZqeTeJn0ylduc7t+tkKisiZ/DYBVa+fzUbO1NmU7zmICPAn8fMZmNZt1uKEDt8hd2J691lkQQ7+97yMdfdGZOZJdx1Ch88VN2Pbv9UVZrVgmv00lJeBTo//2BfQ7dviPZtfnUPs1Mc5ed3dxL7+FMGD+1CVC6lz6bMWcnqqdhMac/sA4h+4DoAWw3sAMK/PRAIiQ7hq/kOsffUrwuvE8V638cS3TqX3C7fy8eBnPOxY+dzHlBebAOj+5I20vrUPG97+xkPO29jsdl6ct4R3Hr2d2IgQbnjqbbq3bURqYiWfvGw9dRNjmD5+hOaTH3qdAV1aotfpmHBDfxqnJFJiMnP9k2/RqXk9mrbHKz45Z/QYsFoJf+VlzOvWudk8+fMVzLrvamLDgrlxysdc1qIeqfGRTplbe7fn1t7aA9Vfth/io583ERro74yf88A1hAcFuBeG0OE7dBSm2c9odfm+l7Hu2lB9XR4wAtu+SnXZbqf82w+wnzoMvn4E3P8q1oq6LgQ+3YdjXjgNWZyH3/UTsR3ejsxNc1NrP30A85K3q71OhlY9seelI3z88Onu2rA2fFA3CpZvwHzA5R+Ce7TFNyWBPZeNJqB1Q2o9P5YDQx5C2mycfn4upp2H0QX60+Db19D5+XDw2seIuKYXkdf35uj9r9J4+QznoLgmPjm0Z1uSnx9FxhcrKFy9lcZLXmZXn3EA+DdKpt7ciZh2HSV11oRz71MHTyT+nmHs7H4f5Wk5NPn+FXxiI5znfviuqYT2bEvMbf0x7T+JLsjvwvqRohICmqYAkPTaePSBfhzoPQa7yUydeZMo/PE3r/jkmvp6BBzoM9aZvioXcv1M+45z8M6XqDPlrqrqdgLtACsQD2wDvnH8//tgV0upvY1aSn0REULcKoR4688l3dJ8L4QIc/w8WmoV2TpCiBtqZuVfgxCi+GLn0a5Vc0JDgs87nT0rDZmTATYr1s2rMTTv5C5QXuY69vEDqR3qYmthO7YXLGaw27Ed3ImxRWen6M6Dx0mKi6JWbCRGg4F+nVux6g/3T6wJBKUmM1JKSsvKCQ0KQK/TmmVGTj6/btnL0B7uswPGxo2wnTqFLS0NrFbKVvyMX1f3QZ89Px/r3n1gc9/KX187Gcvu3fh17IDphx8o37oVQ3z8GcsmuEtzcr/7DYDsL1cS7pipCOvbgZwFKwEo2bwffWggRseT3OLfd3s82fZp2gjLkWOYN2wBKSlb/wcBl7nf3Nvz8infvQ+s597v+DRthPXEKWyntLIo/WmlV/QCWI6fxnoyHaxWipeuIrBnZ7d4W24B5p37kdXolRYrFkfaivRVCevTgZwFWnjJ5v0YQrQyDGxVH/PRNMqPZyAtVnIXryGsT0eP9BEDu1B24ATmo9oNp2nPUXK+XEFonw7Y8oucHWZonw7kfqVdq9It+9GHBDqfuhf/vhtb/p83TdvJ09hOa2VsWv4zvtXUN8vefdWWhdDrEb6+oNchfH2xZbtWKPi3bID5WBqWE9q5Fny7muDe7u0vpFdH8hf+rJ3j1n2a/dHhZ7XXt3lDt+tXsvQXAntUqRe5+Zh37QerexuxZedSvucgALLUhOXIcQyxUQDokuphz0lD5jr8xbY1GJp08Mjf2KU/tp3rkMXuqyacvkSvB71BW4XiJZuF0YDl+GksB49iOXKcsi2en3O8kDpndwxgAXT+fk6bI+sncmytlkdpTiHmwlJaXH8Zu75aA0DalkP4hgQSGBPmYUd5JZ0GP6NbOVxMdh46SVJsJLViIjSf3KkFqzbtcZMRAnefHOiPXqcjOjyExinaLFugvy91E2LIzNVu/r3hkzGbwWajfOtW/C691GXz0XSSosOoFRWG0aCnb9uGrNp28IznuPSPvfRr1+hPy0KXXB97dqW6vHUNhqZnqMs71iFLXHVZFuVpg2IAcxn2zJPoQrWBui62DrIgU5sNttuw7t+Ivm6LP7WnAhEUhj6lOdada8E3AFmQ6YzL++ZXQnu7+8LQ3h0r+bd9Tv9mzcxzroyxl5iwZuVjzS6g/EQG2O2U7j7soasmPjmsTwf0wf7kLv6Vks37tbJz+NmIIZeSu1hrF+fTp4b2bIP5aBpmR74l2z2ve4XNEQO7kDFr0QX1I7mLf3X+t2TkUnbgBJYTGdiy873mk2vq64WPkfITGW7pz1QWFWV4LmVRdvAk5sOnqzO5FNcg2A/nnZ/i344aGP/NkFL2l1LmA2HAWQfGQB3gHzEw/jtjz8+qdJyNCI30kDG06EzA4zMJGP00ZZ9oSwntaccwpDaDgGAw+mJo0g4RFuVMk5lXSFyk66YwJjKUjDz3G+Xr+17C4dOZ9LprElc//CoPjxiMzjEwfnn+Eh68YQA6nXBLo4uKxpbpstmWlYUuOvqcztV65Ag+LVugj4vHlpePb6dO6GJiqpU1hAdjKygBmzbAsqRlY4zTysYnLpLy064BjiUtB2NcRLV6APQxUdgyKtmcm4c+JuqM8h5IScyMl4n7cCaBQwecUa81M8sregGs6ZX0ZmRjOA+9hphIrFmu8rFmZHvIGOMiKD/tCi93lKFPfATlaZXC03PwiXcv26COTbBk5YOUTlkpJRGDuxFz52Bixwx1ymrXqnI+2fjEedbxqkTf0t95bMvLcx7bs7LQR59bWdizsyn+7AtivvqcmEVfIUtKKN/oWlVhjIvEklapnNOyMca622aIi8RSqTws6TkYKuyXkjrzniN18RuEX9/XlSYmqsr1y0If++fnXBVDQiy+jepRtn0vACI0Epnvuq6yIAcR6n5tREgEhqYdsaz/yVOh0OF//6sEPvk+tgPbsJ844DWbK9JX2Gx22FyZC61ziQ/fSIsN7xI5tBunp2rL6LP2HKdenzYIvY7QpGhim9UhOCGKojRX+RSl5xIUV/0Nc7+poxi7aQYRqQlsfr+asroIZOYVEBcR6vwfExFKRpWZret7d9Z88j0vcfXEN3n45iudPrmCU1l57D12muapSYB3fLIICQFfXw+fnJlfTFy464FvbHgwmQXVP8wylVv4bfdRerWu7wwTAsZO/4rhkz9kwZrtrvCQCGS+65prddm9vomQCAzNOmFZ574U2k0mPBpdQgq249pgUASFI4tc/kIW5yOCPOuALq4ufjc8ge/gexARroezxm7XUr7ma+1hid7opqtyH+SUj4vEctpV9pb0HA8f4lMrBt96tSjb71p9EdiiPjF3DgFAHxro0HXhPtm/UW0sOYWYj7hmxiv6xIiBXcld9Ot596n+DZLc7PGt4/kQ2xgXgT4sCEtWPuYjaRfUj1S2Wefng2/9ZFKXvEHUqGFe88k19vU6gV/D2k691jTv9qlnoCOwC9gBjOHvNlusuCiopdQ1QAixCEhCe5o0TUo5WwhxGzARSAP2A2aH7AeACWgE1AZuA24BOgO/SylvdcgdRVu+8RKQKoTYCiyTUj5UjQkvAY0dMvOAq4B7pZRbHbrWAmMd4alAosPel6WUcxwyDwHXAr7AQinl02c53xHABLQnZ9ullDcLIWoDc4FoIAu4TUp5XAiRAnyCVsd+qKLnnPP8v1DN7IV1+zqs29ehT22K74CbMM14AnvGScqXLyDg7klIcxm2U0fcPrYuq9EjcB/k/rZ9P41qJ/DuE6M5kZHD6Bdn06ZRCpv2HiYiJIgmdWuxcfehqkrOyebqsB07TsknnxJ8912E3HMXll27PWYwXPlUk1FFPjWw4ULkM0bejy07B114GDEzXsZ69PiZhf8Geqstu3ORkVBd4VbNOmLwpY6n/C7ZoPZNyJj1Nf6N6hDarxOlOw5RtHZ7tflUVzcrk/XhUtKmfUGbY9orVT5NGp/doDMggoPw63oJWdcOx15UTPikZ/Dv0+vsiaroFmeph4eveRhrZi76yFDqzH8e8yHHMlAv1E/h70fs60+RPWUmsqT0LPa6//UdeDvmpR9Wv1uotGOaNh78AvAb8Qi62ORKGdbQZgHCoHfarPP3q0bmwurcqZc/5tTLHxN39zBibtMemOz4/Bci6iVw87eTKDyVzelNBwiICjnnc/hhwmyETnD5c7fQaGAndn7pOQPkbaozpeqZ/7bD4ZMfu4MTGbmMnjKXNg3rEBSglWdpmZnx0z7moZsGOMO84ZMjXpuKNJmwHjrk5pNlNRNVZ/Iuq7cfolXdBLdl1B+MH05MWBC5RaWMeXMBKbERdL2cs/t3B76DRmL+fv6Zd7718cNvxCOYl8wFs6l6mWr02rOOY3r/cbCY0dVphu/AsZTNewpdSnOkqQiZeRyR2OCcdP1Z2esC/Kgz61FyF/yMwTEAzv5oKeYTGQS0qEf0rVeS9ORtHJ3wVo18sjEugvxlGz2EAlvXx24yY9p3HEPEWdpHtRfVlYkwGghoVtdTRAhCLm3pNut7/v2IC5/UWpSs2cqpx94i5aMXKPl9h3d8crWnd+56M1/7CP+WDciYOp8685+naMXvnrI1uH5n4HegKdAY7R57KVB21hR/MVLtSu111MC4ZtwupcwVQvgDG4UQ3wHPAm2BAmAlUOklMsKBnsAgtHcVugB3ONK2qhjQOngUaCalbHWW/B8FJkgprwQQQuQCtwIPCCEaAL5Syu1CiKuAFkAnIBDY4rC1GVAfbZMBASwRQnSTUnrcoQghmgKPA12klNlCiIrHbW8B86WU84QQtwNvAkOAacBMKeV8IcTdlfT0OY88RwGjAN5+9XnuGDG8qohX0IVFVzqOQhbmnlHWdmgXuqg4RGAIsqQQy/plWNYvA8DnyhFuT+BjI0JJz8l3/s/MKSAm3L1jXLxqI7cP7oEQguS4KBKjIzhyOpOt+46yavNu1mzdi9liocRkZuJbn/D63EHajF2My2Z9dDT2bM+np1UJGDpE2+AFKFu5ivLNmzHUrYstK6taeWtuofYkXa8Dmx1jfBSWDK1sytNy8ElwPe01xkdiycirVg+ALTMbfWwlmyPCsWX+uc3O9I7lt/a8fEyr1uDTtFG1eg0x0diyzryZ2LnqBTDEVdIbG+U2A/xnWDOyMUS7yqdiKW5lLGk5+CS4wn3iI7FkaEtifeIrhcdFYkmvVCf1OsKv6Mzu/uPxiY9yyhb/vhN9SCDlp7OwZObi3yyVorXbtRnihChKnPm4ruMZ7a+ycZouynUuuuhot+XQZ8O3XVtsaenY8zV9Zat/xdi8masM0nMwxlcq5/goLJnutlnSsjFWKg9jXCRWh/1Wh6wtp4Cin9bh31K7mbZmZFe5ftHYMs9+zm44BpjF3/1M6Yq1zmBZkIMIc5WFCI308Be6Wqn4DdfeLRSBwegbtcVss2HbvcElVFaK7fAu9A1bO4NqarM1O5eAbh3Jf/czSlesJWzk9R4yF1znHOQuWk39eU8AIG12Vj33Ma1G9KLF8B6EpcRyZOU2giu9+xocF0FxRr6HngqkXbL3m/W0HzPgLxkYx0aEkp7rqtuZudX45F82c/vAbg6fHElidDhH0rJonpqExWpj3LRP6H9JK3q1d9XjC/XJFZi++x7Td9rmU0F33uHmk2PDgknPc72akpFXRHRoULV6fti0j37t3ZdRx4RpshHBAfRoWY+dR9PoSkVddl3zautyUip+N2rveDrrst2GbdcG0OnxG/Ew1i2rse1c70wji/MQwa4ZYhEUhiypUgcqvZ5kP7oTegwHv0D08anoU1qgr9MMoTdoS6kDXTP8xmp8lyUtB2NCNKAtiTfGRbp8iEFPnVmPkrfoF0o27yXuAe0ewpqdjzE2wqkrsFV9p67zaR/Rt1xBtGOTQmNkKGUH3QeBlow84u4a4hx8nm+fatp/kpAu2jL00B5tsGbmYQjyd88jPZfwgV04/uScc7LZSaV+pDKm7QfRR4Qiy8wUrfqDgDaNKNno/lrGhfjkmvr6sn3HCOnXxanXr0V9qlJT/3YW9gAlaPfMf/yJrOIfjlpKXTPuE0JsA9ajzcTeDKySUmZJKcuBqlv5fSO1qZodQIaUcofUHvfsQlsWXVO+BK4UQhiB24EPKsUtllKapJTZaAP2DkAfx28LsBltNtvT22j0BBY40iOlrPAqndFmhgE+BCp2FukCfFopvIJzzlNKOVtK2U5K2e5iDYoBdNEJiIhY0BswtOnm3GirAhHlWr6kq5WqLe8q0ZbfiSCt0xbh0Rhadsay6RenbNPUJI6nZ3MyMxeL1coP67ZyWdsmbrrjosL4faf23lBOfhFH07KoFRPJ/cP7s2zGEyyd/hhT7ruJ9k3rMfkebdW8Ze8+9LVqoY+PA4MBv8t7Yl7725+eZ+nCReSMvIO88RMw/7oG/0ED8evWDduJMz/RLfptJxEDtPcco67pQd5P2s19/k8bibxa23wnsE0DbIWlWDLPPDAu370XY1Ii+oQ4bcfRTu0wrf5zmwGEnx8iwN957NexHZZDRz31GgwE9OnhFb0AxuREDImxYDAQdEV3SlauP4MmT8w79znTVqSvSv5PG4i8WgsPbNMAW1EJlsw8SrYdwC8lHp+kGITRQMTgruQvcw2qQi5tSdmhk1jScpyyAP6N6xAxuBsFK/4gqGMzyg5os98FyzYQMUy7VgGttXysZ7lW4Nr5s1JpOeubf69zq28AtoxMjE2bgK8vAD5t27ht2mXavh/fOgkYa8UijAZCr+xG0XL39le44nfChmobdvm3aoitqBRrVh7C3xedY2ZM+PsS1LU15v2abvPOfRhrJ2JI1GwOvOIySlat41yJfnYclsPHKZjvvgOu/eRBdJHxiPAYzV+07Iptj/ssUemUsZROGUPplDFYd6zDvGi2NigODAE/xwZIBh8M9Vpgr7TRUU1tDrl6AMJgoGTFWmf6qlxInfNNcfm/sD4dMB3Sdtw1+Plg9Pdl6/zl/PLip2TsOMquL3+l6TCtC4hvnYq5qJSSTM+BcVht12ZXqb1ak3uw2nf8vE7TuonuPnn9di5r474aIi4qlN8dO+HmFBRxNC2bWjERSCl55t2vqZsQzYj+7htoXahPrkAXpr1yo4uJwa9bN8qWr3DZXDuO45n5nMouwGK18eOmfVzWItVDR5HJzKYDJ+nRop4zzGS2UFJW7jxet+co9RwDB/uJA+iiKtXlVl2x7a5SlyePoXTyaEonj9bq8tfvaINiwPfau7FnnsSy2v1LDPaMY4iwGERIJOj0GBq0x3Z4u5sMAa6HEbrYOtpMX1kJlt8WUTZ3ImXvP4556XvYT+wBm8UpGz7wUgqXVfEPyyv7N4d/cPi35JfvxXzwJC005FIAACAASURBVFnvLqZ02wF8UxLwSYrFmBDlpsu0T/OV59s+suYtZXffBzk5eT5lx9II69XOmRbAkpVPxJWXON8vhvPrUwtWbsbXkW/E0EsRvj5VL7u2RNhux5KWc8H9SGWMMeH4piRirB1PYKfm+KbW8opPrqmvNx86gW+dBHzqJRF0aWv8HK8xVOZC+9QzkIJr8rA20BA4+meJFP981IzxBSKE6A70AjpLKUuFEKuAvWhLLs5ExdbC9krHFf9rfC0cdiwDBqMtVW5XObqqONqM7WQp5TvnoF5Uo6NaM86SZ4Wec83zvHjo6ZfYuGU7+fmFXD7kJu4aeTPDBvb903RlC2YRcNdz2icr1i/Dnn4cY5crALCsXYqx1SUY2vfUlrdZyin7wPW5Gb+RjyECg8Fmw/zlLDC5Pntg0OuZeOsQxk6eg91uZ0j3DtRLiuOLZdrN7rW9OzNqaC+enPU5wx5+FSklDwzvT3hI4NkNttkofGMa4VNfAZ0O0/dLsR49iv+gQQCYlixBFxFB5Ox3EIEBYJcEXn012SNuQZaWEjbpOXShIYiwMLBaCb73bjf19ec/wdGHZmDJyOPkC/Op+/Z4Eh++gdJdR8j+dDkABSs2EdqzLc3XztQ+LTHOtety3RnjCO7c1H3ZmM1OyQ8rSPh6Huj1SFMZYQ+OxbRKu2Eo/upbdJHhxM2fiS4wAKQkePgw0q69HV1YKNGvOHbN1usp/XEFZes2OvXmvjKdmOlTQK+jZMlSLIePETTsyprpBbJfnEH8Oy9qn85Z+BOWQ8cIuVZ7D7nwi+/QR4ZT6/Pp6IICkHZJ2E1DOD54FLKklJjJD6ML8EMXF03dP5ZQsmodvg21ZXDRN/Ul66MfKfhZK8Nma2ZhLzNzdNybznM6/uQcGnz8NOj05Hy+nLL9rp07IwZdSu6iX91k689/UntXTULKW+OxpOfik6A9nS/8eROhPdvRdM0s7CYzx8a7rlWdt8YT3KkZhogQmm14j7RXPyXn8+UkPnaLc5dSgIKprxHx2stafftuKdYjRwkYPBCA0sXfoIsIJ+rdSvXtmqvJuulWLLv3ULbyF6LnzkbabFj2H6B0ybeEPnif0/7Tz8yizrznEDodeV8uw3zgOOE3aO0v75OlFK/8g+Du7Wiwcg72MjMnH34DAENUGMmztNlLoddRsOQXildvdurNfvEt4mZp169o4Y9YDh0j+Brt+hV9qV2/xM/fQheoXb/Qm4dyYvCd+DRIIXhQb8z7D5P45UwAct+cq+m12zEvfhf/kU9p/mLjCuwZJzB01GaNrL+f+V1ZXXA4vtfeCzqd9hmb7Wux7d3k1kZqZPPAXlhOpVFrybsIBMU/rMK3YSrRN2k+8ELrXK2JI/Crm4CUkvKTWRybOJOIAZcQEBXC1R8+grTbKc7IY+kDMyk8lUNKj5bc8eurWEzl/DBhtvP0rvpgAj8+8i4lmQVc8fpofIL8EQIydx9n+eMfnLHcvIlBr2fiLYMY+/L72O2SIZe1pV6tWL5wLMu89vKOjBrSkyffWcCwR6chkTxwXV/CgwPZvO8o367ZQv2kOK59TGtD917bh97t8ZpPllYrha+/gSwurmSzjkev68nYt77CbrczuHMz6iVE8eXqbQBc060lAD9vPUDnxrXx9zU60+YUlTDuHW3garXbuaJdI7pUtGu7HfOiOfjf+bTjc02OutxJqy/W9Wd+r1hXpzHGtj2wpR3F/0Htk0TlSz/SIqWd8lWf4zvkPq2e7/4NmZuGobm2oZh1x68Y6rXB0KIb2O1IaznlS989Y17lqz7Hb/A9AOR/t4ayAyeIvLGfdn4f/0Dhz38Q3KMtjVe/4/hck1anA9s1JmJYT0x7jtLwe81n5C5YQd35z2CMicBuKqP2dO0NtYpP+tTEJ2d9sBT/RrWdaQGCOzWhPC2H5OfvvLA+1Wbn+BNzaPjp0/gmx5H25gISHrwWcPUjvslxmPYcq1k/Uons9xYRO+Fm6v/4NtJkJnvO117zyTX19RKo9+2b2EvLyHl3IbETRriVxYVcv7B+HUmedCeGiFDqz3uS0l1HKoqiK9qqTAvaPfpdwLkvA/mrULtSex3xZ++aKapHCDEYuENKOVAI0QjYivbe8EtAG6AQ+BnYJqW8x/GO8bdSygVCiDqO42YOXZXjjqINaCWwWUpZ+yw2tAVek1JeViXsG+BXKeV1jrBn0JY3O5dSO46bAZOAy6WUxUKIRMAipcykCo6l1AvRHgTkCCEiHMvIlwBfSik/FELcCgyWUg51hH8hpfxICDEWeEVKGeRYSn1OeVbGkn3Y6xXVGKUNVIruu9KreoPf1L7nWLZ5yZ9Inj9+bQaR3q271/XGrV4FwMbEoWcXPE/an9LeUT3e7nKv6gVI/mPFRdMLcKjZnz9UOR9Sd2o3mn/UGuJVvQDtTi5ic9Jgr+ttc2IxAGlde3hVb/wabffVnXW92/YAmh3+lsPNPT9VVFPq7viJ4keu8rreoCna9zQvls0Xq75NTb7pzwXPkwnHP/K6zsqUbfT8Bm5N8Ws/7KL6ZNOK2WcXvAD8Lx9F8UPe9fUAQa8spHTaGK/rDbh/FgBbaw/yuu5Wx5ZctDbi7f4UXH2qt21ud1L7VvvF8skXSy9ctLI4h41C/v+Un9zxtx/E+dRq/o8oywrUUuoL5wfAIITYjjbQW4+24dYzwDpgOdpS4QtCSpkDrBVC7BRCvHIGse2AVQixTQjxoCPdJrRB+ftVZDcA3znsnCSlPC2l/AltGfQ6IcQOYAFQ7feOpJS7gBeAXxzLxyu+XH8fcJujHG4GKj5eez9wtxBiIxBaSc8556lQKBQKhUKhUCgUfwVqKfUFIqU0A1dUE7UKz0EpFbtOO46Pos3WVhdXp9LxWT/FJKW0AG5TZkKIBLQHHlXX9O2XUo6qRsc0tI2y/hQp5Ty0nfkqhx1Fe/+4quwRtPePK3jpQvJUKBQKhUKhUCgUiouNGhj/i3B8TukFYJxUe7grFAqFQqFQKBT/TtStvtdRA+N/AEKI5rjv7AxgllJ2rBwgpZwPzK+aXkr5zHnkFQmsqCbqcsfyboVCoVAoFAqFQqH4V6EGxv8ApJQ7gLN9z9ibeeX8VXkpFAqFQqFQKBQKxd8BNTBWKBQKhUKhUCgUin8Sdtv/24J/HWpXaoVCoVAoFAqFQqFQ/KdRA2OFQqFQKBQKhUKhUPynEVL+7b8NrVAAqIqqUCgUCoVCobjYiP+3AedC+dE//vb3xj512v0jyrICNWOsUCgUCoVCoVAoFIr/NGrzLcU/gqL7rvS6zuA3vwXAkn3Yq3qNUXUBKHnqeq/qBQh87jOOtOztdb0p25YBMD/xJq/qHXHqIwB+T7jKq3oBOp7++qLpBSh5YYRX9QY+rn1JbUvyYK/qBWh9fDElj1/jdb2BL3wJQMFtvbyqN/T95QBsrzPQq3oBWhz9hh0p3tfb/Mg3WNL2eF2vMb4xwEWzeWPiUK/rbX9qIYvibvC63iHpn3hdZ2VKnrzW6zoDJ31xUX1y8QTv+4ugqYsxH/jN63p9619C+bHNXtfrU7sNACWTb/G67sCJ8y6aT15/EfqnTo7+yds2tz6+GLh4Pvli6QX4o9YQr+ptd3KRV/Up/lmogbFCoVAoFAqFQqFQ/JOw2//fFvzrUEupFQqFQqFQKBQKhULxn0YNjBUKhUKhUCgUCoVC8Z9GLaVWKBQKhUKhUCgUin8QUqql1N5GzRgrFAqFQqFQKBQKheI/jRoYKxQKhUKhUCgUCoXiP40aGCsUCoVCoVAoFAqF4j+NesdY8Y9B37gNfleNAp0Oy7qfKF++wC3e0LwjPv1vAinBbsP89Rxsh3cDYLxsEMbOfUGAZd2PWFYtOed8n3jxNVav3UBEeBiLPpp1fjbXa4lP/1tA6LBu/hnLr9Xnq0uoi9+o5zF/MQ3b7t+1QL8AfAePRhdTCwDzIlfe/pe0I+KRuxA6HUULl1Iw93M3fcY6SUQ9NwHfxvXInf4+hfO1stLHRhP9wsPoIyNA2ila8D2Fnyw86zm0f+5mEnu2wmYys/bB2eTuPOoh03X6WCJb1sVusZKz9TDrHpmLtNqc8S3XzsBuMnPowbco3eH53WjfpBjqzRyHISyIkp1HOHTvNKTFCkDtSSMJ69kGu8lM6f4TBLWsh91kBqD5yjdAQuneYxx+8C2k2XLOuirbEnfnlUTf0AukyyZ93eb4XnUP6A1IUzHYrEhzKWXvPul+7eJT8Lv1acwLZ2DbuxEAQ/s+GFt11+rbll+wbvzRKd9k9SxyPltGxttfeZRD4rN3EtqjLXaTmWPjp2HaqdmX/Mq9hFzeDmtOAXt73+eWJurWAQD43/catsyT6ONqg06H9Y8VWFZX/z1GXWIqfmNexPzZ69h2rXdFCB1+d72ELMzF/OFLzmBDs/b43XCX1vZWL8X8/Wdu+gytL8Fv6K0g7UibjbJPZ2I7sBMMRgInvo4wGEGvx/LHasyL5jvTNVz1DrmfLyNrpntbBkh4ehTBjrI4OWEapl2HEL5GUj9/CeFrROj1FCxdS8br2rdv4yfeRujAS7Uy3vUl2bO/JnPapx56458eRXD3ttjLNL1luw5VKhgd9Za8hiU9l2N3PAdA7LgbCe7dEQB9RBK//PgtL735DjabnWEDenPHjcPc9BcUFfPklOmcOJ2Or48Pkx6+h/p1a3Pk+CkmPPuKU+5kWgaTn3mMvoO17xhHj7marFme5XC+9qYuehW/xinOz3gYY8OxZOS56fRJiiH17fEYwoMo3XGYw/e52kjycyMJ7amV+5EHp1PqqIMt1r+Drdjk8XmQ7j+9QEijJKTdTu4fB9hw++tYCkvdZFJu70Pqnf0ISonj+yajKc8tcosPa1WXy757zuPcLwb6ei3xGXCb5pM3rcDy6+Jq5XSJqfiNegHzF69j26X5ZP9xb0F5GdJuB7uNslkTnfIX0yfrG7bGd/CdWvv7fRmWlZ6+A0CXVA//e1+m7KOp2LZr3yn2vfZe9E3aIYsLME119x1rNu1gyuxPsNvtXNWnGyOvGeAWX1hcwlNvzOVEeia+RiPP3n879eto/dFTb7zHLxu3EREawsK3n3fXu3ErU2bOx2a3c1W/Htxxvfs3dwuKinnq1Xc4kZaBr48Pz40bTf2UJGe8zWbn+nseIyYqghmTHq72XEHz0T69btT83dZfsKz/zr08khvhN+x+7AVZmt59m7CsXeyWHi6eT+5w9HNsRaXsuWHSGfu9+jPHoQ8LonTnEQ46+iq/eomkvnYPgc3rcmLKJ6TN0mwO7d7ambbZ5vnY8go59tB0Sjfv84q9AE22fUrWrK+87pOb7v6SrNlfk/mGp08+m159RAjGuEjspWVkvfM1WTMXED/xNoJ7dXCmT35pLCFdW2A3mTn64JtOnxXSvTXJz94Beh3Zny4jfYb2DWh9WBCpb0/AJymG8hOZHBr7CraCEgJb1af2lLsq1G4DngEWAsHAr5VMrgV8BDzgcTJ/NepzTV5HzRgr/hkIHX7XjKV01tOUvHgXhraXoYtLchOx7ttG6ZR7KX35Pso+mYbv8HsB0MXXxti5L6WvjqN0yr0YmnZARCecc9ZD+vdm1mvP/7mgh80Cnytvp+zDlzC9NR598y6I6MTq5frcgO3gNrdgnytuwXZgK6bp4zG9/TD2rFNahE5H5GP3knHXY5wcegeB/XpgrJvsltZWWETOlBkUzKvSudls5E59h1NDR3L6pvsIuX6QR9rKJPZsSUhKHIu6jmfdI+/RcfKt1codWfgbi7s9xDeXT0Tv50P9G7q7xW/rcjdHHp5FyuRR1aZPevxm0uZ8w7au92DNLyZ6+OUAhPZsg19KPNu63E3WFysJ69GGbV3u5vgUrePdecXD7Oj5AEKnI3Jw13PWVdkWY1wEsSMHOHU5y7/fCEzvPkHpK6OQpUXYju3FtvcPd8OFwKfnddgO73AFRSdibNUd0/vPYJrzBIb6rRARcc74PZffQ/igS/Gr715/Q3q0xa9OPLu7jeH4ozNIemGsMy7nyxUcGvGsR7kFdW5OWB9t0GaaPgF9rVTK5r2AadqD6Ft0QUTX8ixsocOn703YDmz1iDJc0h9ZUc8q4XfzvZS8/hjFj4/E2LEHugT3OmPdvZnip0ZR/PQYTHOn4n/bOEeEhZKXJ1D89GiKnx6NoVl79KlNnOn2976bsEHd8K3nXhbB3dvik5LAvu6jOfXYDBIdZSHNFg7f8DgHrriP/f3vI/iyNgS0bghA0dptzsFd7kffEXlT/2r1+tZJYH+P0ZyaOIPE58e6xUfdNhDzwZNuYVmzv+bgFdqNpLWkgBemzWbmlKdYMm863//8K4eOnnCTn/PRAhrVS2Hh3Gm8OPF+XnrrXQBSkhP56r03+Oq9N/hi9qsE+PvTs99AZ7rQM5TD+dgb3L0ttqISdjW8isPDHwcg4cHrqErS4yPImPMNO7rejbWghKhKbcQ3JYEdXe/i6CMzqT15tFu6fdc8ya4+45z/Yy9vhbTZ+SblVtZc9TxB9RKof98gj/xyN+zjt2tfpPRElkccOkHTJ4aTsWq7Z5y3EQKfgSMpm/8ipukVbeRMPvlGbAc924hp7rOUvf2w26D4ovpkocN36GhM7z5L6Sv3YGh9KSLWvZ5UyPkMuAXbvi1uwZY/VlA2x9N32Gx2Xpz5ITOffZBFb7/A0l9+59Bx97Y/54tvaVg3ia/emsQL4+5kyuxPnHGDenVl5rPjqqrFZrPzwlvv8/YLj7B4zlSWrvqNQ8fc29S7ny6mUWptvn7nZV54aCxTZs5zi/9o4VJSkqu5Lm7nK/DpM4KyL17FNHsi+iadEJGe/brt5H7K5j5F2dyn3AbFFenB+z458rpeAGyocx0H73uTumfo95Kr9FUxjnZozSvm6JPvOQfEAOh0pLx4p/OvNTOXI/dMdWv/Ne1DAPb3uTg+OecsPvmMem96EqRkf997KD92mohre+NbL4miNVvZ3+du13lf2pKdXcdy7JG3SZ48xlleyc+PZv/Nz7Grx71EDL4Uv/pafxh/9zAK125n56V3Ubh2O3F3aw83TXuPsbv/+Aq1/YB30CYQi4BWlX7HgK89ClPxr0ANjC8SQoijQogox3HxX5TnrUKIt84zTR0hxM6LZZO30NVugD0rDZmTATYr1s2rMTTv5C5UXuY69vFzzv7pYmthO7YXLGaw27Ed3ImxRedzzrtdq+aEhgSfv8216mHPTUfmZYLNhm3HbxgatfOQM3Tqh3X3BmRJoSvQ1x99ncZYN6/U/ttsUKbNwvg2a4jlxGmsp9LBaqXkh1UEdL/ETac9N5/yXfuRVqtbuC07l/K9BwGQpSbKDx9HHxN1xnNI6tuWQwvWAJC9+RA+oYH4x4R5yJ362TWoz956iID4CA+Z4s370YcGYowJ94gL6dqc3G/Xaem/XEl4P+1pcHjfDmQvWAWAX2oi9jIzxphw59N331rRoNeh8/fFkpF7zrqq2iIMenR+PqB3uUR7biYyPwvsNmy716Nv2AZr5dlVwNCuD9a9G92unS4yAdvpg2AtB2nHdnwvxna9nfHSYiXvm18J7dPBTVdonw7kfqVd79It+9GHBGJw2FeyYTe2fE83EnVzP+csh65WPezZpx31zYpt+1oMjaupb537Yd213r2+ASIkAkPDNlj+WOGRxp55GpmVBjYrlg2rMLbu4i5gdrU94eunrdqoGqc3IAwGdAm13coi/5vVhFS6MQMI6dOJ/K9/dpTFPvTBgRiitbKwl2r6hEHTJx152YtLKD+WpqXZtBdLRi4hvd31BvfuRJ5Dr2nrPq2MHXoNcZEE92hP7uc/uZ97scl5vGP3PpJr1SIpIQ6j0cgVPbvy89rf3eQPHTtBpzYtAKhbuxan0jPJzs13k1m/eTvdL7sUPa5VFQXfrK6xvcG9O5H3xXKnPKDV6yoEd2lO7nfajGL2lysJ76vlG9a3AzkLtDpYcpb2WkFc37YcfOd7pM1O3uaDICWBKXEecgU7j1F6IrtaHakj+3L6uw2UZxecMR9voatVD3tOFZ/cuL2HnKHTFVh3/Y4sLqxGiycX0yfrkutrNuc6+r6tv2Jo6u47AIxdB2Dbvg5Z7F6O9sO7kaWevmPn/sMkx8dQKy4Go9FAv24dWLnefVB9+PhpOrbUHmSlJMVzOjObnDxNf7tmDQkNDvLQu2PfQZIT4kiKj8VoNHDFZZ1Z+Zv7A8VDx0/SsXUzAOomJ3IqI4vsPK2NpGfl8OuGLQzr18NDd2V0CXWx52W4fPSe3zE0aHPWNNWlB+/7ZEt6jvN/wcotZ+33chx9VValvsqaU0DJtoNuq66CWtfDfCLT+T/vm18J7dkWW2FJje0tWLbB+d+akXvRfLI1I/e89Po1SKL8WBqWtByE3kDRmi2E9OlI8a9bwOaaKbVkan1/yeb9GEK0sg5sVR/z0TTKj2cgLVZyF69xPgAI69OBnC+1csqp5P/sZeWV9frhtobMSX0gBvcZZMW/CDUwVtQIIcRfshxfFxaJPd8122DPz0aERnrIGVp0JuDxmQSMfpqyT6ZpsmnHMKQ2g4BgMPpiaNIOEXbmwaC3EMERyAJXBykLcxEhEVVkwjE0bo914zK3cF14DLKkEJ+hY/EbOxmfwaPA6AuAPiYKW7qrLGyZ2Rhiz/98DAmx+Daqh3nH3jPKBMSFU3radQ6labkExJ35RlkY9NQd1pXTK6uf/Sk/nYNPnHsZGCKCsRWUODuk8rQcfOK0a+sTF4H5dLbzuDw9F5+4CCzpWkfY7MdXaLP1PWxFpRT8su2cdVW2xZKeS9rMxbTe+A5ttr7njJdFrvPG6As2G9JxIwWOa9ewLdbNP7udjz3rFPqkRuAfBAYf9KktEeEx7uWQloMx1r3+GuMiKU9z2WdJz8YY51nHK+ObkkBgB+3G1WfoGLBYXPYX5nq0ERESgaFJR6wb3OsbgM+A2yj/4SOo5vMPMtd1Q2bPzUKEV9P22nQh6MW5BDzwAqa5UytlqiPo2VmETFuAddcmbVl6JSzVlUVsJOWVr1V6jqssdDrqfz+NJps+pGjNFkxb9zvTWBxpwq/tTenWvR7lZ4yNxFK5jNNcehOeupO0l96vdmla7ISbAcgsKCE2MsQVHh1JZlaum2zD1Dos/1V7gLJjz37S0rPIyHIfFC79eQ29LusKNtcgyVL5HC/Q3gr52Ak303DtXADnw6AKDOHubcSS5qpnPnGRlFdq71p+jvYqJQ0+fZomS13X1j8+HNNp1/nrfAwUVPOqxZnwiwsnvn97jsxbfs5paoIIqeKTC3IQwdX55A5YN/5UNTkAfrc8jt+YlzC0u9wZdjF9sgiNROa76oDMz6m+XTfrhGXdD+ecV0ZOHrHRrnOPjYogM8d9yX2DlCRW/LYJgB37DpOWmUNGFZmqZGbnERftsi82OtIjTcO6tVm+RnvtZMfeg6RlZJPhaEcvz5zPg3fcgE539ttTERSOLHTVPVmUiwj27Jv0ifXwu30SvteOR0QlnjG9N32yb4o2c93kq0kEtqx33v1edfjERWIrdr2iEHljP8KHdkfn71tjewPbN3b+929R/6L45IhrelOyZe956TXGR+PfvJ5Tb+nmfR7pAQrXulZslTt8lk98hFtZlKfn4ON4YG+ICsOSqdVJS2YehshQp1xg6/oVhzuAMYD7kywYDnxO9YPmvx5p//v//mGogbEXEEIsEkJsEkLsEkJUv2ZGkxNCiFeEEDuFEDuEENc5wt8WQgxyHC8UQsx1HI8UQjzvOL5JCLFBCLFVCPGOEELvCL9NCLFfCPEL0OUMWVfkH+vQv83xq3ikrRdCzHHY/5MQwt8hf6cQYqND9ishRIAj/AMhxGtCiJXAFCFEqhBivUP2ucoz5EKIhxzh24UQzzrCAoUQ3zn07qwoh/NGevol6/Z1lL4wFtO7z+M74CYA7BknKV++gIC7J+E/9llsp46A3eaR1uuIasKq2OxzxS2U//SJ57no9OjiU7BuXEbZzIlQbsZ4qeM9LeGpWFZTFmc1zd+PmFefIueVmciS0rMInl9enV68lYzf95K5Yd8ZZTzTV1NQFTKV83ccSynRhwYCsP+WyWxpfQe6AF8ir+p27roq2aIPDSS8bwe2dhzLltZ3VGuzLrEeMjfNLcyn942U//y5x7WTOaexrPsWvxsexm/4BOyZx6vvHM6nHM6AMOjRh2qzNtatq9HXbXbW9D79b6X8R8/Br75hG2RJAfbTnu/BVUs1Zlk3r6X4sdspnf40fkNvqyRrp/jpMRSOux59SiN0ETGeiaue59najt3Ogf73s6fzbQS0bIBvA8ey00rXV1ptlG7a61nXqi1iSXDP9lizCyjbechTAMiY+qGWtbkUYfB1i6tare64YRiFRcUMG/kAH3/9HY3q10Wv1zvjLRYLq9ZuoGXThtXaUiN7hcvefV1uByBiYJVuoZp24GojnlEVcXuGTGR3vwnsv2kSAJGdGrnpanD/YJCQsWJbNUqqp/mkEeya9CnY/6p7zGpP0O2fT/9bKf/p42rbXtmcJymb+ShlH76IoWNfdLUdA4q/0idryt3++g6+A/N382p8EyqqnMfIawZQWFLKNfc+xaffLqdRajL6PxmwymqcQ9XiGXndIAqLS7h6zKN8svhHGtWrg0Gv55f1m4kIC6Fpg7rnYmw1mbvnbU8/SumMcZTNfRLrpmX4Dav0bu05pL9QnyyM2nzBsUnzqP/OeO/oFrjZnDb1Y6TVRuxdw6oInb+9ukB/5//aMx6pPl1NfbJN88nnpVdKCn9c79RrjIus9nyKfqnyyoOsXvG5NMmSLQcqDtsDE9FmjitzPeD5orTiX4PafMs73C6lzHUMKDcKIarfGQOuQns/oSUQ5ZBdDawGLgWWAIlAvEO+K/CZEKIxcB3QRUppEUK8DdwohFgGPAu0BQqAlYD7Wih33gR+kVIOdQysjkX6MQAAIABJREFUg4BwtKUhw6WUdwohvgCGoW0s8LWUcg6AY4A+Epju0NUA6CWltAkhvgWmSSk/FUKMqchMCNHHobsDmpdaIoToBkTD/9g77/Coiv5v37M1vSekEEroRWkBFUHpgqKAiI+gj70CokhRwYK9g0q1olgQRUWkNymCINKL9BJCem+bzZZ5/zjLbjYJ0jbvTx/nvq5c2T0z8zlzZme+c6aTJqW8weXP011XCVcnw4MA80bczs1XXed204VFefX2VsVxdB+6qFhEYAiytAjb5pXYNmujZKb+d3r1wNcWVUfsREgEsti751yXkIR5yGOae0AwhiZtsTodOFMPI4vycKZqU+zs+7dg7Kqt3XNkZqOPjXZr6GOicGTlct4Y9MRMfp6SJWsoW/1rNedmd/Wiye3aNLbcnccIiPc8Q0BcBJbMgmphAC4fPQhzZDB5G1Lov+KVGv2Y4iOrbQRkzyvSGrp6HTicmOIiqXBNi9YHB9B46uPYi0op3XmEwMsaYsvMJ7SrNlXVcigVaXeQv2QLwcnNyf1h/Vm1KtJzMcdHUVIlLqFdL8d6KhN7XpWpxcGu5xY69PGNsG2rMqof1xDzIG2jDhEQjKFxG6xOB45D27HvWo9913oAjN1uQVaUQxPPximmuEj39K8z2DJyMMVFcWZinDE2yj09/GzY0nMpXPobMff0x3l8P3S/BQJCoKxIy29VyoguoRHm/zzuinMIhqbtsDod6BKboG+ejH/TdmAwIcz+mIc86kmLSo1ZXUQ0suDs+c1xaA+6mDhEUIj3VFRLKfaDu9BFx3n5N9aYFrmY4qM40zwwxUZWSwtnUSklm/cQfG0HrIdSsGXk4N+uKQCnHn+HqHtuxJ5ZXdcY5xnJM8ZFYs/MI7Tf1YT06kRw9w4Iswl9UAB1pzxB6ujJXuFjwvzJyPY8e2Z2LtFR3iNBQYEBvPyU9gIupeS62x6kblwdt/uGLdtp0TSJYH8z6D1VsDE28qLiqw8NRhfoR4udX1O0dJOXf4CgK1p6fa9a3oxxnnxWkZ6LqVJ5N8Z5yuuZ/xH9tf7U5FkjyVy1E//4CBJv7Ups7/bYikopz/jrEcXKhLVpSMcPtHxmirjw5SoXiizyHm0VoZE12ORGmG89Y5PPlBEnjj+3evyWFuHYvxVd3cZA7dpkWZjrNcNJhEVWL9eJjfG7Y6zmHhiCvkUHrA6He9OwmqgTGe4epQXIzMkjOsJ7mUxQgD8vPX6fFg8p6XffOBIqPWeNulER1cpITIT3SG5QYAAvj33Yrdv3zlEkxEazdO0mftm8nQ1bd2KtsFFaZuGp16cxeean1e4ji71nYIngCGRJlbqp0vIqx9Hd0OdObSaPpaRa+Eu1yVF3Xk/k0N6YEqIp2bIPc2IdSnceAafEXDeaiguo92qiIj0XfUigV3xLdxzEv3Wji4qvO0x6LkWrthLavQMA0unEnJTgc5uc8tg7RN174wXp2jJyMMZHuXUDO7WidOs+AMIH9/CkRbynfJjitPDCaMBUyRaaYiPdM83sOQUYY8KxZeVjjAnHnlvjMo4/gVKgNXBmLUAbtHbTtrMkp+J/ADVi7BtGCSF2AZuBRLTGYE10AeZKKR1SykxgHVqv1AagqxCiJbAfyBRCxAFXAZuAnmiN361CiJ2u70nAFcBaKWW2lLICbXrHX9EDmAngisMZa3BcSnmmy20b0MD1ubUQYoMQYg9wO9CqktZ3Usozw65XAd+5Pn9dyU8f198OYDvQ3JU2e4BeQog3hBBdK8XDCynlh1LKZCllcj9DEbroeEREHdAbMLS/Bvse70pfRHleuHV1G4He6F5HKYK0trcIj8bQ5ips29b9dUr5AOfpo+giYhFh0aDXo7+sM/YD3vbUMmUUlimPYpnyKPb9W7Au+hTHgT+QJYXaS1yk9kz6pNY4s7SNUaz7DmKsl4AhIRYMBgL7dqNs3W/nHa+oSWOwHUuh6Iua+28Ofr6KRX0msqjPRFKWb6PRLdqmVlHtG2ErKsOSVb1h3HhoN+K7XcaGEdM5+NlKd/jKBLVviqOozD2FqTJFG/cS0V9b9x01pDv5y7VpdunTfsByOJW9vcdgOZyqrSXOykcXFACAo1h7BQjpchkW1yYkZ9MqWLGVqFu6VYuL9XQOQe2bovP3Xoupi6iDCI1C3+gyEGDfs8nL3TJ9jPvP/udWrMs+x3Fou+YYoL3ki5BIDM2SsW1a5A4njAbCb+zqta4LoHDl70QM1jokAto1xVFcir2GtKpMwYotBHXWOgmkpVRbx2v2A70B/eVXY6+yWZjlnRFY3tb+7Ps2Y134MY4/t2Jb8TWWNx/G8vYIrPOm4Di2F+t3U93h9DEJiKhY0BswduqGbYd3WuhiPJve6Oo3BoMRWVKECA4Ff9fLnNGEoWV77Ps8ZUAYDYTdeA1FVdKiaOUWwm7u4UqLZjiKy7Bn56OPCEHnejkUZhPBV7fFelT73XWhwZiTXJuNORyE3ngNRau8dYtXbSHcpevf1qOb+dYcDnS+h4Nd7+fUo29Ssmm3u1FsauCxK5e3ac/JkydJTc/EZrOxdM2vdO/svS6xqLgEm2tK+/eLV9KhTSuCAgPc7ktWb+D6ntcgbRaE3pPnLja+Jx94ieJftvFn22EUrdhMxO393P4Byg+lUJXiTXuJuEFr4EYN6U7+Cu2+BSu2EnmLlgcDK5URnb8ZXaA2cJLzrbZ0YMfoD0lf9geNH76eJiNv5MA732MrLMNag304Gys7Pc6Kjo+xouNjpC06eyPOVzhPH0UXGVfFJlcpI5NHuv/s+zZjXaSVEYxmbe8KAKMZfePLkZla2tamTXaeOowuKk7rnNIbMLTtimOfdz4pe/VB95999yasP3zwl41igFZNG3IyLYvUjGxsNjvL1v9OtyvaefkpKinD5to86fvl62nfqhlBAf41yblp3awRJ09nkJqehc1mZ+m63+h2VYcquqUe3aVr6HBZC4ICA3j8vqGs/no6y7+YylsTRtGpbStef2pkjfdxph1HF67ZaHR69C2uwH7Ye1xABHr63HVxSSB04FrKcSY8+MYm58xZwsF+ozn96uc4irV9CfyS4tAF+mEvKDlrvRfpqquiK9VVNVGy8wjmBE9DL/zGruBwUH7Ys/nfxdYhhphKHQxGAyG9OtWKTb5QW19+PA1Tg3hMjeoS3KUd5sZ1KVr5O0HXtif6Yc9IeaSrXg9srz2zLSuf0l2H8WsYhykxBmE0EDGgCwWuexes/J3IIVo6RQ7pToHL/pkSYyrvM1IfaAacqBTdofzdRoudjr//3z8MNWJ8iQghugG9gKuklGVCiLVUn3rh9l7TRSnlaSFEONoueOuBCOBWoERKWSy0+U2fSymfrhxOCDEQ36xzsFb67ADO1HyfAQOllLuEEHcD3Sr5K+XcCOA1KeUH1RyE6ABcD7wmhFghpfzrszqcTsrnzyJg+IvakRWbV+LMSMF4tfYSaNu4FGPbzhg69tA2qrJVUP7ZG+7gfvdNQAQGg8OB9btZYDmf6GuMe/51tu7YTUFBET0H3sHw+/7L4BuvO3dAp5OKxbPxu3OCdpzE9l+Q2akYkrUdK+1//PW6uorFszHfMhKhN+DMz8L64yxMXW4Eh5Pc16YRO/M10OkoXrAc29GTBA/pD0Dxd4vQR4YTP3c6usAApFMSesfNpA66H1PThgTf2JuKQ8eIn6cd/5Q/tXpv/BlOr95JQo82DNr4DnZLBZue+NDt1mPOWH4b9zGWzAKufP0eSlNz6LdwEgApS7ay+13PUUFtNs3AabFybLRnb7hmX0zk2NgZ2DLzOfXKFzSe+QSJ44dRuvc42XO1tClYvY2wnu3d4QvX7XJ/Bmi9/G2k3YkhNJDUt7UjhM5X60xcSnccJm/xb24td/ovn4Pf0PGIoFAcJ/Yhc05jaK9Vpu5N0c6C3+BRCP8gpNOBdfkc98sYQIs108idt5ryQ6eIvKMvALlfLqNozTZCuifTcsMs7aiNsZ6GaYOpYwi6qjWG8BBabfmE9MlzyZu3irx5q6j3ljbiZv7PKCpWfYPf3RNdx4P9gsxKxdBJ2/irpnXF54vlq6kEjnldK3sbluFMO4mpm5bfKtYuwpDcFVPn3tqRVhUVlM3UdnEXoREE3v8k6HQgBLat67Dv9DQYmq6aQf63q7AeTiHidi0t8r5aRvEvfxDcPZlm6z7UjvAYp+0XYIyJIPGdx0GnQ+h0FCz+leI12stkwvMP4CgqRRcZSsu931K+/7imO8yl+7VHt+naD5EWK6nj3zvns8eOvxtzkrY20RgYyoRRD/DQuBdwOB0M6teLxg3rMe8nbW3nfwb05VhKKhNefQ+9TkdSg0ReHO95sbeUW/lt2y6eH6PtvOooysAQoU07LFz86yXHt/iXP4h7/kFaHfzBPT055Tlt3XyTOc9wYtx0bJn5pL4yh6QZY0gYP4yyfcfJcZWRwtXbCO3Rgcs2ztSOa3pCy4PG6DAaf6JNsRSuaeFZrn0EOswYgSHAjytmP4ElNYc2b9zLric/5cqvxrPziQ8pzywg6b7raDKiP+aYMLqveZ3M1TvZOeajc6a9z3E6qVj0KX53TfTY5KxUDB1dZWTr2cuICArFPMw1KqvTY9/9q+ckgdq0yU4n1h8/xP+BSSB02Lauxpl5CsNVWj6xn2Ndsfn2MegbtUYEhhDwzCdUrNDe6w16PRMevp1HnnsHh9PJwN5daVw/gW+XaLbt1uu7c/xUGhMnf4ROr6NRYjwvPHavW3f8m7P4Y88BCopK6HXXEwy/fSBDm3TWdEfezcMTXsPhdDLoum40bpDIt4u0tL21f2+OpZxm4psz0el0NKqfwAtPnHUF2tmRTipWfoHfbeM0e7d7vWaj27ls9I5f0DfviLFdD6TTAfYKrD/NqB7+1jE+t8lBydoU+8tXv0tFZh7Hn/bUm5XrvZRXvqBJpboqy1UOjdFhtF76Fvpgf3BKYu/vz+5uozgx8WOaf/mM9vtFhWGsE0nJln1E3tHXJ3UIgNDrKFz0q89tcqt9lWzyhegCTZe+j7OsnJyPFmA9nELSN6+47RCAMT6K1r/Owllu5cQT72sXHU5Snv2Ipl89Dzo9ufNWUX5I60RIn/YDjWaNI+q2XlSczuHow28CENSpJXHDbz4j+yMwHKg8vfBWtPdWxf8w4kLXwSi8EUIMAO6XUt4ohGgO7ERr4H4GJEspc4QQJVLKICHEzcBDaAUrAm16xhVSygwhxGdoI7o9gEhgPjBfSjnaNZL8E9pU6iwhRATauWoVaKPU7YEiYA2wS0pZYxerEOIbYLOU8l3XVOpAVzwWSSlbu/yMBYKklJOEEDlASyAfWAKcllLe7YrrIinlfFeYxcAcKeU81/Tnya7n7QO8BPSUUpYIIRIAG1qHTJ6UstzVuL9bSjnwr9K5eFR/n2fU4Pe1UTxbznmuqzxPjFHa+qjS527zqS5A4IvfcLxN73N7vEAa7tJeWuYk3OFT3TtPfwnAlvibz+Hzwrki7Yda0wUofeVOn+oGTtTO791Rb8A5fF447VJ+onTiEJ/rBr6iTQQpvKeXT3VDZ2svgLsb3HgOnxfO5Sd+Zk9D3+tedvxnbOl/+lzXGKe9RNdWnLcmDPK5bsfTP7IgdpjPdQdmfH1uT5dA6bO3+lwz8KVva9Uml4z1vb0IevsnrIc3ndvjBWJu0pmKk9t9rmuqr+02XfraXT7XDnz681qzyZtroX660lU/+TrO7VK0o6FqyybXli7AH3X/8vXxgklOXQBnGcj6u2E9sO5v34gzN7/2H5GWZ1AjxpfOMuBhIcRu4CBaQ/Vs/Ig27XgX2kjveCllhsttA9BHSnlECHESrcG6AUBKuV8I8QywQgihQ2tcjpBSbhZCTAJ+A9LRpivrOTuPAR8KIe5DGxl+xBXubDwLbEE7s20PWmO8Jh4HvhRCjAEWo613Rkq5wrU++jfXph4lwB1AY+AtIYTT9SyP1KiqUCgUCoVCoVAoqvMP3PX5745qGF8iUkor0K8GpwaV/AS5/ktgnOuvqs4nwCeuzza00dzK7vOoYQ2xlHI2MPs845oJ1NTN2LqSn7crfZ6Ja01yFZ27q1w6DVwppZRCiNvwbFSAlPI9oOr8v6PA8vOJs0KhUCgUCoVCoVDUNqphrPAFHYBprrXQBcC95/CvUCgUCoVCoVAoFH8bVMP4fxAhxESg6oLD76SUNZ+hc4lIKTegbWOvUCgUCoVCoVAoahunmkrta1TD+H8QVwO4VhrBCoVCoVAoFAqFQvG/hjrHWKFQKBQKhUKhUCgU/2rUiLFCoVAoFAqFQqFQ/JNQu1L7HDVirFAoFAqFQqFQKBSKfzWqYaxQKBQKhUKhUCgUin81QjtaV6H426MyqkKhUCgUCoWithH/1xE4H6x7V/7t343NrXv/I9LyDGqNseIfQfn2hT7X9Gt/EwClz93mU93AF78BwJZzzKe6AMaoJHKuu9bnulHL1wGwNWGQT3U7nv4RgLTO3X2qCxC/6Zda0wU43qa3T3Ub7loJwI56A3yqC9Au5ada0wXI6unbPBezWstv+xvd4FNdgJZHF3OyfS+f69bfvoqyN+7xuW7Ak7MBai3Of9Qd6HPd5NQFTKp/u891J538yuealbGl/+lzTWNci1q1ydYD63yubW5+LaWv3Olz3cCJc7DMfd7nuv5DXwBgZ/2bfK7d9uTCWrOdm+Nv9rnulWk/AL6vR87Y+tqyybWlC/jcxiWnLvCpXq2ijmvyOWoqtUKhUCgUCoVCoVAo/tWohrFCoVAoFAqFQqFQKP7VqKnUCoVCoVAoFAqFQvEPQkrH/3UU/udQI8YKhUKhUCgUCoVCofhXoxrGCoVCoVAoFAqFQqH4V6OmUisUCoVCoVAoFArFPwmpdqX2NWrEWKFQKBQKhUKhUCgU/2rUiLHiH8PGnQd4Y85CnE4ng7p34r4BPbzci8ssTJg+l4ycAuwOJ3f1v5aB3Tq63R1OJ0MnvEdMRCjTxt/rvq5v3AbT9XeB0GHfvgbbhprPTNbFJ+H34MtYv30Px/4t2kW/AMwDHkIXUxcA64JZ5/08z7w6mfUbfyciPIwFX55/OABjcicCH34UoddRvnQxlm+/9nI3d++F/63DAJDlFkqmTsZx7CiBIx7Hr+8NICWOvBwqVq+k7IvZXmFNiTE0mjEGQ3gQZXuOcWzUe0ibHYB6L95HaI8OOC1Wjo+eStle7azmkG7tqPfifQidjuy5q8iY/oOXZuDQWwl99BHsqacBKPt5MeWbthD25BOIgECQTvJfeIWw8U9gbNqEog8+oXTutwDo6yUS8eJzbi19QhzFH3nibL6iI6GPjwS9nrKfF1PyxVyvexvqJxI28ckL1vXvnEzEk8MROh3FPy6l8NN53r9Bg0SiXhyLuUVj8qbOpmjOfE2nTjTRr4xHHxkB0knx/CUUff2jO1zL9bPI/WYlmTO+r/a7JrzwAKHdtfQ9OeY9LK70rffWo4T0TMaeW8iB3qM8cWzRgAbTxgJw+YF5ZM36gYx35/lEN/HVR9zfTV26EnT/g6DTUb5kMWXfVMlvPXsReJsrv1ksFL87Gfuxo+iiowl5aiK6cC0tLIt/xvKD93MHXtOB2GcfROh15M9bQe4H31WLf53nHiK4WzJOi5W08VMo33cUAF1wIPGvjcLctD5ISHvqXXcYv84diRg7HPQ6Sn5cStFn33hpGhokEjVpHKbmjSmYPpuiL1z3NRmJ/XgKwmTU8tTq9RTOmlMtTmfQNWyNqecw0Omw71qPfcsSb/fEZpgHj0IW5ABgP7QN+6aabcylxlkXFoIhJhqnxULR59/WeI/EF+93l+ETo9/3LsMv3A96HTlzV7rLcPzYYYRd1wmcEltOISeeeA8AvVFP/1fvo1mv9piC/ChKz+O74e+TvvdEtXve9OYDxF/WECEEucczWDBmFhVlVhpc2YLbPnqCglPZZ01fX/Prlu28Pu1jHA4ng2/ozf23D/ZyLywu4dk3pnIqLQOzycRL40fSJKk+x1NOM/aFt9z+UtMzGXnPUO4d1QK4eJuM0UToO+8jjFp+q9iwrppN/nX7Xt74aB5Op5Obe3fhvlv6ebkXl5bx9JRPycjOw+FwcNfAPgzsdTUAX/68mu9XbAApublPV/57k+e8bH3SZZj63KHVfTvXYfttUY1ppotriN/dz2P9cTqOA1sBMHTsg7FtNxBg27EO+9blbv8bD6fz5rLtOJ2SQe2TuLdry2qaW49n8tayHdidTsIDzHxyT0+3m8PpZNiHK4gJDmD6WE9dHfPIYLJm1mA3Jz1ASHfNPqSMfRfL3mMY46KoN+VxjNHhSKck9+vl5Mz+GQC/Fg1IfHU4huhwAFr++gG5X6/wmU0+Yzs7Hvkaa0oWRx57n7I9x6ppmxNjaDLzCfRhQZTtPc6RR7W61q9xAo0mjyTwsiROvfE16bO0M4ZDu7Vzh2297XMyZ8wn+5OffRZfAF2QP/7tW/rMJud/sxSAxms+uiitxI+ew79NMwSQ/+0KMp6fQXC/LkSPGuYOf6E2TR8WRKMZYzElxlBxKoujj7yFo7DUlR71z8juA5xAR7RBxO+ARoAD+Bl4qtqDKP4nUCPGin8EDqeTV2f/yIwn7+PHt8eybNNOjqZmevmZt2ITSQl1+O6NJ/jkuYd558ufsdntbvevlm4gKSGmmrap/72Uf/E6lmlj0F92NSI6oXoEhMDUZxiOI7u8w/a7C8fhnVimjsEyYzzO7NPn/UwDr+/NrMkvn7d/NzodQSMep+iZ8eQ/cBfm7j3R16vv5cWRmU7huFEUPHIvZV/NIeixsRg7XoE+Lp7cITdROP5xZFERxuROGJp7v7QkTryTzI9+Zk+XEdgLS4kaqr2whPZoj7lhPHu6DOfEkzOp/9pD7vjUf+VBDt/xEnu7jyJyYBf8mtT10jR3Skba7eQ/+wJZw+7Gv3dPwl9+noI3p5B9xz3kjBiNM6+AwilTKZnr/ULvSDlF9t0PaH/3PoQst1K+/lf3vUPHPkbumKc03V49MTTwTgtnUfGF6wKREx4lc/gEUgfdT2Df7hiT6nmHLyom943pFH4+3/v3cTjIe/sDTg+6j7Q7RhFy200YG3vi9GfPkYTf1BW/JolewUK6d8CvQRz7r3mYlKemk/iK52Ul97vVHL3zBaqS+OZIdMEBAKS+8DFR/73eZ7ppr3sagyFjn6Tg6fHk3XsX5h490devkt/S08kfPYq8B+6l9Ms5BD8x1p0WJbOmk3fvneSPfAT/AYO8w+p0xE16hJR7n+fIdY8QeuM1mBp7xz+oWzLmBvEc6fEA6ROnEvfiCLdb7HMPUrJ+G0f7PMzR/iOxHjnl1o148lGyHp1A2uD7tN+voffv5ywsJu/N6Z7G5RkqbGQ+NJb02x4ifehD+F/VEdNlLaqlEaDZhd7/xfrdFMo/noih5RWIyPhq3pynDlH+2fOUf/b8WRvFlxznR8ZrnQO33o/91GmCBno3ngBCe3TAr2Ece7s8wsknZ1DvtYfd96738kMc+u+L7Ov+KBEDurrLcMasH9nf+3H2XzeawtVbiXv8PwC0H9qDkNgITu8+xpQrR+GwObjhlXtqfLTlL37JrH4TmNn3aQrTcuh0Vx+3W8rWg8y6fgKzrp9Qc7r4EIfDwcvvfcDMN55j4edTWbJmA0dPnPLy89GX82neuCE/fvoerz79GK9P+xiAhvUS+P6Td/n+k3f59sN38DOb6dn1Si3QRdpkAGwVFI4fTcEj91HwyH3VbLLD4eTVD75m5vOjWDDtBZZu2MrRlDQv7W+WrKVRYhzz33uOT14Zy9uzv8Nms3P45Gm+X7GBr99+mu/ee471W3dzMs1VbwqBqe+dlH/zNpYPnkLf6kpEVPW8ixCYevwHx7E9nkvRCRjbdsMyexKWj57B0KQtIryOFl+nk9eW/MH026/lhxH9WLY3haNZhV6SRZYKXlu8jfeGduWHEdfz1pCrvdy/3nyIhlEhCJ0OY4cb3NfDb7oGcxX7Fty9A+aG8fx57UOceno6dV/W7Jt0OEh7+VMO9BzB4YHjiLrzenfYem88Stobc8CpTUPN/2mDT21ywfLNAJx45mNKdhwm6bUHq6crUG/if0n/6Gd2dRmJvaCEGFdda88v4cSzn7gbxADodCS95bm/PSef8P5dMDeIu+T4Vrb1kQ/e4jubfNMoIu66CeCitcxJdTna52H+7HAbAR1bYWqciPXQSVKHv+L2d6E2LW7EYIo27mZv1+EUbdxN7AhX55heR8P3R5+RbQV0A2yu728DzYF2wNVAdQP7f4HT+ff/+4ehGsa1gBBiQqXPYUKI4T7UbiCE2Ov6nCyEeN9X2rWFEOImIUSNvWtCiJLz0dh7JIXE2Cjq1onEaDDQ96q2rP1jn7cWgjKLFSklZeUVhAYFoNdpWTwzt4ANOw4wqPsV1bSdeRnI/CxwOHDs2YSheXI1P4Yr+2Lf/zuytMhz0eyPvkEL7Nt/0b47HFBedj6PA0By28sIDQk+b//uuDRrgSPtNM6MdLDbsa5dg+mqLl5+7Pv3IUu0pLUf2IcuKhrTVV0oX7Ucyi3YD+xHBAYhTGaQ0its8NWXkbd4EwA53/1C+HVamoVd14nc+dqzlm4/hD40EGNMOIHtmmA9kY41JRNps5P306+EX9fJS7Ns+Uqkw4EjIxPsdioOHkZardiPaD3DsqgIZ14etj8PQqXOjKqYk9vjOJ2m6QDGls2xp6bhSNPSwrJqDX5dvV+ynPkFF6wLYDuVhv10BtjtlC5bS0C3zt66eQVU7DuErKLryMmj4sAR7bnKLFQcS8Gvk6enX9rs5P+8gdA+3mkU2qcTed9r6Vu24xD6kEAMMdqIRunv+3EUVC8qfo0TKT+YAkDx2h0g8I1uUgIlWyqVL4MBZ7orv/2yBnPns+c32/596KKjXWmUh/3wYe25LRYcJ0+ii4p2h/Nv05Tpap7yAAAgAElEQVSKk2nYTmWAzU7hovUE97rSSzu415UU/LgGAMvOg+hCAjFEh6ML8iegY2sKvl2hebTZcRZrvf6m1s2wp6ZhP63FuXT5Wvy7Vc8XFfsPIu3Vj7uQlnIAhMEABkO1MnIGXVwSsiALWZgNTgf2P39H36RdjX7PxaXG2diovlYWsnJAb8CyeVs1P2F9OpE7fy2glWFDiKsMt9XKcEWlMhzWRyv3zhKL53n9/dxpEd0kAZ1Bx67vN1CaW0RxZh5BUWEExYRVu6+1kobBbEKeJT1rmz0HDlMvIY7E+FiMRiP9enRhzcYtXn6OnjzFle0vByCpfl1OZ2SRk1fg5Wfz9t0kJsQSH6t1tF6sTXZT7kofgwGh985vew8fp15sDHVjozEaDfTt2pFffvfuoBVCUGopd9V9VkKDAtHrdRxPTefypkn4m80Y9HqSWzdl9eYdAOjiG+HMy0IWaHnXsX8zhqbtq6WZIbkP9gNbveo+XWQ8jrQjYK8A6cSRcgBDsw5afE/nkRgRTN2IIIwGPde1rsfag94dxkv3nKRHi7rEhQUCEBHk53bLLCxjw+E0bm7fiIZNmyNL8txu+T9vILS3dx0e2vuKSvbtoNu+2bPy3aOlzlIL1iOpGOtEAmBOSkBW2LCeSNc0+l7pO5uclIC5fiwAhet3EdShqbuurEpIl8vIXfQbANnf/UJ4X+3+9txCSncd8SrnQe0aYy8o9qTFwg04SssJ7euxl76w9aE3dfOZTfZvmUTFcddvfxFagVe3o3zfUS0uZeUULlxLcK8rqTh6yqMLF2zTwvp0Ivc7LZ1yK73jhF7bDsufJypHLxdthLgMcL3oUQFsB7x7/xX/M6iGce1Ques7DPBZw7gyUso/pJSjzu3TtwghLmgKvpRyoZTy9Uu5Z1Z+EbGRnheumMhQMvO9e6Fvu64zx9Ky6DX8JW4Z/w7j7xyAztUwfnPOQkYPuwGdTlSPX2Gu53NRHiIkwstdBIdjaNER+9aVXtd14THI0iJMgx7B75HXMA14EIzmS3nM80IXGYUzO8v93ZmTjS4q6qz+/fregG3rFvRRrnA6HWEzPkYfF4/96GHsB/90+zWEB2tTihxaL58tPQdjrPYyYYqNpCLNk1a29FyMsRGYYiOoSMtxX69Iz3WHcWO1ah0HLoRejzCbiZjyJlGzPyDo9tvO69n9e/WgbOVq93d9dBSOTE9aOLKz0UefPS3OVxfAkeGZ3unIysFQ58J1DfF1MDdvjLPI+4WkIj3X/ZJ2BmNsJBXpnnS0ZeRUT8cqVGTkgtDydNgNndEHBfhE13IwhdDenpdEYTS6Pzuzz5Hf+t1Axe9bql3X1YnF0LgJ9j/3u68Z6kRiqxQ3e0ZOtfgb6kRiS8v28mOIjcSYGIcjr5D4N0fTcOH7xL06CuGvlT9DdBT2jEr5IisbfcxfP7N3ZHXEzZ1F3VXzKd+yjYq9B2r0JoLDkUWeF3dZnIcIqv4CrEtojN89L2AeMrrmUTkfxNlQJwZTiyaeOO/ZX82PscayGoEpLsIrj1Rk5GKK89jBhPG3c/nvHxM56BrS3taWKmTuP0lUo3iKM/MJS4wmvnVDrCVlhNSp/vwAA956kLF/zCCqcTy/f7bCfb1u+8Y8vPRVbv98/Hk/68WSlZ1HbCX7UCc6kqzsPC8/zRo1YNUGbcRvz5+HSM/IJjM7x8vP0jW/cn2Pru7vF2uTPQKaTY6ct4CKHX942eTM3ALqRHl+izqRYWTl5nvpDb2+O8dPpdPznnEMHvUCTz7wH3Q6HY3rJbB9/yEKikqwWK1s2LaXzBwtrAgORxZXqfuCvX87ERyOoVkH7NvXeF13Zp9Gn9gc/IPAYELfqA0iRMurWUUWYkMCPPEN8SeryOIV/mRuMUXlFdw3ezVDP1jOzzuPu93eWradx3u3RQgIj4xClnnq+cr10RmMsd72wZZR3baa6sbg3yqJsp0HASg/dJLQPle6bY8pLspnNtlyMAX/1o0AiOjfGXN8FBVpuZhivd8rDBHedW1Fei6mv9A2xUZSfjzdE5ecQvyb18cU58lnvrD1+qhwn9nk6NH/xZ6df9FaTks5xsRYt3235xVWCw9csE0zRIVhy9LiZcvKxxAZCoC5YTx4+qS2AzUZpTDgRmB1DW6K/wFUw/gSEUIsEEJsE0LsE0I8KIR4HfAXQuwUQnwFvA40cn1/yxVmnBBiqxBitxDiBde1BkKIP4UQH7m0Vggh/F1uHYQQu4QQvwEjKt27mxBikevzJCHEp0KItUKIY0KIUZX8PSuEOCCEWCmEmCuEGPsXz7NWCPGuEGKTEGKvEKJTJf0PhRArgDlCiC1CiFZVwnU4i+bdQohprs8NhRC/uZ7/pfNN55pGGATejdxNuw/RvH48q2Y8y7evj+a1z36kpKycddv3ExESRMuk8+zgq3IvU7+7qFjxdfVRI50eXVxD7FtXUj7zaaiwYuw64Hwf6eIR1Rv3nGUAxtimHebrbqD0kw/gTHo5nRQMvx/7vj3o6zdAX7/hObRd4jU4IeVZw+j8TJUj7e2u06GPjKRg0svkPjwKv2u7YOpQfbTCC4MBc5fOlK9Zd3Zdas4rF65bnQvVFf5+xLzzHLlvzURaK2oSrBriPPx4k/PFEvf0MH2QP9Lh8Iluyrj3ibrres+FqtOhzpbf2rbDv98NlHz0gXcM/PwJnfQiJTOmIssqzaqoKe9U5Sz5XRh0+LVqTP5XSzh+0yiclnKiHh7yl2HOG6eT9KEPk9r3NsytmmNs1OACAnvfyJl5EsvMsZTPfh7bttWYB52lL/NS4ywlZb9sdMdZH1NDw+ys96ipHHk+n37zK3Z3up/cH9cTc4+WL3Z8uw671cZNbzxA3+f+y6nth5Hy7OXkp3Ef8k6nEeQcOU2rG7VRo/S9J3i382PM6jeB3z9bXmM4XyJrSNCqSXL/sMEUFZcw+L7H+eqHxTRvkoRer3e722w21m78nT6VR/Mv2ia7cNnkvNuHYGjWwtsm1xhn7/tt3LGPZg0TWT37Lb5791le/WAuJWUWkhLjuOfmvjz4/BQemfQ+zRrUdc+iqpEqtzL1vp2KNfOq2QuZm4btt0X4DRuP39CxOLNSwOlwSZw7jR1OyZ9p+Uy7/Vpm3NGND9fv42ROEesPniY80I+W8Wcakedhu85WL7nQBfjRYNZTnH7xY/fsh5Rx7xN8bXtCXSOI0marWfsibaeprjaTQB/kj7PC7httAY4ij+2s8/Ag7HlFSIfT29NFxNfL1juqz0apHpfzs8mywoa5ecPqfs9Ty5QYS8XRU277HtyjU3W/NXEeNq3GqBh0BHV0L5vpAgwCelbyYgDmAu8D1ReN/18gnX//v38YqmF86dwrpewAJAOjgLcAi5SyrZTydrQF+kdd38cJIfoATYBOQFuggxDiGpdWE2C6lLIVUACc2RVkNjBKSnnVOeLSHLjOpf28EMIohEh26bQDbnbF81wESik7o410f1rpegdggJRyGPANcCuAECIOiJdSVp+7V533gJlSyo5Axl95dHU0/CGE+OP3PQfIyPVMZ8vKLSQmPMTL/09rt9KzU2uEENSLjSIhOoLjaVnsPHiCtdv30+/RV3ny/S/Zuu8IT0/zbIwiQj09kCIkAlns3RuvS0jCPOQx/EdPxdDyCsz970XfPBlZlIssysOZqk2bte/fgi6+wXkkwaXhzMlGF+1ZK62LisaZm1PNn75hEsETJgEQ+sZknHm5XuFEeAS2XTswdfRUNva8IvShgaDXTIMxLgpbpjaiUpGeiynek1bGuEhsmfmu656XcFNcJLbMPMwNYt3XQkY/ivDzJ2r2h+giwkGAPfU0zsIipNVK+aYtGJs1+cvn9rvqCmyHDuHM9/w+juxs9HU8z6SPjsaZk1tT8AvSBdDHeqY66mOicGRdgK5BT8zk5ylZsoay1b/iyPTeXMgUF4kty3ukypaRU6X335P2Z6Ns52HKD2lrJPN/2oCjsMQnutajpzl6xyT3d1nhadjros+S35KSCBkzjsLnJiCLKi050OsJmfQi5atXYf11g1cYe0YOxkpxM8RGYcvMre4nPtrLjz0zF1t6LraMHCy7tFGg4qUb8WvVWAuTlY0htlK+iInGkX1h+QJAlpRSvm0X/p071uxenO81w0QERyBLvKfdUlEONisAzmO7Qa/XRtqqcKlxPhP+TJz92l1WzY/tLGW1Ij3XK4+YYiOxZVTPI3kL1hM1tDcAD/78Msc27uOXyfP55oHJ+IUEYA7ypziroFq4M0inZO/Pm2nZT7M51hILFWVa2hz+ZddZw/mKOtGRZFQa/c3MziU6ynskLygwgJefGsX3n7zLaxMeJ7+gkLpxddzuG7Zsp0XTJKIiPDOYLsQmBz0+jqJJE5DFRdXcZWlJNZtcJzKczBzPb5GZW0B0hPd09Z9Wb6TnVe21ui8uhoQ6URxP1arXm3t34dspz/LZa+MICQ6kXrz2LLI4HxFcpe4rqVL3xTXEPGg4/iPewdCiI+a+d6F3Tbe271pP+SfPUf7Fq0hLCc58bRlKnZAAMio14DKLLEQH+3vp1gnxp3PjWPxNBsIDzXSoH83BzAJ2nsph3cHT9JuykKfm/8amPQc5UuxpzVSuj85gS8/1sg/G2Eq21aCnwaynyF+wjsJlv7n9WI+eJnXiDMr2aEt5rCczLtkmR915Pc2WTqHBtLEUrtBmA+Qu2KBpx0dSkemdtlXrWlNcJBV/YZer1r9589dgzy/Cetyz3twXtt6enu0zm1yyessladlzC7VNENHsuzkpsVp44IJtmj2nwD213RgTjj1Xm5VQkZ5L8Wb3tPIyYAlQucf+Q+Aw8C6K/1lUw/jSGSWE2AVsBhLRGrd/RR/X3w60qRrNK4U5LqXc6fq8DWgghAgFwqSUZ4azvvgL7cVSSquUMgfIAuqg9Xr9JKW0SCmL0XbTOxdzAaSU64EQIcSZWnihlPLMnKhvAdfwDLei7dh3Plx9Rv8cz4KU8kMpZbKUMvmpe28hJSOH1Kw8bHY7y37bybUdvDeNio0KY8terZGaW1DMifRs6sZE8tjQ61k5/RmWTp3AG6PuoGOrxrw20rOjoS4iFhEWDXo9+ss6Yz/g3b63TBmFZcqjWKY8in3/FqyLPsVx4A9kSSGyKBcRqW1+oU9qjTPr/DffuljsBw+gT6iLrk6sNtrZrQcVmzd6+dFFxxDy3EsUvTCBggfupGD4/Vg3bcCv7w2IwCAMzVsiLWUYW7TCfirFK2zxpr1E3KCtp40a0p38Fb8DULBiK5G3dAcgsH1THEVl2LLyKd15GHPDOEyJMQijgYgBXchfsRXLAY9u1qBbwekg/6lncBYVY2yUhDCbEGYz6HWY27XBfuLkXz63f+8eWFZ6T+mz/XkAQ90E9HFaWvj36kH5r5suKD1r0gUw1kvAkKDpBvbtRtm632oIXTNRk8ZgO5ZC0RfaLqfWfQfdbsJoIPzGrhSu/N0rTOHK34kYrKVvQLumOIpLsWd5v0xVpSI1C3NDLf/FPvYft86l6p6ZWubGbkcX68pv3Xtg3VQlv8XEEDrpJQpfewVHaqqXW/DYJ3GknMQyv/ouyZbdhzA1SMBYtw4YDYT2v4aS1d7TsItXbSFskLYDvX/bZjiLS7Fn5+PIyceeno2pobZZXmDnNliPaHmuYt9BDIkJGOJdv9913bCsO798oQsLRQRpax+F2YTfFe2xnUip0a8z/TgiPAYRGgU6PYYWnXAc2eHtKdDTgaeLa6iNkFiqr/W71DjbTqZq4Rsk4ndlBwxVNu4CKFjxO5G3dNOi1V7LC7asfEp3HcavShkucOWjM/kLtLV5Jdu0vPzJzZM4snYXbQZ3JalLawx+JspyiyipoWEcUd/TsGzWqz05R7WX+aBoTz5LaJN0Xs96KbRu1oSU1HRS0zOx2WwsXfMr3Tt7j0IVFZdgc40gfr94JR3atCIo0DM1eMnqDVzf8xqvMBdik4vfegXnaU8ZEaGhiEBXR4nJhKl9spdNbtWkASfTs0jNzMFms7Nsw1a6dWrjpR0bHcmW3dr069yCIk6ezqRubJT7O0B6di6rf9vO9ddonTzOtGPoIuq4866+5ZXYD3nnXcv0Me4/+59bsS77HMeh7ZpjgLY/hgiJxNAsGfs+zT62io8gJbeY0/kl2OwOlu9N4dpm3htadmuewI6UbOwOJ5YKO3tS80iKCmFUrzasGDOApaNv4vVbrsK/JIumjT35IvzGrhSt9LYPRasq27dmOIrL3Pat3puPYj2SSvbHP3mFMUSGUrbrsDZ1FsiZu+KSbXLOnCUc7Deao3dMotC1+VbCY0MoWL/TXVdWpWjjXiL7a+Md0UO6k798a43aACU7j+BXqSyG39wdU0I0+QvXX1R8K6dFZXI/XeAzm2yIidD2aYCL0rKdTMPcpB7GunUI7NIOfVhQtfDABdu0gpW/EzlES6fIId0pcL3jFK3bUXlXagNwLXBmTcrLQCjw+F8mqOIfjzqu6RIQQnQDegFXSSnLhBBrAb+/DKTN73hNSuk111AI0QCwVrrkAPxd/s93Ql3V8AZqnmh0Lqre78z3UvcFKU8LIXKFEJcD/wEeugT9c2LQ63n67oE88tpHOJ1OBnbrROPEWL5dqVXGt/a+igcH9eLZWfMYPP4dpJQ8PvR6wkMCz6ldsXg2fndO0I5b2f4LMjsVQ7J2pIX9j1XnDGu+ZSRCb8CZn4X1x1mYutx4Xs807vnX2bpjNwUFRfQceAfD7/svg2+87twBnQ5Kpr9L6Ktva8fnrFiC4+QJ/G7Qdn8sX7yQgNvvQgSHEjRS22FROhwUPvoQ5p59iJj3o3ZcU0421lUrsG3xbvClvjKHpBljSBg/jLJ9x8mZq6VB4epthPbowGUbZ2rHNT0xVQvgcJLyzEc0+/p50OnImbfaPYrpxuHEWVRE+MuTQEDZoqU4MjKJ+fYrQGJZvgrbgYPUWfAtIjAAnJKg/9xC1rC7kWVlCLMZc8cOFLwxuZpu4eT3iZzyJuh1lC1aiv34CQIGar9B2YKf0UWEE/3pBxemC+S+No3Yma+BTkfxguXYjp4keEh/AIq/W4Q+Mpz4udPRBQYgnZLQO24mddD9mJo2JPjG3lQcOkb8PO0YrvypnokXLdZMI9eVRpF39NXu9eUyitZsI6R7Mi03zNKO2hg71R2mwdQxBF3VGkN4CK22fEL65LnkzVtFeP+rEUbNjIf0TCbrgwW+0R3Qlag7PdPrit54lbA33kbodFiWuvJbf1d+W7SQwP/ehS4klODHXDt6OhzkD38IY+vL8O9zHfZjRwn/QNvdt/STj7x+v4wXZlLvs5cQOh0F81diPZxC+FBtw8/8uUspWbuVoG7JNF7zMc5yK2lPTnEHT3/hAxKmjEMYDVScyiBt/LtEPTAYHE7y3phKzPTXQaejZOEybMdOEjRY+/1Kvl+ELjKcuC9noAsMACkJHnYzabfchz46gqgXntRGcoSgbOU6LBuqv4wBIJ1UrPwK861jtCNv9mxA5qRhaNsNAPvOtRiadcTQrjs4HUi7jYqFZzmazRdxFhD/zYfacU1fzid8xL1E36HZlOwvl1O4RivDrX+dhbPcyokn3nffO+XZj2j61fOg05M7b5W7DNd9+k78kuKRUlKRms3Jp2cScUNnAqNC6Dn+VgIjQxj68RgK03L44ckZ7se5/bNxLBz/ESXZhQyc/DDmIH+EgIw/U1g8UTuOqOX1nUi+oxdOuwN7uY3axmDQM+GxB3ho3As4nA4G9etF44b1mPfTMgD+M6Avx1JSmfDqe+h1OpIaJPLi+JHu8JZyK79t28XzYx7xFr4Em6yLiCR4rFb/oBNY16/1sskGvZ4JDw7lkUnv4nA6GdjzahrXi+fbpVpf+a39ruWhW2/g2fdnc/OoSUgJj991M+GujR2feGMWhUWl2rM/NIwQV6cP0knF8jn4DR0POoF913pkzmkM7bUGg3tTybPgN3gUwj8I6XRgXT7HvfGkQa/jqes78MgX63BKJwPaJdE4JpTvtmqd1kM6NiYpOpTOjeO4deYyhBAMap9E4zrVN21zOp3Y/liCudsdABQs/pXyw6eIvN1l375aRtGaPwju3oEW6z9wHdek5enA5BZEDO6B5c8TNFuiDfClvfUFxb9sI+yma4i683q37YwdPth3NrmS7Qzvk0xFWi5HR09zh2v2xUSOjZ2BLTOflFe+oMnMJ0gcP4zSvcfJctW1xugwWi99C32wPzglsff3Z3e3UZyY+DHNv3xGS+fQQE48NoWwG7v6LL4ABd+uwJ6V5zubPPF9Eqc+TePlsy5Kq+60p2i08gOwO8j9dAHWwynEvjSC0Bs8nVN+TetdkE1Ln/YDjWaNI+q2XlSczuHow29qQQpLyfxoIUnaztQ70UaMF6NttDUROIA2oAUwDfi4WqZV/OMR/1e7Q/4vIIQYANwvpbxRCNEcrSD1BX4EYqSUNiFEJLBdSlnfFaYP8BLQU0pZIoRIQNsOPgBYJKVs7fI3FgiSUk4SQuwGhkspfxVCvAHcIKVs7WqYj5VS9hdCTAJKpJRvu8LvBfoD0cAHQGe0hvI24KMz/mp4prXAASnlw0KILmjTni+rqu/yOwK4Cmjnmv59tnS6G0iWUo4UQiwEvpVSfimEeAR4S0pZfV5hFcq3L/R5RvVrr720lD53fhs/nS+BL2pnj9pyfL8ExRiVRM511/pcN2q59pK1NWGQT3U7ntbO703r3N2nugDxm36pNV2A4216+1S34S5t87Yd9Xy/Dr1dyk+1pguQ1dO3eS5mtZbf9je64Rw+L5yWRxdzsn2vc3u8QOpvX0XZGzUfR3QpBDypNRJrK85/1B3oc93k1AVMqn+7z3UnnfzK55qVsaX/eW5PF4gxrkWt2mTrgb/e++BiMDe/ltJX7vS5buDEOVjmPu9zXf+h2jFDO+vf5HPtticX1prt3Bx/s891r0zTzuL1dZzP2Prassm1pQv43MYlpy6AixtU+v9O+dbv//aNOL+Og/8RaXkGNZX60lgGGFwN15fQplODtg5htxDiKyllLrDRtZHVW1LKFcDXwG9CiD3AfOBcZ/bcA0x3bb5lOYdfL6SUW4GFwC7gB+APoPAvA0G+EGITMAu47y/8zQduQ5tWfb48BowQQmxFm5aiUCgUCoVCoVAoFP+nqKnUl4CU0krNh3yvBZ6s5G9YZUcp5Xtom1BVpXUlP29X+rwNqLyoaJLr+lrXvZBSTqpyj9aVvr7tGnkOANYD75ztmVx8L6V8uorepKqepJSZnEceklJ+Bnzm+nwcbZT5DJd0jJNCoVAoFAqFQqFQXCqqYfzv4EMhREu09c+fSym3nyuAQqFQKBQKhUKh+JvyDzwO6e+Oahj/C6g6Yg0ghJiOtkN0Zd6TUna72PsIIe5BmypdmY1SyhE1+VcoFAqFQqFQKBSKvwOqYfwvpTYaq1LK2WhnLisUCoVCoVAoFArFPwbVMFYoFAqFQqFQKBSKfxJONZXa16hdqRUKhUKhUCgUCoVC8a9GNYwVCoVCoVAoFAqFQvGvRk2lVigUCoVCoVAoFIp/EmpXap8jpJT/13FQKM4HlVEVCoVCoVAoFLWN+L+OwPlQ/tvcv/27sd9VQ/8RaXkGNWKs+EeQcU03n2vGrl8LwPE2vX2q23DXSgByrrvWp7oAUcvXYcs55nNdY1QSAFsTBvlUt+PpHwHYm9Tfp7oArY8tqjVdgANNr/epbvNDSwDYnjjAp7oA7U/9xMbYW3yue3XGfKD20mJDLcS5a8Z8xjYY6nPdt0/M9bmtAI+9qK04b46/2ee6V6b9wM31b/K57g8nF/pcszJZPX1vk2NW165NzuzWzefaddau5URb3+flBjtXcqpjT5/rJm5dDcDaOkN8rt0t87tas8lbaqHsXZH2A+D7eqT9qZ+A2rPJtaULtffeovh3ohrGCoVCoVAoFAqFQvFPQu1K7XPU5lsKhUKhUCgUCoVCofhXoxrGCoVCoVAoFAqFQqH4V6MaxgqFQqFQKBQKhUKh+Fej1hgrFAqFQqFQKBQKxT8JtcbY56gRY4VCoVAoFAqFQqFQ/KtRDWOFQqFQKBQKhUKhUPyrUVOpFf8YTJ06ETJqJOj0WBYvpvSrr73c9fXqEfrUkxibNqH4408o+2ae2y3glsH49+8PAiyLFlP23Xy3m3/nZCKeHI7Q6Sj+cSmFn87z0jU2SCTqxbGYWzQmb+psiuZoYfV1ool+ZTz6yAiQTornL6Hoa+/z74zJnQh8+FGEXkf50sVYvvWOs7l7L/xvHQaALLdQMnUyjmNHwWgi9J33EUYj6PVUbFhH2Rezzzutnnl1Mus3/k5EeBgLvpzlvi5MAegDwrX7SXCW5iDt1mrhk6Y+TkCbxkibg9Kdhzn55Eyk3XHe99eHBdFo5hj396ZrPybvm2UU/ryeJitnYj12GgDLzoPIChtB3ZKR5VZSx71L+b6jWpj1n+AstSAdTnA4ODpgNAB1nrqH0P7XANBy73yyP/qB7Pe+pipxzz14Qboh/a4m9ul73eEjHhxC3offVdONeeYhgq7tiNNiJf2pyVj3H8XUMIH4d59y+zEmxpHz3hfkf/4T0ePvJajHFW63Vhs/IOerFWTO+L6adt0XHiCkRwekxcqJJ97Dslc7H7Xe248S2jMZe24hf/Ya5XnG0bcROawPAFednEtFZh4H7nub0j3Hq2mb68XQbNZoDGFBlO45xqGRU5E2OxHXdaTek7chnU5wODn27GyKfz9AnWGe80gb/foFugB/9zNdbFpEPfZfgnpe6XYz1QmnIjOfpJfvJaJnO5yWCg4+Nu2s8W8+azTGsCBK9hzjoCv+Zwhq24i2i1/1CjPg+bto0b0tFZYK5o2dyel9J6rpnmHgpLvpOORaJra6B4DoRvH8562HqNuqIUvf9tiE2rQXtRHnthun47BYOTp6GmV7qp+3axi0tcAAACAASURBVE6MocnMJ9CHBVG29zhHHn0PabMTOega4kcMBMBZVs7xpz6kbL8nLrO3zaEwt5A9m3bTvnsyVouVaWPf5dje6vcY+fZjtLqyNWVFpQBMHfseJ/YfZ8BDg7hmgHa2sN6gP+tz+hJTx04EjXgUdDrKlyym7JsqNrlnLwJvc9lki4XidydjP3YUXXQ0IU9NRBeu/X6WxT9j+aF6GT4bZ7PJFxz/Tp0IHjkS9Fo9WPa1d/z9evUiYOhQT/ynTMF+9GiNWv6dk4kYPxx0Okp+XErh7Op5OfIFLS/nT/PkZWEyEvvpZK1++n/snXd4FNXawH9nW3ovpFBC6E06gvQiXREVFRsoVkCQavfae0NF4Oq9Kur1KlwrIiBNkBqkJkAoSSjp2fS67Xx/zGazm92EBML99Dq/58mTnTnnvPPOO+95Z86cMjot5Ru3U7hsZY0OA/oSvGAWaDSUfb+Wkk//7SJX16oFoU8vxtCxLUXL/knJ5zVxNvr7L7CVlytDRC1WsqfNdKT12fIGx+cspdRDfPBuGUnnFQ+jC/an9Egqx2bVxIfgqzrT9vm7EDot5vwSDk7+GwBXfPUEAD1OrybzzS+bPCb3Tf0KU3Y+J+99vc6613bZfCUmJ6Zy2l73vNvGEv/WbPy6xXPu1X+RtVyJuUHDejrKdt33T8zZBSRPWOAi81L0BQgZ2ZOCTQeaPCb32fVek8gq2HoIn/hobBUmR1qXTUtIGjnXsW1oEUmbDxagC/Gn/EgKKXOWOGS1fG4GQSN6Y6uoInXee5Tb7RP35myCR/XBnFdUW7UpwDNAJ6AfsM9N+f9HpGz4c5lKw1B7jFX+HGg0BM6bS8GiR8i7cxreI0egbdXKJYssLqb43Xcp+7frzV3XujU+EydivP8BjHffg9eAAWibxzrSwx5/iOyZj3N+8j34jR2OPr6lS3lrcQnGV5dS9OlqXBOs5L+xgvTJM8i4fQ6Bt1zrWlajwX/WwxQ/uZiCe6fhNXwk2pauOluzMylaNIfCB++m/IuV+M9dqCSYTRQtnkfhgzMofHAG+j790HXs3GBzXTf+apa/9YLbfmmqwFKYjqUwHWtpLlr/CI/ljd9uI3HIbJJGzkXjbSD81lENPjZA9KzrKd6R6NguWr+DoGuGYoiLwXQmi9MT53B64hyKN+7BEBfDyRH3kf74+8Q8P9NFTuqtjyt57Y1XgLIdh8Ci3OSMX/xE2O3j8WrbwqWc/7A+jZZbdeosaGpCYuDEoRjauMr1G9oHQ1wsKVffQ9ZT7xL17GwATKnppE16SPmbPBdZUUnJL7vs+h4g9ZpZDhkFa3cSMmkw3u1cZQcO741X62iODn6AM48speVLDzrS8ldt4tQdz3q0dfGW/QDsajWV5Afeoc2r93nMF/fk7WSsWMP+qx7CUlhGs1tHAFC4/QgHRyzg0KhFnHz4A9q++SBoNMTOmewoa80vRppMjnO6WFvkf7SatGtrbNFy/hRCRvbEJz6afQMe4uTC5bStQ//Wdv332fWPsusPgEZD6ydvp2DrIceujsN6ENE6ileGzWP14x9yw4szPMoFaN4tHp9AX5d9FYWlfP/Mp2z9cI3LcS5bvGhinSPbxABwcOAsUhcvJ/5lz3Zt+cQdZH74I4cGzcZSWErkVOWFSNW5bI7e8BRHRs0n/e1VxL/2gEu556c9g7efN9GtY5g19H6WP7aU+1540NMhAFj50scsGP8wC8Y/TNpR5cH4+xXfOvZ9/urKOss2GRoNAXMepvCxxeTfPQ2vESPd7iPWzEwK5s0h/967Kft8JQHz7THZaqV0+VLy776TgtkP4jNpslvZ+qgrJjda/7lzKXzkEYzTpuE9wv0+aM3MpGDuXPJnzKBs5UoCFyyoU1boYw+RPetx0q+vw5eLSsh/bSlFK119WZrMZN27iIybHyDj5gfwuaoPXt06OeSGLJ5D7tzHyLrpbnxHj0DX2lVHW3EJhW++79Igdib3gQVk33Y/2dNm4n1VP8f+EwtX0P61ez2WiX/yNs6vWMPeAXOwFJYSbY8PukBf2r1yL0fufJWEofNJuvdNh55+HZTzrUrNuCwxOaH1zZye+Tat66h7LWrVvQh73bMUlHLmqX+QubzmJSQaDXEv1Zy7xVjMmYffaRJ9cz76wfG7YNOBJo3J1S8xmkqWITLEIasuWjxxJ9kf/siRQbOwFJURbrdr0IheeLWO4cigmaQ9soxWL9/vKJP39WZO3PacJ3GJwPXAtjoPqPI/hdow/gMghIgTQiR62P+REKKz/XeaECLc/rvU/j9GCLG6drk/GkKIPkKId+tIc5xXfeg7dcSano41MxMsFio3bcZ70ECXPLbCQizHk8Hq+gZN26ol5qNHoaoKrFZMBw/iPXiwI918LgNLehZYLJSt24rvsKtc5eYXYko6gbRYXPZb8/IxHT8FgCyvwJRyFm1kzanoOnTCmpGOLUvRuWrrZgwDBrnIsBxNQpaWKr+PJ6EJd2qoVlbYBekQWp3SxdtA+vToRlBggIeUGhlCiDrLF23e7/hddvAkhmjlvDQ+XsS9OZvOP71G5/VvEjy6n8fywWP6UXH8jGM7cOSVFK3Zhv+gHi75AkddSeG3mwGl91gb6IcuIqTec7OWllOVlglA+e/HMWfnE3B1f5c8FyNX4+9H1alzju3in7bhP2qASx7/kf0p+nYTAJWHktEE+KGtJdd3QHdMZ7OwZOQoOu44gHeXto50Q7MwCn7YTlAt2wWN7kf+f7YoZQ6cUHSOVGSX7jmKtbDUo97eHWoeZkv3n0QX6Is+MtgtX9DAruStURqoOV9vJXSscnxbeaUjj9bXC6QkoGdbKlOzHPsrE09gq6hynNPF2sJWVlFLK0nYmL7kfL0VgJJ69A8e2JVcu/7ZX28lbGyN/WJmjCPvpz0ub/u7jO7Nvm+2A3D2wCm8A3wJiHCXKzSCiY/fypqXXXveSo3FnDucgs1ppIRX1w6XLV40tc5R7Wse8kv3n0Ab5Ic+0r0OBA7qhtFu19xVWwix27V0XzLWIqWHt2T/CQzRYS7lSgpL8fH3ZavdZ08cSMYv0I8QD8doCIMmDbmoco1B17ETlvR0bPb7SNWWzXhdVXdMNh9NQhOhxGRbfj6WkycBpSfWeuaMa7y+AHXH5Iaj71jrPrh5M14DXe+D5iRn/Y869K+NV9cOWJx9eb0HXy5QfJlavgwgK5S4IXQ60OmQ9vuToUtHzOfSsaYrOpb/sgWfoR7kHk12qyOe8Blac37Fv59EF+iHwUN8CBnUldwfdwOQ9fWvhI/rC0Dk9YPIW7uHqvQ8xSZ5xQAE9mpL2fGzjvKXLybXX/fy7XUvz6nuWYxFlB065TJKy79nWyrt972m1rc2TRmTtQE+jn1NIatoV5JDVl0EDOxG/k87AbtdxygjtoLH9MO4WrFPWa3rUrrnKJbCEk/ijgHJdR5M5X8OtWH8B0ZKeY+U8mg96RlSyhv/mzoBCCEaNQRfSrlPSjnnwjnrRhMegTUn17Ftzc2t84ZfG0tqKobuVyACA8HLC6/+/dFERtbIynKSm5OHrtkF2+lu6GKa4dWxLVVHjtfoHBaOLbemIWHLy0UTXrds77ETMCfsqdmh0RD8wUeEffUdpgP7sCQfa7RenhAGX3TBzdEGRmEtza0/r05L2A1DKbK/AY+eeyMlO45wdMJikqc8RYunpqHx8XIrpw8PRuOld2zrwoKxZOahCw/B0KIZbX5cQusvX8arQxzmzDxHPnOWEV2U/QFcSuI+fY42379DyC1jamRHhWHOVPQOmXI15QeOo2/m+tCuiwq7JLkAlqw8N7n6ZuFYnPzFkp2Hvpa/BE4YSvFPW2uVq5FTvOV3zJlG9FGusg1RYZgyanQ2ZeZhqJXHEz6d4gBo+/ZMtEF+VGXm41WrEaMLDcBSXAZWZQXLqkwjhuhQR3rouH703L6ETp8/xql5H2CIDnXRRd8yBnN6jovMi7VF+Lw7Hb/PvPYVhugwqjKMTufdOP0NUaGEj+9H5qcbXMoENQul0EluUVY+QVGh1GbgtDEkbfydktxCt7TaaCPDL1u8aGqdvZ0eSAFMGUYMtWTpQgOUxq/drqZMo0efi5w6isItB9zPQ6clL6PGHsYsI6HNPPvsrQtv561173LXUzPQGVxvIQZvAz2H9qrzXJoKbXitmJx7gZg8bgKmvXvc9muaRaFr2w7LsTpvz5cFTUQEttwae9tyc9HWcx/0mTAB0969HtO0ke71t/aLmvqV0RDz1XJabF5F5e79mBIVX9ZGhGPNdqoj2bloIxohV0oi3n+NZiuX4Td5glvZqkwjXtGufqwPDcBSXK5MjwGqMmry+LaJQRfkR49vnqH3hldpNkV5AeMVFeoSdy5HTG791iy0QX6XVPdcdanRN/zWMQQM6eEhT+P1jZg2vkavIL8mjcnaWs8HlyrLnO+x8VojK8TVrubMPMd1rW1D5Zq7x9c/FTbbH//vT4baMP7joBNCfCqEOCyEWC2E8BVCbBVC9KmrgHNPsxBiuhDiGyHEOiHESSHEa075ZgghTtjlfSiEeL8emZ8IIZYLIbbby0x0kr9KCPEjsEEI8ZUQYnytcjfUIXOYEGKN/XeYEGKDEOKAEGIFUHe3pYsQD/sa2INqPXOWsn99SehbbxD6xmvKfCtr3fMyZCN6ZgGEjzeRbz6N8fVlyLJypwQPStchWt+9J15jJlD2jxU1O202CmfeQ/5tU9B16IS2VetG6VUX0lSOpfA81uJsNL719+60eul+SvYcpXSv0igPGtKDqFnX02XDW3Rc/QLCS48hto4HMw/nb6uoJHnQXZy+Zi6ZL36ET5d4RO2Gtd3+KVMWc/rah0m7+2+E3jER375d3I9hsVLx+zE3X/DYG94YubXK1Aj2lMUpj16H/8grKfn5t1rlagrmf/trHbLdhV/IF3M/+5nSXUcAMGUX0PqZaZ7L1WMPgPyf93Jg8FyO3/UaLR+5xS2/d5c2mM9k1JLpSeSFbZH3ds2Q2ei7x3pUrTHXM/75u0h9/nO3G7CnMrXtEhgZQvfxV7Ljk/UelPDARVwjNxF1xQuaWOcLXHN7pgvmCbyqK5FTR3L2xYYNdfZkjy9eW8lDI2ay+Nr5+AcHMPkB11tF31H9OL6vaV781U8jYnKPnviMm0Dphytc9gtvH4KeeY7SD95Dlpd7LvzfpA7/0/fogc/48ZSsWOExvWH+UQ82Gxk3P8D5MVMxdO2Avk2cXW7DdfRE9j1zyb7jAXLnPob/jZPQBLv3sru7sad6Y0/SagnoHs/h21/m8C0v0Gr+jfjERzdMz0uMyebsAlr+bXod5Rpp/1rZs1d8i0/HVvhf6TTF6iL1TRpUM02i9TPTmjgmX/g8L0lWberz60v0TZW/BuriW38cOgAzpJQ7hBD/BGZeqIAHegA9gSogWQjxHmAFngJ6ASXAZuBQnRIU4oChQBtgixCiehzoAOAKKWW+EGIycDOwVghhAEYCdU8wq+FvwG9SyueEEBMAzxNOACHEfdXpn984hRsnTnCkaSMisOXl1VXUjYqf1lLx01oA/O+9B6vTW3dtVE3DThsZjjXH6Fa+TnRaIt/6G6VrN1O+ybUBYMvLRRNR0zOtCY/AZnTXWds6Hv+HF1H05GJkSbFbuiwrxXzoAIa+noctXwiNdyAab+XhwlKcBTblpYC0VCK0ehCe34/FzLsJXVggafcsq9kpBKfve5XK066NpLi3ZuPXNR5TVj4n73wBc14htsqaxTEsxkJ00eGYM/Ow2ocrVSaexlpUik+3dpRtV3qj9FFhWLLzlTI5yn+rsYiSDbvw6d6e8oQkzFlGfHt0AODcvDcIu+tazPa81Zgz89BH1/Q0NFSuPrrGF3RR4e5ys/LQOfmLrlk4Fid/8R/Sh6qk01iNrj15hg5xLtv66DDM2a6yTZl5GGLCKasuEx3ulqea8GnjCZ96NQDlh5ThudlfbKTTZ4+h0WkxZbmWsxiL0QX6gVYDVhte0WGYsgrc5BbvPoZ3XDOspRUYYmrsZ80twHQ20yXvxdrCmeazriNn9Ta8Ymp6EAzRoVTV0t9cj/4B3ePpuEKZK149xPKx7Us4+VsiwU5yg6JCKc52PefYLnGExUXx6K/KXD29j4FHt77NK8Pm4Qlrdu5lixfz1r7MuUMpl6TzVXdczZVTRxAQEUzBedfRIIaYMEy1ZFnyi9EG1djVEB2GycnnfDu1Iv6NmRy//XksBcowzGbTxwLw5CdPY7VYCY+JQBltCGFRYRTkuPtsQY5yXIvJwuZVG5l032SX9EHXDOa3H7bRd9TFxbiGYq0dkyPqiMnx8QQuWEThY4uRxU4xWasl8JnnqNy0karftl9WXT1hqzVSShMRgdXDfVAXH0/gokUUPvKIq/5OWLNz3eqvNbcRvlytU0kZlfsO4TNQeYdvzclD28ypjjSLwJrXcLm2PCP+Uybhd914tKEhWLKyXdKVuu8pPvgitBqk1YZXTE2eqkwj5vxibOVV2MqrKNp9DP8urZSRNU517XLE5JwvfqHDyicQei3mRta92pgyjRic9NUG+FKRlIZvj/aU7jnaaH0detRabCpi8qBLjsnBA7sQNsbep2NvqIaN7YtxXcIly2o+cxLlx89iXJfg+Xxq2VXvZIPaNlSuuft9UOWvjdpj/MfhnJRyh/3358Cg+jLXwSYpZZGUshI4CrRCWUXvVyllvpTSDHhe7cKVr6WUNinlSSAF6Gjf/4uUsjqi/QyMEEJ4AeOAbVLK2hMIPTEE5fyQUv4E1BmVpJR/l1L2kVL2GZlnRNu8OdroKNDp8B45gqodOxtwOAVNsPLArImMxHvIECo3bnKk6VvGootV5PqNHUb5r7vqEuNG+DMLMKecpfgz99UsLcnH0cY2R9NMke01bASm3Ttc8mgiIgl8+nlKXn8RW/p5x34RFITw81c2DAYMvfpgOXeWi8FWWexYcMvllanWoGxL96Eu4VNHETSsJ6dnveXyRrXo1wNE3lXzgsK3i9KLnTb/fZJGz+fkncriMoUbEvDpWLPgSvGmvQRNHEJZQqJjgSt9i2YIgx7/AVcA4NOjA9aSciy5BQgfLzR+ylBQ4eOF/6CeVJ1Q5ixrg/wxxDdXBFutBE0cQslG1+GOxZv2EDx5RKPkVhw+gVdcjENG4IQhlG7a7SK3dPMegiYrC3l4d++ArbQMa26NCwdOHErxml9dyvgN7k3gmJrqLPQ6Qq4dTNEvrkMci37ZS+gNwxW79myPtaQMS47n6pH36VqOj53HqTufo3C9omPYuCsxZRdgKSnHnOPeGC3amUT4RGXOdORNw8hfrzxYeMdF1ejarTVCr6Nw22GlV6VaZy9Dk9hC3yrGZbtg4+8Y1+0l8qZhAAT0aoe1Dv0LdyYRYde/2U3DMNr1T+g3i4S+M0noO5Pc75T69fLguSRt2Eef65W1BFr2bEtlSbnb0ONjWw7wXN8HeWnQHF4aNAdzhanORjFAVVLyZYsXb49/7JJ13vnZL7w9/jF2f7GRrBM18cS/V3usxeWYPfhT8Y5Ewux2jZgynAK7XQ2x4bT/aDGn5iyhMqXmpUj2J+sAeGH6c5SXVjDM7rPte3agvKTc0Qh2xnne8ZWj+3M2uWb9Ad8AXzr378reDe5Dlpsay/Hj6GKbo4myx+ThI6jaWSsmR0YS9MzzFL38Itbz513SAhY+gvXsGSpWf33ZdfWEOTkZbfMa/b1HjKBqp+t9UBMZSdDzz1P80ktu+jtTlZSMrmUsuhi7L49puC9rQoLQBPgBSmzwubIX5lRlfQbT0ePoW8aitcv1vXo4Fdsadq8W3t4IXx9KV31Pzoy5WDIyqfytJu4E9m6HpaQck4f4ULAjiYhrlLUmom4aSp694ZS3LoGg/p0QWg0aHwOBvdpSfjKdkgOnXGLc5YjJoeOuxJxTUG/dC7XXvXCnuueJ0oOn8I6viZ+h1w1BFxJApVNdaoy+1ehqzX3OX5dwyTF5d+e72dFyKjtaTqVol9JoN65LaBJZlWeyHbLqomRnIqETlHnt4VOGU7BBua6FGxIIu1Gxj189MfFPhbT98f/+ZKg9xn8cao/nuJjxHc7f3bGiXN+GDVVumC5ljh1SVgohtgJjUHqOv7wE+RfGaqX4nSWEvPE6aDRUrP0ZS1oaPtdeC0DFDz+gCQ0l7O8rEH6+YJP43XgjeXdOQ5aXE/z8c2iCApEWC8Vvv+NYnATA+PL7RC17GTQaSr5bj/n0GQKmTASgZNUatGEhxHy5FI2fL9ImCbr9es5PvgdD+9YEXHM1phMpxHylrJBY8N4/a3S2WSld+g5BL72hfBpkw1qsZ9LwnqDoXPnTD/jeNg0REIT/bOXBVlqtFD10P5rQMAIWPq40IjWCqm1bMe9p+AP4or+9QsKBwxQWFjPyutuZOeMObrhmDBovPzReAYBESom1xPVtvL5ZCObsAuJeeYCq87l0/uEV5bzW7ibjna/JeGcVLZ+9my4b3wEhMJ3P4eS0F92On7n0G9ouX+jYDho7kIKv1qMPD6Hljo+RNonVWEj6onfwH9qL9ls+xFZZxfnFSi+YLjyYlsufBEBoNRT98Cul2+zznJ++D1txGZqwIDodWUXlsVSqTp4l5NZxiq7/+pnSLfsIGNanUXIDRl6Jxr9mXqbw9sJ06izBtygzBgr/vZayrQn4D+1L/MZ/YKuoIuuxt13y+13Vk6yn3nOxRbOnH0QYauZbX3HoM7KXfUPliXOE3670vuV9vo7izb8TNKIPXX5bjq2iijMLauTEvb+AgP5d0YUG0nXvP8h880uMX20k9vFpjpcTLR+9har0PE7OrinX6YvHOT1/GabsAtKe/4wOK+bR8tFbKEtMI/tfysuhsIn9iZwyFJvZgq3SRPL9byufbXr8Izp/oXzOpOibX5rEFpEL78LQumZF+NNPfowpK5/Qkb3os/t9bBVVnHj4A0d6ly8e56ST/h1XzKPVo7dQmphG1r82UR/Hthyg4/AePPrrO5grqvhqUc2Q0hkfL2bVIx9SXM9DUUBEEHN/eBFvfx/HcETh7X354sVl0rnH7mXYyio5Pa9mBk2Hz54gZeEHmLMLOPviZ7RbNp8Wi2+lLDGVnC83AtB83k3oQgIcK+pKi5XEcYsdMl759jUCQgIJDAng4/2fUZhbwPsLa9ZYfOKTp/lg8fsU5OTz8JIFBIYGIoQg9WgqKx6vucZXjunPoW0HqKpw/2xck2OzUvLeOwS/+gZCo6HiZ3tMnmiPyWt+wO+OaWgCgwiYa39BYrVSMPN+9F274TN6DJaU04Ss+AiAsn982OBD1xWTG4XVSsmSJYS8rtwHK3/+GWut+6D/tGloAgMJmFejf/7993uQZSP/lfdpZvfl0u/tvnyj3ZdXK74c/S/Fl5GSwNuuJ/36e9CGhxL+/GKE/f5UtmEbFdv3OOQWvPYeEe++itBqKP3hZywpZ/C7XpFb9s0aNGEhNPt0mUOu/y03kHXz3WiCgwh/TVk5Wei0lK3bRMnH/yLoAeVzZO3ffIDkuUsdp9Dti8dInr8cU3YBKS98TucV82j96FRKjqSS+S9l8cXyk+nkbz5Iny1vgrSR+cUmyo4rjfjK9Dx8WjXDu31LrKXl+PXsgH8/ZWpNU8Tk5o/ciik9j9MPLXGUc6575178jLZOdS/XXvf0EcF0/fl1tAE+SJsk+p6JHB42h/S3V9HmbWX1f11YMLkfr8HQvBnht49tEn0BTj/9MeacwiaLyaZMZbRAU8mSFqtDVjXebWLofforzr/6Bdl//4HzL64k/oMFxC6+lfKkVPLsdi3a9DtBI3rTbccy5XNN82vsE790PgEDuqALDazeNQP4BzAZeA+IAH4CDqI896r8jyIaOz9KpekRQsQBqcBVUspdQogPgePANcBCKeU+IUQa0EdKmSeEKJVS+tvLrZFSdhVCTLenz7bLXAO8AZwEdqAMsS4BNgFHqvN50OUTIBKYCLQGfgXaArc4y7fnnQDcA/QB2kgpTW4ClXzD7Ocx0b46dY6U8gUhxDhgLRAhpax3XHTWkGFN7qhR27YCkNr96iaV2/rQLwDkjRnapHIBwtf/ijnP/XuIl4o+PB6AhNjJF8jZOPqmK99pTYyf2KRyAbqmrLlscgGOtx9/gZyNo+MJZSj//haTmlQuQK9z37MjqunX4RuYpSx6f7lssf0y6Dw4azUL46Y2udw30r5s8lgBNfHicum8O+b6JpfbP+Mbrm91bZPL/ebMDxfOdAnkjGz6mBy56fLG5Oxhw5pcdrOtW0nr0fS+HHfwF871HXnhjI2kRYLSSNrabEqTyx6WveqyxeQ9l6HuXZnxDdD095Fe55RPQ12umHy55MJle265mE6l/zoVWz76wzfifIbfU68thRBjgSWAFvhISvlKrfRFwG32TR3KN6Uj7NM601DaNlbAIqWsc12mhqL2GP9xOAZMsy9IdRJYhtIwviSklOlCiJeAPUAGyhBrty+Y1yIZpUHcDHjA3jvsKd8GYCXwQ12NYg88C3wphNhvP8bFjQ9WUVFRUVFRUVFR+avyJ1z12RkhhBZYClwNnAcShBA/OH+RR0r5OvC6Pf81wDynaZ0Awy/UudYY1IbxHwApZRrQ2UPSMKc8cU6//Z3KdbX//gT4xCmPc1fav6SUf7d/ZulblAZtfeyQUrpMtKst377PDFzwWwBSyq3AVvtvIzDaKbnuCX0qKioqKioqKioqKv+L9ANOSSlTAIQQ/wYmoXTieWIqjZu62WjUxbf+GjwjhDgIJKIM2f7u/1kfFRUVFRUVFRUVFZW/LrHAOaft8/Z9bgghfIGxgPPqlRLlE7K/279kc8moPcZ/AaSUC2vvE0I8AdSesLNKSjn9Yo8jhBgDvFprd6qUsmkngKioqKioqKioqKj8lfkTrPrs/OlVO3+XUv69OtlDkbrmTV+DMqLVeRj1QCllhhAiEvhFqHxuMAAAIABJREFUCHFcSrntUvRVG8Z/UaSULwLuywlfmsz1wPqmlKmioqKioqKioqKi8ufD3gj+ex3J54EWTtvNUdZD8sQt1BpGLaXMsP/PEUJ8izI0+5IaxupQahUVFRUVFRUVFRUVFZX/JglAOyFEayGEAaXx6/Z5AiFEEDAU+N5pn58QIqD6N8r6RYmXqpDaY6yioqKioqKioqKioqLyX0NKaRFCzEYZbaoF/imlTBJCPGBPX27POhnYIKUscyreDPjW/tUcHcpCw+suVSe1YayioqKioqKioqKiovJn4k/+uSYAKeVaYG2tfctrbX+C+5dxUoDuTa2POpRaRUVFRUVFRUVFRUVF5S+NkLKuxb9UVP5QqI6qoqKioqKioqJyufG0WvIfjooNH/zhn419Rs/8U9iyGnUotcqfgoTYpv/iU9/0bwFYGXt7k8q9M/1z4PLpfDltYc5LaVK5+vB4ALZF1f4y2KUzJGvVZZMLsCfm+iaVe2XGN8Dl84t9za9rcrl9ziufPN8edWOTyh2ctRrgsul8uWy8vEXTxgqAB879OePF5YxDl4s/oy0uVx35pInvewDT0z/nx6ipTS73mixlIdo/W7y4nDG5qXW+3P72Z7TFn4I/weea/myoQ6lVVFRUVFRUVFRUVFRU/tKoDWMVFRUVFRUVFRUVFRWVvzTqUGoVFRUVFRUVFRUVFZU/E/8Dq1L/0VB7jFVUVFRUVFRUVFRUVFT+0qgNYxUVFRUVFRUVFRUVFZW/NOpQahUVFRUVFRUVFRUVlT8T6lDqJkftMVZRUVFRUVFRUVFRUVH5S6M2jFVUVFRUVFRUVFRUVFT+0qhDqVX+iAhgCTAeKAeme8pkaBFJmw8WoAvxp/xICilzliDNFgBaPjeDoBG9sVVUkTrvPcoTUwCIe3M2waP6YM4rcpHVamI/us+/nqB2Mayd8DfibxxE7IgeWCuq2DHv7+Qnprkdf9Kvr+HfKhJptZH56xG23vcu0mK9ZB0Dh/Uk7o1Z6MMCsRSUYM7K5+zf/klpwjEAou6fRIunp3Og6520fG4Gvt3bIjQatAG+WIxFSJvk6IRFyCrzBQ2tDfanzbIFTpbXKB+M1+jQhTQHqyLDZq7CVpbHky+9xbYdewkNCea7z5dfUH41fXe9h7WiihNzl1J6JNUt3btlJB2XP4w+2J+SI6kkz37PYScA/x5t6PnTSxy7/23y1ux27B909l9gkxTuTCLprtfdzvli5QJ02/wOQq9FaLXYyis5Pe99yo+kuOnu1SKStsvmowv2pywxldMPKdfYu20snVY9hz4yGHNOQZ22uRgfaffF0wQNugJps5H+xr8dsuI/WIh3m1hFbstmaAx6KlPSSZv3rot/tXz2HtBqyPvyF7KWfgNA8yenETSqL9JsoepMFmnz33PIvSr1C0xZ+ViKy0l97jOKdiTWnH/LSDoun4c+2J/SIykOG4cM70H883eh9fXCEBXK8fveIm/NbgwxYY6yPY58hrTZMOcUNEhHbbA/bT5YiKFFJKZzOZx+8HWsRWW0+ehRgob3BikBCBjYjZIdRwDosOp59M1CwGrD0DwCc24h5YdOXVK8GPjsHbSdNACDvw+lmfmk/pzA7pf+7ZJn5LsPEnFFPDaLhZyDKWx79J/Y7PFh4LN30HpsH/yiQ5vUL+LenE3opEEIrYbKU+ku8iLvGk/kXePBYqVk7zF8u7RulOwuW97Fp00M0uwa42Lm30zErVdjyS9G6HWg1SA04pJj8uWiKWNys7vHK7bZ8BbaQD+sxWVUJJ8lYGA3dEH+2CqqMGXk4dOpFUljF1CRlOaiS+CwnrR8bgZCoyH3y41kLf3GLSa3fOVBAgddgbRY8WoR6biupiwj3nHRDa4jhuaRdN36HpWnMwAY8Mpd7Hr0Y/o9dwdtbhiI3s8bq8XKF21nuNls8HsPEt49HpvZQt7BFHY+8k+kxUpQm2gGvn0fYV3j2P/qKpcyXV6YRrORPbBWmDg4dxlFR9Lc5MbdPZr4e8fh1zqK9Z3vw5RfAkCnJ6fS+t5xCAGV2YUer2OL5+5xXKuGxI6QCVcRM/8WvNs1J//HHfh1b4utospx/aqpvlbW4vJG+UngsJ60WbYArZ83ZmOJi67VcVkfFYou0A9ptXH8ukcbrnP7FpgzjViKSmvsW0vnE9NfJPbhm+vVF41SN6XFSu6XG/GOj3Grey2eu4fwm0citFqq0nPRGPRYi8s4//LKemOyd/sWaAP9sOQVkvvFBsoPnyb2sTsRBqWZEXBVN4LHXknQiN7oI0Kw5BdjLS4DIPP9/xC7cGqdsn27t0Vj0FN1NpvUue+gCwkg9rE7HToHDOxG1dls2nywAJ9OrZBWK6az2SAheeqzxMy9sc56Xbv+OfEQMBuwAD8Bi4EwYDXQF/jEnv7/i1SHUjc1ao9xAxFCPCOEWHiBPA8IIe6sL08Dj1Vq/x8jhFh9qfL+GzTEPo1gHNDO/ncfsMxTphZP3En2hz9yZNAsLEVlhE8dCUDQiF54tY7hyKCZpD2yjFYv3+8ok/f1Zk7c9pybrMLj59l67xKydycT0bcdga2j+G7QAnY98g+ufHm6W/7YEd0xl1XyRdx0Nkx5kYi+7Wl367BL11GjodWL93HytufY3/5WLMYiMpasIu6NmQ6ZgUO6U3U+BwDjt9tIHD4HW0UVZUdOk/3JWo5Pecrt4bUuomddT/FvRxzbGp/gmkSrBUthOpbCdGxleQBcN/5qlr/1QoNkO5Mw4CFOLlxB21fv9Zje+snbSF+xhoSr5mApLCXq1hE1iRoN8U/eTsHWg45dkTcOAWBn++kcuv4ZAnq2JfK6gZcs1xBV01A5+8JKtP6+pL+zitTFy2n98n0edW/xxB1kfvgjhwbNxlJYSoT9Gvt2jafqbDYZ7/4H45pdddrmYnzEt2NLTs54hcqUTMKuG+SQlTLzDY6OmUf6q59jLSgh871VnHnkA1q+/ICjbMsX7ufEHc+RNPwhQicNxrtdcwCKtx0iaeQcjl79MJUpGbR6rcbnjt/7FuaCUk7MfZ8O7z9Uy8a3k7FiDfuueghLYZliY42GNi/fQ9LtL1ORmoW1rBJDtNIgdn55VHbkNNaiUjLfW90gHaNn3UDxjsMkDp5J8Y7DRM26gaARvdGFBXHkqvtIvulJAOKXzHXRMWX221QknyVtwVKOXPXgJcWLlsO7E9mzLcajZ/nx1leoLCjh4Iq1btf15Lc7+fewRXw96jG03gY6Th3mKB8UH0VRahbZv5/05BLAxcW3ilPnKU9MoTIlk7RHasJmwFVdCR7Tj6RRD5M4Yi76yJBGyQ4a0QtbaQVHxy/GlJXvpmv2hz+SNHo+FclnyXjj300Sky8XTRmTTz/4JgBJo+dTsHYXBWt3Y/x2G4d6zeD3NjdT9OtBCn9JoOpcjluj2CH39udJHD6HsOsG4d2uuVtMDhzcncRBD5L+8mdgkxwdM4+j4xbg3aZ5g+tINVVpWRwdMw+AXY9+TOyI7gS2jmLjHa+zecY7aA16jzZL+XYn3w5ZxPcjFV9ub7/XVRWWseepz0is5f+RI3vgHx/F5gHzOLTwQ7q96t7YBsjfe4JdN71I+blcJ7sIYm8YxG/jn2Jtm7uQNulWLmhEb7xbR5M46MEGx7eK5LOcuvcVKpLP4hUb7ihbff2SRs8nZc47jmvVKD+xX8u0R5Zx7NrH0AX6utpv5hukv/o55YdPkf3Pn8j7z5YG65z9jx+xFpZy6p6XHfp60jliyoj69R0yG41Bh6WozOFvxTuPuNU979bRHOgwleSbnsRaXKb49brd9cfknUewVZrJ+XQt+Wt3ETppMBp/H07d9QJHRymxOH75Isc1q0xJx1Ze4fDl2Edur1O2KctI2f5kMt75irLE07R8+QHM+cWcuqvmOSR+yVzH9So7cJLiXw+R89l6kkbPx697m/rrda3658Qk4AqgC/CGfV8l8BTQVM+6Kn9A1IZxEyKlXC6lXNmE8jKklDc2lbw/KkLB2RcnASsBCewGgvWRIW7lAgZ2I/+nnQDkrdpCyJgrAQge0w/j6i0AlO0/gTbIj+rypXuOYikscZNVdCqD4tOZADTr34nTq39T5O4/jSHID5/IYJf8Lcb05uiKnx15pE0S2Cb6knX069mOqrRMKpLPIs0W8r//jaBhPRRL2Dn34krHdtHm/QQN7UHFsTMU/3oQQ3Q41oISNF564t6cTeefXqPz+jcJHt3Pg+Xteqza4tjWGHw95qumT49uBAUG1JunLkr2n0QX6Iehli0Bggd2JdfeY5v99a+Eje3rSIudMZbcn3Zjyit27AsZ1l3R19tAyaHTaAx6bJWmS5brTMjYfphyCjBn51Nay4+cCRzUjXx7wzdv1RZCxiq2DhzQheyP1yItVkzpeXXa5WJ8pOL4WSqOnwEg//vf3M97dD+0AT7kf7+dsv0n0AXay/ZQ/Mt0NtvhX8GjleMVbzsIVpv9eMn4dmntkJe/8Xd0gb6Y80vQeBkcvQA1Nt5lt/FWwsb2I6BnWypTswi9ujd5a3ZTkZpJQI82AJhzanqAjF9touLkeawFJQ3SMXh0jb8a7bYKHt2P3E/WYs4uoGz/CQA0Pl4uOl6MncFzvIgb3RtskgMf/EjW3mS8Av3QaN1vpWe3HHL8zj14Gn9773Dc6N5U5BWT8nMCRalZbuUuRV/vuCjyf/jNkQagjwwh8s6xZC39BmlSepD8+3ZslOzgMf3I/uhHLIUljnp2uWPy5eJyxGSA0GsGYvx+O0Wb9zv2lR08qRzv+9/Q+Hi5xOSo+ydRlZZJlZOfh4zp5x6TvQ0AlCelgkZzUXWkLlqO6c3p1b+Ru/805zcdRAjc7nUA6ZtrfDnv4Gl87b5caSzGeCjF7UVs1JjenPt6OwCF+0+hD/TFy4Pc4sQ0Ks65xsaQnm0pOX6O4qQzSLOV9NXb3coFj+6HcfVWxcYNjG+Vp85TlZKBLjSQwk2/O8pCjS+HXjfYEU8b4ydBI3pRlZZJwQ87MOcVYikur1Pn0GsGkr38uwbr7HdFW8y5hS76OlOt84X09evZjorks2h8DOhCAsj//je8osPc6l5tu4ZOGkTlyXP1+lvF8TNUpWWS8+GPhFzdj/zvf8M7PhZzds1IKa2fN8bvtgFgK61A4+fTIF8WWi3G1VsxrtqCf4/26AL9sOQWusjWeBtczr9w474G1+va9c+JV4Aq++8c+/8y4DeUBrLK/yhqw7gOhBB3CiEOCyEOCSE+q5V2rxAiwZ72HyGEr32/o9dUCLFVCPG2EGKbEOKYEKKvEOIbIcRJIUSDutyEEHFCiET77+n28uvsMl5zyjdaCLFLCLFfCLFKCOFfj8w0IcSz9rxHhBAda+tu3060Hz9OCHFcCPGRfd8XQohRQogddj2cI0l3IcRm+/57nWQtstvrsBDiWadzOyaE+ADYD7RwkhMLnHPaPq+Pch1yqAsJwFpU5niQN2fmoY9SeqQMUWGYMoyOvOZMI7XL14d3WCDlTuXLM/PxjXJ9CPSNCnHkETotOm89hcfPX7KOhqhQTBnKg0Lw2CuJvHsC4TePJHXB+wRfrTTqKo6mueobH4MUELvgFkImDCDqweuInnsjJTuOcHTCYpKnPEWLp6ah8fFyO1d9eK1hvhptzW+tDl1wLNqgaITOuyGmuyBVmUYMtYaP6kIDlAcJu51MmUa87HkMUaGEjb+SzE9/cS0T5AfAlb8vo//hD7GWVVKRlnXJcp17wyJuGo4lv5iiX5WHQlOG0aVHufoYztfYlGnE4LjGoVRl1N0ghkv3kepj1sanYyvMxmKqUjMdefRRoRiiQzFlOpXNcr8eAOE3j8Ja5nrvN2Xm02zKUEoTUx0NLMXGNfpXX1+v6FDMBSWEj+9H5qcbsJVXoQtxf6Fis1jx7RpP6YETDdJR5+Sv5pwCdGFB6GvZA6AyNcOhI0DrJXPR+vkQ/dANDbZzXfhFheAV6k90vw5M/uEZfMIDiR3ctc78Gp2WdtcP4uzWwwAEtookrFMLjn62qc4yFxvfDFFhLg+MAPqoULzjY/Dv15lOP75Kx+9eRlaaGulzrvur5VYTedd4umxegkavQ+vv0yid/5s0dUyuxv/KzphzCx31DZT7QtgNQzE0jyT/u+1uMbnZvRNdYq/i/2FuMVnj6+0kU0OHr58n7o1ZSEuNf1+ojlRjaNmMzuuUIbiR/TrgGxVCmdM5Synd7nXOCJ2WNjcMIn3L4bqNDHhHh1LpJLciMx/veqYNuJYNocKprG98lFue2nW+MfFNY9A5GprO8gBCrxlE/nfbG+0nPu1buOjjfG2cj6EN9nf4SUN11keFIk11T4sKvWYQRZv3X1Dfaj+u9utqf6uN83lYyyqxFpeDlPXGZI2XHlNmnsPfPNndWlqJ6WyOY1sXEkCHVS8QOWNivbK1QX6K3tWyPcSO8uNnXM4/euZkAvp3IfrhKY26j9ayx2BgD/ArytBplb8IasPYA0KILsATwAgpZXdgbq0s30gp+9rTjgGexwmBSUo5BFgOfA/MAroC04UQ7hHpwvQAbga6ATcLIVoIIcKBJ4FRUspewD5g/gXk5NnzLqNhQ0Laosz5vQLoCNwKDLKXfdwp3xXABGAA8LR9KPholCHR/ez69xZCDLHn7wCslFL2lFKecZIjAIQQ9wkh9u3atavvlvIMV42EcNfSPr8QD0mOtAbgWbSsM1P/l6ZjKip3n4d8MTo6lSlct4fzL66kcOPvNH/kNqLneB48ILRaQkb3xfjddo6Onk/IuP6EjB9A1Kzr6bLhLTqufgHhpccQG+GxvEdsFiz5Z7EUpmMtNaINiPR8PheDmyk92Un51+b56aQ+/7nbJwk0eqU3cG+/Wezpfh9oBCHDe1yy3OoGN0Dx9iNovPSEXT+kpribH9V3jRtgr0v0kbrQR4VSvP2Q607pWWjtU4p+6Eak1Yo523XIrMbXi+gZ4zi1aIWT+nXoLwQBvdu72thDHYxddBvnnvkHttKKRunogpMO3u2V92uZ7/7HsS/lobdJvuFJTFlGAvp1JuzGYa5CGxsvhECjFXgF+fHttc9QlJbNlY/cVGf2wS9OJ3PPcbL2JgMQ0j6WpJWbPA4R9XRObjrVp29daVotuiA/jl3zCBlvfYU+Itg9T33l6zlmzsp1HL7qQZKnPI202mjx9F2N0/m/SRPG5NhFUx37w64bjPF7157NVi/dT2VKBtbCUiqSzxI0pIdrTNZpXRq9Lrp4wJyTT2nCcVIeepu8VVsIGNANjf0lxAWKOsof7ncvR8cqjwdDl85Eo9O6Z6xH0ICXppO95zg5dl+uk/rsfCGcyoYN7ExY/04NlA8Nix2edfPr2Q5bRRUVyWcb7ye1b2qeEILAwd3Jd/aThuhcT7yv1rnydLp7Ym19neVUp13gmugjgij69cCFdawnvTomVyTXPOKlPPQWZQdOkrrofbzbNlfmytclu577eDXnnv/USfbbnLj1GarOZBHQr7NjCo/bAS7soyFAf2AR8DV1XPn/d2y2P/7fnwx18S3PjABWSynzAKSU+bUeALvae32DAX9gfR1yfrD/PwIkSSkzAYQQKSg9pO5dPfWzSUpZZJdxFGhl16EzsMOuowGoe0KjQvUKA78D1zfguKlSyiP24ybZ9ZBCiCNAnFO+76WUFUCFEGILSmN4EDAaOGDP44/SUD4LnJFSVq94NAuo7mVOAFpIKf8O/B1I9in+MMBMheNAlvxitEF+oNWA1YY+OtzxIG/KNLos8KOPdu9FqU2HaaNod9twAuKakbktEV+n8r7RoVRkFzryABgPpuAbE8YV8ybjFRaApdJERa1FQhqrY9DQnoTfPAJ9ZDDpb3yJObsAQ3QY5YdPETl9PMI+/+uK3SswRIfRef2bHJ2wGL9e7bEUlXHmsRUgJYWbfyfy9jEk3/y0Y6GVauLemo1f13hMWfmcvPMFzHmFrkMibU5D4qoXdbCakDYzQqtHWtyHK9dG4x2IxtvzcGuv6DC3OYpmY7EyJ8tuJ0N0GFX2PAHd29BpxcMAGCJDiLxhMFUZeVSmZTvKAkirDZ/WURclVx8aSOjInkiLldCrezvKm7KMSLOVgD4dMX6zDUOMux/VvsZRMybg1SKCrr+8SdnBU3jFhNdrq4vxY2HQY3CS63bj12rQhQVReeq8Sx5zdj5Cr8MQ7VQ2Kgyz0/WIe2cuIeMHUJWWRdnBE07lQ/HvFs+xe96g8kx2LRvX6K9c3wKqMowYIoPpuEKZz2hoFoLNbCVsbF+M6xIc5csPnaTw590N1tFi99fgcf2JvHMcGh8D5ux8DDHh6KPDaPvRo4AyhNWho72sNsAX4w/b8evRjsrUzEbFC12wMgjnxnUvknsoBb/oUFJ/3qfo5++DzWrFOzSAynzXYYm9H56Md1gAeUfPcuO6FxX5ft70WzyFXrOvxTvUcz1pjF94d2hJ/JK5SIuVsoOnlIXGnDBnF2DOzKPAbufibQdBo0EXEYwlt7BO2ZHTxuHftyPxS+ZSui8ZQ0yYS89OtY0s9oV7LEblv1+PdnY7XlpMvhw0ZUyOuG20YxREyLj+JI2recccM+8mdGGBVJ3LpuKYvUEgBKfve9URk/16dyB2/s2OmCy8DBhXbXaLybZyZeSGNFnQRwQrUzv2HEWazXjHx1B++LTHOmLOKUAfGeK4LtJkwWoqIWLaOAAMQX5YKkz4OZ2zEILyOha76j5P8eXN9/zTY3pkH+W6D9n4MoUHU/B2kusTHUplVsOud2VGPj4xYQR0akn3N+8j47udtHlwoksec6bRLQbWFzsipo0j4tbRANhMZrcXQ+bsAqJmXudotDbWTypOnCdw4BWOfULn/mhtzson5JqBnH3qwwvqbIgJp/P6twEoO3QSrxbNPNoqdNIg8r/f3iB9q87nOuKkObuAoKE93F5+AjV21WrQR4Rg/M9WNAZ9vTHZVmXCEB3u8LfqdOeYXJWS4ZBtzsrHEB2GKS2Lol8SCJsy3OP5a7z1ysJxMU6y7XbTO933yg+dcpy/OSsfv94dMGUaMX6/nagHrmvwfbSWPb5BaYLvBWxAOJCLyv88ao+xZwT1vwL8BJgtpewGPAvUNc60en6Czel39fbFvJRwlmG1yxDAL1LKHva/zlLKunqwa8uplgHKynvO/uDtIT+4nkvt86htM2nX72Un/dpKKf9hTy9zyrsUpUe5B/AdcKe9bH+gyNOqviU7EwmdcBUA4VOGU7BhLwCFGxIIu1EJtH692mMtLq93VWCA5E83smb0ExgPpZK96xhtblQWNArv1QZzcTkVOYWOPGtGP8HZ9b/Tbc61xAzrxtEPf3bkuRQdM9//D0eGPYTZWIxXfAxCryN00iAq7MPzDl4xDYDD/e/HlGnk6JgFBI/qgyE2HIt9XjFaDQH9u1CScJzIuyY49KieL5o2/32SRs/n5J0v1OjhdFOymexzo5ynfGt0CI0eaXUfHuYJW2WxY9EuZwJ6tcNSUo7Jg50KdyYRMbE/AM1uGopxvdJ42ttvFnv7Kn853+3g+APvkNBvNvkblXl8Gh8DAb3aodFpKT3svmJ0Q+TmrtnNqUc/wrgugazPNzrKFqzbS8iYvlScOo9/PX5UvCOR0IkDFH38fDj74uckXr2AgnV7Cbf3Thpi624gN9aPyw6exKt1tKNBHDppkIu8wMHdqTqTSfCoPjVlS8qUsodO4t06GkOLSId/Ff6iHC9wWE/8rmjLkf73cXT0wxSu2+OQ2e0/z1J1Ppf8DfvqsPEAu42HYVyfQMnBU5hyCjl8wzPsu2oO1vIqzrz6pUujGJSh2I3RsfCXvYRNGU7upz9j/GYrOf/8icJ1ewi/ZRTtPn2S3K82A9RcJ63G0Xgp2ZVE5G2jqUg+2+h4YSlUVoNdPfYJUtf/jkarIWZgZyJ7tsFqMqPRaNwaxR1vGUaLod3YOHspSZ/+wuqxT7B67BNsnLWU3MOpfHHVPDJ2H3N3CDsN9QvT+VwSR8xVFoBav4eQcQMcadW2KFi/lwD7g7tXfAzSZCZwQNd6ZZcdOU350TMkjphLwfo9jv3Vc16rbeTciDOl52ItLb+gzg2JyZeLporJQq/DUqBc84pT6ZjtUxrCp44iaFhPTs9+m9CJVznmrBb9esAlJkuTBa/W0WS8/TVHJyxGmkwUbEhwi8mySnkZGTisJ9YSxW7mgmK0/r5Iq63OOgIQNmU4hfbz04UGgkZD7qfK2him4nJSf9jluNdF9GqDlHi8j7WbOozYYd34ddbSOnsZc/YpL6O2jXqMrHX7aHHTYACCe7XFXFJOlQe5nig8eBr/drH0W7mQgw8vJ3xIN/c8G/Y6Rn40JHbkfvqzstDTmHlY8osJHtnbURbAnFvocq2gcX5StGW/EpNbRCpTqwLd1+owZeaBzYY503hBndNf/dyhb+G6PY6GfLW+AAjhovOF9C07eBKfji2xVZqwFJQQOmkQBRtc4zHgsGvk9PHYKquoSEy5YEz26dgK79bRRN5zDYUbEwidNIiSXUdo9+mTnH/lc9drptUQOLQH1pIyLPnFeLdvjsbby+P553z8E9JiIezGYYRNGU7ZoZNYS8qwVZpo9+mTLnqX7Ewk9JqB6EICCJ8ynMKN+wge1YeSnYn130edjlvLHtUrdbZH6XCqf16Uyv8Mwn1ooIp9KPW3wAAppVEIEQrMAUqllG8IIfJQemkLgLVAupRyuhDiGac8W4GFUsp9Qohh9t8T7fIdaXUcv1RK6S+EiAPWSCm7CiGmA32klLPtedagrJSXhNLzO0JKeco+37m5lNJ9lQalXJpdTp4Qog/whpRymBDidmCilPIWIUQvlF7bNvZia6SUXe3lP7Fvr66l3zPAdSgNWT+UHuL+KEPHnwdGSilLhRCxgBnwdZZbW03gfWAsyuea7kqInZwA0G7lk6QtWoo5uwCvls2I/2ABumB/ypNSSXnobceuIdrWAAAgAElEQVS8wpYv3kfQsJ7K8vzz36P88GkA4pfOJ2BAF3ShgY7huCtjb6fF2D70e+FOvEMDMBWXYzOZsZmtWCpM7Jz/d4yHlU8MjVi5kF2LPqIiu5A7zq1EWm3YrDbK0o2kfrODw+98x53pyo0gIXbyRekYNKIXrd+ZizbAB0tBCabzuZx7/lNKE47RN/1bCjf9jk/HVhwdM58eBz+m6nwuQqdFHx6EpaQc46otpL/5b1o+ezf+vTuCEJjO53By2otuhtaGBNB2+UICBykPzWZjGkgbwuCH1jeE6ncd1vICpKmcRX97hYQDhyksLCYsNJiZM+7ghmvGeHI1APTh8QBUpGVhqzCR/PBSSg8pDdiuXzzGifnLMWUXKJ9VWmH/5E9iKsdnvesyRxSg/ZJZ5P/yu+OzSkOyVmEzWcBmo+C3RI7e/TrSZGkSuQDlx88idFqEXoutvIqUee9TZr9GHT57gpSFHzj80PVzTe84ene67/wAjY8BJAj7Ak0JsZMv2Y87rH6egL6dQKvBWlqOLsCPM48qqxD79epA2f5kfDq2InBYL2yVVaTNf9fJv3rT4pm7QaPF+NVGMt9TFr7v+tsyNAa942G/dH8ykXeMBUDabFSkZDoWXjLnl3DiofdcbKwL9qc0MY3kWUuQJgshI3sS/9xdCK0Ga3E55979Bl1oID5xzWg+c5JdTjFafx/M2QWcvv/VC+qoDQ6gzfJFGGLDMaXncfqB17AWltLxh9fw69EWabKg8TZQnpRK8tRniX93rqPhpvHWo/X3w1peQXnixcWLrQs/5PhXvzL4pem0mzwQjV5Lybk8tj/xCRk7jzL+04VsXfwR5dmF3Jf6KSXpeZhLlR6/1J8T+H3JdwAMemEaLYZdgXewP1724ftN4RfxS+cTPLovGh8vpMWKRq8jIXYyQq/jit3LsZZWYquoJGvFDzT7P/bOM0yKKmvAb3WcnPMwiaCAgOQkCAwgiCi6iusaAUGQKIgYwFUBQUygoICiK4IJcBXEACgomHGJQxriMEzunpw61vejejrQM8hA8y2s932efqam6t5Tp06dOveeqlt1HxzaKNltd7yBPjlWmY5Jkjj56BIMH3/Htf9Zga2iBtlixWIsQxMejDrQ/6Ji8qXiUsXk6sOnybz7WSwFJXTOWofpTBHIMtrYcPLf+IzcRWuQ/HReMblw5dckP/cgqFQYPvmOvNfXETv2FqLvHoh/c+ULuUUfbSG4R1skrRrZYsNeXYNss1O6ZSeRt/Y+72skbEgPEh/9B7LNRkDrNL4d8Qpntuym2/MP0PS2nmgD9EhqFdUFpRz98Hui2jflJ0dbd3/WSirPGLA6vjuQ9dVO9i76HP/oUIZ+PQdtkD/Y7ehCA/m6+SislTW0mT+SmH7XYqsxseeR5ZQ54n7XD2awd9rbmApKSHtwEM0m3Iw+JgyzoZyC73az79G36frRE8Rc3xa7zYalpBI/xyiIrCeWUrRaGaCXPPehRsW3sMHdSJ4zBk1EKLJjeKcpK5+AlikcvmMWTZ66D2tJ5QVff6HpHWm29FFUfnpkCVRqNcZPt1G58zBFqzeR+upk9EkxaOOjGq1zXQyz15id7/AfvmMWzd95gox+k89bX1QSkkqFbLVh+OQ7/K9OJjS9I6pAP1RqZVh94XtfEdK3I5qwIIpWfUPOgtXn1LHO3/yaJ6IODcJqKMXw4RaQJOIfuROroQxdQhTVB05Stf84IT3boI0OV0Zkma2U/7iX8u17SXpmZIOyA9o1Q6XVYMou5OQjiwjt25G4ibejdryKUH3gJCenv0nqC2Pxb5mC3WTGkm+kfPs+Tj/3L5LnjG7wuj77+gPokvMZwAcoD2rMKK8NbnWEkVNACEqyXIoyIvLg+cYgX1Oz/sXLPonzHzbj8hyG3gAiMW4ASZIeQHm3wIaS5J3ClfQ+jDKnWRbKMOng/1ZiLMvy95IkpQMLgLqvK82SZXlDPaLPlRj7o7wHHYOSFPdCmTYJzj8xTkBJppOBF2VZfttRZwow2iGrErjXYdeGEmMvdibe5nNHdQQ/3k+816dy3RNjX9Ml57NLJhfAYvB+6nox1CXG2+OG+1QuKAnspZIL8FvC+bxlcP50y1XeYLhU5++PJrf6XG7nM0oityPOtx/H752vdEAulc6XysbLknwbKwDGZV+Z8eJSxqFLxZVoi0t1jbzn43YPYETOar6I+8efF2wkN+d/BFx58eJSxmRf63yp/e0KtMUVkcyJxNj3iHeMG0CW5ZXAyga2LaWeuXVlWX7Wbbmv2/L3wPf1bWtAfpDj7ymUJ67IsvweyhDuujJD3Za3cp5fzZNlOdVt+Q+gr2O5BuXOV320caszwm3ZXb9nz7HP11A+3tWgXIFAIBAIBAKBQCD4byESY4FAIBAIBAKBQCC4krgCv/p8uSMS4/8Sjuma6pvIsr8sy439WnV98j8D0s5a/bgsyw19QVsgEAgEAoFAIBAI/pKIxPi/hCP5bf+nBS9cvu9fmhEIBAKBQCAQCASC/0FEYiwQCAQCgUAgEAgEVxKyGErta8Q8xgKBQCAQCAQCgUAg+EsjEmOBQCAQCAQCgUAgEPylEUOpBQKBQCAQCAQCgeBKQnyV2udIsnzZzw0tEAAIRxUIBAKBQCAQXGqk/7YC50PNurmXfd/Y/45ZV4Qt6xBDqQUCgUAgEAgEAoFA8JdGDKUWXBGc7tzf5zKT/1Cmkf4t4W8+ldst998A5Pbs51O5AAk/byOj6VCfy21zYiMA2+OG+1Tu9flrAbAYTvhULoA2quklkwtwvM0gn8ptlqFMIb4raZhP5QJ0zF7PV7F3+VzukIKPAajd+alP5fp1uR2APSm3+FQuQPusDfzR5Fafy+185nN2Jvp+FrwuOZ8BXHE674i7w+dye+ev87lMd3J6pPtcZuIvWy9pTM7u4vu2L2nnd1RMHOJzucFLvrqk10jxbX18Ljvisx8uWUz2dd8CXP0LX+vcMXs9cOli8qWSC/jc5+r87YpADKX2OeKJsUAgEAgEAoFAIBAI/tKIxFggEAgEAoFAIBAIBH9pRGIsEAgEAoFAIBAIBIK/NOIdY4FAIBAIBAKBQCC4khAzC/kc8cRYIBAIBAKBQCAQCAR/aURiLBAIBAKBQCAQCASCvzRiKLVAIBAIBAKBQCAQXEmI6Zp8jkiMBVcMfj26ED59AqhUVH3+FeUrP/bYrklJIvKZGehaNqf0zXepWL3WuS1hwwfYq6vBZke22Si4f7xzW9tvX+X41CVU7/eeE1efFEPzpdPQhAVRlXGS45NeQ7ZYAUiZ8yBh6R2x15jqrR+9+l1spaVooqJApaL6iy+pXPWRl85hMx9He1ULype/Q9VHawBQJycRMfufznLqxHhqNivzLrfY+hYlazZjWOY952f8Px8iqG9n5FoTZx5bRO2B4wBctf0d7FU1yDY72GwcHzYVgNgnRhLSv6uzfqfvX+XIpMVU7j/pbf/kGFouewRtWBAV+09yZOJipy0Agto3o8OX8zg0diGGjb96HmdYE2SbGVtFEeD9Tsysea+y/affiQgP4/PVy7y2Xwy+ku1/XWeinhiHpFZT/unXlL6zxmO7Ni2JmDnT0LdujvH1lZS9V/+crK13LMP40RYK3vSeG7jJc2MISe+EXGPi1LTXqMlQfCqkbweaPDsG1CqPuv6tUkma/zAAnVY9xt6Hl3DVk3cS3b8DthoT+yYvpXz/Ka/9pIwaROpDNxKYFseWVmOwFFcAENg8gXavjSOkbRqZ8z9xlv9pbyYLVm3EbrdzW98uPHiL53yiFdW1PLV0DfnGUqw2Ow8M6c2tfTphMlsYOfdtLFYrVpudgV3bMP72Ac56rX5YjvHjzRQu9bZF4rNjCOnXGXuNidPTF1GTcQJtfBTJCx9BGx2ObJcxfrgJ04kcEp8Zjcpf73StVl++zOmZy6nacxSApNmjCU3vhL3GxKmpr1PtZtfk50aDWoXhoy3kv6HMEdr0zen4NUtEGxeBJiRQuW6AwPYtSH1RsTcS5LzyCdUHTtLszUfRhAdRvf8EJya7YkTy7Aed+z05dTHVGScI6duBlLmj0caEY68x1+sjV/97HsFdW1OTeZqTkxedt74AuuRYVDottSdyALhm86se+pZ+8xu6pJhG6QzQ7tfl2CprnB2xzr8sxl5jpjLjJMEdWiBbrNScyifzkTewlVejT46h5bKpaMOCqNx/ot540f7LeRx2xAtdQmS9tvA1+u5dCH1kIpJaRdWGr+qNyeEzZ6C9ugXly9+l8kPlOtckJxE+52lXucR4qjdvBS5tTJaCAtG3bU3Yo462b/1XVNTT9kX8U2n7ypZ6tn1SUCARs6ajbZYKskzxnJed29StOuF3x1hQqbD8vAnzlrWectt2Rzf0PpDtYLdjWrcc24mDAGj73Yq25yCk4HAkjRZ7cUGDNr8Qf1OHBJD68gT8r072kKXt0JXAyU8hBQVhr6zAvG0TNe+74rru+gH43XY3AHJtDdXLX8V26jiqhCSCpj/jOvbYBEzbvwUuXUzufOxDTKcLOT7ldZ/0L0L7dnDWbbtrJflvrKPonS98pi9Aqx1vYfxw00XFZMO/FJ38W6eRsng6AO0y12H8eAs5/1x+UXITnx1D6KDuaMJDnPUD27dwxnpovL/pEiJJe20K2ujw+hLNZ4ExQJHj/6eAr7wOQvA/gxhK/T+AJEnjJEm6/7+txyVFpSL88ckUTn6SvOGjCBiUjiYtxaOIvbyCkpeXUL56bb0iCsc+Sv49Yym4fzx+17k6HidnLCNt/kP11kmaeR95b3/B3l4TsZZWEv2P/gCEpnfELy2evddN8KivjYtw1i26fzS6li2p2rCRwrtH4D+gP5pUb53LFi6m8iPPJMt2OpuiEWOU36ixyLUm9D26AXBs0HhCb+6DvnmSR52gvp3RpSZwNP0hcp5aQsKc8R7bT979FMeHTnZ2wACqftxD3vx3nf9X7j9B8wVj6rVF2qx7yFm+kZ09J2MtrSTu7nTXRpWKprPupeT7Pc5VOjdbWEvPACDpA+uVfeuQgSx7dW692y4Wn8hWqYieNYG8h2dx+pYxBA3ph7apZ4fNXlaO4YWllL7n3aFA5Qq1h9InEj6sN34tPM9fSL9O6NPiOdh7HFmPv0HyvIeddZPmjuXY/c951U1+aSK5L7wPQMFXO7nm5dEEpMXzQ/dHyJj+Nm1eHF3v4ZT8foTfhz9P9ekij/WW0koOznyPk0s3OtfZbDbmrdzAmzNG8NmLj/DNr3s5nuPZCf5ky680TYxh7bzJvDNzNK98+BUWqxWdVsOKpx5k7bzJrHl+Ej/ty2Tf8WxnvcMDJhB+y/Xoz7JFcL9O6NMSONRnLNlPvkGTuYotZJuN3Lnvcrj/BI7e+hhR9w8h6YUJnHjgOWqP5yDbbADkvvIRTWY+AEBoeif80uLJ6PUwWY+/SfL8cU67Js8dS+Z9sznQbxIRw3rj16IJACfGv0zOgtVU7ztGwbtfYvh0GwA1h7M4cON0Dtwwjcx75pC64GGSZj1AwdtfsL/XBKxlVUS5xQh9WgL7e43n1ONLSZmvJCApzz9E9aEsTs9+D0thsde5ibi9H37NmmA6U0j2c++et74HB00lZ8FqbCUV5C1eS9bjbwJ46YtaRdLM+89fZzeODH+aMy+sBuCPHpM4On0ZwR1a8J++U9mV/ig1J/JImvw3ANJm3Uvu8o380XMS1tIqr3iRNuteSr7f61wlW21etvA5KhVhj07BOO0JCv4xkoCB6fXG5NKFS5wJcR3W09kUPfCQ8hs5DrnWhF8PpR3xdUw+OniC8/+QkfcQPmMyRVOeJP/OUQTcUH/bV/rKEo+EuI7wRydS+8tO8oePJP/uh7CczFI2SCr87hxP9Zv/pGruODSd+qCK89TfemQP1fMnUP3CJGpXL0R/9xSlamgkuj63YPrifexZmVgP/oFl7y8Nmv1C/C159mjKtu0mo88klyCVisCJj2PLy6bkvpuRS4ox7/zJ0xYFeVTMmkz51FHUrn2fwIeVxMyem035tNHKb/pDyKZatJ2UNtXXMblsk3JjOGvWCip3H/VN/0KlIu0lVwJrMZQQfnMv9KnxF61v7ournDJKNuy46JhcVzf+yRGoQ5Q2/+T4BUTckX5RciPuGYw+LYHaY2fIfcmlc5OZnt3fxvqbbLWT/dx7ZPSdxMGbH68T09pN5EKgveMnkuL/cURi/D+ALMvLZFl+/1LJlyTpvz6yQHdNS6zZOdhy8sBqpXrzNgL69PQoYy8pxXzwCFitDUhx4d/nOudy5a5M1KGBaGPCvcqF9GpL8UalwTes3Ub4YKUjFD6oK4Z135+zvrZNa2STCeuxE2C1UvPtVvx6X+dRxl5SiuXQuXXWd+6IvaQEa9ZpAGSLlbKN2wke2N1T1wHdKP1MeYJRs+cI6pBANNHex+RO5Y+7CUl3ezqhUqEJCUQXE+ZVNuy6NhQ5ngQXrPmByMFdnNsSHxxM0Ze/YjaUN7wzSQJ7/Z3fzu3bEhoSfE5dLxRfyNa3vRrL6VysZ/LBaqXy6+8JTO/hUcZWXIYpIxO5nnOpb3u1c1m2WCnZsIPQG7p6lAm9oSvFjgSsenemcv5iwgls3wLTqXzMpwu86vo1TaTy1wMAGH7YT3S/a8lZux2A0v8cQxMSgL6ec1mecYqa7CKv9WZDOWV7TiBbXOdp3759JMVG0iQmAq1Gw+Du7fj+P4c86kkSVNeYkGWZ6lozoYH+qFUqJEkiwE8PgNVmw2q1ExTh6sjJFislX+wgdGA3T1sM7OZmiyNOW1gLS5xPQOxVNViLSrEayjBnF4DdTvXuIwCogwMwFyhJZ9gNXTE6rtWqXZloQpRrVbFrntOuxet/JOwGlx519SJuvo6CZZ8rckMCwfH0WNJrQZYJ7tmG4i9/Vs7B2m2ED1JkhA3qinHdNud+1aGBhKZ3xJRdSGCbphhWb6Z4/Y9e5yBh2t/JX/45yFC97/h561unszrYn+L1O6jalQmANjLUQ1+A4OvanrfOZ8e1sEEuv63YdRQk0EYqT28q/pOJPl558qvECyV2Fqz5nsjBrnoJD96I4cvfsBjKnOsshaVetvA1utYtsZ7JwZbraEe+3Yrf9d7tiOXQkXMm6vrOHbGVlGA9dWlicp2PAWivaorFve3bsg3/Btq+s2OPFBiAvkNbqtY7+vJWK3JlFQCq1KuwG3KRjflgs2LdtR1NO8+YhrnW7aD98Bjto1ajadcdy86tSDo99uMZir71tKON9TdVkD/B3Vpj+OhbDzmaFq1AUlHz8XtQW4P5x61oW7XzKGM9cgC5qtK5rIqM9tJH07Yj9rJS7Gdc58+XMVmXHAdA2fa9BHe6yif9i7D0jlhLK5x1S9bvwF5VS9hgl89dqL5yrcUpI2xQt4uKyaZjZ9DGKjFAHRyA1XGNqwP8MWflXZTc0P5dlLKyjLXAdVPRUuB5g7Gx/mYpLHGOVLBXOX0+0euEXY7Y7Zf/7wpDJMaXMZIk3S9J0j5JkvZKkrRKkqQUSZK+c6z7TpKkZEe5ZyVJmu5Y/l6SpAWSJP0uSVKmJEm9Heuvcazb46jfQpKkVEmSMtz2N12SpGfd5MyTJOkHYIokSTdLkvSbJEm7JUn6VpKkWLd9v+sof0KSpMkN6e9YFy1J0qeSJO10/DwzxQZQx0RhK3B15K2FRahjos7fmLJMzBsvErdqKYG33YQm2rOuOdfo8YQTQBMRjK2sytlJMecZ0cUpAV8XF4Ep1+BV35LvCtARL7+AXFWF6fc/ALAVFaGOboTODvwHpGM+eBhbQaFznTXP4Gx8nPrGRWLJc+lkyTeiceiLLJO6cjbN1i8i/K5BXvXqKN66G1OeEV28ty2s5dUettA7yujiIogc0o28lVs86pjdbKGJSAG7HdlS09jDvyzQxERizXfzvwIDmkb4nybG81xZ8oxo4zzX6eIiMbv7VJ4BXVwk2rPWu9etOXLa2cGJv7kbmiB/anOMzrK1ecX4nXUuG0tBQQFxEaHO/2MiQiko8bwBctfAHpzILWTAxBe448nXmXHfUFSOp+Q2u507n1pMv/Hz6N62Oc2bej7tsuQZvGyhjYvEkuuytyXf6OXvuiYx6Js3oTZT6dzmzF5BcG9lqGGTp0eQM3+VQ1bEWXY1oo2LQBcfgdntejHne/q9Ni4CdVgQlqJSTCfznOsCO7SgzdbXaPPdIk7PXekRI9yPRTmfrnNhyTPif1UStspqLMZy0hZOIvo+z2sxdGAXJEmiaqfrxsP56gvg3zIFi7HcqS9ASJ/2Tn1PPbEMTUhgo3R2joKRZa766BkibunlsU9zXrEzGY79RzrFW3c54oVrH+4xRRcXQdSQruSt3Mz/N6roKGyFrjhqKzSgjvZOnP4M/4H9sBw84iHLlzHZHeupbI+2z1Zw/u2IJjEeW2kZEc/MIHb1MsJnPork5weAKjQSe4lLN3uJASnUezi7pl0PAmYtJ2Dcc9R+sEhRvcyI+bt/o+2Sjv7O8cg1VdgO7wY8R00BaMKDG+1v+pRY5zXSetMrzu1SRBRo1GhbtyNkwVJ0/QahbtqiwePXD7gJ867fvNf37o/16CFsBtf582VMDmjbDICIoT3RJUT5pH/hf1UTat2ua4uhDL+WKWgTXL5wwW3IIFeyqo2PuqiY7H9NU6r3KDcoSzZsR5ei3CRImDkS47qtFyVXUquw5BaRM3sFCU+NdG4/M3+1c/lC/M1zX8544O44E4F9wLvAue9sCa54RGJ8mSJJ0jXATCBdluVrgSnAEuB9WZbbAR8ArzdQXSPLclfgEaDupZpxwGuyLLcHOgNnzkONMFmW+8iy/ArwI9BdluUOwMfADLdyLYFBQFfgGUmStA3oD/AasFCW5S7A7cCK89Cjfhoxf1vBg1PIv3cchZOfJHj4MFSh3k8QZS95UsP7lLy3ybKMOtQ1VLhswSugVuM/aIBHmUah0aDv1RPzgYMN61KnbT061ZU5MXwGx295hFOjniHivqEEdLmm3nqFn+5w1PMUU79s5U+zOSM4OWe1151BjZstrMVZIKmQ9EHecq4EzmFbn9VvwKfqc8O6ulnTXyf6gSEAqIP8we6tU6N97jzqn63Sz/szaZmSwLdLnmDN85OY//4XVFYrd97VKhVr5k1i8+uPk3E8mzxjPU8GvWxRryLORVWAH6nLnqB43VbnU7Koe2+kZP0PAGQ/+y6pL090yGrId+uzt7sOEiG9r6V4/Q6PAlW7j5KRPoWDQ2YQO/pmb/nOGFHPMSAjSRKBbZtS+P435Lz4oeuY/HTETx5O7cncC9MXJSkp37HXY13N4SynvvETb0fy09Yj/xw6O7YduvVJDg6eTtWeYwCEdG/lUSZpyt+QrTaKPt1xzljUdM7IeuPF/wsXex0DaDT49eqJOePSxWR3THv2X7jOajW6q1tQuW4DBfeOQ66tJXjEXXXK1VPBW6513y9Uzx1LzVtz0N90n7LSPwhN2+7Yju6l9q05oPND06Vf/bqdy+YN+JukVjuvkYODHvWUJUlIgcGUP/4w5h+/Q9uhaz1CQNOmA/oBN1Gz6qx3WjUatF16Ys388/N3oTFZ1yQGUGKy3Wx11fMU3vD+69svYCuvdv4f+/Bt2IrLnd8/uBh9Q/p2dK2u+w7ABcbknNkrsFcqN8CDr+/gHMWTO3sFkX8feFFyZUfMiLr3RnLmuLqOqa+4Xj24EH9z31fzt51Dqevu/i4FmqEMo84DXkHwP41IjC9f0oF1siwbAGRZLgZ6AHU9qVVArwbq/tvx9z9AqmP5F+ApSZIeB1JkWT6fR3efuC03ATZJkrQfeAxwb8W/lGXZ5NC1EIhtQH+AAcASSZL2ABuAEEmS6h3nKknSQ5Ik/SFJ0h9fZx5CHeu6s6+JicZWZKyvWr3YDEaChg8jZskC1BHhIHm6vi4hEktBicc6a3G5kuiqlbK6+Ejn8ExznhG9+51aR/3Q3q5hXbaCAuTqanRt2wCgjo7Gbjh/nQH8enTDkpmJ9eQp1LExzvWa+Civ9xMteQa08S6dtHGRzuFGVkdZm7GMis2/EDlqGM02vk6zja8j+ft5yNHHR3o87QWwGMvRhAR42MLkKBN8bTNaLX+ErjvfIHpod5q/MJrIwV0Iu76thwy7uQpJo2/U8V8uWAsMaOLc/C82Cmsj/M9aYPD4Xxsf6TX8y5xnQOfuU/FRWAqKseQZPda71zUdz6F08+8AJNzaE0t5FX6JrrvtfvERmPI9/bqxxMXFkV/sGvJaWFxGjNuHTwDW/7CL/p1bI0kSyXGRJEaHczLPc6h2SKA/XVo1Zff+wx7rtY7jdMeSZ0Sb4LK3Ni7S5e8aNanLnqDk8x8o++Znp89H3J6OpVA51pKNPxHYvoVTlqddFfuZ84zo4j2ftugSomi9aSGtNy3EUlhCcM+2FH/hGu7sHiNqj53BXlGFJjzYeV24H4s5z+jxQSltfCQ1mWdQhwRizjNStfsounjXdn1qPPqkGII6taTZiifQxUfS6ptX0TWJblBfS34x0Q/c6NRZGxlK7THPe551OtceO4O9phZtdLhHXPsznS0FJcQ8cCNXrXqaaza/ijlbecoW3KGFw54RBHe9moiBnTgy4TVln8ZyNCGufSgxRdEj+NqmtFw+lS473yRqaHeavTDG47WMS4m9sAh1jCuOqmOisBkM56jhjV+PrliOHFVicozvYrL/tVc5y4X9zfU+tq3Q4NH2qWOjsZ1nO2IrLMJWWIT5gHLNVX+3Hd3VynmzlxpQhbt0U4VHIZd5v/PulHU8A1VUPLoBdxD4xGJUTdKwGwuRQiOw7v0JdZpyo+TP2tHz8TdzntF5jbgjG4vAbsf8q/K6CBYr2KxIIaEe5dQpTQmc8BgV859CrvAc3aLt2A3biaPYs0+hjnKdv4uNybrEaFp+s5C0N6ZTtkl52Gj8fAemrHyf9C9qM8942FS16koAACAASURBVKp47VasJeWY3G6kXWgbkv3kUuc2U1b+RcZk17vmQV2vcSbupV/+hD41vtFyW2x4GU10OHGT/461oBhtQjQRt6dT9rXbftq7Rg1ciL8BSBo1zd+egfGz7ZxFAWAD7MDbKA+ALh9k++X/u8IQifHli0R9t289aWi7yfHXhuPL47IsfwjcAtSgJLjpgBVPH/DMkKDKbXkxsESW5bbA2LPKmtyW6/bZkP4qoIcsy+0dv0RZlivqKYcsy2/JstxZluXOfXONaJMSUSfEgUZDwA39qNn+cwOH74nk54cU4E/l2vUUPDgFa04eNT+5vpoc1PEqbOXVzk61O+U/ZRAxVHnvKmp4P0o27QSgdPNOou7o61XflOM2XOnQYdTxcdiKS0CjwX9AOrU/np/OdfgPTKdmy1Yshw6jaaK88iJpNYQOvZ6Kbz2HiJV/9xthtykdKv/2V2OrqMZaVILkr0cV6K/U9dcT1KsDJR99w/Ghkyl48T10SbFOGcEdW2CtqMZcz/t+pT8fIHqo8j5T7J19MDps8XvXCfzeRfkVbfyVY0+swPjNTkxnPDucKq0/2Cxecq8ETBlH0CYnokmMBY2GoBv7UrXt1z+v6Fa/DkmrIfyW3pRt+d2jTNmW34m4XXnqEtDhKmwVVVgLS6jaexR9ajy6pBivuprIUAwrlfcHS/ccJ/ffP5E4/HoAwjo1x1pRjeki391s27Ytp/MNnCksxmK18s2v++jTsZVHmbioUH5zfG3XWFbBqTwDTWIiKC6vpLxKuQdXa7bwa8YxAmTXUw9JqyH85t6UbznLl791t4XDlx3XZ/KLkzAdO0PRivVU7z2KPi0BXVIslsJiIu8aCEDwde2cww5LN/9OpONaDeyo2NXisKtfmsuuEcN6kbNgNQcHTeXgoKmYc5ROuCXPSGBHJWmR9FpXRzYxGr+miVT8eoCIm5R3PqOG96PEcaOidPNOIu/o59pveTVl23ahS4zCYizD/+okIoa57m3WHM5ib/sRnBj/MtX7jmHOM5I14w1spRUN6lu65XeKVn7NwUFTOTP/fWqz8ggb0Nm5TwCLscxDX3N2IRU/Z5y3zpbCEgxrtnLotqc4cMM0SrftAqD68GmCOyod0oT7b+DgAws8vrKtxAsldsbe2dcZL3Z2ncDOLuPZ2WU8ho2/cvyJtzF+s7M+1/M55kOH0SQloo53tCMD0qnd0fBHo+qjLibXyQLfxGRTpvJRrKDrOxI19g6XzgcPo012a/sGnn/bZzeWYCsoQpOifKTNr0sH58e37FmZqKITkCJjQa1B0/F6rPs8Y5oU5foegKpJM9BoMH+7jpp3X0AuL8F68A+0Xfujubo9skU59/W1o431N2tRKeZcA37NEjzkWI8qCb6ux/XKaKp+g5CtVuRy1407VVQMQY/PoWrR89hzvQfG6Xr1x7TjO6xHD6OKV+zii5icu2AVhwdP5dg9z1Lq+PhWwpThlG3f45P+Rem2Xfiluc5HxO390CVGU7LelchdaBtStdd1A8L48eaLisnuWPIM+LdMVY7j+g5glxstt3L7Hg52G8mRIY9Qtvk3Im7vp8T6+250ynAfYg6N9zdQnjrXHDtDwVsbOIt4t+XbgIyzCwj+t5Audpid4NLgGIr8GUoSaZQkKQJ4D1gry/IqSZJGAMNkWb7N8V5wpSzLL0uS9D0wXZblPyRJigL+kGU5VZKkpsBJWZZlSZIWAaeAN1CGhlwNVAI/AN/IsvysuxyHPruB0bIs/0eSpH8BabIs93Xft6NcBjAUCDxbf1mWiyVJ+hDYLcvyS47y7WVZdn3KuAFOd+4v+13XlfBpE0CtomrD15S/+yFBtw8FoPLTjagiw4l7fymqwACQZezVNeTdOQpVWCjRLz2nCFKrqd70HeXvfkjyH8r0R9WHsjgxdQlV+5SO/dWrZnJi+ptYCkrQJ8eeNZ3CImTH0KjUeWMI7dsBe43Jo363XOWBveXESWzFJWhiY0AlUb3xaypXfkDArTcr+/38C1QR4US/uxwpMADsMnJNDYV3j0CurkbS64n9/BMK7rgHuaoKfY9uRL7yAuasPErWbqHozTWE3600DiUffg1A/HPjCL6+E/ZaE2dmLKJ2/zG0SbEkL5ul+JVaRdmGHyh6U/niaoutb6HSaZ13bC0lFey/ay6Ve5UPUbT54Ekypy3DXFCiTNe03DH9SsZJDk943WmLOq56bQLFW/7jnK7p+nzlK6my1YxsNWGr9P7gE8Bjz7zAzt37KC0tJzIijPEP3sftNzf83h2ANqopFoP3FBgXK1sb1RSA4208ywT07kLk4+OQ1CrKP9tM6VsfEXLnTQCUr/kSdWQ4TT5ZjCooANkuI1fXcHrYQ8hVSiLYLGMTAKasPIyffEf+4rVE3TsYAMPqbwBImjuWEIdPZT26mOp9jmGr/TrR5NkHkdQqZ12A6FFDiX5gCH5NEzm+eD1H5n7ENfNHEpXeHnuNiX1TllHmOJedP3ic/dPewlRQQsrowTSdcDP6mDDMhjKKvtvD/mlvoYsO5brN89AEK8OytY7h8FvenseLqzdit8vc2qcTY4b1Y813Sgfnzv7dKCwp5+nl6zCUViAjM2poH4b26kDm6TxmLV+H3S5jl+3c0K0t427rj1+X2522KF7zLQVL1hJ5j2IL4weKLRLnjCWkT0fHFB6vU7P/GIGdW9Hi0wXUHDrlHIpbuukXwm/tiypAuVeni4uk9nQBJet3kLNAefcsee5DhPTtiL3WxKlpr1PtuFZD0zuR9OwoUKkxfvIteYtd0+2kvjoZfVIM2vgo7LUmAlqmcGLyIuIn/A1dQhSmM4XkvPQRNYeyaPrmo2jCgqg+cJITkxY6r4vk5x9yxoiT0xZTve84oekdSZk/Fm10ONaySnSOj/JkPbGUotWbnPpG3zuI2pO5nJyy6Lz1rdp1BP+WKc5jDWiZQs2R08hWG7rkGE4/8y7GT7aiT45tlM765Fiav6MMMZTUavyvTqbmVD72GhPqkEAklNjhlxKL8eudZE5e7IwXmrAgKjNOcWTCa+eMFyFdW3LthkvzZfo6cnqko+/RjbBHxoNKTVVdTL7NEZM/U2JyzL+WecTkgn+MdMbkuPUfk3/7vc6YHPXq/Esakys//YKa7T8TNm0CklpF5YavqfjXhwT+TWn7qv6ttH2xKz3bvvy/j0KuqkZ7VTMiZj4KWi3WnDyKZ79Ik63rqZg4BHXrzsp0TZIKy6+bMW/6BG0v5dUMy49foRtwB5pu/cFmBYsZ02fvOKdr0g25B03H65GCQ5HUynRN6oRUdibephzH+7M49dgbzna0Mf4G4H9NKmkvTUDSaghonQpA8W190HbpSeAjs5C0OuzlZVS9Nhd1gvKlY9OmDQSMfwxdjz7Yi/KVk26zUf6Y42vXOj1hK9ZSNu4fyNVVaDt2I/jpFy9ZTLaWVWLONfqsfxGa3pGWqxW/MRcWkzV5Ifq0BJ/pC76JybkvraJi238I7NyKpFem4JeagN1kxvjJFnKeXn5RckPSOxN6Q3c0YUGoHB92PDD4URIfu/uC/S2oSytafT6P6oOnQJYJuCYN4CaUL1CvQhlGLaP0m8ei9JsvC2pWz7zskzj/e5+v98WiyxWRGF/GSJL0AMqwZRuwG2U+tXeBKJQ51UbKsnz6PBPjJ4F7AQuQD9ztSFQnA5OBk0AOcKqBxHgYyifrc4BfgS7nSoxlWT51tv6yLI9w6PQG0ArlyfJ2WZbH/ZktTnfu73NHrUuMf0v4m0/l1iXGuT37+VQuQMLP28hoOtTnctucUKbn2R433Kdy6xLj80lgG8v5JsYXIhe8E+OLpS4x3pU0zKdyATpmr+er2Lt8LndIgTJfau3OeqagugjqEuM9Kbf4VC5A+6wN/NHkVp/L7Xzmc2en35d0yfkM4IrTeUfcHX9esJH0zq9/7m9fkdMj/c8LNZLEX7Ze0pic3aW/z2Un7fyOiolDfC43eMlXl/QaKb6tz5+UbDwRn/1wyWKyr/sW4Opf+FrnjtnK095LFZMvlVzA5z7n8LcrIpmref/Jyz6J879//hVhyzr+69PwCBpGluWVwMqzVnu17LIsP+u23Ndt2YDjHWNZlucD8+up+zr1fMTLXY7j//XA+nrKPXvW/23Opb9Dp7+fLUcgEAgEAoFAIBAI/luId4wFAoFAIBAIBAKBQPCXRiTGAoFAIBAIBAKBQCD4SyOGUgsEAoFAIBAIBALBlYT4TpTPEU+MBQKBQCAQCAQCgUDwl0YkxgKBQCAQCAQCgUAg+EsjhlILBAKBQCAQCAQCwZWEY45nge8QT4wFAoFAIBAIBAKBQPCXRpLFi9uCKwPhqAKBQCAQCASCS43031bgfKj514zLvm/sP/LFK8KWdYih1AKBQCAQCAQCgUBwJSGGUvsckRgLrghOd+7vc5nJf3wHwG8Jf/Op3G65/wYgt2c/n8oFSPh5GxlNh/pcbpsTGwHYHjfcp3Kvz18LgMVwwqdyAbRRTS+ZXIBjrQf5VG7zg5sA2JU0zKdyATpmr+er2Lt8LndIwccA1O781Kdy/brcDsCelFt8KhegfdYG/mhyq8/ldj7zOTsTb/O53C45nwFccTrviLvD53J756/zuUx3cnqk+1xm4i9bL2lMzu7i+7Yvaed3VEwc4nO5wUu+uqTXSPFtfXwuO+KzHy5ZTPZ13wJc/Qtf69wxez1w6WLypZIL+Nzn6vxN8NdEvGMsEAgEAoFAIBAIBIK/NOKJsUAgEAgEAoFAIBBcSchiKLWvEU+MBQKBQCAQCAQCgUDwl0YkxgKBQCAQCAQCgUAg+EsjhlILBAKBQCAQCAQCwRWEbL/sZ2u64hBPjAUCgUAgEAgEAoFA8JdGJMYCgUAgEAgEAoFAIPhLI4ZSC64Y/Hp0IXz6BFCpqPr8K8pXfuyxXZOSROQzM9C1bE7pm+9SsXqtc1vChg+wV1ejjoxAFRiAJetMg/vRJ8XQfOk0NGFBVGWc5Pik15AtVgBS5jxIWHpH7DUmjk9dQvV+ZR7duDFDib57AJw1qiXyjUXormkFgL3WhD2/gKIRYzx0Dpv5ONqrWlC+/B2qPloDgDo5iYjZ/3SWUyfGU7NZmXe5xda3KFmzGcMy7zk/4//5EEF9OyPXmjjz2CJqDxwH4Krt72CvqkG22cFm4/iwqQCE3HgdMVPudtbvuPVlMqe8QeX+k972T46h5bJH0IYFUbH/JEcmLnbaBSCofTM6fDmPQ2MXYtj4q0ddTVgTZJsZW0URXkYCZs17le0//U5EeBifr17mtf1i8JXsgF6diXpyHKjVlK/7mtIVazy2a9OSiH1+GvrWzTG+thLz0VMe5eujyXNjCEnvhFxj4tS016jJUPwppG8Hmjw7BtQqjB9toeBNZR5h/9ZpJM9/GEmvRbbZyZ65jOo9RwFot2gcoe2boosJQzZbMZdUsG/yUsr3n/Lab8qoQaQ+dCOBaXFsaTUGS3EFAIHNE2j32jhC2qaROf8TZ/mf9mayYNVG7HY7t/XtwoO3eM4nWlFdy1NL15BvLMVqs/PAkN7c2qcTJrOFkXPfxmK1YrXZGdi1DeNvH+Cs1+qH5Rg/3kzhUu95khOfHUNIv87Ya0ycnr6ImowTaOOjSF74CNrocGS7jPHDTZhO5JD4zGhU/nqna7X68mVOz1xOlcM2SbNHE5reCXuNiVNTX6fazc7Jz40GtQrDR1vIf0OZI7Tpm9Pxa5aINi4CTUigct0AuibRtP1+MbUncgGo3JVJ3hv/ptmbj6IJD6J6/wlOTHbFi+TZDzr3e3LqYqozThDStwMpc0ejjQnHXmP2OGb/VqmkvDAOfVoCKj8d5uxCTk5ZdN76AuiSY1HptNSeyAGg07GPPfTNemIZuqSYRukM0O7X5dgqa8Cu2KLzL4ux15gp/HQ7MXf2JaBFIntufJLKvUrM0SfH0HLZVLRhQVTuP1FvvGj/5TwO1xMvLiX67l0IfWQiklpF1YavqFz1kcd2TUoS4TNnoL26BeXL36XyQ+U61yQnET7naVe5xHiqN28FLm1MBqXtC3vU0fat/4qKetq+iH8qbV/ZUs+2TwoKJGLWdLTNUkGWKZ7zsnObulUn/O4YCyoVlp83Yd6y1lNu2+7oht6nfPnWbse0bjm2EwcB0Pa7FW3PQUjB4UgaLfbiggZt3lh/82uWQLOl0+uVFTh1FroeSvyxFxVQPmsKconRta/rB+B3m2I/ubaG6uWvYjt1HFVCEsFPL0AVEQ0SIEP1quVe8i8mJmtjI5DNVmxllQA0XTiRwHbNkO0yWf98h4pfDjS6fxHatwPNXp+MOiQAa2mVh67+rVJJmv8wfmkJSH46zNkFnHpk0QW1I3W0zfgYe40Jq6GUnOfepvLXDOe2843Jhn994dxPymLlPLbLXIfx4y3k/NPb5o2Rm/jsGEIHdUcTHuLyifYtnLEeGu9vuoRI0l6bgjY63Bnf3HgWGAMUOf5/CvjK6yAE/zOIJ8aCKwOVivDHJ1M4+Unyho8iYFA6mrQUjyL28gpKXl5C+eq19Yoof+cDzAczye55I8XPv9rgrpJm3kfe21+wt9dErKWVRP+jPwCh6R3xS4tn73UTODljGWnzHwJAGxdB7IM3kXHjDPanP+KhszomisK7R5A34Caw2TDt3eelc9nCxVR+5Jlk2U5nUzRijPIbNRa51oS+RzcAjg0aT+jNfdA3T/KoE9S3M7rUBI6mP0TOU0tImDPeY/vJu5/i+NDJzg4YgCkzC+O/Njj/Pzp9Oc0XjKE+0mbdQ87yjezsORlraSVxd6d7HGvTWfdS8v0e5ypdXIRz2Vqq3IiQ9IH1yr51yECWvTq33m0Xi09kq1REz5pA7thZnL55DMFD+qFtluxRxF5WTtG8pZT861OQJK/yZxPSrxP6tHgO9h5H1uNvkDzvYee+kuaO5dj9z3EofSLhw3rj10I514kzHyBv4cccHjyVvJc/JPGpBzxkHp7zIRUHT2MqLCVj+gravDi63sMp+f0Ivw9/nurTRR7rLaWVHJz5HieXbnSus9lszFu5gTdnjOCzFx/hm1/3cjzHsxP8yZZfaZoYw9p5k3ln5mhe+fArLFYrOq2GFU89yNp5k1nz/CR+2pfJvuPZLn0HTCD8luvRt/D05eB+ndCnJXCoz1iyn3yDJnMV28g2G7lz3+Vw/wkcvfUxou4fQtILEzjxwHPUHs9BttkAyH3lI5rMVGwTmt4Jv7R4Mno9TNbjb5I8f5zTzslzx5J532wO9JtExLDe+LVoAsCJ8S+Ts2A11fuOUfDulxg+3ebUrTargAM3TOPADdPIemIZSTPvp+DtL9jfawLWsiqi3OKFPi2B/b3Gc+rxpaTMVxKQlOcfovpQFqdnv4elsNjjuFNfmkDJN79Rvfcop59+m8rdmeet78FBU8lZsBpbSQV5i9eS9fib9eoLNE5nN44Mf5ozL6wG4I8ekzg6fRnRt/fm0KiXKPv1kEfZtFn3krt8I3/0nIS1tMorXqTNupeS7/fy/4pKRdijUzBOe4KCf4wkYGA6mlTvdqR04RJnQlyH9XQ2RQ88pPxGjkOuNeHXoyvg+5h8+uF5HjqHz5hM0ZQnyb9zFAE31N/2lb6yxCMhriP80YnU/rKT/OEjyb/7ISwns5QNkgq/O8dT/eY/qZo7Dk2nPqjiPPW3HtlD9fwJVL8widrVC9HfPUWpGhqJrs8tmL54H3tWJtaDf2DZ+0tDVm+0v9Uez3X67IHBbgmySoXm6jaUTbqfkrtvBL0fAaMmetqiII+KWZMpnzqK2rXvE/iwUt+er9woKpt8PyX33gQqFbbTJzzqXkxMzl2wGnOOAVNWHlmPv+GUub//VA7f9Rwpz4wASWpc/0KlIm3BWOwmC/9pOwJLUamHvskvTaRs069U7T3KmX++RdWeoxfdjpRu+gWroZQzTy8jYdYokCSgcTG5Lp7HPzkCdYjS5p8cv4CIO9IvKtZH3DMYfVoCtcfOkPvSKqeMJjPv95DZWH+TrXayn3uPjL6TOHjz43ViWruJXAi0d/wur6TYbr/8f1cYIjEWXBHormmJNTsHW04eWK1Ub95GQJ+eHmXsJaWYDx4Bq7VeGX7XdaXqq80AmDMO1VsGIKRXW4o3Ko28Ye02wgcrnZ/wQV0xrPseUJ68qEMD0caEAyBp1Kj8dKB2XVLa1i2xnsnFlqvoLGk0yBaLl86WQw3rDKDv3BF7SQnWrNMAyBYrZRu3Ezywu6feA7pR+pnyBKNmzxHUIYFoosMblAtgOn4G/7bNnf9X7DqKJiQQXUyYV9mw69pQ5HiyU7DmByIHd3FuS3xwMEVf/orZUN7wziQJ7LZ6N3Vu35bQkOBz6nqh+EK2X9ursZzOxXomHyxWKr/+nqD0Hh5lbMVlmDIywWpFEx/tVf5sQm/oSrEj4arenamcr5hwAtu3wHQqH/PpAmSLlZINOwi9QfFBZFAHBwCgDgnAUuBKrAw7Mogd3JnsD7ZiKa9GttvRhASgr+dclmecoia7yGu92VBO2Z4TyBbXedq3bx9JsZE0iYlAq9EwuHs7vv+P5/UjSVBdY0KWZaprzYQG+qNWqZAkiQA/PQBWmw2r1U5QRLyznmyxUvLFDkIHdvO0zcBubrY54rSNtbDE+TTEXlWDtagUq6EMc3YB2O1U7z6i2CY4ALPDNmE3dMXouG6rdmWiCVGuW8XOeU47F6//kbAbXHrU1Yu4+ToKln0OgCYy1Mtmwde1pfjLn5VzsHYb4YMUGWGDumJct825X3VoIKHpHTFlFxLYpimG1ZspXv+jhyy/Zon4pcRhXPc95dv3EtTx6vPWt05ndbA/xet3ULUrU1mp9m7mG6NzXYxz7mNQV+dyxa6jqHRarBXVXvtQ4oUSRwvWfE/kYFe9hAdvxPDlb1gMZV71LiW61i2xnslxxuTqb7fid713O2I5dATZWn+sAiUm20pKsJ66NDHZfDLHpfM1LbG4t31btuHfQNsnn9WOSIEB6Du0pWq9oy9vtSJXKk8dValXYTfkIhvzwWbFums7mnaeMQ1zrdtB++Ex2ketRtOuO5adW5F0euzHlSeLZ/sLXJy/hfRq61zWtGiFPTcbe4FiC9vpk6hi4jzKW48cQK6qdC6rIqNddfNysBfkoWnVDnuxAU3zVh51LyYmh97Qlapdh7EUFFO9W7n2KvceU/QwlmEtqyLw2maN6l+EpXfEdKYQJJDUaoq/+MlDX7+mieiS4yj+dBvl2/cS2OHqC2pHZLPLbyp/3EvJFzsI7HoNtvIqAtop/YPzjcmmY2fQxkYqsoMDsDqucXWAP+asvAuO9aZjZwjt30UpK8tY3do+93YQGu9vlsIS58gYe5XT5xMR/CURibGgXiRJul+SpH2SJO2VJGmVJEkpkiR951j3nSRJyY5y70mStEySpB2SJGVKkjTUsT7VsW6X49fTsX6VJEnD3PbzgSRJt/yZPuqYKGwFro68tbAIdUzU+R+QLBPQtxehY+4n8LabGiymiQjGVlYFjqGT5jwjujglyOviIjDlGpxlzblGdHERWPKLyVu6ng47l9NxzzsunaOjsBUUKnXbt8NeXoFKpzt/nR34D0jHfPCwUxaANc/gbHycusdFYslz6WfJN6Jx6I4sk7pyNs3WLyL8rkFe9dwx5RnRxUd4lokIxlpe7WEXvaOMLi6CyCHdyFu5xaOOOb/YrX4K2O3IlprGHPplgzo2Eku+m//lG87pf6qgQK/yZ6OLi8Ts7k95BnRxkWjPWm/JM6J1nKMzz64gceYI2vz2DomzRpL7guuueezgzvjFRyBbbYS2S8M/IZLavGL8zjqXjaWgoIC4CFdCGBMRSkGJ5w2Quwb24ERuIQMmvsAdT77OjPuGolIpzYvNbufOpxbTb/w8urdtTvOmnk+7LHkG5/HVoY2LxJLrsp8l3+jl77omMeibN6E2U0lOcmavILh3BwCaPD2CnPmrHLIizrKzEW1cBLr4CMxu14s539PvtXERqMOCsBSVYjqZp6yLDkOfHEPrTa9w9bq5hPbv5BEv3I9FOb+uIZ6WPCP+VyVhq6zGYiwnbeEkou/zvBZrjpwmoG1TzLkGIob2RJcQdd76Avi3TMFiLHfqC6BPinbqG9S1FZrw4EbprK0b+SHLXPXRM0Tc0stjn+a8YvTxZ8WiiGCs5a59uMcUXVwEUUO6krdyM//fqKKjsBW64qit0IA6OrrRcvwH9sNy8IiHLF/GZHeUdsR1LdgKilBHn1/bp0mMx1ZaRsQzM4hdvYzwmY8i+fkBoAqNxF7i0s1eYkAKjfSW0a4HAbOWEzDuOWo/WKSoXmbE/N2/0XZJR3/neOSaKmyHdwO4/KWu/oX6m4OIYb2dy1JEFDZDIf73jCb07bWok1KxnfZ+7acO/YCbMO/6zaMugL53f6wH9qCK9LTjxcTkyDvSCb+lt0dMDh/cDdQq9EkxBLZrht9VSY3qX/hf1YTak/nO/kX8hNs89FXiRTPMuQbCnfGi8e1I6TeuVxlCB3bDUlCMX/MmBLRphjZBsdH5xmT/a5pSvUe5QVmyYTu6FOXGRcLMkRjXbb3gWO9/TVMktQpLbhE5s1eQ8NRI5/Yz81c7ly/W33RNnPHgN7fVE4F9wLvAue9sCa54RGIs8EKSpGuAmUC6LMvXAlOAJcD7siy3Az4AXnerkgr0AW4ClkmS5AcUAgNlWe4I/N2t/ApgpGM/oUBPLnRoinz+n6kveHAKpj37KVm0nODhw9B3aNtASanh/Uje22RZRh0aSPigruzp9jC7O7gPXXWV9x+QjvnAAeRG6AyARoO+V0/MBw42rFfd3urRr67MieEzOH7LI5wa9QwR9w0loMs1f1LP899zlWk2ZwQn56z2GjKjCXUNm7YWZ4GkQtIHecu5Eqjv+Ot5V/piZcqyXK8L1p3HqPtu5Mxz75DR7UHOPPcOyS9NchapzSsmvHtLYxCVcQAAIABJREFUUkffSMnOTOyOYcWN9rn6dDpb9bP+/3l/Ji1TEvh2yROseX4S89//gspq5c67WqVizbxJbH79cTKOZ5NnLPWS53Utn8MGAKoAP1KXPUHxuq3Op2RR995IyfofAMh+9l1SX3YMsWzQd+uzv7sOEiG9r6V4/Q7nKmtxOXu7PsTBQY+S/dy7pL74MKik+oXUdwzISJJEYNumFL7/DTkvfuix9dSji9E1iSHlpYmogvxdI0zOR1+UpKR8h+fw5Mz7n3fq2+yNaaiC/OtR6xw6O7YduvVJDg6eTtUe5SlYSPdWXmXqOFcsajpnZL3x4v+Fc+h13mg0+PXqiTnj0sVkTyH1rDtfndVqdFe3oHLdBgruHYdcW0vwiLvqlKtPsNca675fqJ47lpq35qC/6T5lpX8QmrbdsR3dS+1bc0Dnh6ZLv/p1O5fN/+TYJK2GsBtcI5PqZNV8sIKyMcOxHj6AJqVpPUJA06YD+gE3UVP3HnGdHhoN2i49sR497H24FxGTK37aR+G/NnrEZIuhjDbfvETK7FFU/nEYqb4RU+fqXwCSTuPsX2Q9/Y7H9qzpryvx4sWJqAJd8aKx7UjU/Tc6i5jzDMRPu5vALq2p2nUY2eq4Ts8zJufMXoG9UrkBHnx9B+contzZK4j8+8ALjvU5s1cgO2JG1L03kjNnhbNM6isT3ORduL+pAvxo/rZzKHXd3d+lQDOUYdR5wCv1SPnvIdsv/98VhkiMBfWRDqyTZdkAIMtyMdADqOvFrQLcHxuskWXZLsvyUeAE0BLQAm9LkrQfWIvjfQ1Zln8AmkuSFAP8A/hUluV6xxFLkvSQJEl/SJL0x9eZh1DHuu7sa2KisRUZ66vmQdDwYcR9sJzo1+ZhKzKiCvSn5vsf0V3Tst7y1uJy1KGBzuGHuvhI55BMc54RfYLrDrMuIRJLQQmhvdthyi7AWlzuMfzOVlSEOjYG1Cr8+vbGll+A3fDnOrvj16MblsxMrCdPKbLqjj8+yuv9REueAW28Sz9tXKRzuJHVUdZmLKNi8y9EjhpGs42v02zj617DkPTxkR5PewEsxnI0IQEedjE5ygRf24xWyx+h6843iB7aneYvjCZycBfCrve8+WA3VyFp9I06/ssFW74BbZyb/8VFYSts+FzaK6u8yp+NOc+Azt2f4qOwFBRjyTN6rNfGRzrPUeQd/Sj9WhmGV7rxJwLbtyDqgSHKtutak7f+F7Le24w2NJDqE/n4xUdgyi+5wKNWiIuLI7/YNeS1sLiMGLcPnwCs/2EX/Tu3RpIkkuMiSYwO52Se51DtkEB/urRqyu79hz3Wax3H7Y4lz4g2wWU/bVyky981alKXPUHJ5z9Q9s3PTp+PuD0dS6FyrCUO29TJ8rSzYk9znhGd2/Wii4tElxBF600Lab1pIZbCEoJ7tqX4C9dwZ/OZImwlyofKqvefoPb/2Dvv8CqKroH/5rb03hNC74L0piC9KiIidhELgoD6Anb0U1DEig0Ee8EGqIgiHVFsSC8BKSFASO89ubllvz/25pbcBBK48TWv83uePLm7O3Pm7JmZMzs7ZZPS0QUH2OuF871UpudiiHWMfOhjwig/noI20I/K9FxK953AUG2kteJkKgXrd5D+6pfkffsLxjMZ59TXlJFHxO2j7Trrw4KoSHTdWNB4IsWh7+kMdCEBLj7ufDqbMvOJvH00bZc/ySWbFlF5Vh11C+jWxmbPULsvsOdfbhG6QEcaqk9R8yagS0vavz2LXrveIvyqvrR6forLsoyGxJqVjTbS4Ue1keFYctxnc5wL7369MR07ofrkSM/5ZJ8ubWtMz5KV49L2aaMisNSxHbFkZWPJyqbysFrnyrZux9BOzTdrQQ6aEIdumpBwlMK8GuUAWE4moAmPwTDsOvwefRNNkxZYc7MQQaGYD/yGtoX6osSU6epvqrepdSlvVQQN7m7f4BJAyc1GG+6wuTUrHRER5aartllL/GY8RPHCx1GKi1zi6rv3wZJ0AuHjizXPNe/r65PDbx9DxO2jiX7gerWOnk63+x2As/M/JmH4HI7f8TzaID9KDyTV6/mi4ngKvh2a2Z8vDNWmmRtPplKw/g/SX/uS/DVV/qL+7YhXU8d09LRn3ifnsw3kfrEJbaAfxtPqxn1198mOteb+vS+xb1xY8MNveDWPqbevb/Pdy+giQoi+/wbMmXnoYyMInTCEwvVO6TjZ/ELLm9Bpaf3uw+Su3k41MgELYAXeBXpXDyD530J2jCU1Yduz8ZwotfyuOp6F6lC6AD0B5znEy4FbUEeOP6w1AUV5R1GUnoqi9ByUlos+Pg5tbDTodPiOGEz59t/PeyMlq9aQedcDZE75D2U//Ybf2FF49+lp36SnJop+SyD0KnWtVfjEweRv3AVAwaZdhF83CAD/7m2xFJVhysrHmJqDf/e2aHxcp0mb/jqKrkkcPiOGYU5OwbtfXyp+Pb/OzvgMH0L55h/tskB9ix501RUUb/nTJWzR1j8JHq9ucOPTtR2W4jLM2fkIHy80fuookfDxwr9/N/K/2KBu+nLV/RRtdjQwAd3bYC4uozLLfVSv4PfDRFylrqGLun4guTa77Ow9g5291L/stTtIfPQ9cjfswpji+tCh0fuAxeQmtzFQkXAMfbM4dHFRoNfhP3oQpdtq30nXnJ7tFr46hZt3EjpBHWXx7dYWS3Ep5qx8Sg+cwKt5DIb4SIReR8jVAyjcvBNQ11L59+0EQMDll2I8lUbOx+qEiz/GPkXm+t20mHolitmCLsAHc3EZxhrysj507tyZ5IwcUrLyMJnNbNhxkIHdXdfmRYcH8adtt93cwmJOp+fQJDKUvKISikrV0YOKShM7EhLxVRzrUYVeR8jYARRtrlaWtzjbxlaWbZ3epi/ehzExhez31lB24AReLWIxxEdhysoj7MbhdttU2KYTF2zaSZit3vp1V+1sstnZu4XDzqHj+pP6wqccGTmLIyNnUZmaDVYrpvRc/LqrnRbFbAHbFHGvplF4t4iheMdhQq9U13yGTxxM/qadtnR3EXbdYEe6RWUUbtuLIS4cU24hPu3iCR3nOi1ZFxZk03cwMQ9MpPDn/efUt2DzTrI/Xs+RkbNIWfgJFWfSCR7W054mYF/HW6WvMTmT4t8T6qyzKSufnJU/8tf4xzk8YjYF2/YCUHY0mYDubbAUl2Gq1V+ofjTq+kF2f7Gr9wx29ZrOrl7TyVm7g5OPvkvuhl1u8RuCyr+OoouPQxtja0eGDaHil9o3jaqJKp9cJQs845ONx8/UrPORo+ibOrV9w+vW9gFYc/OxZGaja6Zu0ubdq5t98y3rmeNoImIRYVGg1aHrfgXmg64+TYQ79gPQNGkFOh2VW76i/IPnUYryMR/Zjb73UHTtuqKY1B3Wq15OOVPf8lZF6DX9yfvWacbGiaNo4pur64p1OgwDh2M9leiSliY8Ev9HnqH0tQVY01Jc48Y0wTD0Soy/bcPQfwimXa5rduvrk3M+XocxKY2Up9+nYOMOIu++GuOpNHy7qXXPYlt7H3hFFxSzhfITKfV6vijYthd9WCABfTqgDfSp0V9U6Rx9//UUbd9/Ye3ISYedtIF+hIwdgDm3EMVsxXhC3Syxrj7ZGVN6Dj7tm6v3dEU3sCr19vUl2/dzpM8dHBvzHwo3/UnohMGqr7/NMcpd4bR0BC6svDV/ZQbliSlkvvMd1Yhx+j0eSKgeQPK/hbjYaXaS/z1sU6lXA/0URckVQoQCHwGrFEVZLoSYDIxTFGW8EOIjIBK4CmgB/Ay0BhYCKYqivCKEuAP4QFEUYZMfBewEMhRFcd2JoRaSew5VvC/vTcjsGaDVUPrdeoo++Bz/CVcBUPL1WjRhIUR/shSNny8oCtayctKvvxNNcBARL80DsL95t2TnYGitTsH6M/Za2i2fS9KDb2HKzMeraVS1zym8Zt+covlzUwga1A1ruZGkWYspPah2BuIevIGwqy9HMVvxba/uVpx22WC8+vUhZN6TKCYTpSu/ouTjz/C9ZiwAZd9+jyY0hIgP3kb4+YJVQSkvJ+vmyShlZQgvL6K+XUHmdbeglJbi1a8PYa88T+WZdPJXbSb7rZWE3Kw2Dvmfq58Dipk3jYAremCtMJLy8GtUHEpEHx9F02VPqHmr1VD43c9kv6XuuBowoh+xT021j2qYS8o5OOFpSg6ob+k7ffYYx2cvozIzX/1c09u2z68knOLojDdcNu0AaPv6DPI277F/fuWKDHWXVMVciWI2Yilx3/AJ4KGnnmfXvoMUFBQRFhrM9LtuY8LY2tfdAejDW2LKSTpnmAuRrQ9Xy0ViR9cwvlf0IvzRaQiNhqLVm8h/+wsCb1DXqxet+AFteAjxK99E4++LYlXAbMFSXIoQULR6E2EPTAYg+bGl5Hy6AYD4Z6cSaCtPZ+a8SdlB2zTVwT1o8vRdCK2G3BVbyXhTtaNfrw7EP3036LQoRhPJc5dRfugk3c+uoSQxDawKWn9vsFoxF5dz8IFlFNrysudnj3Bo9jsYM/NpdvcoWs4Yi1dkMJU5hWRv3c+h2e9giAji8k3PoQvwAauC3jYdfvO7z/Hip2uxWhWuGdiDKeMGs3Kr+oBz/dA+ZOUX8eTbX5FTUIyCwp1XDeSq/t04npzOE29/hdWqYFWsjOjTmWnjh+LdawIAxjPp5K3cQubiVYTdMgqA3M9U28Q9M5XAgd1tn/B4g/JDifj17ECbr1+g/K/T9qm4BRv/IOSaQWh81bWThugwKpIzyV/zC6kvqGvPmj57D4GDumOtMHJ69huU2ept0JAexD99J2i05K7YQvqbjs/tNF90P17xkehjwrFWGPFt34zEKS8Q9+BNGGLDMaZkkfLCZ1QcO0vLt+agC/an7PApku571V4vmi64x+4vTs1+k7KDJwka0p1mC6eijwjBXFhiHwU68+hShJeeyNtH2zf5qkzPrZe+pXuP4dO+mf1efds3o/xYMorFgiE+kjNPvkfeqp/wahpVL529mkbR+n11iqHQavFp15Ty0xlYy41krvyZuClXog9TZxEU7T7GoQlP2/2FLtifkoTTHJvx+nn9xYAM988deZLUfkPw6teH4P9MB42W0rXrVZ883uaTV6s+OfLDZS4+OfOmO+w+OXrNl2RMuNXuk8MXLWxQn1z+xy5KvvyG4NkzEFoNJd+tp/jDz/G7Vm37Sr9R276oj13bvowb7kQpLUPfthWhc+eAXo85NZ28+S/S5Mc1FM8cg7ZjT/VzTUKDaccmKjeuQN9fnYFi+nUdhmHXoeszFCxmMFViXP2+/XNNhjG3oOt+BSIgCKFVP9ekjW3Orjh1HWybT57g9ENL7G1qfcobgMbbQJfd73Gw3zS6H/0MgLzxAwl4bjG61u0AgSUzjeKnZmPopXaCjBu/w3f6Qxj6DcSanaFmusVC0UPq7sP63v3xf2Q+1uwsjFvWUvHVp4Su/tljPlkfEYJiVj/X5NO+OeUnU8GqoAsL5Ogtz1J2ILHezxdBQ7rT6s0H0Pr7YC4owRChbqaY/NhShEFHxO1j7P7ClJ5zwe1Ih3XqlzqsJjOWohIq/jpN8e8HsRSU1Nsnp720nOJte/Dr2YH4Vx7Au3ksVmMluSs2k/rk2xfs69NeWk7gkJ4EjeiLLtgfjW1jx8Oj5hD30M0XXN78e3Wgw7fPUXbktLofzSUtQF0auA51IKcr6oDPaWAq6pTqfwRlS2b+4ztxvjMW17iw6J+K7BhLakQIcTvwEOoUkn2o33L7AAhH/Z7bHYqiJNs6xvmoo8JRwGxFUdYKIdoAXwNlwDbgPkVR/J3kbwC+VRSlTh+WTe451OMFtelu9bvAf8Ze61G5fdLUb4umXeb+iZ6LJfb3bSS0vMrjcjslqZ/n2R490aNyqzrGdenA1pe6dowvRC64d4wvltZHNgKwN37ceULWn+5n17Au6kaPyx2TqX4vtWKX+3eGL4aqjvH+Zufdd6/edD3zHbubXONxuT1TvrU/9HuSXqmrARqdzr9EX+dxuX9Hx9jTxP3xY4P65LO9hnpcdvyurRTPHONxuQGL1zVoHckbP/A8IetP6OqfG8wne/rZAhzPF57WuftZdbS3oXxyQ8kFPF7mbOWtUXTmZMfY8+j+2wpI/pkoivIx8HG107U9VfymKMos5xO29caXOp16rOqHEMIXaAN84QFVJRKJRCKRSCQSieSikB1jyd+KEGIY6sjzIkVR/t6PWEokEolEIpFIJP8L/Dd29/8fR3aMJReFoiiT6xl+C9C0YbSRSCQSiUQikUgkkvojd6WWSCQSiUQikUgkEsm/GjliLJFIJBKJRCKRSCSNCTmV2uPIEWOJRCKRSCQSiUQikfyrkR1jiUQikUgkEolEIpH8q5FTqSUSiUQikUgkEomkMaH84z9j3OiQI8YSiUQikUgkEolEIvlXIxT5tkHSOJAFVSKRSCQSiUTS0Ij/tgJ1oey1qf/4Z2Pf/7zdKGxZhZxKLWkUnOw00uMyWyVsBKB0wSSPyvWb+wkAp7oM96hcgBYHNnO07RiPy21/fB0Af8Ze61G5fdK+ARou/xI7el5u6yNquTDlJHlUrj68JQD7mo7zqFyAbslrKJrqeVsEvq3aouydWR6V63vPqwDs8HB5A+ib9g2/x0zwuNzL0r+mePpoj8sNeGs9QIPpvCtuvMfl9kpd7XFfAQ5/0VA0Rp+c1HmEx2W3PLSJsiUzPS7Xd8ZiSudO9LhcvwWrACh/b7bHZfvcvajBfHJD+TfwfDvSLXkN0HA+uSFt4Wkf1yt1tUflSRoXsmMskUgkEolEIpFIJI0J+bkmjyPXGEskEolEIpFIJBKJ5F+N7BhLJBKJRCKRSCQSieRfjZxKLZFIJBKJRCKRSCSNCes/fu+tRoccMZZIJBKJRCKRSCQSyb8a2TGWSCQSiUQikUgkEsm/GjmVWiKRSCQSiUQikUgaE4rcldrTyI6xpNHgc3lPwh+dhtBqKfp6PQXvr3S5rm8RT+Qzs/Hq2JrcNz6m8KOv7NcinpmN3xV9sOQVcHb8VJd42padMYy4FYQG8/6fMf2xtsb0NTEt8J78FMbVS7Ac3QWArtcI9F0HgQDTvp8x79roqvNlPQl9ZDpCo6F49XoKP1jhqnPzeMLnP4hXh9bkvfkhRZ+oOmujIohY8DDasFBQrBR/tQ7T6bMAtNz8HgWrNpL3zio3HSOfmIr/wF5Yy42kP7oI45GTGFrEEfvao44042PIeX05+R+vIeLhO/Ef0sdhi0Bfmjx0E8FDumMtN3Jy1mLKDrl/z9crPpLWS2ejC/anNOEUJ+97HcVkxrt1HC0XzcSvc0vOvvB5jXaEi8vLc+Hbvyfhj00DrZair9ZT8J673KgFNrmvf0zBh3WTWxNPPLeI7b/tJDQkmG8/XVbneB23LyP3y81kvvW127W4eVMIGtwDa7mRM3NepzxBtX3Tl+4jcGhPzLmFHB1+vz28T8cWxD93LwB+j79J5Y6tGAZehdBoqfx1PZUbXe9f16UfXldPAkUBq4WKFcuwnDxsE+aHz22z0MQ1B0Wh4pNF9ni/ncrmpW1HsCoK13SK584+rVzk7j6by6xv9xAb5APAkDbRTO3XBoDP957im4NnUYBrO8dzS48W9nhdf1uC5TzlrM3S2WiD/SlLOEWiUzlr5VTO0petcYnXJ/EzhE6LMTOPE9Nfo2TPcTe5bZfNQhccQOmhJE7c9waKyUz4tQOIm6F+E9NSWk7So+9QduQM3q1iAfB9bDF4+6AJi0YpK8a05WsqN7nWQ92lfTGMnaR+RsNqwfjVO1hOHkZExuFz12P2cJrwGIxrl9uPu/2+GGt5JYn/eZPSQ6dqtEVddDaezca/W2uwqA9Ml2xS89GraRSpL39B5ntrMcRH0uqtOehC/Ck7lETS/apdAZrOv4ugIWoZPDXrTcoSkvBuFUurpQ+66NP90EeYMvOozC5AHx6k3nugH+aiUhKGz6mzj8iolncNTWPzyZoAP7wu7UDYI/citBqKvtlA4fvVdG4RT8Qzc1Sd3/iIwo+d2r75s/G9oi+WvAJSrr3HJd5vp3N4afsxtV5fEsedPVu4XN+dksestQeIDfQGYEirSKba6n6x0cS8LUc4mVeCQPDUsI70s8XTtumK4co7QKPBvHsrpu3f1pgXmrhWeE97DuOXr2I5vMNxQWjwnv48SlEexuXPu+p8KosXt6q+aPyl8dzZp7XL9V3JucxavZvYIF8AhraNZuplqi/6bM8pvjmYjKLAtZc2ZdI16nfJG8on9z71Jca0XE5Me8Uj/i1oUDd73E57PqLk90OcefANFKPJI/oCdNv9DuaCEo/75F4nPkfoNFRm5pM449UafXJtcjuumo8+MhhTVj5HJz1H2aEku08G1cd5NYvGXFCMYjLXyacBBA7qRtP5dyE0GrK/2ELGEpfvqP8B+AOngVuAImA48DxgACqBh4Af3YwkadTIqdT/IwghnhZCPHj+kPbwJReYTlchxBin46uFEI/afn8khLiuhjiDhBA19zbrikZDxBMzSL/3CZKvnoL/mMHoWzZ1CWItLCLn+aUUfOTeuBV/u4m0aXNrFG0YNYmKL1+m/O1H0V7SFxEe6x5ICAxDbsCSdMhxKiIOfddBlH/4NOXvPoGuTVdESJSLzmGP30fm9MdJGX83fqPcdbYUFZP7whKXBxn1goW8l98mdfxdpN16P4E3Xk34U7MASBozjcCrBmJoFe8SxW9gTwzN40gafjcZT75B9LyZAFSeSuX0uPvUv/EPoJRXULz5DwBKf9vHqSsdjWKLl6fj3SKGA5fP4NTDy2ix0PVBqor4ubeR/u73HOg/E3NBCRE3DQXAnF/CmSffd2sUXbjIvDyf3LSpT5A8dgoBYwajb+UuN/u5peR/WA+5tXDNmOEsW/RsveP9NXQmIVcPwLuNa/4FDu6Bd/MYjlwxjeRHlxC/wJEvuau2cnLSPDdZsY/fTsZrXwJg/H453uPvpOzNJyh5egr6XoPRxLjev/noPkqfuZfSZ6dT/vEivCfNsl/zvuFezId3U/rU3ZQ+cy+W9GQALBYLz289zOJre/H15CvYcCyNk7nFbrp0axLCikkDWDFpgL1TnJhTzDcHz7L8lstZMak/25OyOJNfao+z31bOWtZSzppWK2eRTuXsdA3lLHhIdwBO/d8HJFz7JObcIspPpLjJbfbEbaS9s5Z9l8/EXOiQa0zOIuHaJzkwdDYpr31Fq5emAVBxMg2AsufvRyBQSoooe2kWup6D0ERXs/Gx/ZQtmE7ZwplUfPoqXrc8AICSlUrZwpnq3/P3o1RWYD7wuz3evstmcvKhpbR8vmZb1EXngm37CBnanX2XzeTEA28CcHjEbA6PehBruZH89X8CED93Epnvfs+h/jMwF5YSbpMVNKQ7Xi1iOdR/OqcfWUqzhVPt9394xGwOj5hNiu2FV8Kohzj18DJ0Ab4kDJ9DwvA55P2wg/x1O2xpXISPaCgaoU8OnnIT4XNnkjF9LmfHTcF/9CB3nQuLyV34FgU1vEAsXrOZ9HsfdztvsSo8/9NRFo/rxte3XsaG4xmczHV/LOgWG8yKm/ux4uZ+9k4xwIs/H+OyZmGsvu1yVtzcl5ahfuoFocEw9i4qPl5A+euz0F56OSKiiZtchAbDyFuxnNjvdkl32RiU7NQadV64+TBLruvNN3cOZMNfaZzMqckXhbJy8gBWTh5g7xQnZhfzzcFkPr21PysnD+DXU9mIvuoLJU/75KIfdwNw/K4XsRaXeca/aTS0fMHxUt+cXYAmyI+QsQMuWt+qNgTAeDqjQXzy6ac+4MiE/6vVJ9cm169TS4zJmaS98TW5a/+w61XlkwEOj3oQodOSsXRNnX0aGg3NFtzDiVufIWHw/YRd0x/vNi7l9FGgM7AatQMMkAOMtZ2/HViO5KIRQowSQhwTQiRW9SeqXR8khCgUQuy3/f1fXeNeCLJjLKkvXQF7x1hRlO8URXn+HOE9glfndpiS0zCnZIDZTMn6n/Ab0s8ljCWvEGPCcRSz2S1+xZ4ErIXuDSiANS8LpSAbrBYsR3aga9vdLYyu5wjMR3ehlBbZz2nCYrGkJYK5EhQrluSj6Nr1cOjcqR2ms2mYU1WdSzf8hO+gy6qlXUDlYXedLTl5VB5NBEApK8eck4clt0C9aDJT9MN2/Ie53r//0L4Urt6q3u+BY2gC/NBGhLiE8e3XhcrkDMxpWQCU/bbPPrIE4HtJC3K++gmAkr3H0Qb5oY90lQEQ2L8zeWvVB7mcVdsIGdUbAHNuIaUHElHMFrc4drtcZF7WhrezXJMq178WudRDbm307NqZoMCAOoUVOi/7b8VkJv/7Xwga0dslTNCI3uR9vQ2Asn3H0Qb6obPZvnTnESwFNbzLUkAToI6MaJq2QSkvRcnJAIsZ0+6f0HVxvX+MFQ6dvLzVkWMAb190bTpj+m2DemwxQ7nagT148CDxwb40CfZFr9Uwsl0MPyVm1um+T+WW0DkmGB+9Fp1GQ48moWw7keES5nzlLNdWzrLrUM5Cr1LvN+vzrZTsPYEuwBeNt8FNblD/Tna5WSt/InS0Krd49zEshep9F+85jiEmzCWepnlblLISlOxUlOx0zHt+Rtelr6twJxtj8Abcdw3Vtu+KkpOOkpdVzRYn0AX6oY8MviCdvZpFoVitdlkA+sgQAvt3puJMBpWp2QAEXN6ZvB/UTnnOqm2EjFRHKINH9ib3K7UMltaSL5GTRgJQmZrtlnehV19Gzre/AhfnIxqKxuiT9W1buvjL0vU/4zfYXWfj4eNQg00r9hyqse1LyCxU63WQrV63ieanpOxabedMidHM3rR8xl8Sp+qo1RDgpQdA06Q11rwMlPwssJixHPwNXYeebjJ0/UZhPrzDpU0FEIGh6Np1x7R7q7vO6QXEhzj5ovaxdfZFSXklXBoTYvdFY67oS0aq2kHztE/269sJUGcXhKZaAAAgAElEQVRglZ9M9Yh/8+/WmooUh7/IX/srXk2iMGXmXbS+VW0IQGVmXoP45OzPt6hyA33ReHtRndrkBva7hIwP16GYLVSm5tSoV2D/zqDVkLVcbb/q4tP8urXBeDodY3ImislM3ppfCRnpkv/bbf83AxNsv/cBVT3yw4A34H4zfydW5Z//dw6EEFpgCTAa6AjcJIToWEPQXxRF6Wr7m1/PuPVCdowbMUKIubY3JVuAdrZzrYQQG4QQe4QQvwgh2tvOtxBC/CGE2CWEeMZJhstorhBisRBisu13LyHE70KIA0KInUKIIGA+cIPtrc0NQojJQojFTmoNs6V7XAhxVQ06+wkhPrDpsU8IMa4u96qLDMOc4Wi0zZk56CLD62OuWlGKcx2/i/IQAa5OVwSEoGvXA/Ne1xkz1uxUtPHtwccfdAa0rbogAh0P0trIcCxOOluyctBF1V9nXWwUhpbNqDx5xn7OnJGDPsr1oV0fFe5mI3219AKvHEjRDz/Vmpa1tBxjWo79uDItF0N0qKs+oQHqg7jt4a0yPRdDtKsu57yfBspLbVQYJme5GTloPVRGLhqN66qVyvRc9/yLDqMy3WF7U0YO+vPYNWXee8Q9PhkAw5BrMB8/aL+m5OegCXa/f13Xy/Cb9x6+M5+xT5fWhEejFBfiffsc/OYuwfu2/4BBbe8zMzOJCvC2x48K8CG7xOgm92BaAdd/8gszvt5lH8VpFR7A3tQ8CsorKTdZ+PVUNhnFFW5xPVXOvJtHA9D6tZlcuuklNP4+9nPOcs3V5HpVSxsg6qahFPy4z+WcJjgc4e2DaffPAFjzcxBB7jrpulyG7/+9g+/0+VQsf9Xtur7HQLuM6hjTc9065HXVOaBbG4p3HXVNKzqU0HEDyPv2F1VWiKtdTemOcmaIDqMyzeEPTem56Kul49OhuctxVd4F9OmIKbsA46n0i/YRDUVj9Mnm0ynVZGSjjbp4W2aVGInydzzTR/l7kV1aQ73OKOT6z/9gxpq99hHl1KJyQnwMPLXlMDd+voN5Ww5TblI7RCIwFKWwWptarY6IwFB0Hftg3rnZLT3DlXdQueHTGtdOZpVUEB3g49A5wJusEnd/cjAtn+s/2s6Mr3aSaPNFrcP92ZPi8EUplXqyMx0v6Tzpk/17tgeg2ZO3k/zcZx7xb4boMIynHPpG3jsBhKD4F8eI+8W2IQDJz32m6uNhn9zq1Zl03vQyWr+afXJtcg3RoVSe55kkbOIQLEX182luctNzq9vqatv/iYDrVAKVCagdZfdKI6kPvYFERVGSFEWpBL4E6tQvuMi4tSI7xo0UIUQP4EagG3At0Mt26R3gPkVRegAPAm/Zzr8OLFUUpReQwXkQQhiAFcADiqJ0AYYBpcD/AStsb21W1BC1OTAQuBJYJoTwrnZ9LvCjTY/BwEtCCL863LD7OeXcb6IumGpiDcNvofLHFW7pKblpmP5Yi/fND+N904NYs5LB6vS2tAadlXrqLHy8iXzl/yj+bpP7KGd1WTWayCmMXof/0D4Ur/+11vQqM/LPLaP2hGqV6UZD5WVNcmsYrfvH4AG7ht82mpT57wNg+mMzujadqgtwi2Pe/zulT91N2dKn8br6dvWkVoumaWtMP6+ldMEMFGMFXqNusKlwfhu2jwxk3ZTBrJw0gBu7NWPWmj0AtAzzZ3KvVtz71U5mfL2TthEB6DQ15VNN93oB5USjNmkZH2/k4IiHwGIl4vpB1cSev14GXtaJyJuHcmZBtZlyGi0iNBLz3l/OqYb5wO+Uzb+H8rfn4zV2kutFrQ7tpX3OLcOtbtdNZ6+4cDI+cd3nQGi1BI/oRd7a32uVZU+vxirkSEfodegjgmrUJeya/uR+W+Vb6p93wcN6nPO6R2iEPrli7yH3kw3V9lWjfUQg6yb3Z+XN/bixSzyz1qqdMLPVytGsYiZ2jufLm/vio9fywW7buvjzlCEAw5jJVG507/xq23VHKS3Emua+thVq9ubVk+sQFcj6qUNYOfkKbuzenFmr1WnNLcMCuKN3S6at/JMZX+0kNsgXUb08eMgnV5xQ156ffvpDWi2a7hnZAoTB8YI15al3ETotIeMHXrS+VW0I4NDXEzqD3SdnfrKRQyMeRLFYCZ84qO5y6/C8EDS4G9bSiprD1FYezy93BrAHCEBdT+zMJcALwFQkF0sccNbpOMV2rjr9bIN064UQl9Qzbr2Qm281XgYAqxVFKQMQQnyHOq3jMmCVk8OveiV8OY7pIMtRK/W5aAekK4qyC0BRlCJbOufTa6WiKFbghBAiCWhf7foI4Gqn9dDeQFPgr+qChBD3APcAfHjVTVw/YZT9mi4qHHN2bvUoF4QIcLwlFIGhKCWunUNNTAu8xquNhfANQNe6C0arBcvxvZgPbMd8QJ1xox90HUqxI64lMxttdIT9WBsZjiWrHjrrtEQueoqSdT9iPHCE4HsdD9i66HBMWXkuwU0ZOeic0tNFhWN2Ss//ip4YD590TP+zEf3iHIeMzDy8YsOpmnBliA3DlOlqD3NeEdogP9BqwGLFEBNGZaarLufCnFmDnh7IS0tGDnpnudH1tHdDYnV9gDbEhNWYf4aYcKpW4Oqjw12mydVE2ITBpD71LgDmvb9gGOJ4WSpCwrEW1H7/lhMJaCJiEH6BKPk5KPnZWE4fs8n6FcOo6wGIjo4m02mUN7O4nAh/19lj/rZplAADWkaycOth8ssqCfE1ML5zPOM7x6PreDn58d3Qa9zfxxpiw6i8wHLm37MdnTe/AkDZ0WTo3YGSfSdsVxW84yNd5eYWoXOT60jbt0MzWr9yL0dueRZzvuvUQ01oBIqxAqVYrUOakHCX0bHqWBIT0ITbbGybMqq7pCdKSSE+M2ten+4VE0Zlhut9nkvn6MmjiLlrDF5NI8nbsBNdgOt7Ru/WcZQdSsKcU1ijXfUxjnJWmZ6LIdbhD/Uxav2PvH00EbcMRxvgizm3yGVE2xAbhimngNAxfUkY9VCNadTFRwT0qt5UeJ7G4pMDxw+1/3b3lxFYsurub2sj0t+LTKeZH5klRiL8qtdrxyPigOYRLNx2lPzySqL8vYn096JztPqSZFjrKD7ccxoApdB1hFgEhqIUueqriWuF1w3/Ua/7BqJr2w2j1YImvg3a9j3xadsNdAaElw9eE++zx4vy9yajuNyhc3EFEf6u796r+6LnNic4fNGlTRl/qbo++6u0fKKiHHuCXKxPDp80hrCbhuPTvhm5K7fi27k1ed//TsuXp2PKyr9g/1ZFZXouvh2aOfSNCqHs0En8erQnf/XP9da3SueISaPx7+2YferXVV2T3ZA+2au6T64mN/quK/GKj6Dz5lco2Z+IIdYxy6ImvcoOnsS3c8t6+TRh0LvKjQmrbqsRtv9tUQd6qmiCuu54EnDS7eb/ZqqWzvyTcX6Wt/GOoijvVF2uIUr1ty17gWaKopTY9jj6FmhTx7j1Ro4YN26qFwANUOA0D7+roigdzhEewIxrOahqZUQt4eurU02vHCc46ddUURS3TjGAoijvKIrSU1GUngOS89E3jUMXFwU6Hf6jB1G6bUdN0eqNJjQKERQOGi3ajn0xH3edPlm+ZI79z/zXLowbPsZyfK960VddYyoCw9C164n58B/2eMbDx2w6R4NOh9+oQZT9/Ad1JfzpOZiSkila/rVdFgB6HYFXXkHJVtf7L/nxT4JsD1TeXdphLSnFku1oQAKvGkjRWtfpm34DeuDTqY39OH/DTsKvGwSAf/e2WIrKMGW5jyIX/ZZgXzsUPnEw+Rt31fm+jAnHGiQvKxKOoW9mk6v3bBm5WBSz4wFU6HWEjB1A4eadLmEKN+8kdMJgAHy7tcVSXIq5Bts7Y8rMw9+2ng0vH7AqiLAo0OrQ9xyE+YDr/YsIx8ZymvjWoNWhlBahFOVjzc9BE6VuPqJr3xWrbfOtzp07k1xQSmphGSaLlY3H0hnUKspFbk6p0T4SlpBegKIoBPuoD6h5Zeq9n92xhUk3TKRy9Ssucc9XzsJs5SyilnJWsvsYh4bP4dDwOfYRS+9Wsfh3bwMaDaUJp93iFDrJjbx+EPkb1LwwxIXT7v2HOHHfG1QkpbvF08S3BsVqt7Gux0DMB6vbOMYpfCvQ6VzWUep6DqJy01f2jbhcbdEGc3EZpizXjtK5dM7bvBu0Gg5PeIrslT8RMXGgXRaooylV06irKP49gdAr1XWq4RMHk79JlVWwaRdh16ll0M8pX7I+Xs/hEbMp2XfcMfKMI+982zWjPDGVynRHp6++PuLsws/Oed0TNBafHDZlokNnu1+z6Tx6IKU/1V3n2rgkKpDkgjJSC8vVen0ig0EtI1zCuNTrjEIUBYK99YT7eREd4M1p20Z6O8/m2TffsqYmogmLQYRE2mZHXI756G4XueWvzKD8ZfXPfHgHxu/ew/LXLkybPqf8xWmUvzwD44pXsSQlYFz1pkPnmCCS80tJLbD5oqNpDGxdzReVVNh1PlTdF9mmiqcXlfP5pl+IilNnyHrCJ+d8so5jo2dhTErDeFqdlBfYvzOVmXkX5d+qKNmfiD4s0H4cMnYAwqCjItGxkVV925CcT9ZhTEojdZ5jxLjiVHoD+uS2CI2GssPuu+47y9X6+ZC84FMODZ9D/oadRNieSQxx4TXqlfftL/X2aaX7T+DVIgZDfCRCryN0XH/yN7ndiwZ4Aqj67EQw8APwGPBbjUaVuOH8LG/7e8fpcgquU9Wb4FjHXRW/SFGUEtvvdYBeCBFel7gXghwxbrxsBz4SQjyPmo9jgbeBU0KIiYqirBLq8O6liqIcQK3ENwKfom49X8UZoKMQwgu1UzwU+BU4CsQKIXopirJLCBEAlAPFqFNLamOiEOJjoAXQEjgGOO9OsxG4Twhxn6IoihCim6Io+2oS5ILFSs5zS4h5+zn1kxWrN2E6eYbA69UXeUUrf0AbFkKTFW+i8fdFsSoE33oNyePuQSktI/LFR/HpdSna4CCabfmUvLccUyQrN36C900Pg0ZgPrAdJScVXXfVkZr3bjunWt4T7kf4+KNYLRg3fgIVZS465y5cTPTShaDRUPztRkwnzxAwUV16XbxqLdqwEGK/WILGT9U56NZrSRl/N4a2LQgYO5zK40nErlB9cvF3mwidfjst179N4VebqExMJvhGdR+0gi/XUfrTLvwH9qLllvexlhvJeMyxtlF4e+F3WTcynnQ8ZABE/d+9CIPjDXvw8J4YkzPp8vtbWMuNJM1yLB9vt3wuSQ++hSkzn7MLltN66WziH76Z0oRTZH+xBQB9RDCd1r+ENsAHpbZNFy4yL2vFYiV7wRJi330OoVHlViaeIfAGm9wVP6ANDyF+pZPc267hzNjzyK2Fh556nl37DlJQUMTQa25l+l23MWHsyPPG6/DjYnJXbKXi+FnCblVnQeR+uoGiH/cQOLgnHX9Zpn5q40FHXjV/cw7+/TqhCwnkkj/fJ33RF+St2ELyo0to8vTdAHiPu52Kr9/F9wH1/it/24Q1/Qz6K9T7N23/AX33/uj7DgOLGcVkpPzd5+xpVHy5BJ+7HgGtDmtOBuUfv4LXiInodDoeGXIJ07/eidUK4zo1oVV4AKsOqOsrJ3Zpxpbj6aw6kIxWI/DWaVl4ZTf77JIHv9tLQbkJnVbw6NBLCPR2lLeutnJ2spZylrxgOW2cyllWDeUMq0L03VdxcND9FGxVp3B33boIFIWivSdIeUPdgbzDp3NJnKPKPfPsp7RdNoumj9xEacIpMr9QN/qJnzURfUgALRdOAUCxWDg46hG7brr23Sj/4k18Zz4LGi2mPzZhTU9GP0Cth6Zf1qHv2h9dn6HqBmamSired9qbUO+Frn03Kj5/w61cdP9D/XRV4qwljrJyATrro0PssgCCrujKmUeW0eaTJzj90BJMmfmkLPiElm/NIe7hmyk7fIocm10Lt+4haEgPOv+2VP20yWxHGdR4Gwi6oisH+00jespYFx8Rdcdocr/95YJ8RIwt7ywljpHABqMR+uTwx2eS89xiopep/rJ4dZXOV9p0Vv1l3IrFDp1vG8/ZcVPUtu+Fx/C2tX1Nt3xG/hK17dNpNDwyqB3T1+zFalUYd0ksrcL8WXVInZk4sXM8WxIzWXUoRa3XWi0LR3e21+tHBrbn8Y2HMFsU4oJ8mDfMNrvRaqXy+/fxnjxX/QTi3m0oWSnoeg8HqHFdcV3RaTQ8OqwT9361U9W5cxNahwewar/NF3VtxpbjGazcfwadRuCl0/L8WIcvmrNmD4UVJnQawSODO2L5YzW6UVMazCe3Xz6XyrRcTj7m6AdcjH9LenAp7T99QrVFRDDlR0+DohB26yiP6AugDw+i5Uv3etwnX7rlVVAUivceJ9Xmk+sit/TgSQL6dCRoUFdQwJRXhNbfx8Vf5K/fQfGOw/XzaRYryU+8S7vPnwKNhhxb/jtR9T2pb4APbb9nAq2BJ21/oI4su+6iKKkPu4A2QogWQCpqP+Vm5wBCiGgg09Zn6I36wiIXKDhf3AtB1Hd9jeSfgxBiLup0jjOob06OAF8DS4EYQA98qSjKfFvB+Ry1E/018ISiKP42OS+iLlg/gbqW4jtFUT4SQvQC3gR8UDvFw1C/37bRJnuh7VpPRVFmCiE+AvKBnkAUMFtRlLVCiEHAg4qiXCWE8AFeQ53yLYDTiqK4bdJVnZOdRnq8oLZKUNfilS6YdJ6Q9cNv7icAnOoy3KNyAVoc2MzRtmPOH7CetD++DoA/Y6/1qNw+aep3AU92On+Hsb60SthIYkfPy219RC0Xppya17ldKPrwlgDsa3rRe0O40S15DUVTPW+LwLdVW5S9M+s8IeuH7z1qB2GHh8sbQN+0b/g9ZsL5A9aTy9K/pnj6aI/LDXhrPUCD6bwrbrzH5fZKXe1xXwEOf9FQNEafnNR5xHlC1p+WhzZRtmTm+QPWE98ZiymdO/H8AeuJ3wL1+9Dl7832uGyfuxc1mE9uKP8Gnm9HuiWrn1lqKJ0b0hae9nG9UldDzdN0/3GULrz9H9+J83vs43Pa0jY9+jVAC3ygKMoCIcQ0AEVRlgkhZgL3os5wLUftW/xeW9yL1VeOGDdibAWgpkIwqoawpwDnb0k873TtYeDhGuLswnW0t4pe1Y4/soWfXIuePwE/2X6XIzcskEgkEolEIpFILpzzfA6pMWCbHr2u2rllTr8XA4urx6st7sUi1xhLJBKJRCKRSCQSieRfjewYSyQSiUQikUgkEonkX42cSi2RSCQSiUQikUgkjQnln/+5psaGHDGWSCQSiUQikUgkEsm/GtkxlkgkEolEIpFIJBLJvxo5lVoikUgkEolEIpFIGhP/A7tS/9OQI8YSiUQikUgkEolEIvlXIzvGEolEIpFIJBKJRCL5VyMURQ7DSxoFsqBKJBKJRCKRSBoa8d9WoC6UPn3TP/7Z2O/pLxqFLauQa4wljYLdTa7xuMyeKd8CsK/pOI/K7Za8pkHkVsneG+95ud3PqjrvihvvUbm9UlcDNJjODWmLhioXppwkj8oF0Ie3bJR1pKF09nQ5BrUsN6a6B6rOh1qM9bjczqe+b9Dy1lA0xnLRULIbY/vUUGWuoXyyzhDncbnmylTA8+2IPrwl0HA2bkh/8VebMR6V2+HEOo/KkzQu5FRqiUQikUgkEolEIpH8q5EjxhKJRCKRSCQSiUTSmJC7UnscOWIskUgkEolEIpFIJJJ/NbJjLJFIJBKJRCKRSCSSfzVyKrVEIpFIJBKJRCKRNCYU639bg/855IixRCKRSCQSiUQikUj+1ciOsUQikUgkEolEIpFI/tXIqdSSfyKjgNcBLfAe8Hz1APHz7yZoSA+s5UZOz3qDsgT1m36Bg7rRdN7doNWQ88VmMpZ8A0DLtx7Eu5X6TUFtoB+K1TH9JO6pu/Dr2hZNgC9YrRwb+yCK0UTcvCkEDVbTODPndcptaTR96T4Ch/bEnFvI0eH3u+gVPvlK++/Ohz4ja+k3ZL71tdsN1le2T4fmNF/8IABdjq0gc+k3ZLy2wk1uk3lTCBzSA6XcyOnZTnJfvo8gm9y/ht1vDxt67UA0fj72+EFDulP44177sSE+klZvzUEX4k/ZoSSS7n8dxWRWZc6/y54Hp2a9ac+D5q/MJHhYT0w5hXY5HX9ZhrXcCDa7awP9sBSVcnTUrFp1DhzUjSZPTwGthtwvNlN+JIkmT09B421AUdSdGFt9MJdT9y/CWlJ+zvuvLqsqT3w6tqDpwnsRXnoUi5W8r7fZdW679hU0Bh1YFVKefo+SHQkXlncdWxD/3L32Y6HzQjEb3fKuiieeW8T233YSGhLMt58uqzGM0Pug9QsDIbBWFNUYpr51JHb2jYTfPBxzriovf90fDlv8sAiNXovQasn7ZhuZS76uly0CBqr21/gYwGkTTb+ubSjdf6Le+sbPv5swW9k1JmeiVFSS+sKnFP64R7V5h2a0ePV+fFrHgVZDwaZdJM189bxlN3BQN5rOvwuh0ZD9xRa7bVq88QAAXRO/wlxQRPJDSyjatgffrm1o+vx0APTRYWCxYs4trLHuCa0Gc2GpvWwGj+pL8Ig+dlvoo0IQBn2969v5dL7k2DdY8otIffRNin/ag0+XNsQ9N9Ous2K2YM4rJOXB16k4fNKRORoNrb9bhCkjj9xP1hL71BS0oUEIrfo+vePGV11sXt/yFnLlZcTOvhHvNk3466qHKDvolHYDciE+rb7logp9bDiX/Po21uIyTJl55/TJVT5KFxYIWseYReDgHnaZF+vfzs5dhi7YH4BL/ngPFAVLWYVLuwf//fapNlsEDelxweWtun9zLru64DhAAAqW0lwUU4WL3nXxyRdKu3ateP/dV+nWrRNP/t8LLHr1bY/IPZ/Of0cbkvrCp/Znrc5/vguKgrW0AkVR+OtKR3mrbzoATRdMdfz+7AWSb3nETf+oJ6fiP7AX1nIj6Y8souKI6mM0AX7EPPcAXm2aAQrpj75G+f6jeLVvQfT8mVXRvwduAWo2juR/FjliLPmnoQWWAKOBjsBNtv92gob0wLtFDAn97+XMI2/RdOE09YJGQ9Nnp3L8tvkcHnwfoeMG4N2mCQBJ01/myMhZHBk5i/z1f6AL8rPLC79lFJnLvuHosPs4cf0TKCYLgYN74N08hiNXTCP50SXEL3B0bHJXbeXkpHluivv36+zyoHt02H2EXD0A7zbxLuEuRHb8izPVjjuQMu89IiaNqVGuV4sYjgyYxplHltDUqTOWt2oribfNcwub/cFacj7dYD/v3CkGiJ87icx3v+dQ/xmYC0sJv2moLQ+649UilkP9p3P6kaU0W+hopHJW/sjxW+a7yPlryExQFE7ft4ijo2ZRsP4PCtbvqF1njYb4Z6eSOGkefw2ZSci4ATR9YQaJk+Zhyi0AswWAgo07iJo2/tz3X4OsKtvFzb2d9Fe/5OioWaS/8gVxj02y6+zVNIrTM14m8ZaniHvyDhDigvIu9vHbyXjtS/uxxi/ULYwz14wZzrJFz54zjNY/HHNRBub8s2i8/N2uX0gdAch89zu1noyeQ9jEIW62OHrlbMJuHomhSWTdbWGz/8nb51FxMhXFYrGHazL39nrrG37rCLxbxJD1wQ9kL9+ApaiUIyNn2R9yAVq+8R/MeUWcmr2Y/d3vwpxffP6yq9HQbME9nLj1GRIG30/YNf1V22g0BA/tCcCBDjdizi2iMiULgPKjZzh65RzSXviU8qNnQCM48/hSt7qX/sZKhF7vUjYzl63mrxEP2MPFzrqh/vWtDjof6XQ95jyHzhXHkkm8ehaZL31CxdHTCI2G1CfeIu5Zh84A4XeMxZiYouo2fxqnJj9N7ic/YC1TX+o42/xCylv5sWQSpzxPyZ9H+DtpCBtXLxdVNF88B0t+MRlvfX1un+zko7I/Wme3MWDvFF+0f3v5c+Iev534Z9X7shSVYq00cfreF+3tXlU6/9X26Ry2uJjyBk7+rZq/MBdlYC5IwVychdY/0u3+6uKTL5S8vAL+M+tJj3WIqzifzg3ehoycReFP+2jqVN4Uo4mT017k2HWO8nYh6QRc3pnw6x3tky4kEENr1/LmN7AnhmZxnBx2N+lPvuHc4SXqiamUbt9D0qipJI2difHkWQBiFjxA9ssfVgVbDTx0XkP/t7Eq//y/RobsGP9LEEKU/JfT/72W8x8JIa5zOtUbSASSgErgS2Ccc5zgEb3J/eonAEr3HkcX6Ic+MgS/rm0wnk6nMjkTxWQmb82vLh3VKsLGD6T8+Fn7cUViCt6tVYdrKSgGq5WgEb3to4dl+46jDfRDFxmiprnzCJYCd3OG3zaKws077cemzDzyv/+FoBG9XcJdiGzv1vFUHEsGoGjbPrucusot+dNVrnPYytRst/SqCLi8M3k/qFmXs2obISNVewaP7E3uV2r80r3H0QapeVCVlrmgGI23wS5HMZnJ/85hi5Cr+pO/ZnutOqt5mWHPy9Ldf2GtMFGZnIl3izhyvtys2mL7AYJHX3bO+68uy1kPFNDaHuh8L22JpbDUrnPxL/sJGtEbc24hlqJSfC9tfUF5h4L9oREAp45hTfTs2pmgwIBarwudF4rFBFZ1lMtqLHULc7F1pCpcFebsfIJG9kHj7YViMmMpLquzLXyd7I9VoXTfcbvcysy8eusbfsMwe9jK1Gx7WGfK/zqDb+eW5P3wO5b84jqVXb9ualpGp7RCRvbGr1sbzAXFgHs5VioqwaL6i8JNf4JSc93z794OS1GJi600vt6uRleUete3uupc+P12Aof3selsBIuVgOF9Kdz0JwoK5fttOkeoOuuiwwgY3Iu8FZvQBvpReSYd09lMsFopP5LkkfJWkZiCMSnNTVZD01A2dvErQNDIPmj9fCjZ9Rdwbp/s51JHrJQfdrfxxfo3baAvSqUZ4+kMAMr/Ok3eqq0Ejehtb/fOlQ78Pe1TXWxxsf7NDavNJ+xRHn4AACAASURBVFtMIITb5fP55IshOzuX3XsOYDKZPCr3XDr/HW0IuLYj5X+dJmfljwSP6ONS3i4knZj7Jro8wxWu2UbA0H4uaQcM60vht1sBqNh/DE2A6t80/j749upEwaqNakCTGWuxev+Glk0o25lQJWIzMKFm60r+l5EdY8nfgqIol9UxaBxw1uk4xXbOjj46lMq0HPtxZXou+uhQDDGhVKY7nc/IxRDjOjrn36cjltJyKk6m2s9ZyysIv3U07X5YRKRt9FEfHeYiy5SRo06VPAdeLWLx69XBfux7aWtVtyjXeBciuzIj195gh1x1GdoAX7c4huiwanbJwVCLXOewEbePsZ/XOo2k60IC1I6iRW3ATOkOPdX4uY57sOWBM0KvdTlWw4Th36cjppwCjKfTa9VZX+28YraimNVGvPxYMrrwILstDLHh57z/6rKq9ABIefo94uZOptOf7xNx59UU/3nYYaP4KPQx4RjiI/Hp1Ap9bPgF5V3KvPeIe3yy/dhSlnfO8OdFo7M/0AAoTr+ruNA6Ejn5Sjpufo24h2/BlFPg0LmojKj7r+eSHe+R9c63WApL6mwL53xJmfcegQO62q+lLlxeb3314UH2sJGTr0QfHUqzhdNcyi4GHRofLzr+8CLR915Tp7JrqFGHMAzRoViKywDosOl1Agd1x6tptD2cb9e2hF4zkNhHJ5H8+FKwWN3qni4iBMVscZKtXo99+Fb7uYx3v693fauLzq3Xv4H/wB7onXT26dqW4KsHEv3I7aTNfQssVpd6Eft/U0h//kOwWhHeBkxOeeDbpQ0AzV+eabf5xfjkv5ML8WkXUi40Pl5E3Xstpsw8LMWlTnFr9snVfVSVjcHhky/Wv8U9cQcFG3Y4hVUIufoKIu4eZ2/37Lr8F9unutjiYv2bc9l1Rhj8zrnM5X+Gv6ENaf7yTLxbxTrCKhB6zQCi7rma6HvHX1Q6Xs2iQON4gSH0WnTVnrN0UeGY0h0v/c0ZOeiiwtHHx2DJKyTmhVm0WPMmMQseQPh4AWA8fhr/oX2rokwEXIehJf8KZMf4H4gQ4lYhxE4hxH4hxNtCCK0QokQI8YIQYo8QYosQorcQ4ichRJIQ4mpbvMlCiDVCiA1CiGNCiKdqkC2EEC8JIRKEEIeEEDfYzi8XQoxzCveZEOJqW9ovCSF2CSEOCiGmOoV5yOm8+/wq13RLnNJfLIQ4IoT4Aag+b8n9da3LqkRqfKOrhnA/r1SbxRE6bgAlu466nPNqEUfR9n0cn/AowSP74n/5pTWrUV1YdcV1Wpf1us3feriWePWXnbN8nX0akcbPR52OWj1ODXZRapNrC5u9fD2H+0+zn47/vzvOKc+eZo25VIcpM4pCyLgryF+z/dw6Vz/tdHzmwTcI7N8FsNmi6k17XWU56Rp+22hS5r1PQp+7yPvqR/x7O2btWwpKCL7ycuKeupvSPUdt07frn3fht40mZf779mOtf/g5w3uEC6gjWZ+s59Dl0zgyYhaWolL8u7V1hLFayVuxlSOX30PklGswNI2qUVaNtnAKFn7baPK+/dl+3PzlmfXWt+pclb6l+05gyisi/klH2fXv1gZzdgFHr3mckNF98evV/vxlt7byLgTlJ9QpxX+N/A+WolKXF2Bl+49T8udhkh9eQvSMCQgvvS2qwxY1J6mQ9uKn9uOIm4fXnP5F6pw45gGsRaX49XDoXL7/OKU7E0h97E0ipk9EGBw6BwzphTmnkIoE9zW/eZ+tJ33BBwCYsvIdNr8In/y3ciE+7QLKRcycm8h677sapxHW6JOdkshevp7UZ+zTOYl78s5ada+Pf0uZ9z7hk0bbg/j17Ej2p+spWPe7U7tXTZlq8mrDo+3TOWxxMeXN2b+5lN0qtHq0fqFYSnLcZPwr8YCNw64bbA/j36sD2Z9sIP+H3wke1YeAqvJ2Ib5Do0Fj81kAIbeOdStvNYlFURBaLd6XtCb/83WcGnefOjAy9XoA0h97jZBbr6oKHYA6a/EfjWK1/uP/GhuyY/wPQwjRAbgBuFxRlK6ABXUDAD/gJ0VRegDFwLPAcGA84Lygs7ctfFdgohCiZ7UkrrVd6wIMA14SQsSgbnJ1h02HIOAyYB1wF1CoKEovoBcwRQjRQggxAmhjS68r0EMIcUUdbnE80A7oDEyxpeNMCra3dEKIexaqjP+m9LQ9gCk91z5KCGCICcOUmUdlei6GGKfz0WGYMpxG57Sa/2fvPMOjKroA/M6W9N4DJPQO0jsoHcQCKnYEFBEVUIoKKnaxd6QoYkEEEcQCKL2DCkgNvYaS3nuyZb4fd7ObTQIksFH4nPd58mT3zpkzZ8+dOffOnXIJvLET6b//4SRXFJ9M0ZkEZEERmev/xqtZXUwJKU4yxogQTIkXH+kzxaeStWaH44C04lGnOqYk53yXoztvzzEKbFOH0n/ZjCUzp0yeoviUUn5x1ht0R3fca0bSaMWHmBLTcKsWgjkl0z6lCbSpT8WY07K0p+q2zU+MJfQVxafiVs3xhNYYGYwpMd3JnuI1RE4yyekE9O9E+q9bLmpz6XMs9DqEQdsrsPDEedJ+3mT3RWFsQqV0GW31BSB4cA8yftc2mcpYthVjSIBdLuevGJK/+IVTD7+B3s+HwtPxl3Xugu/oQebvjo2shMHjItIVwGrWnvgX69OV3UPxctqIvS5ISeqSjRjDHaMApoRUTAkpmFMzyd15CK/r6lXYF0UlbAm+owfmZEc9Ka5vl7I3dNiNNFn5ITWeG4opNdOp7rpFBpM8b5VT3c3eFoPOxxOryUzGur/xbdvkknW36CI2GIP8tINSUnDivH0DI8dvTAFpxZpXiGfDmrhFhuB3fSsarfhQa28pGQiDvoTusr7y79G60u2t4jafQx/gPK3SlJAKVok1rwCPhjUxRgZjTkzDq01j/Hq3p+HmL4ia9gweDaLx7a5dRswpGfZ6kTx/dYXPn/146Zj8D3M5Me1y6oV3qwZUf24YPh2aEHhrNyLGDCZ02IByzzs4+8+ckuk0+6bYx66Ib+7REXbZnL9iMPh5Y4pLtl/34N+7PlXGF1ca30rWXQB0egx+4Viyk5xGUquKxx4dxs4dq9i5YxWRkeFVXl4Z/oFrSPL81bhXD7XLZv95QFuWcT6FzHW78Gpe57LLMSWmaZt5FqPXYclxng5uSkjBGBlq/26ICMGcpF3HTAkpFOw9AkDWii14NNXqftHJc5x9cEpxlgXAP7MjoOKqQnWMrz56AW2AHUKIPbbvddCeXBXvkrQf2CilNNk+1yqRf7WUMlVKmQ8sAbqW0t8VWCCltEgpE4GNQDsp5UagnhAiDG3Dqx+llGagLzDUZstfQDBah7iv7W83sAtoZDt+Ka4vUX4csK5U+g6bntpSyq+fffbZ1Geffbbf7d6On5ixajvBg7sD4N26AZbsXExJ6eTuPYZH7UjcosIQRgNBA7uSUWLNr1+3FhScOEfm2p141I60H/esF0XWxt2g1+HbsRkFx86QuXo7QXdoTzu9WmllmJOcO36lyVj1F4Ywx0VcGI34927ntO4YuCzdReeScLfZHPHk3XY9ldGb9uMGCmPjtc2vVv5J0B09MIQF4lViZDD/SKyTzuxtMQTdpD27CLmzB+mrttt+6w7702Dv1g2wZOVhKvUbrAWOh63CaCDw1m5Y0rIoOHFOuym/iM25e4/hXstxLr3bNkbn4YZbVBjG8CACb+2m+eKJu+ybh1VUV+Ct3ey+MyWm4dOxGVA80uF4SBA48HoyV2/Ht1sLsFgoOHb2ss5dyTI0x1zZWjJpLkTojfYbG5172SmBl9NGSq7TdY8Oc3pg79u1BZmrt6PzdMerdUMKjp+rsC/y9h7D3VamKTGN4LsdI6MFp+IrZG/mur85dPPTmFMzSVm4luDB3bV1aDZZ33aNyLetcQRtV+qcPw8SdEsXfDs2xb1W+CXrbu4eh53FvklftYPcPcfsexAIo4Gg226w75rqFhUGeh2Zq7cTcn8/3OtWRx/ogyU7l8TpizncfzyH+48na9Me9H4+Tr7Sl1pjXHDiXKXbW0VtDrytO/m2EWBjjXDQ68he8xdB9/XHvU519IF+WLLzMCenk/juXA53fpAj3R7m7Nh3yNm6F1lYhLFGOIbIEPxv0Z5/BvbvYPf55cbkf4Oq8nHJenH0juc40PkRTo1+D1NiGgmfLiZ33/ELtpGSMcpYLcQe3wC7j680vvl2uY7CE+dwr6VdRzwb19Ji3Nqd9uvexcq5GK64PlXGF1ca30rWXQCDXwSW3PR/bBr1zFnf0LZdX9q260t8fOI/UmZJ/olrSGD/DuTuO26/1/JsUpOgQd3IWLsT345N7Q9SLqec1MXr7fUNQO/tRdZSx0wkgJy1f+E/SNtYz6NlQ6zZuZiT07GkpGOOT8attrZCz7tTSwqPa3VBH+RfUsUUwLVbkCuuCdTrmq4+BPCNlPJZp4NCPCUd846sQCGAlNIqhCh5HkvPTarAPF4736KNNt8DPFRCfqyUcmUpe/oBb0opL2crxYvNyzIDY4CVaDtUfwkcCB3SD4DkeSvJXPc3/j3b0GzLLKwFhZye8ImW02LlzAuzafDdS6DTk7pwjT34AgTd2o20nzfb5erPfQGAzLU7qPnRePR+3hQcPUPWuuJdQNvaXzMU+9Q0u55a0ybi06kZhkA/mv41h/gPFpC2cA1pC9cQ/e5Yxy/R60hftpWCo2cJHtIfgNR5K8ha93eldQfe3AVh1E6zf++2JH32MwVHzxJi05ti0+vfsy1Nt9j0Tiyh99OJ+HZshiHIj2bb5xD//gKKziTSdONMp5Gssy9/Rf25Uzj99HRMiemcmzqXOjMmUv2Z+8g7cIqUBWtsPtPOQfOtM7VXm0xwlFVn+gR8OzXFUDyaAjRZ/ympC9fi3aYRpvhUQob0v7jNFitnX/icevNeRuh1pC5cS17MSerNexlDgC/SVoUMIf4IozalqjK6iutF7KTpRL38MBj0yEIT56Z+TfSrIzXdoYHUnjkJhCB1yXp7GZU9d2cmT6fGyw/b5czZF97sDODpl95ix+59ZGRk0WvQEB4f8QB33NLPScaSk4LBPwIQWAuy0RvcudI2UuP5YXg2rQ1SUnQ2idjJs6gzbTyg3WDXmvEM+gAfcv8+QsHhWAoOx1bMF9tmk/7bNup++3KZDaeyNmob9VTG3pRvV+DVMJpmm2YgDHqK4lPw7dyc2Mkz7W068fOlVBt/J7V6jEYWmcjavO/Sdddi5cyU2TSc/xLodKSUqCcFsfG41wilxeHvKTyTQOxT0wgZ0h/vVg3walEfaTbbX9dUY8qD5bY9nac7rU4twZSczsmH36Tas0Ptr5ADOPPiHHRuxsq1twrY3CTmB4rOJHB+0icE3dcfz5YN8WrRQLM5PBhptRL57IOce+bj8iukhLiXZlF77isYQoOw5muvsgm+qydpP22q9Pkrti+gfweiXxuJIcif+t+8QN6BU+WX72IqHdMuo16AIyZbxt9DxOg7MA3uceGY/Mds0pdvo968lzGGOXwM2DvbrohvsZNnYAwJoN7cF+1rgGtNm4gpMQ1jtVB7Of/q9akCvnBNfJvpqBR6I3qvAPDSZgyZM+NBOh6SViQmXy7h4aH89cfv+Pn5YLVaeWLsSJq36E529pXtl3opm8u7hgCEDunnwmvITLya1aH+3Be09eQS6n46gSLbjDW4vHOZsmANgTd1xs82HTvj57UUHT9DwL3afikZC34jZ8MOvG9oR921c7TXNU3+0P7bE16bRbX3n0EYDZjOJhBnS/O7pTuB99unUscBjnn8VyvX4K7PVzvigmsQFf8KQogmwC9oU6mThBBBaGsdDkgpfWwyLwM5Usr3bN9zpJQ+QojhwBtAMyAfbYT3ISnlzhIytwOjgAFAELAT6CClTBBChAPbgQQpZQeb7kdssndKKU1CiAbAeaAL8BrQS0qZI4SoDpiklM7vq3D8rvLKDwMOAiOllIsv5pedNQa5vKK2PfczALujB15CsnK0OvNLlegt1r0ryvV6W5/VbN5R/bZLSFaOdud/Aqgym6vSF1VVL0wpZXdZvVKMIXXYWWOQy/VWdRupKptdXY9Bq8vXUtsDzeb9tW9xud7mp5ZWaX2rKq7FelFVuq/F61NV1bmqiskGt+qXFqwk5iJt41BX22wM0aY2V5WPqzJeHKo/4BKSlaPxsd/g4oNIVw05k26/6jtxPm8vuSZ8WYwaMb7KkFIeFEJMAVYJIXSACRhdCRVb0EZ+6wHzpZQ7S6X/BHQC9qKN3D4jpUywlZ0ohDgElLw7+QJtqvYuIYQAkoFBUspVtvXQf2iHyQGGAOV2jEuV3xNtCvhRtKncCoVCoVAoFAqFQvGvoTrGVyFSyoXAwlKHfUqkv1xKvuROMElSyjGUoljGNh37acp5cbkQwgttfe+CEvmswHO2v9I6PwYuMP/uouWXsU+hUCgUCoVCoVBUEDWV2uWozbcUAAghegOHgWlSysx/2x6FQqFQKBQKhUKh+KdQI8b/R0gpvwa+vsy8a4DoKylfCBEMrC0nqZeUMvVKdCsUCoVCoVAoFApFVaE6xgqXYev8tvy37VAoFAqFQqFQKP6vKbF7usI1qKnUCoVCoVAoFAqFQqH4T6M6xgqFQqFQKBQKhUKh+E+jOsYKhUKhUCgUCoVCofhPo9YYKxQKhUKhUCgUCsW1hHpdk8sR2mtlFYqrHlVRFQqFQqFQKBRVjfi3DagIORNuvervjX0++PWa8GUxasRYcU2wK2qgy3W2PvsLALnP3+lSvd5TFwGwO9r1Nrc68wtbIwa7XG+XhMUA7KwxyKV62577GYDfwu9xqV6AAYnfV5legKxR/Vyq1++zlYDrfQyan00pJ12u1xhSB4C4zj1cqrfatvVA1fliT81bXa63ZeyvZI3o43K9fnNWA1SZzTuq3+Zyve3O/1SlMbmquBZjclXZnDWyr8v1+s1eRc4E19djnw9+BSD/m8ku1+057K0qi0NV1fag6q7VVeWLqtILuNzPxT5W/DdRHWOFQqFQKBQKhUKhuIaQaiq1y1GbbykUCoVCoVAoFAqF4j+N6hgrFAqFQqFQKBQKheI/jZpKrVAoFAqFQqFQKBTXEmoqtctRI8YKhUKhUCgUCoVCofhPozrGCoVCoVAoFAqFQqH4T6OmUisUCoVCoVAoFArFtYTV+m9b8H+H6hgrrnb6Ax832TyL1AWrSZzxYxmBGq+MxK9nG2R+IacnfEx+jPY+1+j3xuLfqy3m1EwO9X7CLh85/h6C73O8w9HY/Q4MLa8HnQ7zzrWYNv1criG66nXxePQNCr//EMuBPx0JQofH428hs9Io/PYt++Emm2aR+n35Nld/ZST+PdpgzS8kdmIJm98di5/N5sN9HDZ7Nq5F1BuPAdDx5DwKziRxbOw0cvefKqPbPTqMhrPGYwjwIXf/SY6OmYY0mQnq147oSfcgrVb0Xu7o3IxYTWbSVuxw2LzyQ9yjwzn/3gLca4bj31Oz8fT4T8iz2ejXvRXRrzwMeh0pC1aTMH2Jdh6mDMO/dzukyUxhbAKnJ0yz6+2y6g10bgbcQvyRZgtF6dnse2ImWftPl7G/5kP9qPXIjXjXjmB145GY0rIB8K5Xjes+fhS/5rU5+uZCpzxNpg4jtFcrLPmFLtOrb9oWj7seRej0FG35naKVPzjpM7TohPutQ0FKsFooWDgLy4kDthPmjdfoV9HXbgiAacuKMvYARL36cKV8XG3CPYTc1wdzahYA59+eR+a6vzV7fUIRBncArIU5WPMzypQ35Y0P2LR1O0GBAfw8b1a5NpWHe4d2+I8bA3o9eUuXk/PtAmdf1Iwi4PlJGBvUJ+uzOeQucPjK++7BeN81GH1wINJsJmfegtLqL8sXgTd1ptqEe/CoX4NDNz9N3r4T+HVvBUDjjZ+R8dtWQobdRMJHC0j+3NGmq788Er8ebbHmF3LmqY/IjzmJMTKE6A/HYQwNRFolqfNXkvLVUgAixt1L0L1avPB+aRamvzdj7NQLIXQUbf6dot+d66KhZSfcBw131IsFM7AcP+AQEDq8X5yONT2FonWO9/aGPXYHSTPLiRWXsNcQHADSiikxnTNPfYR/7w4E3dsXS2omAP49W5N/7Bx1Z0zEEOhD3v6TnHziY6TJDED0qyPsfj81fpqz318dgdDpSF6wxu73up89DUDLE4spPBXP0dsnY8nKxbdbC6pPHopwM2AICUCaLVjSsy8rJlcVV3NMxmLl5Atfkb39MOH39bLnbbrjS/RensR/MJ/kOUsv295a05/GvU41+3fvF2dS8OMcPO55DKHTUbR5BUUrStXlFp1wHzRMq8sWCwULZ9rrss+bc5EF+SCtYLGQO3VMuT7XN2qN+6CHQafH9OcqTOvK+h5AF1UPzyffpWDuu1j2bStXBmDriUTeWb0Pq5Tc1qImD3VuWEZmR2wy767ej9lqJdDTjTkPXA/Ad+cEfe5/BKPBQGhiDOaYjWXyXklMNkYEIc0WzGlafK790RN4NauDMOhJXbye+E+X4BYVVqm26Ne9FfW/fg6kxJye7WSrZ5Pa1HzrUdxrRqD38aQoLpWTj71bIZtDhw9A7+0BCNJ+2WTXWevDJ/BqXheh12HOzMUY4n9ZMbkoLgVptpCyYLVdt1u1EJqun0bcB9/jVj20wn6OevVhgm7ugt7fG2E02ON9MU1+fw+dlwdu1YKxZOaSs+PQFcU4GweAxkB7YKftWDCwGGgHfA2UX+kV1zRqKrXiakYPTAduPNRzDIEDu+FRP8pJwK9HG9xrR3Kw26PETppOtO1GBSBt0VqOP/BKuYqTvvjV/tnQujsF30wl/+Px6K/rggitUTaD0OHWbwiWY3vKJBk6D0Amn7fLFXOo1xgCby3fZo9akRy8/lHOTJ5O1FSHzamL1nJiaFmbo94ZQ8ZKrTN+8vkvydl9nLpvP1Lub6s1ZQhxny1jV+exmDNyCb+vJwAZm/ezp+dE9vadhM7dDavJwu7rxxNw/XX2vAdvnIg1vxBLVg4etSOJ6foYsZNmEP3mo5qATkf066M4+sCrHOgxlqCB3fCor/kra9NeDvR6goN9xlFwMo6IMXfY9e584F0Ovzaf3JPxAMQ8NZtm7zxcrv3p24+w/c6p5J1Jdjpuysjh4PNfc2rmMqfjob1a4lU7ko0dx7lUr+e9o8mbNoWcl0dibNcDXWS0U7r58G5yX3uM3NcfJ/+bD/AYOt6e5nH3Y+giapDz0sNkjx+Mvn7zMvb492xTaR8DJM7+lYP9xnOw33h7pxgAITBnnMOccR6dhy/oyj73HDSgD7M+eL1c/1wM/6eeJHXiZJLuG45n714YatV0SrdmZZP54TRyFjg/PNCFhOB95+1gtZB033AK/9yB18BbXOKL/CNnOD7yLXL+OugkC3C492hChtxI7s5DTuX49miDe+1qHLphFGefnU6N17W2Jy0W4l7/ksO9RnNs0NOEDB2Ae4l2mzxH68Dmvvo4bl36kvfhc+S88DDGDuXUi0O7yX15FLmvPEr+V+/hMXyCU7pbn9uwxp0BwPP+sfbjgbde71RmRew9//qX5MUcx5yRQ8KMRfb05Dm/cGTAOAAy1+0i6vmhJM5eyv6uozFn5hJyby+b31vjXrsa+7s+zulJM6n55ii7L2tOfYRjQ14jpscTBA/qqvldp8OnXSMA9ja6B0OwH9WmDNd+d1oWJx6ayvk35lJ4Mg7gsmNyVXHVxuTeT3Ns3Azqvf8Y6HRUf+I2e15LWhbWIhMZKxwPYy/H3tOj3+XIjeM5cqMWp0y7tuJ53xjyPn6enBdHYmzfvfwY98qj5L76GPlfv4/HUOe6nPf+0+S++tgFO8UIHe63jyL/81fIe3s0htbXI8KjypVzu3k4liO7y9dT7Aur5M2Ve5l+d2eWPNKbFQfPcSI5y0kmq6CIN1fs5eM7O7Lkkd68e3sHWxmC+x8bT/aKOTx6/53oa7dE+Ic55b2SmHz+7Xnk7TvOvjYPETtphlakm4EDvcdxsP9EQof0w61GaOXaoq0dmpIz2Nf+Ecy2h13F1Hh+GJnr/iZv33FOjHwbS05exWwWAgHE9BjL7kb34tWsjl2nzs3Iwd5Pcv6teXg3rc3Re16qXEwe9TayyMyZF2fb04uJenkEmet34VGvRoX9HDKkLx61Izly1wucfPIjrLkFZerFseFTyT90mrj3vwe4shjn4HZgE84UAC8AT5UxQvF/g+oYuwghxIUfcTpkxgkhvKrYjkFCiCZVWYarEELUEkLcdxGR9sBx4KQ0mUn/dTP+fds7Cfj3bU/aj+sByNt9FL2fN4awQABy/jqIJSPnknZY0xKQ6UlgMWPZtxVD47ZlZAyd+mM+8Ccy1/kiLPyCMDRsjWnnWgB0NerZ06TJTPrSytmcu718mz3qVMe9ZgQAGRv34tumPgY/L4xhAWVk/bs0I2XZHwAk/bCBoP5a+dY87YLi26oeRQlpSJMZaTKT/PNWe16/rtdRGJuAT5tGpC7eoNm06ygGP2+MYYF4t6xP4el4is4kIk1m0n7ZQkBf7cYja9MesFhteY7gFhls11uYmE54/7bEfrUKnbuRrP2nMfh54V6O/Vkxp8k/m1zmeFFKFpl7TiJNFqfj4f3bcn6Rdv3K+Pu4y/Rak+KQKQlgMWPauQFDi07OGQsdF2jh7qGNqgB4eGFo3BrrmeNa/qICTNvXlSk3oG/7Svv4oghR4r/URnJK0bZlc/z9fC+tqxTmc3FY4uLBbCZ/zTo8unVxSremZ2A6dATM5rJmebhjiU/AkpiIcHejcMfOMjKX44uC4+fsHTDALgtaxyH/0CmEXu9Ujn+fDiXa3hF72zMnpdtH3Ky5+RQeP4cxPJjS6Os0dK4X2zdgaNXZWahMvSjhi8AQDNd1oGjz7wgvH6xJDvvTl27Gv4/zeb6Uvf59OpD2w1oKj5/DkpaN1eguKQAAIABJREFU3s8bnbdHGbt9uzQnbbl2iUpZtJ7Aflo5Af3ak7p4vd3ven+b31tpviws4ffAfu3xblWf/EOxgBbfsjbtwfs6LeblHziFKTEN/77tSZ77Gzp3I/kHTl5WTK4qrtaYDKD3cgcp8W1Vj4JTCfbjeftOYM0vxHTeEbsux97SWONjsSaXqMs7NmJoeYm6TOV2wNVF18eaEo9MSwSLGfPuzRialY1lxm43Y9m3DZmdWY4WBzFxaUQFelMj0BujXke/JjXYcCzeSeb3A+fo2bAakf7arVaQtzaLRhcShVt+Bh6FmZjNZiyn9qKPcr5VupKYXDovgCHAF/Q6hKc70mTGkpNfqbbo37O1FtMsVqTZQtovW5wdIiU+HZqSungDel8vCk6cr5DNxoggTOnZTmn2c+blAXodAf06YM7KxZKTV6mYbPDzwVpQiMl2j1GsO6BfBwrPJFBw9CyeDaIr7OeQu3uTungDBcfPkbFsG8KgxxDofA0zJabj26U5CbOXovNwI/WnTZcd40pwhLLkAlvQOshXB1Z59f9dY6iOsYuQUna+tBTjgEp1jIUQ+ktLOTEIuCY6xkAt4GId4+rA2eIvpvhUjBHON6tuEcEUxaXYvxfFp+AWUfaGtjShwwbYP8scx8VYZqUh/J3zC78gDE06YN6+mtK43fQgRSvm2Tshwi/IKb0oPrXMDbYxIpiieIfNpoSUMr+rNPlHzuDZrC4AIbd0wr1aCIXxabhHOuczBPlizsq1d1AL41Nxi3TYFHRjexp+MRHvZrU4Pn6G3UZ7+q1dSf1lM8aIoFJ+TcUYEYRbZJCT7UUJzvqLCbm7N5nrdzkd84gMwqtmOFkxp7EWmSmIT8OjnLyVxSMyiILzjt/gKr3WdMeNqExPQRcQUkbG0LIz3q98gdeY1yiY+wEAupAIZGEBIiQC7+en4/HAOGR22WnNl+vjsOE30WT1R9R6bwx6f2+HQikxBNXEEBSNJS+z3I7x5WJJTHJ8Tk5GH1rWF+VhTUmhYNtfuLW8jvBff8Sak0vRrrKzLq60vgFOsmGP3UHakvXofDxLlROMKc5xXk0JZdunW40wPJvWIW+P474odOhNWtptD2LNSrcfv2C9aNUF79fn4PXk6xR8/Z79uMc9j1GwaLZ2boxuWNNK2BJfNg5cyl5jRDDSbLbba0pIRefjRejQm2i44hPN5prhWDIdMaFkOVr8dLQdU7Hfyz0fwWWOezaIsk/rt/svIhi36AjyYk4hi8yXFZOrkqsxJrfa/DGN5z3L8fEztHpcwsduNSMoOpfkpPNy7C3Gu73t9kDiVP9kejK6gLI6DK264P3qHLyeeI2Cr993SvMa9ybeU6Zj7Fb+uRP+wcgMh50yI6Xs9dU/CEPzjpi2lb/cpCRJ2QVE+DnadLivJ0nZzn2U2LQcsgqKGDFvM/d+uZ6l+8/YjPVD5pa41udlIrz9nPJeSUwOGtiNoNuud4rJEknL3V/SYvvnJMz6GSFEpdqiZ4MozR4pabDgJULvd15ucPblOfi0a0TUKyOo8cJwzr/5bYVs1vt44hYeZL+OmDMdD1KseQW02PUVwXfcQOqSDfaHLBX1hVtkENZCk1M6QMTjtxH3gTZVX+/rVWE/G0P8nWStRSYMIf5OfjAE+mLJzCWwfwdyY05SdDbxsmOcQqE6xi5CCJFj+99dCLFBCLFYCHFYCPGd0HgCqAasF0Kst8n2FUL8IYTYJYRYJITwsR0/LYR4UQixBbjzInJvCSEOCiH2CSHeE0J0Bm4F3hVC7BFC1L2ArSOFEDuEEHuFED8Wj2ILIb4WQswUQqwXQpwUQtwghPhSCHFICPF1ifz3CiH2CyFihBBvl/aB7fPg4jw2vZ8IIbbZ9A62ib0FdLPZ6piHWsLUMkdkqadPojyRiz+hSv72dw50fdT+XR9V/6JluA0YTtHKeWU6GvqGrZG5mVjjTl7M4rI2lyd0CZvPPP0JbjW0aV96H0+sRWZbtkv7o6TutN+3c+rFr8nYtI/oSfeUEfXv2570ZVsvoKd820ubEDl2MNJiIW2J8/otvY8n0cP7EPPUFyXyVs3TxKrRW1anec82cl96mLyZL+N+6zDtoF6PLiQCa/xZcqeORhYWYLiuY1l1l+HjpLm/s7/LoxzsOx5TUjpRLzzoJGROi8Wcdga9p3+5U6ldRUX9K3x9cGvckPy160m8dTDC0wO35k3LEbz8+lZCif1T8he/IAtNZU/ZJdqnzsuDWrMmc/7VL7Dm5AOQMu93Dl5vm36Xl4O+TqPyDHXCvHsruVNGkPfpy9p6Y8BwXQdkdgbW2GMX+gHlxLeLywiDnsinhjjZm7F8KwevH8WRG58EoPrT5Tx7LNZxIf0XiiMljkeMvRNplRScOOckpvPxJHRof848O6NE1srF5CrnKovJu7s9yeEH39Ficil5r2Z17TMhrsTeYgIHXn9BFResyy+OIG/6K7gPHGY/nvvWOHJfH03ex8/j1uOWcpeLXOq3A7gPHEnhsm8q9CCvvF9YugSLVXIoIYNP7+rEjHs68/mWw8SmZpcjWY7CK4jJ2dsPYk7Pdo7JFit7W49gX8dHCR81ELeosDJ6LtoWbQYeGvQsB/s/RfysX5xSQ4f2p+DYOU6MfJuzL39JrffGVMjmzE17SFu61X4dCR7kmO4srVb2tXmIrK37Cbq1G27R4RX2xUV+CImzlzpmSJQbdy6UULHzJtwM1HhuKLGTZjkbVdkYp/jPozbfqhpaAU2BOGAr0EVK+YkQYgLQQ0qZIoQIAaYAvaWUuUKIScAE4FWbjgIpZVeb3JLSckKIT4HbgEZSSimECJBSZgghfgWWSSkXX8S+JVLK2QBCiNeBEUDxTkmBQE+0DvZSoAvwMLBDCNESSALeBtoA6cAqIcQgKWX5O1Y5iAS6Ao2AX9E2MJgMPCWlvLm8DKNHj25z77333tmtW7eWzwdcx2ORwZgS05xkiuJTcKsWQq7tu1tkSBmZ0phTnKdrCd9Ax2e/IGSWc35d9bq4362t1xNefhgatKLQakEXVR99o7Z4NmgFBjeEuyfonJ81uUUGY0py1mdKSMEt0mGzMeLCNocMHUDwvX0AyFz1FyH39iX5py0E9m6Ne2QQRQnO+cypWRj8vEGvA4sV98hgihLSnWSK4lIRBgMetcIxBPk6TXnO238Sc0ompvhU3Ko5RsLcbL4XRgNukSWORwRjKmFD8OAe+Pduy9G7X3Qqs9umd/GIDObUrOXkxSYC2khvYSnbKkpguwYAdF37Fhl7TuBR3fEbrkRvSXSBofbPIjAEa0bqBWUtx2LQhUYivP2Q6SnI7AyE0QiAedcWPB4YVybP5fi4ZN1Nnr+a+l8/b/9uNWkdI6QVaS5EGNyRRWWnNl8O+nDHDZ0+NBRryoV9URL3tm0wxyegCwjQNu/ZsBnv2weWkbvc+laSovhUu2y1Z4ej8/VC5+GGe+1IZKGJlG+Wa6MF1UIBbe2xMaJE+zToqTVrMuk/byRzxR92veYUx2h/0R9r8Xr4Gfv3S9aLo/u1euHjh75eUwwtOuHTvD0Y3RCe3k4jdMZyYld59vre0Irod8aCEOgDfcn5Y7/dXmNEMAVHY512KvVqXEsbxbLFhJLlFMWn4latpA3BmBLTEW7Gcs9HUYnz5NerLZmr/kKaHUsQjBHBeDapTdLsXyiKTbDlrXxMrkquxpgMkPXnITxqhWPJyXfyvSk5naJY545xZex1Qq8joL+2JESmp6ALKhnjQrFmXFiH5dh+dGHVED5+yJwsZKYmK7MzMO/eZt9osCQyIwVRYkaFCAgpe32NqofHA9qSTeHth75xGwqtFiwxf5XRF+7rQUJWvv17YnY+ob4eZWQCPMPxdDPg6WagTXQIR5KyqJ2XifB2jDQKL39knvNsh8rGodBhNxJq2zQud+8x8g/FOo3qZq77W9uMKzWTnB2Hca8ZXqm2mH/0HH5drsOUqNUXg6/zDJjgwT1I/3ULbtVCSPtlM7XeHY0pKf2SsbPgyFmCbuoCUpI8fzUh9/R22Lxht7ZB5plEhEGP93X1KDqTWOGYXBSfis7d6JQO2nroGs8P05Z7eBgJvrc3OTsOlevnYr8aQvydYg5oa6BLr7UW7kbcIoI4PPhFCmMT8G7T8LJjnEKhRoyrhu1SynNSSiuwB23KcGk6ok153iqE2AMMA0ruaLPwEnJZaOscvhBC3A7kVcK+ZkKIzUKI/cD9aJ34YpZK7ZH3fiBRSrnf9jsO2H5HO2CDlDJZSmkGvgOur0CZP0sprVLKg0D4JaWB6dOnT+natWuqlPLOOwLrEXhrNzJXb3eSyVy9naA7egDg1aoBluxczEkX7xQVr8VyIBCBYaA3oL+uC+bDzmsg898fTf572p/5wJ8U/voFlkM7MK2aT/47j5L/3mgKF36I5WSM067Uwmgg8JYrszll7m8cuXE8J4a8TKZto5eo8YPJ2LgPc3YepqSyU3Qztx0g5Gbt5ifsru6krdR2nfaopa2Hy95zHK9GUQgPNyzZ+YQOcqwXLd6dMmPVdoIHdwfAu7Vmoykpndy9x/CoHYlbVBjCaCBoYFcybL/Pr3srIh6/neMPvoG1oMjJJmm2EvvlSgLaaKPzAW3qYc7Oo7Ac+ytC+g5tDdeWXpNJ/H0n1e+83iV6S6ILq44IDge9AWPb7pj3/umULkIdO7zqouqB3oDMzUJmpWNNjkcXWRMRHI6hcWuEd9l1vZfjY2OJuhvYvwP5R844bDAW3zQJrVNscUxnu1IMNaqjj4wAgwHP3j0p2HLJLRUAbQq2oVo1DFE10EdG4N6uDfrw0DJyl+OL0hTLAhzq8RimuBTSflhD4vRFpHyzHICsNSXbXkMs2Xn2thf9zlgKj58j+QvnUZmS8UIfGgEIREiEVi/ad8e85w8neRFWol5E1wODEZmTReGSL8l5+j5yJj1A/mdTMR/aDSZHOwm8pRtZq507A+XZmzR9MUcGjCP/0Cny9x/HEOTnlF6a/COxZG+LIegmbbVPyJ09SF+13eb3HQQP7uHwe1ae5vc9x3Av5ff0VTvI3XMMzya1ADj1yFsEDOhsj296P2/qfvMCyd/8hnfrhjabLjcmVw1Xa0wG8G5eG2E0kLFpH551Iu3Hde5Gl1z3AHy7trCP8FtOH9FiXHFdbncD5r2l6nJoqbqsNyBzssDNA9xt8cbNA32T1ljOny5TnvXsMXSh1RBBWhw1tOpWpsObN3Ukea9rf+a92yj8cVa5nWKAptUCOZOew/mMXEwWKysPnuOG+pFOMt0bRLL7bCpmq5V8k5n959OoE+yLNeUcwi8Yg18wBoMBfe0WWM4ddMpb2TiU/M3vHHvgVQ72G0/Gir8IHdqf/CNn8G6tPbj1aq5N2tN5uuPTugEFx89Xqi1mrt+FR51qeDSM0sod5HyrZUpMo/BsIsGDu+Pb5TqKEtMqFDuL4lPsaYE3dUKU6Mj6ddZG/jM37sa7RT0KTpyrVEzO3XsMnYc7xvAgezrA/k6PsL/TIyTNWUrqko24hQZc0M+Z6/7m0M1PY07NJGXhWqdzIi2WMrtzN5j7PLm7j+EWEVQhv14sxl1z/Nvrh/8P1xirEeOqobDEZwvl+1kAq6WU915AR+6l5IQQ7YFewD1o28b3rKB9XwODpJR7hRDDge7l2G7F+XdY0X7HxYagSraA0jvAlNRV/lybspjRftfKJus/JXXhWgqOniVkSH8AUuatIGvd3/j3bEvTLbNsr61wvCKo1qcT8e3YDEOQH822zyH+/QWkLlxD9eeG4dW0tsOwXz7DY/jzIHSYd61HJp3D0F4bEShvXfFFKTFS03idw+Zgm82pNpv9erSlyWabzU+VsHnaRHw6NcMQ6EfTv+YQ/8EC0hauIXBgN0KGauu4gvq2oTAulePjHFMVG3/3HCcmzKQoMZ3Tr31Lw8/GEz35HnJjTpM4X9sYLPjmjoTdeQNW2yYgei8PWm3+iKQF6/BuWgvQbm5Be9Lt37MNzbbMwlpQyOkJ2npFLFbOvDCbBt+9BDo9qQvXUHBUWwYe/foj6NyMNFig7Yias8uxRtOrdjhhvVvhERlE/7Pfknc6ib1jptvT2343if0TPqcwMZ2aD/enzuhbcA8LoNv6t0leu4f9Ez7HLdSfLqve0J6a24KtwceT5DW7CevVkhv++hhrfiH7npx1xXoBCr6fjteTb2ivMtm6Cmt8LMbrtbWmpk3LMbbuirFjb7CYkaZC8me/4ZTX85Ep+LzyBVitFK5ZgsdN2pTW0CH9SJ638rJ8XOP5YXg2rQ1SUnQ2idjJMx11TwgMAdqumtbCbLA4P5wAePqlt9ixex8ZGVn0GjSEx0c8wB239CsjV5rMDz4h+MN3QK8jb9nvmE+dxmuQtrt03s9L0QUFEvrlZwhvL7BKfO4eTNJ9wzEdPETB+o143nwjYQvmIs0mcr5biN/IB6/YFwH9OxD92kgMQf7U/+YF8g6c4swLs6k/9wUarZ1O2g9rEAYDXq0bEnx/f1K/W0HWup349mhD402f2V5/pJXj3bYxQXf0JP/QaRr+9hEAce9+S/b6v6n27HA8m2jxQt+wBfnffoTX+De1erFlJda4WIw3aJNeTBuXYWzTDWOn3mCxaPVi1oV3AS/47lO8xk0FIGP5FgqOnSX4flusqKC9xvBArjv2I6bENE4/9rbd3uJpvmdf/gqdhxt1Zkyk+jP3kXfgFCkL1mjnda3m9+ZbZ2qvMil+xZrFypkps2k4/yXQ6UixxTGtcmltpOkfszGnZxM6/GbyD57Cr0dr3GtF4t+zDcbIYO11TrEJxI77yP57KxqTq4qrOSZbC4o4MupD7bVNz31Bk++02SCpi9a5xF6AwFu7kf7rZnw7NgOrlYL5n+I17g3t1WNbi+uyLcZtXI6xTVdHXS4qJP9zra4KvwC8Hn9JK1Cvx/TXeiwHym6qh9VK4ZLP8HzkZdDpMG1fgzXxLIZO2m8x/3HpdcUlMeh0TO7bgse+34rVCgNb1KReqB+Ldp0C4M7WtakT4kfnumHcNXsdQsBtLWtRL8wPpJXZH73HjUNH8Wmvh/ji+8X4HNvOfQNdF5N17m54t25IzYba7t56b0+arfsYtxqhJHy+lPxDsZybOrfibdFiJe6jRTT9/X0QaOuTbYQO6UfsMzOIeuVh3GqEUn/uFIriUol97rNL2zz5AaRO0GzDdKTFQtJXy4kcrb1FwrNxLZqu/QSEIO/QaerOfrbSMRm9jnqzJ2M1mUn4ZBFeTWoTOsRxnSk4fg5ZaKqQn1O+XYFXw2ha7PoKfaAvSOzxvhj3WpEUnUum1vtjqP3RE2Ru3EPKi19c2K/FZV0oxmmcA0KB5WgDXMU/4DTgB7ih7enTF3B+wqK4phFVtcbvv4YQIkdK6SOE6E6J6cG2Kc87pZRf20Zob5VSnhJChAJ/Az2llMdt63xrSCmPCiFOA21tU67LlUObpu0lpUwSQgQBx6WUQUKIacAuKeVXF7E1BW0UOh34DTgvpRxuWxO8TEq5WAhRy/a5mS3P18AytKnhf+KYSr0SmCal/EUIcRy4BW03v0VAdmm9pXzVBvhASnnDpfy7K2qgyytq67O2V7A8f6dL9XpPXQTA7uiyU0avlFZnfmFrxOBLC1aSLgnazPudNQa5VG/bc9oM+9/Cy65nvlIGJH5fZXoBskZdusNYGfw+Wwm43seg+dmUcvLSgpXEGKK9xiOucw+X6q22bT1Qdb7YU/NWl+ttGfsrWSP6uFyv3xzt4VtV2byj+m2XFqwk7c7/xK4o18e34phcVVyLMbmqbM4a6fr3RvvNXkXOBNfXY58PtFd55X8z2eW6PYe9VWVxqKraHlTdtbqqfFFVegGX+9nm44oO4PyrZD/a/6rvxPnOWnFN+LIYNWL8z/I58LsQIl5K2cM2WrtACOFuS58CHC2ZQUqZfAG5bOAXIYT2hnYo3rzqe2C2bbOvwVLKE5TlBeAvIBZtynSF398ipYwXQjwLrLeV+5uUsvhuZjJa5/ksEAP4XELdPsAshNgLfC2l/LCidigUCoVCoVAoFP9V1OCm61EdYxchpfSx/d8AbChxfEyJz9NwbHKFlHId2prd0rpqlfperhzae35L593KJV7XJKWcCcws5/jwEp9PA80ukDYfmF9O/sVom2pdUK/te7GvTGhTwRUKhUKhUCgUCoXiX0NtvqVQKBQKhUKhUCgUiv80asT4/xghxHS01y2V5OOLrT9WKBQKhUKhUCgUVznX4K7PVzuqY/x/jJRy9L9tg0KhUCgUCoVCoVBc7aip1AqFQqFQKBQKhUKh+E+jRowVCoVCoVAoFAqF4lpCTaV2OWrEWKFQKBQKhUKhUCgU/2lUx1ihUCgUCoVCoVAoFP9phHo5tOIaQVVUhUKhUCgUCkVVI/5tAypC5oO9r/p7Y/+v1lwTvixGjRgrFAqFQqFQKBQKheI/jdp8S3FNEN+1h8t1Rm5ZD0Dmg71dqtf/qzUAJPW6waV6AcLWbuRwgwEu19vo6G8AbI4Y7FK93RIWA1Cw40eX6gXwaHdHlekFyPt8vEv1ej3yIQC7owe6VC9AqzO/ENfZ9W2k2jatjZhSTrpUrzGkDlB1vthR/TaX6213/idSb3F9mw5euhGgymz+q9rtLtfbIW4JW10cKwC62OJFVXEtxuTE7t1drjt8wwbyf3jV5Xo973qRjHtdH4cCFmhxKG/Wky7X7fXox1UWh/6sgrbXMW4J4PrY2erML1Wit1h3VekF18fOdud/cqk+xbWF6hgrFAqFQqFQKBQKxbWE2pXa5aip1AqFQqFQKBQKhUKh+E+jOsYKhUKhUCgUCoVCofhPozrGCoVCoVAoFAqFQqH4T6PWGCsUCoVCoVAoFArFtYT13zbg/w81YqxQKBQKhUKhUCgUiv80qmOsUCgUCoVCoVAoFIr/NGoqteKawb1DO/yeHAM6PXnLlpM7b4FTuj46ioDnJmFsUJ/s2XPIXfCDPc37rsF43nITSIn55Eky3njbnmZo1g6P+x4HnQ7Tpt8p/O17J72GVp3xuG04SCvSYqFgwUwsx2LAYMT72Q8RBiPo9Zh2bqLw57lOed3atcdn9FjQ6Sj4bTl53893/k29euN9z30AyPx8sj/6APPJE+hCQ/Gb/Dy6wCCQVvKXL8Vy9iwAdVZ/QcailaR9vqiMj8KmjMLnhnZY8wuJn/wBhQdP4Fa7OtU+mmyXMUZFkvLxt6R/8wshTz6AT6+O9rQ2mz7i8OiPyd1/qqz/o8NoNGs8xgAfcvaf5MiYaUiT2Z7u07IuLZe/weFRH5Ky7E/cqgU7/NCsDxt/+4k3P/kcq9XKbd3bMeJW53eKZucV8NzMH0hIzcBssTJsQDcG3dCGwiITD74+G5PZjNlipU/7Zjx+h+Pd01v3HuXtb5e5Xu+pZN5dfxCrlAxqFsVDHeo66d15NpXxP/9NNX9PAHrWj2BUp/oAzN91iiX7ziKB25tHcX+b2vZ8TTbNIvX71STOKPsO5uqvjMS/Rxus+YXETvyY/Bjt/cHR747Fr1dbzKmZHO7zhF3es0ltot54DICQObPIW7EKn9sHgl5P3tLl5Hzr3EYMNaMIeF5rI1mflWojdw/G65abAInpxEkypr5NRZnyxgds2rqdoMAAfp43q8L5AHxvaEWNl0ci9LpK+cUYGULND8dhDA3AEBIA0oopMf2C5bhFhVF3xkQMgT7k7T/JySc+ttff6FdH4N9T039q/DTyYk7iVi2Y2h8/iTE0EKyO+WrG1u3xmTgF4e2DNSMdmZlO3tzZmP7+Syvnht543mFr0wX55M74AMvpEwAEfPE9Mj8fXWAQwtMLy/mzLrfXq0ktdF4emNOyHf6beDdh9/XGlJYFQMIXywl/oC+GAB9yY05xYqxDd83XRhDQszXW/EJOjP+UvP1aHQwfcRNh9/cBoels/cc0rPlFZO08QlCfNphSNd1n3pxP+trduEeH0XDWeK2M/Sc5aosXQf3aET3pHqTVChYrJ1/4iuzthy/oB1dzuTEZwPepSbh37IQ1I520hx/ErV17oGpjsi44GGtqqsP+9u3xHTMG9Hryly8nb76z/R69e+N1770O+z/8EPOJE+X6YuuxON5ZvhOrlNzWph4PXd+0jMyOU4m8+9vfmC1WAr3dmTOiDwBZ+UW8+vOfHE/KRAAv39aRjmVyg6FFOzyHatftovXLKfy1VExq0wXPux4Eq0RaLeTP/RTLkZhy7QXYejqZdzccwmqFQc1q8FD7Ok7pO8+mMv7X3Y64XC+cUR3rATBv12l+2n8OIaBeiA9TH74LqLqY3P7U9xTGpXLs0fft7agk7lFh1J85AX2AD3kxpzhua4ce9apT94MxeDevw9m35xM/S3tfr3/3Vva8zf7+mpxt+4l96hNkockl9gJ4taiPPsDnimOylJLU+StJ/nKZPc/VGuuFu5FGP05F525A6PWl1b0GDESbtJwEDAfiLlj4P4xUr2tyOWrEuBIIITYIIdr+23b8kwghttn+dxdCLLuAzG9CiADb5xzb/2pCiMW2zy2FEAOuyBCdDr8JT5L21GSShwzHs3cvDLVqOonIrGyyPppG7vc/OGcNCcFr8O2kjBhFytCHQKfHs1dPe7rHA2PJ/fA5cp4fgbFDD3TVop3ymw/uIufFR8h56VHyv3wPzwcn2BJM5L7zFDkvjSLnpVEYmrVDX6exk82+T4wj49lnSHtoGO49e6Gv6WyzJT6e9PFPkDbyIXLnzcV3wlO2BAs5s6aT9tBQ0sc8hufA2+xpJwc8it/NN+BWN8pJl/cNbXGrVZ2TfR4m4YVPiHhlDABFp85zeuBY7e+2J5H5BWSv/gOAtC8Wk/z+V3YdecfOU+/tR8o9BbWnDCHus2Xs7DwWc0YuEfc5fIhOR+0pQ0jfsNdxPswW++f8mLVMnfENM18YzU/vjGPFn3s5cT7RSf/C1X9Sp3reNyt4AAAgAElEQVQYi954gjnPP8z783/DZDbjZjTwxXMjWPTGE/wwdSxb9x1l3/EzmpusVt745ldmPDPctXotFt5ae4BPb2/Hj8OvZ8WROE6kZlOaVjUCWTi0GwuHdrN3io+nZLNk31m+vb8LC4d2ZdPJJGIz8ux5DvUaQ+Ct3fCo73z+/Hq0waNWJAevf5Qzk6cTNdVxs5K6aC0nhr5Spvxqzw0j4SPtQU72nK/xf/wRUidOJum+8tuINSubzA+nkbOgbBvxvvN2kh8aRfKQhxA6PZ69e1JRBg3ow6wPXq+wvKNgHVGvj+LEsFcq7RdpsXD+9S85//pX5O0/gTkjh4Tpiy9YVNTzQ0mcvZT9XUdjzswl5N5eAPj3bI177Wrs7/o4pyfNpOabozT9ZitnX/mamO5jOXjLJAD00bXwfnQchetXkfftbGRWBjnvvWbvFANYE+PJevYJMp94iPyFc/Ee85STHfk/fIv5+BHS7uhD7vT3XGpv+m9/krPrGLubDUVaLE764mcvI6bPRGL6TCSgRyviZy9lb9cxmDNyCC2h26N2JHu7jObUM7Oo/aYWCzwbRhN2fx8O3PQMZ6Z+C8DB+6Zy/KlZBPVpQ9zny9nb+2n29n6a9LW7Aahlixe7bPEi3BYvMjbvZ0/Piezt/TTHxs2g3vva+fRq5Hzeq4QriclAwcrfyXj2aSdd4PqYfPrW0Q4dw4Y52//kk2RMmkTqsGF49OxZvv1PPknaiBHkzp2L38SJ5brCYrXy5tIdTB/agyVjb2bFvtOcSMp0ksnKL+LNpdv5+P4bWPLEzbx7dzd72ju/7aRz/Wr8/OQt/DB6ALVD/csWInR4PvgkuW9PJvup4bh17oWuurO95pi/yZ70MNnPjiTvs3fwGvl0ufZqNkveWneQTwe15cdhXVlxJJ4TqTll5FpVD2ThkC4sHNLF3ilOyilgwe5Yvru/E4uHdkWiQ3S6A3B9TM5atxOAoyPewZqdR503y7+mRj//gFM7DLO1Q3N6DqdfmGPvEAOg01Hn7VEOvyVnoPP3JvAWxzm50mtI8fcrjcmHeo3h6MBnCBk6wJH3ao71hSaO3PUiB/pM4EDfCcVqip/zvAtcB7QElgEvXrBgxf8FqmP8DyGEuOTovBCizKOqfxspZecKyAyQUmaUOhYnpRxs+9oSuKKOsbFxIyzn4rDExYPZTP6adbh37eIkY83IwHT4CNJsLpNf6PUId3fQ6xDu7lhSHE/grUlxyOR4sJgxbd+AsZWzXgoLHHrcPUDKsml6A8JgABxphkaNMZ8/jzVes7lw/TrcO3d1Um0+eACZo13YTQcPoAsN1WxKS8N87BigPfW3pqVhTbe52GQma/kmfHp3ctLl06sjmT+tBaBg7xF0vt7oQwOdZLw6taDoTALmuCStnNx8p9EJU0oGBj8vjGEBZXwY0KUZycu0m7fEHzYQ3L+9Pa3aiBtJWf4XphTHjZUpyVElYo6dJrp6JFFRURgNBvp3vI4Nfx9y0i8E5OUXIqUkr6AIf29P9DodQgi8PNw1f1ksmM1WioetYk6cIyo8mBphQS7Vu2/fPqICvKgR4IVRr6Nfw0g2HHfucF+IU6k5NI8MwNOox6DT0aZGEAfNfvZ0aTKTvnQz/n3bO+Xz79uetB/XA5C3+yh6P28MYdr5y91+EEtG2RtAJOh8vQAwNqyPNTvHqY14dCvVRtIzMB06ApdqIx7uWEu0kUvRtmVz/P18KyxfjFfL+hSeTqDoTGKl/WJOSic/5qSW/sMaCo6fw5KujVoawwLLlOXbpTlpy7cBkLJoPYH9OgAQ0K89qYs1/bm7jqL398YYFogpKZ0822iLNVdr58YWbbDEn0fm5oDVSuGmdRg7lGrThw9o6bbP+pBQp3Rjmw4UrluppR85eEHfXI69no2iSV28HmtuAXkxpy7oC7+uzUmzteWUResJtLXlwH7tSVm8AYCcEro961cnZ9dRrPlFBPZpB0DwgA7k7DqGzt2I3sezTBn+XZqRYisj6YcNBNnKsOY54qney90eTz3r17igL1zFlcRkANP+fVizsp10aQmujclOlLjeGBs1wnL+PBab/QXr1uHexbmNmw6UtP+gk/0liTmXSlSwLzWCfDEa9PRrXpMNh5xnMPy+7zQ9m0QRGeANQJCPBwA5BSZ2nU7itjbaLBqjQY+fp1uZMvT1GmFNiMOapF1fi/5Yh7HtJa6vXHgELCYho1RcjmDDiYrFZdA61oVmC2arlci6DShM13zu6pjs3bGZ9vv9vMg/cd7ejkrj17U5qbY2klyiHZpTM8nde9zp4bJPq3oUnEuyf09ftgX3GuGYEtOu2N7iawiALDJfcUwGrR4XHD+HMSIIqLpYXx6VjZ3giEvCYL8NL66IJQvy5mIVVPF/wf9Nx1gIUUsIcVgI8YUQIkYI8Z0QorcQYqsQ4pgQor0QwlsI8aUQYocQYrcQYqAt73AhxM9CiKVCiFNCiDFCiAk2mT+FEEElihoihNhmK6O9Lf/F9C4SQiwFVl3A7u5CiPVCiPnAfiGEXgjxrk3XPiHEKJtcpBBikxBij63sbrbjOUKI94UQu4QQa4UQobbjLW227xNC/CSECLQd3yDE/9g77/AoqvWPf8629N5DS+hSpIOFLiACiv7svTcUFQRFsSD2hqKioFwv9oYNCwhIEfEiINKlhgAhvfdsO78/ZrIl2QQCmytcz+d58mR35pzvvPPOnHf2zGnieSHEeiHEHg+drvq2zXqeDrX6HuaG61o7hRBzhRAGPU26ECLWx/XYLoSwADOBy3Xty/XrUWunQQixr27+uhjjYnHkuh8Kzrw8jHGNZnGnzc+n/NPPif/yM+K/+RJZUYF1w0bXflnooVuYh4iKqadh6n02oc+8S/B9T1P1rkcrjzAQ+sRcwmcvxL7jDxxp7i6BxthYnHneNhtiG7Y58LyxWNf/Xm+7ISERY+s22A+6uzfbs/MxJ3jbaU6IxZ6d506Tk485wft44WOHUPrDKq9tIWf0cH0++MJnWLMKCUjy1jZFh2EvrQCH1qW0JqsAS5JWLCyJ0cSO6U/Wez5vcQByy6pJSm6Js1x7iMdHR5BT58F2xcgzScvMZcTdz3HJQ6/xwLXjMBi0EOVwOrns4dcZNuEZzujentPba2+ac4tKSIx2t1T4SzcnJ4eEsECXRkJYEHnlNfXOa2tmMZe9v4a7vtzA/nztB3O72DA2HSmkuMpKlc3BrwfysAWGe+WzZhXUv36JMViz8l3fbdn5mBPr34ueZDwxnxYP3wBAyGUXY93sbrF3NLWMfPI5CV9/RsKiL3GWV1CzfuPRM54glsQYrJnucz4ev5gTY5B2B8Fd21Lx5x59W7SXhikqDEeJ+/61Zbk1NBvcLwFsWQX18lta6i+syspw5mtlOnDsRQSOGU/AsFGIkFCf5xcwaizWP7zLtOWMgQRdeQMB557fkFuO297afZaWcQR3S9W3afsSbzyP7stn0faN+3CUVbm0rVkFWFza0dR4Xo/MAiyJ0VTuOkTYgC6YokIJaKHdU7VDJRxlVSRcfQ49V7xM+1cmYIwIaTReAESf159ea2Zz2ocPsW/SmwBU7jrUoD/8hb9isi8tf8bk2EnXuT6Xv/uu67MhLg5nnltPew76rvgCBI0di3X9ep/7ckurSIxwV4gSIoLJLfOulB8sKKW0ysrN/1rGlW8t5rs/tUpPRlEZUSGBPPb1Oi6f8yNPfLOOKmv9l22GqFicBR7+LsjDEFXf3+a+Awl76T1CHniWynkvNHg+ueU1JIS5X8IkhAb6jstZxVz2wVru+nqjKy7HhwZyXZ8Uzpu/mpFvryQpMZEIR4Urjz9jcmjfzgC0efR6Dj3zkasceWKK9i7jnuXQF5bEGGoOZLu+x995MQhB2ZrNJ2xv7TMEoPindScckwEsLeO9YnJzxfq6HHesNxjounQWPbcuqN3tWfCfBg4DV3OytRg75cn/d4rxP1Mx1mkPzEbr9tAZuAoYCEwBHgamAyuklP2AYcCLQogQPW83PX1/tEJQKaXsBfwHuM7jGCF6K+oEoPaJ1ZjumcD1UsrG+iX2B6ZLKbsANwMlulY/4FYhRKpu209Syp5AD6A2GoYAm6SUvYHVwOP69veBB6WUpwPbPLYDmKSU/YH7PLbfAczW9fsCGQ3YeT/QHWgH/F8j5wSAlNKKFkg+k1L2lFJ+BnyIFmAARgBbpJT5dfMKIW4TQmwUQmz8paS47m7vlttGEGGhBA48i7zLriT3wksQgYEEjRrRcAYfsvZNayl/+CYqX3+cwItu9EjrpPzxOyidfAXG1M4YWqR4HvmYtAHMPXsRdN5Yyt+Z5217YBARM2ZS/dPi+q18dc/f1+E805hNhJ4zgLLFv3qlsaYfcX1Oumm0T20hfIoD0PbJGznw5Ide4zDrYkzogLOiEJzuc6ir+Nu2PXRuk8zyN6bx+dMTefb97yjX3+IaDQY+f2YiS197kO37D7P3cLYvM/2oe/R7q3N8OD/eOozPrxvEFb3aMOnbPzR/xIRyQ7923LlwPXd9uZ6OcWEYDQ37r2HLGzhBD2KvPY+Mmf8CoPLHpVh6nF4nexPKyKCzyL3kSnIuuAQRFEjQuY2UEX/h45Sb6hdhNJI09WoynpiPs7zKt0Yj9+/RbDAEB9L+Ha0rNTYrANWLv6X4tquo/GA+sqaa4Jvvqidh6t6LgJFjqVzgLtMlD9yFfec2Kt99k8CxF2Lqenq9fCdkrwARaKH9Ow9y+PF39V2SnPeWsPnMCWwbeT/2/GJM0WEN5K8vLqWket8Rst78ms6fziCklzZkAHttpbeQv65/ns3nTMGaU0TqjOsbtx8oXLyePwfdy64bX6D1g1cAULX3SP08fufEY3LjWv6JyfmvuOeqCL7oogaO38Axa6V79iRozBjK5vm2X/o48brmOpySvzILeePaYbx53TDeXrWdg/mlOJySXVmFXNavA5/dNYZAs4l3f9lR/yC+7gMfx7Vt/JWyKddT8fKjBF56k097G6TOITrHR/DjzUP4/NqzuaJnGyZ9p3XtL622sSotl+9vGsLSW4dhdTg55DHERTPNPzG5eq/W8p4+49+0mzXBP9oChMXd8TDj8XcQJiNRFw3xTnQc9tY+QwDirj3vGDQaP44hOJDUeQ96x+TmivV1Od7Y6XSyY9RktvS9pXZPN49U04FWwEfA3b4PrPhf4X+tYnxASrlNSukEdgA/S+0ptA1IAUYB04QQm4FVQCBQO6B0pZSyTEqZB5QA3+nba/PW8gmAlPIXtBbUyKPoLpNSFtI466WUtc2Bo4DrdK3fgRigA7ABuFEIMQPoLqWsHfDoBD7TP38IDBRCRACRUsrV+vb3gMEex/tK//+Hx7n9B3hYCPEg0EZK6SvqrJdSpkkpHbofBvpIcyy8i/tlw03Av30lklK+LaXsK6Xse7bVjjE+3rXPEBfn1R26MQL69sGRlY2zuAQcDqp/WYO5uzvmiWgP3eg4ZHHDuo492zDEJyFCvVsAqarAvnsLpu793Gnz8zDEedvsLKhX/8fYti3h90+l5LGHkaUerZ1GI+EzZlL983Jqfl3jpWVKjMWW631b2bLzMSW6Ww9MCbHYc93nEjq4LzU79uMoKCby6nGkfPs6Kd++jt1DJ3bsGViSoqnJrqNdUIopPASMWsgISIrBmq1NfhHWoy2d502i34Y3iR13Bu2eu5WY0f288scFSrKyslzfcwtLiI/y9uG3qzdxTt8uCCFonRhDi7goDmTleaUJDwmi32lt+W2r1s08ITqC7MISv+smJiaSU+bu4pdTVkVcaIBXntAAM8H6D5VBbeOxOyVFlVrF6aLurfjk2oG8e8WZRARaCLZ5d2GzJMX4vH6WJHdrijkx1qubnC9iLh5GyWKtK171ylUYotxd4I1xccfcHTqgbx/smR5lZNUaLN27HT3jCWLNKsCS7D7nY/VL2OBedFr8Cp2WvEpgp9ZUbN5LyZJ17jx1JmaxF5ZijHDfv+Ykt281GzxaJZJiXPmFyUj7dx6g4OtfAHDm52GIjUcWF4HTiSEmDvvWPzF17Ox1PGNKW0InTqXsqYeRZaUEjLmQiNnzCX/8eZyFBYigYKz/WYOp42n4oin2BnZqTdvZ99J16SxsucW0fuwGCr7+haLF61y+sOeXaC+upCR7/g8YgwJc2pakGKwe2gGe1yNZ80XCDaNJuGkMGARFP2q6VQe08myJDceaVQBSkvPRckJ7tcfeSLzwpHTdXwSmJNSvqDcTJxyTG9E60ZjcEIFD3BUfZ16eV9do7TlY335T27aET51K8fTpDdqfEB5Mdom7YphTUklcWFC9NGd1SCbIYiIqJJA+KfHszi4iITyY+PBgurfS7pWRXVvzV1b9WOUszMMQ4+HvmDicRY08X3dtxZCQjAgL97k/PjSAHI9W7ZzyauJC6sZlkzsup8ZhdzopqrLy+6ECksODiA62YDYaaBfowBHk7m10ojE59roxdFr8CnHXnecaglH43W+E9OyAJTkG61Fikmc59IU1q4Dg09zjsy0JUVRu209IH3fsOdFnCICldeJxxWTXcUxGUudNo/Dr1V4xublifV2ON9bX4ih1lYnRPuQ/Bi5u8OCK/wn+1yrGnn1qnB7fnWgzcAvgYr3lsqeUsrWU8q9jzFtL3Vdc8ii6FRwdzzQCmOihlSqlXKpXxAcDR4APhBDX+VQ6tvEPtefmQD83KeXHwAVAFfCTEMJXC7evc28yUsrDQI5+jAHA4qPlse3ahbFVC4xJiWAyETRiODVrfzum4zlycjF37QIB2gPU0qc39vSDrv3G+BaI2EQwmjD3H4rtT29dQ3yy+3Ob9mAyI8tLEWEREKR3DDBbMHXpjTPL3R3QvmsXphYtMSRqNgcMG07Nb2vraMcTMeNJSp59GkeGdyN92JQHcRw6SNXCz11a2rFMhI8dTPnP3g+H8hW/E3GRNslEYI9OOMsrcOS5g374uCGUfq+9Kyn+6HvSx0/kyD3PUrbc/VC05ZfgKKv0Gh9cS/FvO4gbp42hS7hsKAU/bQBgQ/+72NBvAhv6TSD/+3Xsn/YOBUs2eOU9LVJyKDufjNxCbHY7S9ZtZUhv70pBYmwEv+/QZk8tKCkjPSuflvHRFJaWU6qPu6u22li3fR8pydqPw65tWzSLbvfu3TlUXMGRkkpsDic/7c5iaLsEL938ihpX68/2rGKklEQGmQEorNSKWFZpFSv2ZtMn0P0DVJhNRJ0/iJJl3l0cS5atJ/riYQAE9+qIo6wCe27DM28C2HIKCdXHs4mgYHA6vcpI9a/HXkYsXbtoY4yBgL7eZaS5qNyyl4DUJCyt4pvkl9w5C9l93iSq/0qncts+zNHhrv0ANh9+K/ttO9FjtSkTYi8dRtFS7TjFSzcQc4mmH9K7I47SSlf+lJfvompfBjlvLwLAvncXxuSWGDt01sr04OFIKXF4DHMwxMUT9tCTlM96GmemVqZrfvyGkgfupmTaRKzr1hAw4jzMvfpBnQmyjsdea0Ye24ffy45Rk7G0iscYFkzO24sI6e32hef4xujzBmDNKSJaL8uxlw6jSC/LxUs3EHvJUABCPXyRs2AJu66YyfaR91O2QRsukvf1r4T27oCjyuqKFzHnDaByl9ZaVvLbDmL1Y8RfNpRC/RiBKYkuW0K6pyLMJq8ZtJuTE43JvrQAv8TkWsxtkr2+2w+5nym23bsxtnTbHzh8ODW/1X1exRPx5JOUPvNMo/Z3bRHDoYIyjhSVY7M7+GnbQYZ09h7nPbRzS/48mIvd4aTKamdbRj5t4yKIDQsiMSKY9Dyt0v17WjZtfUy+5di/C0NiCwxx2vPVcuZwbH/UsTfBfb7GlA4IkwlZ5rsy3zUxgkNFlR5xOZuhbeO90njF5exipITIQDOJYYFsyyqhyuZASslPv/5Ogn79/BGT89//kd3nTaImLZOadK3nUfjA7lhzCr1iiiela7cTo5eROI9y6Ivyzfswx7hfGESdPwhhMVG9z32NT/QZAlCTlnFcMbn2OG1enEj1vsPkzV/klae5Yr0vmhrrTdHhGMO1YQUi0DVWvnZcXAcP6Qs8tp8cOE+Bv1OMf9pyTT8BE4UQE6WUUgjRS0r5ZxM1LgdWCiEGonV5LhFC+EPX08Y7hRArpJQ2IURHtMpwLHBESvmO3k27N1p3aQNwCfApWnfrX3WbioQQg6SUa4Br0bpZN4gQoi2QJqV8Tf98OrCiTrL+erfug7of3j7GcyoD6jYJzEdr4f5Ab4FuHIeT0lmvET3rBTAYqPphMfYD6QSP18bpVX77HYboKGLnz0OEBINTEnLpJeRdcwO2nX9RvXI1ce++jXQ4sO3ZS+Wi74mYpC1ZUPXR64Tc/5y2XNOaJTgzD2IZOg4A66rvMfUdhOWskeCwI61WKt/SZt8VEdGE3PIgGAwgBLYNq7Fv8RiW4nRQ9vqrRD7/EsJgoGrxjzgOphM47gIAqr9fRMi112MIjyDs3kn6eToomnA75m7dCRp1Lva0/UTNm6/ZuXQJoTfcRNvF8yhZuBTrvkNEXqHNaVb86Y9UrNpA6JB+tF3+L5xVNWQ/9IrLFBEYQMhZvch+9HUvt8ZPuRFLagvXd0tCNLvvfs31vetHD7N38ltYc4pIf/IDOs+bRJtpV1C+PZ3sj39u9JKF93e/yQ4+fRSPPhrChOeex2G3ceGQPrRvmcDnP2v+uuycAdx24XAenbeQi6fNRiK57/JziQoLYc+hLB6ZtxCnU+KUTkYN6M6QXpq2yWjkoesv4M4X/o3TKf2nazLx4PCuTPhyPU4njO/WknaxYXyxRassXtqjDcv3ZPHFlkMYDYJAk5Fnx/ZydTmfsmgTxVU2TEbBtHO6Eh7gnlfvtBVvUPDZz1TvOUzMNdpL6YIPl1C64g/Ch/Wly5q52lIVU9zXKuX1+wk9sxumqHC6/v4vsmZ9QuFnyzk0bQ4tZ2hdv8Jvu4nSOfOIeeUFMBqo/F4vIxfqZeQbrYzEvesuI6GXX0LuVe4yErvgbdDLSMW33xMx2b2sR2NMffw5Nvy5leLiUs658Bom3HwtF59/7tEzOpxkPPo27T6YoS3h0QS/hPQ7jeiLh1H1VzqmhCh67FtYr3Wkw/uPkD51DracIjKefp+2b95PiweuonLHAfI/WQ5Ayc9/EDG8D93XvqUt4TFZ0w/tdxqxlwyjcmc6XZfOAsDcqy8Vc18l/KlZCLMFZ1kpplZtsO3cRsDoC6hZsoigK65HhEcQcqe7TJdMvh1DZBRh07XYYYjVfswHjBzrV3sjBp6OrbCUPgc+9xrb1fqRa4kaPQBrZj7V6dnsve1FUp66hVYPXEXF9gPk6drFP/9B5Dm96fHbmzirakib9IbbtvlTMUeF4bRp4brHT8/jrKqh5kg+PVe+DBLMcRHsuOJJANKf/IBO8ybRetoVVGxPJ0ePFzHjziD+0iE4bXac1VZ23+6OU83OCcRkgPDpj2Hu0RNDRAQxH39KzS+rCb740maNyWWve+x3OCibPZuoF1/UlptavBhHejpBF2j2Vy1aROj112MIDydsktv+wttvpy4mo4Fp4/py53srcDol43u3o31CJF+s18ZuXtq/I23jIzirQzKXzfkBIQQX9WlP+wStV8qDY/vy8MK12BxOWkSFMvP/fCzW5HRSteA1Qh7SntvWVYtxZqRjGaHFJOvy7zD3H4xl8LlgtyOtNVS8NrPBy2cyGHhweBcmfKUtMTW+a21c1l4eXNqjNcv3ZvPFlsN6XDbw7JgeCCHonhTJiA4JXPXRbxgNgs5x4RjWfQ3n39lsMbnzB9OxZhaw/yH3T6VOH0wnbcqb2HKKOPT0B3R4a7KrHObq5dAcF0m3xS9iDAsCpyTxlnFsHXoPaVPeovOHj2i+iIukalc6SEnMNaP9Yi/AoWlvYo6NPOGY3Gmxdq9nvfChfh+evLHenBBF6qv3IAwG7fecRu0qLM8BndCqeAfRhh0q/ocRxzoG7WRHCJECfC+l7KZ/X6B/X1i7D23M7qvAWWgts+lSynFCiBuAvlLKu/W86fr3fM99QohVaF2OhwDhwE1SyvVCiKBj0W3A7qHAFCnlOP27AXgKOF/XygMu1P+mAjagHLhOSnlAnxzrFbRZn0uAy6WUeUKInsBcIBhIA26UUhbp5zBFSrlRn/Bqo5QyRQjxEHCNrp8NXCWlLBRClEspQ3U7H9Pt6Q78AkyQUjrr+Ks2vet66JOX/QSYgWellJ8JIcxAAdBfSnnUN3BZA4f5/UZN+lWbnbDkRv+OpYz4txaEc88ZcpSUTSf+59Xs6nhiK1/5ovOeHwFYk3jJUVI2jUHZ2pIK1Rvqr1d4ogT2u7jZdAEq357kV93g27QfCn+2Hu9XXYBeh74l86xhftdN/k0rI7b8+mtwngjmWG3t0ebyxYYWRxmXeRz0O/I1Bef7v0zHfKe9s2wum39PPupUEE1mQOZXrPVzrAA4O7vhJVj8wakYk3OGDvW7dsKqVVR93nAF9HgJuuwxiq/0fxyK/ESfqXjuvX7XDr5jdrPFoXXNUPbOyNRGwvnb5l6Hvm0W3Vrt5tIF/8fOfke+Bt8jkk86ii/3/29jfxP52cpTwpe1/M+0GEsp0/EYLC+lvKGBffVenUopFwALPL6n+NonpRzawLGrjkW3gbyr0MYl1353ok0U9nCdpO/pf740HgUerbNtM+512Dy3D/X4nI8+xlhK+SzwrI/0ob7srJMmxUf6dHSf62Os+9XJ1gNt0q2Tq1uKQqFQKBQKhUJxkiNPwVmfT3b+ZyrGilMHIcQ04E7cM1MrFAqFQqFQKBQKxd+Gqhj/lxBCdAc+qLO5Rko54ER0a1toTyWklM+hjdtQKBQKhUKhUCgUir8dVTH+LyGl3Ab0/LvtUCgUCoVCoVAoFAqFN6pirFAoFAqFQqFQKBSnEqfgckgnO/9r6xgrFAqFQqFQKOvWkiYAACAASURBVBQKhULRJFTFWKFQKBQKhUKhUCgU/2hUV2qFQqFQKBQKhUKhOIVQyzX5HyGlcqrilEDdqAqFQqFQKBSK5kb83QYcC4UXDTnpfxtHf736lPBlLaortUKhUCgUCoVCoVAo/tGortSKU4Ltbcf5XbNb2vcAbE0536+6p6d/B8DOdmP9qgvQZf8PrEm8xO+6g7IXArCx5YV+1e2b8Q0Am9tc4FddgJ4HFzWbLsC65P/zq+4ZmV8B/vcxaH5uLl2AP1uP96tur0PfAmDLT/OrLoA5tq3fyzRo5bq5dMH/cahWe0OLi/yu2+/I12xq5d97AqD34W/9runJqRiTm+vZ11z327ZU/+t2P6CVkVMtdjZX2YPme1Y3V0xuLl3A736u9fEpgZqV2u+oFmOFQqFQKBQKhUKhUPyjURVjhUKhUCgUCoVCoVD8VxFCjBZC7BZC7BNCTPOx/2ohxFb97zchRA+PfelCiG1CiM1CiI3+sEd1pVYoFAqFQqFQKBSKUwh5inelFkIYgTnASCAD2CCEWCSl3OmR7AAwREpZJIQ4D3gbGOCxf5iUMt9fNqkWY4VCoVAoFAqFQqFQ/DfpD+yTUqZJKa3Ap4DXBBZSyt+klEX613VAy+Y0SFWMFQqFQqFQKBQKhULx36QFcNjje4a+rSFuBhZ7fJfAUiHEH0KI2/xhkOpKrVAoFAqFQqFQKBSnEqdAV2q9wupZaX1bSvl27W4fWXyuzSyEGIZWMR7osflsKWWmECIeWCaE2CWl/OVE7FUVY4VCoVAoFAqFQqFQ+BW9Evx2A7szgFYe31sCmXUTCSFOB+YD50kpCzy0M/X/uUKIr9G6ZquKseKfQejg3iQ9dhsYDBR9vpT8uQvrpUl67DZCh/ZFVteQMfVVqnfsB6DjL//CWVGFdDjB4SDn5Q9ceeLuvIS8t+prJT9+G2HD+uCsqiFjymyqduxHBJhp99lziAAzwmikZPFacl75WDv2QzcSNqK/K78hLISgXp1JfPQ2hNFA0WdLKZj3Rb3jJDx2O2FD++KsqiHzgVdcNhvCQkh+9h4COrYBCZnTXvXK1/apm4g+pxfOKiu7732Dim0H6mkHtI6n89xJmCNDqckpxBIfhTAIsj/6mYw3viG0Zzt6/vCMK32rmbcQMVw75/RJr1G5XVt7MHxoL1o/cQsYDeR/sozsOdqavMbIUNq9OQVLq3ish3PZf+eLOEoqCB/UgxYPXefS7fL7v8lf8D25b31J+0+fxhQfhay2AlC5dR+hZ3bHWVXDoSmvUrU9DXNSLK1fuQ9zXBTSKSn4+Cfy/62tZRnUJZU2r08B4PQ9Cyn4dBlHHptX79xbzLiV8GF9m6Tb8ukJrvw91s5h7x0vU7mt/vqLAa3i6fDWZIyRoVRuP8C+ibORNjuB7VvQbtbdhHRvS97CVYSf0QVhMJD7yXJX3q6r3gApSb//DaIvHNQkfydPvoLYq0birLFhSYzGXlxO7rvaetxBp7WhzXN3YgwNRkpJ+e87CB/S65i1o8aeRfLkKwjs0JK/xk2lcut+l81hQ3rR6qk7sLSKp3TVJtJueLK+v5+4lQi9vBy8f7bL321euQ9zXCRSav7O0+09Fh55Zha/rF1PdFQk33w496jphTkIgE6r5lH42TK/lGuA0CG9AW2d1pzXPiVn1kcnrJsw+WoiLxzqyp8w5VpyXvrghHVr0xuCAgEwRYVhLyrz0rS0iqfdm/djigqlclsaafdo9y9A65k3u+7JA5Ned903ABgMdF/zBgBd1syl4JNlGALMxFw1CntBCQCZz39I+NDehA/vg6yqIX2ydi8AtH5pIhHn9MVeUMJfI+5xybaYfgMRI/rVO3d/037FO02Ow+1Xv4uzogocTqTDwYEL7wMgoHMqSU/eBUCX96exe8Js2ky7skkxuXxbGrvvft3le6BeTI6945ITetbtHz8JgPhJ1xA+cgBCvy86r5lPwcdL/FJGEu67kpjrtPWWu+7+ipJvV5PxwOz6Nj9+G2FD++Cs1nRrbQbAYKD9olnYsgspeP97kh+/FVNMJE67w5XEGB6Co7QCaPqzqnZf6uz7MMdEkPnqZ2S+9Inms8+fJKRHewq+WIF0yuOKyfaCUsyJ0Ui7A3thKQB99n1KdZr2G7980x4OTpvb5LIXPrQXHRY8DFLWK8e1xxZmE8bQYGw5hey/7fkm2Qxw5PkP3aJGC8bQWITQRlrai4/g2YDX1JjcFI5F2xASg8ES3OisU8cT31JevpvIEX2x5Zf4kpwI3A3YgR+AB07kPBVebAA6CCFSgSPAFcBVngmEEK2Br4BrpZR7PLaHAAYpZZn+eRQw80QNUmOMFacGBgPJT9xJ+o2Ps+/cCUScP4SA9q28koQO7YslJZm9w2/jyMNvkPzkBK/9B656mP3j7mH/RfeT/MSdru2RFwyupxU2tA+W1GR2D72dIw/PocXTWnpZYyPtqunsPe8e9oy5h7AhvQnu1QmAsl83s2fUXS6N2AmXkTTjTg7d9Dj7zr2TiPMHY/Fhc0BKMvuG30rW9NdJmunOn/jYbZT/8gf7R93B/nF3U7PPPQwj6pxeBLVNYuOZE9k7ZS7tn/c9tCL1kWvInPc9GwfeS2i3VHIXruaPwZOIu2ggwZ1akfrINRSt2uJKH5iaxPaBd3LwwTdp/ewdLt+3fup29lw7kx3DJhI9fhCBHbS5D5LuupjStVvZPmgCpWu3knjXxQDYCkvZd/PTXrZEXTCYgA7a+R+8dxa7x9xH5osfYE6K4a8ht3P4oTm0fEr3s8NB5lPvsuucu9h74VRirxvjypv00A0Yw0O0azrheaIvGe7a57p+w/oQkJrcZN3Sle7Z/p1llbR91rdfW0+/lqx3vmPLwLuxF5cTf+U5ANiLykl/9F9kzfuW6PPOYNfVT7Fl6L3EjB/kyrtj6N3sHDUJS3JMk/0NkDP/O5CwfdhEtp1xG9G6duprkzg4bS47zrmHrNlfENA6sUnaVbsPse/W5yj/3XMySI1WT91OTdoRipesI7hrWwLr+Dt8WB8CU5LYOfgODk2bQ6un3f4+8tS7/HXO3ewZ/wCx142pl7cxLhwzkrmznjrm9MbQWAD2jLzLb+Uag4GWT2vl0pqRS8ToM/2imzf/a5DuH5wxV48+Yd3a9GlXTseamdugn1pNv46cd75j28C7sJdUEKvfvxHDexOQmsy2gRNIf/At2jx7u1e+hFvPxxwbCcBfw+8mavwgTNHh5M5fxK7Rk9g1WquEBaQmsXPQHRx8cA6tn3HH2sIvfmbftU/Us6d0zWZ2jpjYoL3+4njiMMDBqx8i7fyJrkoxQPKz95D74gIAChavp/2LtzctJp81EXtxBYlXDXfvNBhIfeQanDXuivIJPev0SjFA/jtfsm/cva5+i2W//um/MiKEq0Pkzm6XEditnU/dgJRk9gy7nSMPzaHFU3d67Y+98Xxq9mVovp15BwdumMGh+17GnlvoSpN4t/Z8iRjep+mx02CgzXN3UrU3g5qMXKLOO9O1L/PFj8l4cgGWFnHHF5PfWcSR5z+kcus+tva5iYMPvglA9cEcdoyazI5Rkzk4TavoNansGQy0efo2bHnFbO1/m+vlkyclKzdRuXUfm9pdStrdLzfJ5p3nTmLnuZMoWfGHa7spLA5HeT724gzsJZnU7dXa1JjcFI6mLcxBCKMZe9FhHOUNT0J8PPEt//MV7LnaZ51qGNpkUKcDXYGXjufcmgvpPPn/GrVfSjvaS4efgL+Az6WUO4QQdwgh9JuZx4AY4M06yzIlAL8KIbYA64EfpJRLTtSnp3TFWAhxgxAi2eP7fCFEl+PUGiqEOMtPds0QQkw5SpoLPW0VQswUQozwx/F1vaFCCJ9NMyfipxOwZ4EQ4pLjzR/UoyM1B7OwHc5B2uyUfP8LYSPP8EoTPmIAxV+vAKBq826M4SGY4qIa1Kql+LtfCB81wCtN+KgzKP5K06r8czfGMLeWs7JaOyeTCWEyIfUft+Vr/gSHOwoEdk7FejAT2+FsqLV5hLfNYSPO8LLZoNtsCA0iuF83ij9fqiW02XGWVbjyxZzbj9zPVwFQtmkvpvBgzPGR9c418uxu5H3/H8J6tadyTwYR/U9D2uzkfbOWlEeuJv+H373ekBYs1DQrNu3BFB6COT6KkJ4dqEnPwnpI833ht78SqfsrclR/Cr5YqeX9YiVR52rbq3YcwJIU59I1BJgp/nEtESO9/RwxcgCFX650+zk8BFN8FPbcIlcrk7Oiipp9GZgTYgAwhgVj1202BgdhPZjlF12kJHRAV5dG1f4jGCM0H9QlfGB3Cr7/DwB5X6wkarTWU8BeUELFln2YYyOxF5VSo/usaMnvXvmlzU74wB5N9jeAJTm23n6Aqr/SqforXbPv7O4ULFzZJO3qfRnUpNXrwQSAo6yKqt2HqN59kModaUSM6u+1P2JUfw9/72nQ39X7MjAnRvs8hi/69uxORHjYMaUVpgCkwwZo/vVXuQ7u2QERYNYVJCU/rfOLbmD7Vlg94lBNetYJ69amT3r0Fo48PAcAU2xEPV+Fnd2dwh9+AyDfo9xGntvf677xvP/NSTHEjB9I1b4jLh8XLVpDQDvvCUIbuhcAyn/fiaO4vJ49Zb9s9oqdzUYT43BjWFJbUrl+OwBFq7cQNaxnk2IyQM7nq4gZ7S5LyTefR/m2A9hL3LH+RJ51njjLq7yffQ6n38qIOTHG1UoqbXZKvvuF8DoxOWzkGRR95dtmU2IMYcP6UfjZUozhIVj1Z335qo2UfOfuFWlJ0mJ15Kj+TY6dIT07YAgwc/jRd0BC0eJ1rn3lG/7CWWMjoHXCccVkXzYBYKz/E7spZS9ieG9q0rO03gp2hyvWexLUsfVx2+wLabeCw6p/qV8mmxKTm8rRtIUlBGd1mW5nTYPpjie+lf++E3txmS+5O4HngNoDNvzGUXFcSCl/lFJ2lFK2k1I+rW+bK6Wcq3++RUoZJaXsqf/11benSSl76H9da/OeKKd0xRi4AXBVjHXn1W/uODaGAsdcMRZCnGg39AsBV+VUSvmYlHJ5I+n9xgn66W/BnBiDLSvP9d2ele+u0OiYEmOwZbnfItqyCzAluis9Ke/NpN23rxJ58XAvLVtWQT0tc0IM1ky3ljW7AHOtlsFAhx9n0+WPDyj79U+qNu/BFzVpR7zssWf7sDkhBltmnlcaU2IM5lZJOApLSH5hEqmLXiPpmXsQQQGudJakGGoyXcMssGYVEpBURzs6DHtpBTicBCRFU30oF0uSVilxVtYQ2j2VrPeWeuXxOuesAsyJ0ViSorFmefuiVscUG4ktV5tF35ZbhCnG/SO8Ng1A1Y40rBm5Lh+2fukeOv34KqFndPc6f1t2/WthaRlPUNe2VG7eDUDRol+wtEkEIHn6jRQsXOG+NjrmxJgm6x6ZOZ+Qvqe59h965iOsmQVY6lTkTNFhOEoqXD/krVkFWOoc3xga5PXj1ml3twB1WTKLNi/ehaVFbJP9DRB9wSBCerYn5aW7MUaEYM3W7wMJHT58nNMWv0zogC7Hpd0Q5sRosl/9FABHWWX98pIY46Vry86vd00sLeMJ7tqWij99l5cTxmACp9vP/irX4SPPwFFU6tbNKfSLrjkhBlOMu+JU9NWKE9Y1J8RgTo7DnlNAtf6SxJxQ5/6N8r5/bVnua2VJjMHqEVds+n0D0PqJmyj8bi32/GKv/cawIOKuH8NpS2fT+qWJBLSKr3Pv5dcrH38nTYnDAEhJ6wVPkvrtbCKvGO1KU7P3IKF6BTvu/DMxhgY1KSYD1GS5y58lMZrYMf0p27QXZ1W125YTeNZFXXGuV77YWy8ipI8W47JnfeS3MmIICXKlafH8PdhLyuvH5IQ6Nme5dZMfu5Ws5/4NTici0FLv3GopWblJ00qMbnJ8izy3P/bCUtfLQ1tOYb3YZwgOPK64GX/DWKLHDyL6osEYI0Jc2wNaxdHlp5fptPApQvuf1uSyF9SxlWaPlHT85HHirh5FXYK6pJA89Sr386AJNndZ9qornyfG8ERMkS0wBNV/qfZ3IoxGrxjvi+ONb43QERgE/A6sBpp/zIfib+WkqhgLIVKEELuEEO8JIbYKIRYKIYKFEI8JITYIIbYLId4WGpcAfYGP9Kb1ICHEKiFEX11rlBDiP0KITUKIL4QQofr2dCHEE/r2bUKIzkKIFOAOYJKuNagB+xYIIWYJIVYCzwsh2gkhlujThK8RQnT2kedW3fYtQogv9fM5C7gAeFE/XjvPFlUhxDlCiD91+94VQgQ0ZLu+fYius1nPV/vKLVT34S4hxEdCCKGn9/RTuRDiZV3zZyFEXN1z8DiX9kKI5fq5bNLtFkKIF/Vrs00IcbmeVggh3hBC7BRC/ADEe+j0EUKs1v32kxAi6RhvEW+kdxcf/fR8pkm79AH2X3Af6Tc9TujgPvXfrtfR8j1Pnp7G6WTvmHv568wbCe7RkYCOrX2aV7lxx9HPwafNIEwGAru2p+ijHzlwwT04q6qJvePSRrM16o/az3qauEsGUbp+NziP1s8FfDmjrrt84853+KE3XRkP3vsyu8+9h72XPoQxMpQwffymL3FDcCApc6dxZOZ8nOVVAIQN7kXln1plNnPmfGIuH9m069eAbuw151G9191dvd2sCQ2cbMP3WUNJhMEdaneOnoyzspqAFB+3/VH8nfv+Yg49+jZFi9dhyy2i1aM3utKE9juNAxNnsfuihzDHRxHcvV2TtBujevchV2uR70yN+8QQHEjqvAfJeMLt7/8KJ1iuRWAAEaPPpHLbft95jlNXyyOo2rbPlTxsYM8T1zUaiLp4ONmeY6DraTZyrRo4XsSIvtjzS6g5XL+xpGrXQXYMvIO/zr0Pe24RgR3qx0N5bAHj76OBOAyQftlUDoy/l0M3PUb0NWMJ7qf1Ksl88FWirxkLaC/CcPo4xyY8o9o+eSMHnvyw/v4m6ng+66KvHeeyF6Dku18o/l5rgY29fpxP7eO5l8vWbKbke601055XROQFQ+pfc58mS8KG98OeX0L19v31E9Sh8KvVulZD18t3fDMEWogccyYVdeaLqH9bNk0XtJi87ew7KFu/E3tRmVdM3nPd0+w8934OP/Eu7eZMxhAa5EO/kbKn34R/XfgQO0dPIWvut157c99fTNlv20mf/Lr38+AYbd45alK954gwB+Ioy8VenImwhCDMgb4M+5vw6aQ6SZoe346CCYgCzgCmAp8fmyGKU5WTqmKs0wltKu/TgVJgAvCGlLKflLIbEASMk1IuBDYCV+tN665fW0KIWOARYISUsreebrLHMfL17W8BU6SU6cBc4BVda00j9nXUde9Hm2VtopSyDzAFeNNH+q9023ug9Z+/WUr5G7AImKofz/VEEEIEAguAy6WU3dEKpedgHC/b9W1TgLuklD3R3mzV+qIXcB9ay3Rb4Gwf9oUAm3TN1cDjjZz7R8Ac/VzOArKA/wN6Aj2AEWiV/STgIrRr2R24VU+PEMIMvA5covvtXcBn9wchxG1CiI1CiI0/7d+B2aNrrikpFpvH2CPQ3wwmxbq+mxNjsOdoaWrHKTkKSqhYu4WAlGR3uqSY+lrZBViS3VqWxBhsOd5pnKUVlK/bRtiQPq5tURe7x4vZs73tMSXGYssp8NKwZ+djTo7zSmPPKcCWVYAtO5+qLVoFsGzxWsJGaR0aei1/kZrsIgKS3W/kLUnR1GTXOYeCUkzhIWA0UJNZQGDreKzZWutuUGoikYNPp9+GN4kd5+6m53XOSdo5W7MKsCTV8YV+LHt+sburZXyU1xgop8eEMtZD2ZiTYrHlFLr86KyoonrPIYJ7dnSlMyd6XAuTkZS50yj6ZjUlS/7jShPav6s2sQxQ/MNaAlKS6l0bW1aBl18b0429bgydfnyV2OvGUOXx4yykZwcsyTFYc4q8tO2Fpdobdr2bnCUpBmud4zvKqjB5vIU3WMxe+4t++A/CYj4Of5dgPZKPJSmWvI+XaTbqb8PL1u3AXlSGs9pKTXoWIb06NEm7MUJ6d6LL2reJu+l8IkYNwNzS+/2ZLTvfS9ecGOu+JiYjqfOmUfj1akqWrDvqsY4bp11rNa61wQ/lOqBNIsaocCLHaqHTnBhL4tRrcVRUnZCulicfs0ee4N6dj8veqPFDCGjXkrYfzERWVWNOiKHj4tfo/Ot8AFJn34spzt0yXff+rS2XoPd+8Igr5qQYbDlFhPXtTOSofrSeeTPhg3oAkDJ7EuakGK2rp9MJUpL/8VIMwQF17uvYejb7IvqSYUdN4w+aEofB+9lRtvQ/BPXQxtVa0zIoW67dz3Hjz8ZeWtGkmAwQkBTjislhPdrSed4k2j51I4GtE9y2nMCzTrPXHV9t2QWu52jE6LP89uyr2XsQs946XvjJTwS0beGyx/vYHjYnaTYH9zmN8BH96bRmPq1ef4DAjq0JG9rXlS7sHO9hG9r5FzQpdgakJGGOCiN67Fl0/8/bWJJiaDHtGhzlld7nVVnVJN2468+j40cz6LL4ZWw5hVRu3U9IT3fcrdmrjZmu3JZGdXo2pqiwJpW9qj0ZWJJjsenPIFOYd8Xanl+CLSsfS1KM+3lwjM+R2jJbm68WaavWu1BLpLUSYQrg78QQGI4psgWmyBb1Yrwvjie+HYUMtImfJNo4VicQ22iO/ybOU+DvFONkrBgfllKu1T9/iLZe1TAhxO9CiG3AcLQB8I1xBlplcK0QYjNwPdDGY3/tNIV/AClNtO8LKaVDb4E+C/hCP8Y8wFfLZze9NXkbcPUx2N4JOOAx89p7wOCj2L4WmCWEuAeI1AezA6yXUmZIKZ3AZnyfqxP4TP9c6+966K3QLaSUXwNIKaullJV6+k+klA4pZQ7uriaDPbZnAis8zq8b2npjm9FeYLTEB1LKt6WUfaWUfc/cX0pASjLmlgkIs4mIcYMpW+49brP059+JvEirmAb17ISjrBJ7XhEiKABDiPZAEUEBBLZvhSE02JUv8vzBlC5b76217Hci/0/TCu7l1jJGh2PQJ34SARbCzu5JzX7t4Rc6pDdxd1zs0qjaugdLSgvMLRNAt7n8Z2+by5Z72+wsq8CeV4Qjvwh7Vh6WVG2d85CzelC+Wptv4M8RUylYsp74y4YCENa7A46ySmy5xdSl+LcdxI07k7LN+wju2JKS9bsQZhM1RwrYOv4RNvSbQP737spKzCWaZkjvjjjKKrDlFlGxZS+BqUlYWsUjzCaixw+kWPdX8bL1xFyq/aCNuXQYxUu17cbwEFpMudKlK8wmos4fROmKDRij9A4NJiPCZHR19XT5We+a3fqFidTsyyBvvvdbcltWPkGdUzSfD+4FTknpsjr3wvL1RF887Jh089//kd1j7qPmQCY1B7NdGtacQhylla6u4l76a7cTM+5MAOIuHUbRTxu89luzCzFFhxOg+yxyRF+v/eEDT6dyy94m+9scH+XaH3vFOVTtOUz0eK3IBp3WBkOgBYwGhNFIYNsWTdJuDFteEfuueIS8BT/gLK0g63nv2ZNLlnn6Wzterb/bvDiR6n2HyZu/6KjHORGkvQZh1F5ACLPJL+W6evdBdva5xj1cIDsfe04Bxd+sPiFdAHtJORaPF3SGAMtx2Vv4+XKs6VlkPDSHws+XU7FpF7sG3sKhiS8CsHPkJOx53rGh7LftRI/VXrTFXjqMIr3cFi/dQIxeQQ3p3dF1/2c89yFb+t7Kln63usbhHZzyOlEXDKL8j10u3cjRZ1C162CD90JDhA/tRcKdFzeaxi80MQ7XfXaEDOpN9Z6DABhjIij68Act/5b95H39a5NiMkDCZUMp0GPHhv53saHfBNb3vgOHPmM/cELPutCBvajR7bWkJFO1dY/rpXB12hG/Pfusmfmuezn8vLMxWMyULvfWLVv+O1H/V9/mnBffZ9dZN7J70C0cnvgC5Wu3IGusmFsmEDqsH+Ej6leMi5eub1LsrNp1kM09rseWW8Tuyx7BmlWALbuQwq+9V3WpOZzbJN289xaz99qZ7Dx3EsVLfifuutFU7T5ESG/tZUTt/B0BrRMITE2i5lBOk8peycpNBLZNJrBTK+24Fw72stccH+XyRdToAVhzi475OVJL1OgBVO0+5PouTBZqG0SFOVAbc/w34qwuxV58BHvxEZw1FRgCtd8PjVXYmxrfjsI3aPUO0BrGLEDDM38pTnlOxuWa6vZrkGgtsX2llIeFEDOAo/XtEMAyKeWVDeyvHUTvoOk+qB04aACK9VbaxlgAXCil3CKEuAFtLHNjHK2LRj3bpZTP6d2VxwDrhHsSL8/ZCY71XBvqV9KQXY3Z60tLADuklGcegy1uHE4yZ8wl5b2ZCIOBoi+WUbP3EFFXnQdA0ceLKV+5kbChfem48h1tOYgHtOWNTLGRtJ77iHZwo4GSRaup2plGyrszACj5/ldq9h4i+mpt/FjhR0soW7mRsGF96bT6bW3Jiqna0hPm+GhavXwfGAwIg4HiH36lbIX2w6bFE7cjPFoGE2fcSfYTb9F6wZNa2oW6zVfqNn+ymPJVGwgd2pf2K+bjrK4h88FXXPmznphHi1emIswmrIezyXzgVWJv1X48Fi3fRPQ5vem77g2cVTXsuc/dWaHrRw+zd/JbWHOKSH/yAzrPm0SbaVdQsfMgCZcOIeHyoeR8soLK3RkkXjeKoHbuH+c1B3Po9utcnNU1pE9+zeX7Q4++Q8ePHgeDkYLPllO9R+tynPXGV7SbO5XYK0ZgPZLP/jteACD+hjFeXYW77/yMvHe+wXowm84/zwGDEUdZBeW/bgazidN+macvq6QdM6TvaURfPJyqv9Lp9KN2HTNf/ICylX9w+ME3aPXyvZiBtvOnU/DZMqr3HiZGv34FHy2hdMVGwob1abJuixm3umw2GI3sf8i99F6nD6aTNuVNbDlFHHr6Azq8NZlWD1xFxfYDruWYzHGRdFv8IsawIITBYB5xqgAAIABJREFUQI+1c7Bm5pP78XJCuqYAcPqGf1GxZR/p979Gi6lXN8nfLadfT1DXVKQQJNw6HnthKfkfLyW4SyqVO9Pp9utcHMVllKzchCEooEnakaMH0PrJWzFFR9DhvUep3OFeaibj0bdp98EMTNHhVPy5h+o9h4m5Rvf3h0soXfEH4cP60mXNXG25pimva/7udxrRFw/T/L1Yu7ezXmigu6gPpj7+HBv+3EpxcSnnXHgNE26+lovPP7fB9I7yfEwRSXRc/iZFny/3S7nG4STzsbmkLpiBOTGG3Llf+UU3acp1CIM7fBZ8tNgvup7pPenw/iOkT52DLaeIjKffp+2b99Pigauo3HGAfP3+Lfn5DyKG96H72re05Uwmv17HwU5y5n9Pq+nX0WXlGxR89jOxV4wk9fX7QULl9v0cuOslku65jK6/6vfC/W6NlDfuJ+yMbpiiw+m2/l9kvfwJBZ8tp+WTt9frVdEctP9pbpPisCk2ilZvTdcyG42Ufreail+0GXwjzh9C1DVad2RrdiHpT39Eu2dvaVJMLt+eTvbHP3sb6XBStmkPUYO1lvnSH9ac0LOu/BdtXG7CA9cTkNrS9cQO7t6ewk9+8s+9/MD1ri6siZOuIv+97zTdq3Tdj926HVe9jayq8bmcEwASMh+fS+r7T2BpmYCjqgZDgAWAjgufZs8l0ylZod2nTYlvnvssSTFkv/mVa1+Pre8jDAJh1n4inf77O9jLKpsUk5ESQ4CFkN6daNNJ62LebfkrSIcDS6t4Dj46H0dxedPKnsNJ5qtf0HXxyyDQxs7qxF1zLqH9TiOoayrm+ChCB3TFeiSfA/e+0iSbrYdzOTjtLdfqBo6qEq11FnBaK5E2794xTY3JTeFo2tJWhbQEY4pqVa8L9InGt7ZzJhN2ZldM0eG1m24G/oXWq/FdYDtgRWtoO8nHhihOBHEyjf3Rx/oeAM6SUv5HCPEOsAttzbAUwAisAxZKKWcIIb4DZkkpV+r5V6F1Kz6I1qI6XEq5TwgRDLSUUu4RQqSjVbLz9XG2L0kphwoh7gfCpZQNdiUWQiwAvte7cSOE+A2t+/UX+vjd0/UK8AygXEr5khAiH631ugj4ETgipbxBCPE6Whfmf3tq6397PGxfAPwppZzdiO3tartjCyG+QauMF6N1Ex+nb38D2CilXFDrJynlRiGEBK6UUn4qhHgESJBS+lw3QwixDnhOSvmNPu7ZCIwGbkerlEejdVsfgNaaXrs9HtiJ1qV6kf75Wv0am4GOUspGB+RubzvO7zdqtzRt0u6tKef7Vff0dG1d3J3txvpVF6DL/h9Yk3jck3s3yKBsbS3LjS0v9Ktu34xvANjc5gK/6gL0PLio2XQB1iX/n191z8jUOnv428eg+bm5dAH+bD3er7q9Dmmt9bb8tKOkbDrm2LZ+L9Oglevm0gX/x6Fa7Q0tLvK7br8jX7OplX/vCYDeh789eqIT4FSMydvbjvO7dre075vtftuW6n/d7ge0MnKqxc7mKnvQfM/q5orJzaUL+N3Puo9PiXHEeSOHnDyVuAaIW7b6lPBlLSdjV+q/gOuFEFvRKlpvAe8A29C6NHj2WVwAzNUnnXINvpBS5qHNWP2JrrMOqDcxVh2+Ay4SjUy+5YOrgZuFtobWDrS1zuryKNpsdsvQKvm1fApM1SfLcs2SI6WsBm5E66K9Da2r89FWUb9Pn/xqC9r44sXHaD9oLeBdhRB/oHUXaWxx7GuBe3Sf/gYkAl8DW4EtaN2lH5BSZuvb96Jdt7fQulgjpbQCl6BNXrYFrYu3X5bJUigUCoVCoVAoFIrj4WTsSu2UUt5RZ9sj+p8XUsovgS89Ng312LcCH9OqSylTPD5vrM2jj+k9vTHDpJQ31Pl+AK3FtG66GR6f30KrGNZNsxaP5ZrQKvK1+35GmzjrWG331cK7Sv+rTX+3x+ehdXQfRavAN4qUci/usRaeTNX/PNNKtEW7felsxnvctEKhUCgUCoVCoVD8bZyMFWOFQqFQKBQKhUKhUDSAPAVnfT7ZOakqxvqySd3+bjuEENOBS+ts/kJK6XNZoVMZKWVo3W1CiDnUX9ppdu14aIVCoVAoFAqFQqH4X+KkqhifLOgV4P+5SvCxIqW86++2QaFQKBQKhUKhUCj+W6iKsUKhUCgUCoVCoVCcQqiu1P7nZJyVWqFQKBQKhUKhUCgUiv8aqmKsUCgUCoVCoVAoFIp/NEJbVUehOOlRN6pCoVAoFAqForkRf7cBx0LO0KEn/W/jhFWrTglf1qJajBUKhUKhUCgUCoVC8Y9GTb6lOCVI6z7K75ptty0FYFvq+X7V7X7gOwAO9h7hV12ANpuWMyXlSr/rvpT+CQAbWlzkV91+R74GYGPLC/2qC9A345tm0wX4Leliv+qelfUl4H8fg+bnzW0u8Ltuz4OLgOa7L7am+LfsAZye/h22/DS/65pj27Kz3Vi/63bZ/wNAs9m8qdV4v+v2PvwtWQOH+V036deVftf0JL3nSL9rpmxe1qwx+UAP/9ucumWZ3597oD37dnUc43fdznt+BJovXjRXTG7O59OpFpObSxeazxeKfyaqxVihUCgUCoVCoVAoFP9oVIuxQqFQKBQKhUKhUJxCqOWa/I9qMVYoFAqFQqFQKBQKxT8aVTFWKBQKhUKhUCgUCsU/GtWVWqFQKBQKhUKhUChOIaTzlFoJ6ZRAtRgrFAqFQqFQKBQKheIfjaoYKxQKhUKhUCgUCoXiH43qSq04ZQg6uy8xD96JMBoo/WoJJf/6zGu/ObUVcU/eT8Bp7Sl8bQEl7y0EwJgQR/wzUzHGRoPTSenCH7GlZ7jyxd1xCXlzF9Y7XtLjtxE2tA/O6hoypsymesd+906DgfaLZmHLLuTgLTMBSJh8NWEjB7iSGGNjMHdsS/SUCWA0UP71YkoXfOp1DFNKK2JnTMXSuT3Fc/5N6QdfaDssZhLnv4KwmMFopPLnXyiZ+75X3vGPX89pw3pirbLy2ZS3OLIjvUHfXTjjBvpdOoTpXW/UzrldMnd+8ghhcZGU5RY3mM/SKp52b96PKSqUym1ppN0zG2mzA9B65s1EDO+Ds6qGA5Nep3J7GuFDe9HurfsxhgRiKyirpxd/41iS778SQ3AAjrJK9l79BJXbtfVbw4f2ovUTt4DRQP4ny8ie8xUAbd+cQmC7FhhCg7Akx4JTkjlLW+Ozy0+vaMICMmd9SthZ3V02pU967Zi1AYzhIThKK1y2nnnkC6rTsnBWWynbtIe0B9927QtoFU/HuZMwRYZRsS2NvRNfQ9rsxP7fIFJn3oQxLAhpd7Bv8hwKvv2NwHbJrrxdl84ioE0i9uIypM1+TH51ncPMmxGG/2fvvMOjKroG/put6b2HBEIJAtKrChI6oggqFhRUbCAKKCKoKAqKFUVUml1ReREUsYDSq4pI76EmhPTeNtk23x93s5tNgUTD+4nv/T1PnuzemTlz5ty5Z/pdDVlL1zvLEPfOJADaJX6DLb+Q5GnvUbRpN17tWxDzyiMA6COCkTYb1pxCkqe8jenQafSRIcTOfQx9aCDSLsn56heyP/mB6BceJPCmBDTenk6d/ft2omDjnr9cLwxRwcTNm4Q+NBDsrtdotty8GHNKJh7NY7DmFgCQ/vrnFG3eTdTzD+HbR5GTMmUepsOnEEY9zZa9ijDqEVotBWt2kDH3q2r1TB/SFEvO2Qu+svPZl99i644/CAoM4LsvFtUaD0DoFVs03/gBecvWkrN4ebU44TPG4pvQBbupnNSpc53+ovmWj7GXmMBmR9psnBn+GADR70zDGNfImV4XEI01/3yD6FtZ59bbFpGzdB0ZC76pFqfRzAfx69sZaSrn7OR5mBx1LXbOBPz7dcGaU8DR/hOd8aOn34t//64ABL48i9Jf1uE39gHQaCn98SdKvljqJl8bG0PAM9PQx7eg6IOPKFn6tTPM+7YReA69HqTEevo0+S+/dtEyNQSeV3chaOp40Cg+ueCTKu1IkxiCZ07B2Ko5ee99QuHnStsgDHoiPn4LodeDTkvp+m3kL2xYn3z7G2Np1CaONXPcdfK8ugtB08YjNBqKVq6h4OPqOofMUnTOfdelszY8lNDZU9EGB4G0U7RiNZaz5wCI37SYvGXrGqzt8x+eoMjd/y25n60i+63PqskNe3YsPr27YjeVk/bUW5QfOYUhLpqot59ylSUmkux5S8j7bBUA3r06O8PCJ99FxltfVpN7MV+hjwgBAZa0bGd48D03EHK38rvkjabfTebnP9fLpwFETBxB9OO3gRAUbj/AiVEvKvpMvh1Q2id9RBDSasOaW0jGou8If0j5XXGNjycaox57mdmtTdIG+NBswRS82jdHY9BTnpzBmUlvY80v5srN7zrL3PjVcaTN/5ZmC57A84pYpMWKJT2Xoj+OkvTM+8S+MKZe7UgFVyZ+iy2vkJRp71K0eTee7VvQ6JVHlXsTEayUJaegzj7Zp3cnQPnN4Yx3/tMg989vQDeC7hjkTO/ftxOmEyn1vn8XscVhoBXQDfiz0vV2wGLAD7ADXYGyaoX6L6G+lbrhUVeMVS4PNBpCpj9K+vjpnBv2ID7XJaBvGusWxVZQRM4rC8j/tEpDb7ORM+d9UoY9wPm7JuF3x42EPv+YM9j/xmsxNo9xS+Kb0BljkygS+4zl/NPziX7pYbfwkDFDKT+Z4nYt6/1vOXmdqxPp/9AogqZNIHPCM6Tecj/eg/ugj3PX2V5QRO7r810D4grMFjLGTiHtjrGkjRyL51VdMbRt5Qy+IqEDoXERvJrwOCue+YBbZt9fq+katW2Kp5+X+7U2Tcg9l8WG+d+xf/XOWtPGTL+bjA9+4GDPR7AWlBAysp9Str6dMMZFcbDneM5OW0jjV8aCRkPj2Q9xdtpCjt74NLoqefpefSUht/ejZN8J9jS9lTOT5hH7yjglUKMh9qWxJI6exeE+Ewga1guPFsqg4fT4ORy57gmQkLN8E2nzvyFoWC8Ajgx5giODHufEqFk0eXMCHk2jONTzYZKmLai77EGPc2TQ4+St/o3SY0lOfcuTM7EWlrB/wBS3QTFA42dHk/r+j+y95lGsBcWEOexiCA2g5PAZfm98B8mvLaX5m+MBKDuV6kx7ePAUhE5L+sJVdbOrowyNZz/EiVEvcqjPRIKH91TKoNEQ0K8LAAfb3I41pxBzSiYApuNJHB86mdQ3lmA6ngQaDeemL6CRoy5Lm43Ulz7mWL9HODH8SULuHkLQXYMxxkWR/cmPZH+xxqlz5UFxvesFIK12zs38lEMJEzgyzNUJThzwCB4tG5O3agsnhkzixJBJFG3ejW9CZwxxURxPGMv5Z+YTPduhc7mF03dO58R1E0kcMhHf3p3w6tjSKU8fGeIom4WLMXzIABa99dJF4wFofRS5Jwc9jP/QazFU8Rc+CV0wNoniZN8HSZv+LpGzHnELT7rraU4PneAcFAOcn/gap4dOcH63l5dwIeqjb2Wdj/Z9lMBhvfBo4a6zX5/OGOMiOdJrHEnT5hP7ssvH5S7fwMnRM6vJLNy2jyP9FZ2tKecJeOpJcqc8Rdaoe/Hs3w9dk8Zu8WVhEYVvv0vJf752u64JCcFrxM1k3z+W7LvvA40Wz35961y2v4xGQ9DTE8h45BnO3/yA4pNraEdyX59Pwefu7Yg0W0h/8ElSbx9H6u3j8Ly6C8YG9Mmm/GJWvfAZmz/4sZrOwc9MIGP8M6TcVIvOhUXkvDbfORnsCrCRO2cx52+6n9RRE/G740ZCnn8cgBMDH2m4tu/DlWCXyue3Pifg9uswNHOX6927C4Ym0Zwe8ADpz71DxExlsGU+c56zwyYofzdNQprKKFr3m7PsEbMedcrwH3xVjfpeyFekv/YZpQcSMZ9NJfvTH4ie/TDeV7XFb0B3Eq9T6nL6olX19mnodERPvp3EkTPZ23o0fle1wb9/Fzfdzr/2BaUHTnKg830kTVtA2JjrlTbruicQGg3CoOdw/0lubVLkI7dgTs+hZM9xUt9eRsmhU862rPxsulN20lOLnDrv63gfud/vIOPT1eiC/Gg07a56tyMVHG5zG9ZcVztSdjyZE0MfJ/31zyk7dhah0XD+2QV188kaDY1mK77QnJLZYPcPIOujVU4ZBRv31P/+1WYLFzcDW3FHB3wBjAPaAAnAxRsblcuK/5mBsRBisxCiy8VjXrL83xBCHBZCvPFfzDNKCFF9Ovj/ASHEp0KIEX81vbFtSyzJqVhT0sFqpWTNFrz7XO0Wx56bT/nhRLDa3K7bsnMxHz0JgCw1YcvJxZbrWiUt+GErfpVWegF8B/Qg79uNAJj2HUfr540uNBAAXUQwvn26krtsrXv+xSa375rAQKwpqVjPpyk6/7IZz4Rr3NPk5WM+chxZRWcAaVImIYVOBzodSOkMazOwM39+uw2A5L0n8fD1wjc0oJoMoRHc8Myd/PiK+6pa0x6t2P7ZL9itNvJTs6ulc9rhmrbk/vQrANnLNxE4SLFTwKBu5KzYBEDJnkS0/t749+1E+dk08r7fgSU7H2thqZus0NHXYU7PIWe5YtfCzXvQ+XmjDwvEu0MLys+mYU7OQFqs5K7aTsBA1z2pCPdP6Ejuyi3krtquBNiU6VJh1CMMenK+2ezUqa6yKwgaeg1Cp3V+t5eZHTKq29W/55Xk/Kh03jK/3kzQdd0A8GgWReZSpXyZyzYhjIZq6f16tgWthswlP9fJrvqwQLw7KmUor1SGwEHd8O7YAmu+sjIvLVbyftiGv6MuyzIz2Oz4D+hOwdqdIKF0X6JSl8MCsWbmOVcI7SUmyk+m4N+vK7nfKPlbUrOqlbuC+tQLfVgglsw85yy9Z7yrUy8tVsoSk/CId+/o+w3sQb7j+Svdexytr+v5s5e6nguh0yErPReRzz1Qq85V6dKhLf5+vheNJ3RG10DbYqXgx6349u/hFse3fw/yV7r8haaSv6gr9vLiBtG3qs7SYiXv+234D+zmFsd/YDfnvS7d66oXAMU7j2DLr65P0dZ9zmfOXlCILDdjS1X8m2n9Row9q/i3/Hwsx44jrdbqOmq1CKMRtBqE0YgtO6dOZfs7GK9sifVcKtbz6U6f7JVQpR3Jy8d8OBFq0LmqT5YN6JOLcwo5d+A09iptgfHKllgq6/xzDTrnKjpXtbMtOxfzMVfbZ83OxZajtH3SYm2wts+jWQzmpDSlfB4GLEmp+PS/yi2OT78eFKzcAEDZ/uNofL3RVnlGvK5qjzk5HWuqMijzaBePMBqc4QW//I5fFd99MV/hN7AH+d9vReh0lB1PQuvrTch9w8hauAJpVuxlzSmot08Lua0PtqJSin4/jL20jKLfjxA+ZoibbgEDu5GzYrMrra8X+mB/vDu0wHw+S9lFUqVNChjYDaHVkrNiMznLN+HTIR6dnze6YH+qUqGzvdik6Dy4BxqDDq/2zerdjlQgLVbyf9jqtLMsKwebHb+BPShYuxMppdKO1MEne3VogTDqKyQ32P3TeHnUaou63r/abFGJ49UygYHAAWC/43sOUL3zpnJZ8z8zMP4HMBboJKV8siGFCiG0tYVJKVOllH95MPpPQhcWgjXd1VG3ZmShDQ+uv5yocAxNG2M+5VoZtKTnoI9wl6UPD8aS5howWtJccaJmPEjaq5+4bQmtIHzKaOdn07bfsKZnOr/bMrPQhtVDZ42GyKWLaLR+BWU7d2M+dMwZ5B8eRH6qqyNZkJ6Lf0RQNRHX3DOIw+t3U5Tlvl26avqa0AX6YisocXaELWnZThsYIoIxV0pvScvBMz4Gc6VBdtVOmkfTKDyaRhEx6VZarngJr/bNMafloI8IwhAZhLmSvc3pORgiXeUxRAYhrVYsWfmUn0nDnK7k7d2xBW02vEOb9fMoSzyHOcVVR+oqG8Cne2ssWflovV0NrjE2DH1EEK2WPINvd9fKkC7IF2slu5jTcjA6bG+ICKLcYYPwkf2wZBdgiHS/58G39lW2bNfRrvqIIAwRQW62NTvqoyEiCFuRMgHR8ud38E3ohDE23BnPq0M8gcN6EzntblKmLwCbXanvVZ4dQ6MwPNs0RWg1zgFxqGObIYDW39tV/nrWC32VeunVponbd3tRKd5dW9NizTs0en0iWj9v9OHB7uWt/IxqNLRYPY/Wu5dQtH0vpn2JAPj174Y14xIMrjQ6sLvqsjU9u5r9dOHBbhMJ1vRsdBX6Sknspy8St2oeAXcMrj0fe/WBWEPpXNl/VaDcq8p1KhtDRN39k0ef3liTzzm/27Oy0IaG1CmtPTub4v98Tdg3ywj77htkSQnmXX9ePOHfRFutHclGG1Y3nQHQaIhatoiYjcsp+31Pg/rkC+lsq6SzLTMbXXg9dHZwKds+XUQwuhBlEsB/aAIF322o9ozow6vbXl+lHH7X96bwp83O7779e2DNLXTpkpFbg9wL+4qAob2Ifmm801eY03MwNovGu1sbmn83R8m3V7t6+zSPZlFYc13HhcrPZaAPdx/oBw3rRdBN1zr9pzktB7/eHWi6cArenVuS9PRCsNnd2iRdSABaf2/MqdlYMvPQBfsr/j40AEMl3+7fr7Obzo2eHoVfz7bYik3Icku925EKWqx5B9/enTHERDiveXaIJ+DG3kRMu4fzzy5w6nxRnzygB7a8hr9/Gh8vQu5xtU+GxuH1vn+12eIixAMS+AXYA0y9WIJLjZTiH/93ufGvGxgLIZoIIY4JIT4TQhwQQqwQQnhVibNQCPGnYwV3ZqXrXYUQvwoh9gsh/hBC+AohtI7V3l0OeWMvkLdwxD0khDgohLjdcf17wBvYWXGthrS3OtLtF0JsdVyrMW8hRIIQYpMQ4ivgoBDiNSHE+EqyXhBCPOGwxaFKsuY49DoghJjguN5ZCLFFCLFbCPGLECLyAuVrLoRY79BxjxCi2QXKLIQQ7wkhjgghfgLCKsmpc56uzGu4Vmm2vi4ITw/C586g8Lu1zrMnLlFVZNWQn5QS375dsWYXUHboVPUIQMacJc7Pntd0qx6hPirb7aSNHEfK4DswtrkCfbMmLvVEdQWrlsEvLJD2Q7qz49NfqsWtKX0Nkapfq8ijxuQXLpzQahB6HcnTFpLy0mc0W/hkpWQ1lcctNcbGEeSu2uYWp2TvCQ73m8jR65/E2CQC9FVem1An2UoHJnfVNrcy7+4yluK9J0hd/APx8x9D6+M4c3sB21fY1e/qKwm7sx9lZ9OqZebfpyP2krKqAiqKWR0pa78XQmA6oWxrPH7dJGyFJXh1ae2MUrovkeI/DnHuqfcIGz/CNXtfSSeNlwdNFj3F+VkfIh0d3uwv1nDkWperi5kxxpVvfetFlbwixg13Cy7+9QB532zkxJBJWDLziHz2/gvLsds5MWQSR68ag1f7eIzxsQgPI2GP3kZ6DefX/ivUaBPl39nbnuTMsEkk3zeDoFHX49W1zX9XN6c+VX3cxX3IBbHbsZ2vcia6jumFrw8ePa8m67aRZA4fgfDwwHNg/7rn/Ve5UN2tC3Y7qbePI2XQSAxXtmxQn1wrf/c+obR9YW/OoOj7tdVWwhuk7RMC00FlZbrgh814X9OxhvpWs1wneh0+/bpTtEbZDSQ8jPgMvIbywyeqJrqo3Mq+omTXEZLGvez0FQBCo0Xr58PJ4VMAaDLnkdpl1MsnK/8yP1d2AxX9cQRrXhExz7n8p+lYMimzPiF/7R9EPnqL0ye7FasG2dbcAg50e9D5vcnrD4PGFe/MxLcxnTyPMOjRBfnVQ2f36yeGKO2IdxfXZLBpXyIlfxzi/FPvEvbwrdXbkVp8sv/gqyg9WKW+NMD9K1i9g2PXPuSMHv3knbXLqG+bemF0QE/gLsf/m4B+F0ukcnnxrxsYO2gJvC+lbAcUAuOrhE+XUnZBOUTfWwjRTghhAJYBk6SU7YH+gAm4HyiQUnZFOWT/oBAirpZ8bwY6ABXp3xBCREopbwRMUsoOUspltaSdAQxy5H2j49qF8u7mKEdr4D9A5QH3bUDVt8M8BMQBHR12+VIIoQfeBUZIKTsDHwOza9EP4EtgvkPHq4G02sqM4jBaAm2BBx3xqU+eQoiHHBMYf645cQRdRKgzTBceii0z9wKqVkGnJXzuDIp/2kjphu1usvQRwVgz3GVZ0nOc5xUB9JFKHK/OrfDr342W2z4k5t2p+FzdjkZzJ9eYpaFVC3QRzvkAtGGh2LLqv6Ili0so272fgIfvBeDx1a9QkJFHQJRrdtM/IojCjDy3dNFtmhDcJIKntrzNM9vfQe9p4NXEz2tMXxPW3EJlplurcdggBIvDTua0HAyV0usjgzElpigvx3IgdO6DVHN6DqZjyRiiQijZdwJplxgahWLJyFXkVbK3ISIYS7rrnpgzc5WB8Q/bneGVKTuZgt1Ujk9n13lTQ2RwnWSHjhlC6J0DCbmjn7N8ANa8YoyRwRRsP0hZUrrzBVrWnEJ0lewS+cD1GGPCaL9uDuaMXHy7XkHzNx/m2L2vYggJwJzuXrdKD5xC4+NZZ7taMvIc1yuVoVLZ9BWdICkpP5WCLsDHLT9LWg7YJXZTGR7xjdFHBGOpeHZ0Wlp8PwddaCARE2/HmpGLPioUa3a+26qQdwfXVrv61guLo14KnZbmH0wlf737yqDGxxNLRg5ISe5/fsGrfTyW9CrljQh2uzcA9sISin8/iG/vzhgbR2BoFE78mnccQnXoAhpB7Rtq6o7dqqzAOtBFhCj6VsKano0+KtQtTsXqtdVha1tOAUVrf8OzvauOVtiwwamisz6yuv3MadlV6lRItTg1ETSiDwCFC99HG+byb5rQ0DpvhzZ26YwtLR17fgHYbJRt3Ya+7ZV1Svt3sGVkVWlHQv6ST7YXlVD2534Cxt8D/D2f/NTmuRfVWVtJZ21YCLbMeuis0xL21vMUr95I6fptbrIaqu2zpmU70xT+sBnPDq1cPsYpN7ua7a2VyuFzbRfKD59ybvU2xEaCJuUvAAAgAElEQVSiDfTD97pezjgRT47GVuJ+ZKkmX+FzbUdarJ5Hi9XzsGTkovP3cfoKQ0QwlrRMCn751ZlGWu2K36yHTys7eR5dkOtogzEmHEumcr+t2cqLBC1pOZQeOOX0n5X9ttbbE1tpOZ4tYzFEBGOICqH1L3PReOixFZRgiApBHxaINUfZdWROycKW71qhLjudhi7A113ntBzy1+1C4+1R73bEZQylHdEGuB/bsKQrPrqiHamLT9YG+hFwvXK8Qh8R0mD3r+x4klv75NWqSb3bpNpscRFSgC1ANlAKrAY6XSyRyuXFv3VgfE5KucPx+QuUmZ3K3CaE2APsRTlA3xplEJcmpdwFIKUslFJaUc4U3C2E2AfsBIKBFtRMT2CplNImpcxAeYC61lHnHcCnQogHgYre3IXy/kNKecah614gzHGmuD2QJ6VMriK/P7DIUSaklLmOMl8JrHPk8SzQiBoQQvgC0VLKlY70ZVLK0guU+dpK11OBjQ5Rdc5TSvm+lLKLlLLLtcl56BtHo4uOAJ0O7+t6U7L5t4tb1UHozMlYTidT8Pk3lB86jr5xtDPMf+i1FK7/wy1+0fqdBN6svAzGs0NLbEWlWLPyyHjjc45dPYbjvR7g3ITXKf71ACmPvwWAoYn7wrf5+El0MdHoohw6D0rAtOVX6oImwB/ho2y/EkYDHt07UbxKeRnS3CFPc3jtn3S5WekwxHZsTllRabWteUc37WVW14d5uedEXu45EYvJzFPxd1dLHxBV+7a8ol8PEXS9cp4t5NY+5K1V7JS/dhfBjg6yd6d4bIWlFGzagzEuEkNMGEKnrfbyrfyfd2IrMRE8IgFjXBRabw9s+UVYMvMo2X8Cj4q0eh1Bw3qSv851T7S+XmCXCJ3WGa4EKC7MEB2KMBrwu6atS6eikjrJLj+TRvGfRzncdyL5P7teRObTpSXWolI0HkY84iIpT8pwhhXsOETwDcoZOq23B8kvLWH/gCkU/nGMmMm3cmLCO+gCfLAWlWKp8tbv3O+21cuulsw8SvadcNnWUYa8tbso2XcCj+bK4yP0OoKGJ1DqWNExxISDVkPh+j8IvnMQHk2j0Qb6KnXZ0YGLfX0CxVv3caT7GI4PeYyCtTsJuqUPurBAt5damY67tl/Wt15UdBabvPkIppMpnJv5iVOO0OsIHN6HQsf98B90FWWJSRSu20mA4/nz6uh6/rRBfmj8XM+F7zUdKD+VQtnxJI50Gc2xno4zxnYr1vwUkH//+Je0liO0jhUSvQ7/G66leIP7C+uK1u8k4CaXv7AXlWDNykN4Gp1v9xaeRrx7daIs0WVL72s6/m39Lqaz0OsIvLEXBevcfVzBuj8IukW5V14dleelol7Uhl9CR8IfvgUAy4EDaGOi0UYq/s2zf1/Kd9TNv9kyMtG3aQ1GIwCGzp2wnk26SKq/T/nh4+hi3X1y6Za6tSOaQH80vq6659m9E8XfKSuDf8cnv5rw+EV11sdWavsG111ngJAXnsByOpnCJd84ZYFSLxqq7bMWFGNsokwc+g64CmE0ULzhdze5xRt34n+Tsrjm0b4l9uISbFmu+uZ3Q28Kf9ziKnfiWU72GIk1q9JkZUYO+d+54gA1+oqsBSs4Peo5Tt3xDIVrfydwRD98r+kAUmIrKiX/x+34XNXeKUNj0FG442C9fFr2ik1ofb3w6dYKjZcHvj1ak/GZ0kbrHWf189f+QejdgzEdT8a7Uzz2cjOWnAKlTWrRCI8WMVjScgga1pPzr33BkUGPk/nJT0irleARCQTf2oeS/SewFZUo7yGp9JIsj7hIin4/TPDNvZUzz7f2IW/dLgL6dqJ45+F6tyMVCL2OwJsSMDnaEX0jRzuybidBIwdjbBqNNtCvbj658yin/7ekZzfY/auK6XhSg7WpF+EXlAU1L5TV497AkYslupRI+z//73Lj3/pzTVX3Qzi/O1ZcpwBdpZR5QohPAQ+UDRc17aMQwAQpZV32Pv3lzfRSynFCiO7A9cA+IUSH2vIWQiQAVV9hugIYAUSgrCDXpFvV8gngsJTyqhri15S+PtepIb/65unCZif75feIWPQyQquhaOUvWE4l4Xurcs6kaPlPaIMDiV72HhpvL6Rd4j/6Js4NexBDfBy+Nw6gPPE00csXKvFXrSXoEWW2v+Cn7ZSfSCboTuX8X+5XP1O06U98+3QhfvP7SFM5KVPnXVTFiKn3YmzqGnDnvT4ffXwzwua/qvw0yPc/YzmdhM8tNwBQ/M2PaIIDifxiARpvL5AS3ztvJnXE/WhDgwiZOU0Z+AlB6botmLa5OuNHN+3lij4deGrL21hM5Sx7crEz7P5PprJ82gcUXqCTm3LoNHFdryD+2nbV7lKLz5/l7JPzsWTkkTL7c5oueILoqXdSevgM2UvXKzbbsBv/vp1pu2Oh8hMIk98Fm53kZz/gyvVz0XgYqXy0JHTUILKXbcCnWyu8O8TTZr0yE5z0zGLn/U1+7gPiv3weNFpylq2nLNF1fjHohp5kLV3nFu7VOo52Oz8Eux1LTgFJU97Dr1d7rty+CHtZOWcnv1M32Tf2Ivc7ZYt2wcbdzutXrniB8pRsWn6ovJW6xXuTOPnEAiwZeSS99AXxix4ndtpISg6dIWOp8lIZv26tEFoNbb6ZCXZJWbJrMO2sF2t+p+j3w3W3a0UZnv2All89DxoN2cs2OMtQlpSGsVEobY8sw5yczrmp7xJ812C8OsTj1SEeLFblvKvNTvT0MSRPUezi3aUVQbf0xXT0LC1Xvw1A6htLKE9Op9WmRW4vIjv3wid/vV4APl1bETKiD6VHztJmzRyn3Pj1C7AXm4h990m0/j7Y8os4c/fzWLPy8O3ThZZb3ld+wuNJ5fnThwUR8+ZjoNEgNBryf9pO0caLdmZq5MnnX2XX3gPk5xfSb/goxt8/mluGDqoxrq04G51/JM1/WUT+inWUn0gmcOR1yv1cuobizbvwSehC840fYi8rJ3WasgqoCwkkZuF0RYhWS+EPWyjZ6qpj/jdce0n0raxz603vkeOoLyGjFB+X/cXPFG7cjX/fLrTZvgi7qZykJ1w/BdPkvSfw7XEluiA/rvzjI9LeXErOsvU0enEsGoMy4A75cDHWpGSC3nodNBpMP63BeuYsXsOGAlC66gc0QYGEfLgY4a1MbHnfOoKsUfdiOXKUsk1bCP34faTNhiXxBKXf/4j/4xOrF6QhsdnJffU9whe+ovjkVY52ZITik4tW/Ig2OJDIr+Y7fbLfXTdz/uYH0IYEEfLiVIRGAxpBydqtDeqTfUP9mfT9bDx8PN23GNvs5LzyHhEOnYu+q2j7HDovV3SOWjrf1faNupmUmx5Q2r6hAzAnniZqmfITX0XfryVo/D20WLeAvOXrG6btm3K3c1tv6OR7yFvyA+aTyQTcobyMKv8/qynZvAuf3l1puv4j7KZy0p92rZQLDyPeV3ck/bl33QXb7GTMWkjMB8rPQhWs3anoe5dD3y9d+l7IV1T83E+gnzcpT86j7NhZGr0+kTaHlLeln37sHcznMuvnk81W0uYtp+WyWSCg6LdDFKzdRejoQYTcpgz0op8ejcZowLtTSxq3jCX3xx20Wfs20mpDWqwIrZaWK191a5PS3vuWZouexKtdM3x7XEn5uUzOPPY2Pj3aEP3ESKdpzj69iLLj52j2wVSavDYOe7kF3+6tKNx+kOQXPiZ21gP1akcqaHP4a8zJ6aRMfYeguwbj1aElXu3jkVYr+vBgpN1O5DNj6uaTbXZSZywi7tMX0EcEk7no2wa5f5FPj8GjtWvj5rkXPkHjYWiwNtVBChAK/ATsAwYBecBbwC6UntNqR7jKvwhR37Mq/3SEEE2AM8DVUsrfhBAfAMeAoSgDYgvwOdARpdIfAKYBXzni3S6l3OVYITUB9wFDgFullBYhRDxwXkpZ7bc1hBA3o7xkawgQhPLbZ92llOlCiGIppU/VNJXSNpNSnnJ83guMQdkuXS1vlBXZKVLKGyqlbwN8AIQAvaWUaQ5b/CilvFIIMQ5l1fgOKaVVCBEEFKPMdo122EoPxEspD9ei4+/Aq1LK74QQRpSV7cE1lRll63TF9TBHPg8C39cnzwpOtx3Y4BW16UHlzZoH44Y2qNy2Z34AIKlTw5+Za7xnPVOajLx4xHoy56zy+6O7om9qULldz68E4M9Gwy8Ss/50SfnukskF+DXylgaVe3Wa8juyDW1jUOy8r/GNF49YTzokfQ9cunpxoEnDPnug/F6mJft0g8vVhzTlSLPrLx6xnrQ+pfSrLpXOe2KGNbjcTudWkdazT4PLjdy+qcFlVuZshwENLrPJvnWX1Cefad/wOsftX9fg7R4obd+x+CEXj1hPrkhcDVw6f3GpfPKlbJ8uN598qeTCJbPFZfHWqJTuff/xg7hGOzdeFras4N+6YnwUuEcIsRg4ASxEGRgjpdzvGHgeBk6jbGFGSml2vDjqXSGEJ8qguD/wIdAE2COUt2tkAbV5u5XAVSivcpfAVCllei1xq/KGEKIFysO4wSHjQF3zllIedgzmz0sp02qI8iHKG/UOCCEswAdSyveE8hNK7wgh/FHqw9sO29TEaGCxEGIWygTDrbWVWQixEugLHAQSUbZYV9i5PnmqqKioqKioqKioqKhcUv6tA2O7lHJclWsJFR+klPfWlMhxvrhHDUHPOP4uiFSW3590/FUNq3W12BF+c02Xa8l7s+Ovqoy2Vb6fRTnPi+Ns8WTHX+U4+1DOA18UKeUJlMFuVaqV2WGLR2uRU+c8VVRUVFRUVFRUVFTckfbLajH2suDf+vItFRUVFRUVFRUVFRUVFZU68a9bMa68SnqpEEK0BZZUuVwupexeh7TTUbYgV2a5lPJCP5P0X0UIMR+4psrleVLKT2qKr6KioqKioqKioqKicjnzrxsY/zeQUh5E+e3ev5J2Nhf+reD/d6SUNfzavYqKioqKioqKiorKP4F/2fuT/xGoW6lVVFRUVFRUVFRUVFRU/qdRB8YqKioqKioqKioqKioq/9OoW6lVVFRUVFRUVFRUVFQuI9S3Ujc86oqxioqKioqKioqKioqKyv80Qqont1UuD9SKqqKioqKioqKicqm5LJZikzr1/8f3jRvvWX9Z2LICdSu1ymVB8bSbG1ymz2vfAmBJO9qgcvWRrQAofW1Mg8oF8Jr2CWfaD2hwuXH71wGwKGZUg8odd+4LAHZF39SgcgG6nl95yeQCFI2/rkHl+i5YA8CemGENKheg07lVFN7f8PXC7yOlXuQM7d2gcoN/2ALAgSZDG1QuQLuzP3Ck2fUNLrf1qZ+wZJ9ucLn6kKYAl0znS/WMLI+8q8Hl3pr2ZYPLrEzJK/c0uEzvpz+7pD655LnbGly294tfU35sS4PLNV7Rm/JTvze83GY9ACh6dEiDy/Z9b/Ul88k7oxq+39I9Vem3NLTOnc6tAi6dT75UcgH+bDS8QeV2SfmuQeVdStSt1A2PupVaRUVFRUVFRUVFRUVF5X8adWCsoqKioqKioqKioqKi8j+NupVaRUVFRUVFRUVFRUXlMkJ9TVTDo64Yq6ioqKioqKioqKioqPxPow6MVVRUVFRUVFRUVFRUVP6nUbdSq6ioqKioqKioqKioXEaob6VueNQVYxUVFRUVFRUVFRUVFZX/adQVY5XLBm18R4w33gdCg2XXeiybV9YYT9OoOZ6PvELZV29hO/gb6PR4jnsJtHrQarAd/A3zumXO+Nt37uHV9z7EZrNzy/UDeOCuW9zkFRQV89xr73IuNR2jwcCLUx+lRdPGnEk+z5SZbzjjpaRl8OiYkdw3sVXNesVdiaHfnaDRYN2/FevO1e7hMS0x3jIRmZ8NgDVxN9Zfv69RlufVXQiaNh6h0VC0cg0FHy9zC9c3iSFk1hSMrZqT++4nFH6+QrFheCihs6eiDQ4CaadoxWoKv3K34zUzRxPbtwNWUzmbJr9P9qGz1fLv987DhLZrit1qJXPfabY+9TF2q82ZPm5wF7wjg2rUHcAQE0azBU+gC/Sh9OBpTk+ch7RYAYiddT/+fTtjN5Vz5vF3KT2k/Has1s+L1qvnYIgOBWmvJjNi7DBiZtzL4UGTafzKuHrLbjLnETxbxjrlaVt3xmPkBIRfILK0GHvyCUyfvA5lpQDo2vXAMPRusNvBbqN8xfvYTh1GhEXjef/TTjmakEjKf1zi/N562yJylq4jY8E31crQaOaD+PXtjDSVc3byPEwO/WLnTMC/XxesOQUc7T/RGT9yyp0EDOwOgNfkVzHvWIvxxlEIocG8bQ3mNe71QtfhKozD71Xe2GG3UbZ0AbaTh10RhAbvGfOx52Vjeuc552V9p254PzgBNBrK1v1E2Yqv3O9n7/543nInALLMRMmCt7CdPQVAwIf/QZpMYLeBzUbB5LHOdC03LyZ32TqyFq6oZouo5x/Ct49yr1KmzMN0+BTCqKfZslcRRj1Cq6VgzQ4y5iq6hE++i4DhCQBccegbcj5ZRdabn1eTGz5jLL4JXbCbykmdOpeyw4qezbd8jL3EBDY70mbjzPDHAIh+ZxrGuEaK/QJjQNqx5p+vJreCZ19+i607/iAoMIDvvlhUazwAofd0fg4eeys5i5c3qL4AnU9/Tdmp8271vTL1fRYNUcEADNr6OtIuKc8twisiEKvJzK7HFpN/8Gy1PJqNGUD8g4PxiYtgVZuxmHOLnWGhV7Wiw6zRCL32grZqKLRN22Lof5fih/dtwfL7TzXG00TG4XH3DMq/m4/t+J8A6LoMQN8hARBY9m/GumutM/6l9Mna5u0xXD8GhAbr7g1Ytq2qWefoZng8NJvyr+diO7xT0Wvye2AuQzr8VNkil2/avucQr32wDLvdzs0DenL/CPffbi8qKeXpuR+TnpWLzWbjnuEDGd7/GgC++GED36zdBlJy88BejL6xv0vunwd4bfGXitxBvbn/thvc5BYWlTDj7Q85l5aJ0aBn5mMP0KJJI9Kzcpj+5vtk5xWgEYJbBvdh1PCB7rZo1RmPEWNBo8Hy6y+Y17k/M7q2PTDcMFppI+x2ylcsxnb6iHIP+gxHf/UgkBJ76lksf24GLp1P7nJqKeZzmZycMI/Sg9WfPWNMGM0XTkYX4EPJoTOcmqA8ex7No2n61qN4t23Kude+In2Rcr8DBnRxpm275zOyv/iZtLeWNpi+AFds+5Ccr35ucJ985dEVZH20iow5S+olVxvkhz4iGHtpGVmLvyVr4QrCJ9+F3wCXzo3nPIJvjyuxm8o5+/g7Tj/nl9CR2JkPgFZD9tJ1pM9XfgNaG+BDswVTMMSEYT6XyamH38BWUELQTdcSMc75u+/7gHZAJ8fnCr4HmgJXViuIyr8CdcVY5fJAaDAOfxDTxy9R+tYkdO17IcIa1RjPcN1obImV/JjVgun95zHNm4zp7SfQxndEExsPgM1m46V5i1n42gy+/+xdVm/cxqmz59xEfvDFCq5oHsfKj+fx8tOTePW9DwGIi43mm4/e5puP3ubr99/Ew2ikX68etegvMAwYTfnyuZR9OB1d6+6I4Khq0eznEin79HnKPn2+1kExGg3Bz0wgY/wzpNz0AN6D+6BvGusWxVZYRM5r8yn4rErjZrORO2cx52+6n9RRE/G740a3tLF92uMfF8HSXk+wZdpH9Hr53hpVOLHyV/6T8CRf938arYeBK0YmuNI3jaDgTDoZu0/UrD8QM/1uMj74gYM9H8FaUELIyH4A+PfthDEuioM9x3N22kIav+IaRDV7fyr2cjO7427l+B0vuMkzRAXjd217ylMyiXr89nrLjp31AAWb9nKo9wTnNY/bH0GWlWJa8DyyKB/rmWMY+rsmTazH91E6ezylrzxK2RdzMd41CQCZeZ7SVx5V/l6diDSXYT3wmzPd0b6PEjisFx4tYtzK4NenM8a4SI70GkfStPnEvvywMyx3+QZOjp5ZzY4Zi1ZydKCSr/XATjxHT6R07jMUP/cA+u590ES61wvr0b2UvDCWkpnjMH0yB497J7vbccBN2FOTq+XjPe4xCl+YSv4j92C8th/amMZu4faMNAqfnkjBxPswLfsc70enuIUXTn+MgkkPKINijavZSRzwCAE3XouxubstfBM6Y4iL4njCWM4/M5/o2YotZLmF03dO58R1E0kcMhHf3p3w6tgSgKwPVzpf0Zn55ucEjrwOQxW5PgldMDaJ4mTfB0mb/i6Rsx5xC0+662lOD53gHGQCnJ/4GqeHKvXCbi7BXl5SzT6VGT5kAIveeumCcSrQ+oQ4P/sPvbZB9c188zMA0t5ZUa2+V6a+z6K0KpNSv1w7lcOvryCofRzb732L3U9+RKdXx9SYR86uRLbc9gol57Lcruv9vOj06hi23/smaxOmXdRefxshMAy8m7Kv38T0/tNoW/eo0Q8jBIaE27CdOei6FBKNvkMCpk9nYvroWXTNOiACw5XAS+iTEQLD0Psp+/xlTO8+jrbdNYjQ6FrKdhe2k/uqBZk+nknZgqlug2Kbzc7Li79i4fMT+e69mazZtotTyalu6f6zejPNYiJZMW8GH82ewpxPlmOxWDmRdJ5v1m7jqzlPs3zeDLbuOkBSaoZL7oLPWTjrCb5b9AprtvzOqWT3iaQPvv6Blk1j+WbBbGY/8RCvLf4SAK1WyxMPjGTV4lf54q0ZLPtxvXtaocHjtvGULphByUvj0HXujSbC/ZmxHt9H6SuPUPrqBMUv36n4R+EfjKH3jZS+PonSl8eDRovHXcpz09A++fwryoTcuZeXYDp5nrhXHqp+v4CY6aNJ++AH9vd8FGt+MaGOZ8+aV0zScx+RtqjSBIhGQ+OZ9zm/WrLz8R/cA6+O8X9b36ODH3d+L9q+95L45LQ5Swi+a3D95I56DqQkcdCjmJNSCbptAMbmMWS9/y0nrnMN7v16deBQz4dJmraA2FfGOe0V+9JYEkfP4nCfCQQN64VHC6XPGPnILRTuOMChXuMp3HGAiEeUdj135VaODHLaYjRwFvdB8c1AMSr/atSB8V9ECLFZCNHl4jEvqQ6/1nL9UyHEiP+2PvVFCNFBCDGkLnE1Mc2x56QhczPAZsW6fzu61t2qxdNfMwTbod+QxQXuAeYy5b9WC1qd01kfOHCA2OhIYqIi0Ov1XNe3Jxt37HRLeirpHD06tQOgaeNGnE/PJDs33y3O73sOEBMdQVREWM36RzZF5mciC7LAbsN69A+0LTrWpejVMF7ZEsu5VKzn08FqpeTnzXglXO0Wx56bj/lwItJqdbtuy87FfOwkALLUhPl0MtowV+e8ycDOJH6zHYDMvacw+nnjFRZQTYfkTfudn7P2ncLHsTrcZGBnTNmFnF6zi4Iz6bWWwfeatuT+pFTf7OWbCBykzP4GDOpGzopNAJTsSUTr740+LBCNjyc+HVqQ9o7SqSz+4ygA+rBAAGJeuI9zsz8HCb7dW9dbtm/31mQvXe9uw6xUNEHh2I7vw7p7C8Loia5jT1eE8jLXZ4MHUP13E7RXdEBmpyH8Ap3XpMVK3vfb8B/oXn/9B3Yj9xtFv9K9iWj9vNE5yle88wi2/Ortsb3Y5PwsImKQphJkdjrYrFj+2Iyuo3u9qKyzMHq4qSwCQ9C1645525pq+djSzmPPSAOrlfKtG9F37+kWbj12GFlS7PysDQmtJqMCXQvXjgppsZL/w1b8Kq1YAPgN7EH+txsdtjiO1tcbXahiC3upUgah0yF0OqTjWfZoHoM5Kc1RNgPmpFR8+7tPVPn270H+SkWuad9xNH4uuXVBY/DBXn7hflGXDm3x9/O9qCyhMyJtFuf3gh+3Nqi+FbJyVm1zq+/V4tXzWbRk5jnThie0pfBEKp4RgeTuOYnBzwuPGvxF/qEkSlOyq12PvelqUlbvwnQ+p05l+rtooppiz8tA5it+2HZ0J7r4TtXi6boMwHr8T2RJoSttSBS286fAagZpx3buGLr4zsCl9cmaRs2x56Qj8zLBZsN28Fd0rbpW17nHdVgP70QWF1YLq4lDJ84QGxFGo4hQ9Hodg3t1ZdMf+93iCCEoMZUhpaS0rBx/H2+0Wg1nUtJoF98UT6MRnVZLlyvj2fD7XkVu4mlio8JpFBmmyL22O5t+2+Mm93RyKt07tAEgLiaK1IwscvIKCA0KoHXzJgB4e3kSFxtFZrarvmmaxGPPTkXmKD7OumcrunZXuRfMXMkvG6v4Za0W9AbQaBD+wcg8ZaKmoX1yhRytpweWrPxanz2/nm3J/VGZNM1evonAwUo6a04BJftPIh27sAB8Ojan7Gya83v+TzvQBfq6Fe+v6uvdoYXrgs1+SXyyxqin/GxaveR6xCvpLWk5CK2Oou178RvY3a3dAyg7pUyelOxJROen2Nq7QwvKz6ZhTs5AWqzkrtruXBkPGNiNnOWKnXIq+bwqjAQqL8f7AJOBus16/peQUvzj/y431IHxZYyU8uqLx/pH0wGo08BY+Acj812dJ1mQg/B336or/ILQtemO5fe1VZOD0OA56U28n/sE24n92M8pq5kZGRlEhLo6IeGhwWRm5bolbdmsCeu3/Q7AwaOJpKVnkZHl3slbs3E7Q/r2ql1/30BkoUuuLMpF+FRvKDXRzfEYMxPjrY8jQmpYyQC0YSHY0l0rL7bMbHThITXGvRC6qHCMVzSn/OAx5zXviECKU112Lk7LxTui9o64Rqelxc09Sd58AAC/xmEEt4rhyJINtecb6IutoARsysqTJS0bfYSyPdMQEYy5Uv6WtBz0EUEYG4cj7ZLgEQm0/uVNmrwxHgB9RBABA7piScvFdOQsaAS2otJ6y7bkFBI3dwKtf3nTGW7Py8KedhZdux7Y87LRNmuDJtDdzrr2V+M14328xs+ibMncamXVd+6N5c8taALc0yl5B7tdU/Rz1StzWjaGKnFqImrqKEWXdt2wHj/gvC7zsqvlC6DreA3eL32E16SXKPt0jvO6x5h0YsIAACAASURBVB0PU7b8gxq3qduzM12fc7LQBtde34wDr8e8231yyW/WHPznvo9x0FA0wTXYIty9nPrwKrZIr2QvjYYWq+fRevcSirbvxbQv0ZlGF6wMyvyHJVDw7YZqcnXhwVhSXc+ONT0bXYVcKYn99EXiVs0j4I7BNZZN2m1gt9YYVm80OjdZ1vTsBtXX2LIJAOVnlI5pRX13k/8XnsXK+DSJwCsqiNw9yvbu0rRcPCPrPtHg0ywCg783vb+ZTv9fLn1/U/jU4Id9A6vF0cV3xrp3o9t1e1YK2tiW4OkNOgPaZu0Rfoo9LqVPFn5ByIIqbZ9vlbbPNxBdq25uW7sr43HPdDzGvYquSz/ntYycfMJDXHLCgwPIzMlzSzdySB/OnEuj35gnuWXiTKY9eDsajYbmsdHsOZJIfmExpvJytu0+RIZjAJuRk+cuNySomtz4uBg27FC2px88foq0zBwyst3b3fMZWRw7lUTbK5o5r2n8g7HnufyCPS8b4V/dR+raXYXXs4vxGjeTsi/fdtrNvOFbfF78DO/ZXyqTGymu7c0N6ZN9r1Em0oNvvpaUN/6DOTUHQ9VnL8j92TOn5VxQdtXnMWLCrViy8il1+L+/o2/Y2OHOz+lvfXlJfHLgsATyvt1YL7n6yFA82zZ3yi3dc9yZPnzKaGeazI9+rFRmxU8ZIoMwp7nLNTgm8HUhAc4JPktmHrpg/5rMcjvuA+MXgTeB0poiq/x7UAfGF0EI0UQIcUwI8ZkQ4oAQYoUQwqtKnIVCiD+FEIeFEDMrXT8rhJgphNgjhDgohLjiAvm8IIRYIoTYKIQ4IYR40HHdRwixoZKMYZXSFDv+CyHEe0KII0KIn4Caly1d6WYIIXYJIQ4JId4XQgjH9c1CiLlCiK1CiKNCiK5CiG8d+rxUKf1kR9pDQojHKtnpUKU4U4QQL1SS+5oQ4g8hRKIQopcQwgDMAm4XQuwTQtx+8btRhSoLdMah91G+ZkmNHXukHdO8Jyh5+UE0Mc3RhCtb1WQNv44uqkxwPXDnLRQWFXPL/Y/x5bc/cUWLpmi1rvNwFouFzTv+YGDCNX+rAPaMJEwLp1D2yfNYdm/AeNPEmpNVVbCWclwI4elB2JszyHljIbKkkp+vp+xes+8lbecx0v84DkBgfDSHP9+AtF9AnxrycP5KfU2Ti1IitFq0vl7k/byTI4OewF5aDoDGoCNy4gjOz1laQ8K6y/Zu25TMz3/myKAn3ILLlsxF33soxhtGI7RaqLLaY93/K6WzHsK0eBbGoXe7y9bq0LbrjnXPtgvrVcFfvK+pr38BgO3EIbRRjauEVk9v3buDkmfvp/S9F5TzxoCuXXdkUT72pNq3v19I9Qp0bTtiHHA9pZ8udl4rmPoIBY89SOELU/G4fjia2Ko61iCwlnsFgN3OiSGTOHrVGLzax2OMd2w7FQLTQWXlrWDVZrx71rAjo8a6p/w7e9uTnBk2ieT7ZhA06nq8urapHtX8X95F9zf01YXX0CGuQ5272PNSgdbLSFD7OE58+AvWSis49fFFGq2WwHZxbB81h60jX61zur/MhcrrwND/Tsybvq52XeakYfntJzzumIrH7VOwZyQr7xeoRW6D+eSab4S7zkPuxbz2yxofzLIPnqNs4VOULXkZXfdBaBq3qlEGKCvEldmx9zAt42LY8MkbLH/7OV5evJTiUhNNYyIZc/NgHnp+Lg+/8A4tmzRCW3FEosY21V3u/bfdQGFxCbc++hxLv1/PFc0au7WppaYyJs9+l6kP3YWPl2dlQRe1BYD1wG+UvjQW0/svYrzeMYDy9EHXtgclz4+hZPoo0OnRhERWEdUwPrn8tLIlPefbrYTfd10t6S5eFy8UPeX5D9GH+OPR0n3b/V/RN+97VxsVcs8NNevyN31y3qrN+PbsUD+5UlL4y+9OufqIYGdY5bPKgUOqHGGTNQuu5yNZClT0aTsAzYGaX2yj8q9CfflW3WgJ3C+l3CGE+BgYXyV8upQyVwihBTYIIdpJKSuWbrKllJ2EEOOBKcADF8inHdAD8Ab2Oga5mcBNUspCIUQI8LsQ4nvp7u1ucujYFggHjgAfXyCf96SUswCEEEuAG4AfHGFmKeW1QohJwCqgM5ALnBJCzAWaAGOA7iieZ6cQYgvgPiVcHZ2Usptj6/TzUsr+QogZQBcp5aM1JRBCPAQ8BLBs0t3c3M31cg/hH+w28w+gadQMj5HKmUnh7Yv2is6U22zYjvzhilRWiu30YbQtlU5zREQE6ZVWfzOycggNqbIq4u3FS08pg1QpJYPueIhGkeHO8G0799AqvikhQdW3EFYgi/KcqwsAwjcIWey+HbvyFjD76QMwcDR4+oDJvTNuy8hCG+HaqqoNC8GWWY+tiDotYW89T/HqjZRu2I7v7Tc6g0oz8vCJcnWofSKDKM3Ir0kKnR+7CY9gX7KPJDPi59kA6L096Db1Vjo9eiMeQTVvJ7XmFqL19watBmx29JEhWDKUe2lOy3G+3AfAo2UsTedNQqJs16rYQpX706+EP3ADwqDHGBtOm3XKaq0hPAiEQBcRhDU994Ky9ZHBWDLykFJiTsuhZK/7oFATGIo9IwXTu9MxDLoNvP3Q1dgxA9vJQ2hCIhHefs7tl7o2XbCfO6UMOPPddxgoebvXX3NaNoaoECpOsBoq6V4XLH9uRf+A65ymCAzBnl97vbAlHkQTGonw8UPbvA269lfh07Yb6A0IDy88KsnShLjm2jTBodhzq2+L1TZpis+EJyl8YSqyyLWdU+YqOsiCfMy/bUPj5/6c6CODsWS6l9OSnoMhKsQ5NW+IqG4ve2EJxb8fxLd3Z8oTk7GkZ6OPUlbpCr/fTNC9w8j91P0lRdb0bPRRoZh2K991ESFYMxT9rA4dbDkFFK39Dc/2LSnd5XgxmVbp9F9sG3W9sFuVVWNculgy3O9XffU1tmxC4O2DQVBtFaSivrvJr8ezWJE+7B6loz90/3wKj6dQkuxaKfWKDKIsvWZ/UROlabmU5xZhM5VjM5XXOd1fRRblXtQPayLjMA5TzjkKL190zdpTbrdjO7EH64GtWA9sBUDfewSyyHEPGtgnu+lcmOO2Kir8g5FF7vdRE90M422Os7RefujiOyo6H93liltSiO3ILjSNmgMQHhzotkqbkZNPaJU2bNWGHdx3y3UIIYiNDCM6PIQzKem0jY/j5gE9uXmAcqRi3pKVhAcrK+/hIUHucrNzq8n18fLkxckPKuWTkuvGTCHaYT+L1crk2e9yfcLV9L/G/bSaPT8bfaVdO5rAEGRB7T7Sdsrll7Xx7ZQt6Y6t5rYjf6LvMcAZ9+/65JB7hhAyUpFXul8ZDGav3EbLJdMReu1Fnz1DZDDmC/j7qs+jNsCHspMp+CV0oux4cr31rYwlzVVX/QdfTd6qzQ3uk/NXbSFkzI1kf/J9neVWpK+Q692tDSW7DlMVv57tnZ8Njvso9DoMka66YogIxpKuyLVm5zuPhejDArHmFFSTiftq8VUofeGzKOOmMGAzkFBTwv8mNa0Dqfw91BXjunFOSrnD8fkLoGeV8NuEEHuAvUAboHWlsG8d/3ejDCovxCoppUlKmQ1sArqhDD5fFkIcANYD0SiD38pcCyyVUtqklKnARi5MHyHETiHEQaCvQ+cKKrzWQeCwlDJNSlkOnAZiUMq+UkpZIqUsdpSv9j3ELupjBwCklO9LKbtI+X/snXd4FUX7sO85Jb03kkAgoQRp0hGVEoqAKKIIVmyvBVABaWIv2BsKSlF8FduLKCoKgnRQULq00EJLCGmk9+SU+f7Yk3NyUkiCJ37yc+7rypWzuzPPPPPs7DM7O032GO5ZhC44AhEYBnoDhs59sBzZ5RS++I0JFL8xnuI3xmM++Adlyz/SGsXefuBh6+Q3uGFofTnWjGQAOnXqRFJyKsmp6ZhMJlZv3MqAq5znGeUXFGIyaXMBv/t5Hd07d8DH2zFoYNWG3xg+qN8F82JNPY0IDEP4h4BOj6FdLywn/nQO5O1n/6mLiNG+/pZUfxEviz+GsXlTDE3DwWDAe1gcxVv+qBauNkJemIbpVBL5X2grcBYsdVRUp9fsIfZmrXiHdW1FeUExxRnVX3Qvuy2OqP6dWP/oPOI/W8eyYU+zbNjTrH9kHucPnOarq6aQsv1IrToU/H6IoOu0mQAhYwaQs1b7eJG7dhfBowdo5ugWS3nyeQ4NnEz8wMmUnTtP2N3akNHgMQPscvZ1vpcDvcdxoPc4ylOzyF2/G79e7euUbckvxpSRg/l8LuUpmXi0ch66rguLRBfVWitv3fujC4uk/DfHSuIi1NHboItqBQaD05xEQ484TLs2A2BNdAx3E0YDgTf0JW9dpQ82QN66nQTdrOnn1TUWS0ER5owLf29yj66kQ1AYCIEICQe9AWOvOMz7nMuFCHPkUde8NRiMyMJ8yr7/hMIZd1A48y5KPnwF89F9lH78hj2sPrIZuiZaeXPvNxDTzm1OcnWhYfg++RKFs1/BmpJcSUEP8PS0/zZ27YlpryPfwmggYEQ/8qvYIn/dDgJGDbTZoi2WgmLM53PQB/mh8/PW4rq74Xt1F8pOaumZ8wpxi9by5zPkKnTubhRucB7SXbB+BwE3aXI9u7TFWlCE+XwOwtMdnbemp/B0x7tvN0qPJ9rjeV9t6322WnAV0lyG0Bvtx/7X9/vL+uZ8+TOnRkwk/c3F9rl94Fzeq1LfZ7EifsZn2hz000s2c/jd5bQYo7n/oG6tMRWUUFqDv6iNlDV7CLmiLUKvQ+/pVu94F4s15TS6wCZ2P6xvdwXmBGc/XLJguv3PfHQXZWs+w5JgmyPrpX3sE35BGNp2x3xYm2Ljap/spPO5k1rdFxAKej36TldhPrrbWefZj9r/zPHbKVv5sVY/Gt1t6x8ARnf0rS9HpmuNqA5toklMzSA5PROTycwvv+0irldnJ7nhocHsOKD58azcfBLPpdMsPMR+DJB6PosNf+xleD9t3nOH2BgSU9JJTjuvyf11B3G9nUdv5BcWYbKtfP7dmi106xiLj5cnUkqef++/xERFcveo6tMDrInH0YVGIoKbaH65Wz/MB7Y7hRGVeoF1zRx+2Zp9Hn3MZZpNAF1wuN02rvDJmZ+t4uiwKZwe/ya5azSdAof2xJSZV+uzl7/tEEHXa3OkQ8YMIGfNrmphKijcdwLPVo5F14JG9sNgaxxfjL4VuEdHULTf8VG49NS5RvHJfkOvROfu1iC5padTcIuOxK1VM3z7dMW9dTPy1+3ELbpKT79R+8Do3U3Lsykjh6L9CXjEROAWFYYwGgga2YdcW9q563ba3yGCxwwgd20lnRwfv7+ulMICIBLt3bUPcJx/QKNY0TioHuP6UXUAhv1YCBGD1hPcU0qZI4RYDHhUClvxGdxC3fauKZ07gVCgu5TSJIQ4U0V+bXFrRAjhAcxH66k9axvuXJO+1kq/K44N1DzwBcCM84eWqjo2xA7VsVop+/FjPO9/TtumYdcGrOlnMVyhbeVg3lHz3CoAnW8g7rdoW80gdJgPbMNyVOuCMRgMPDX5QcbNeBGL1cJN1w6mdUxzlv74CwC3jhzGqaRknnp1DnqdjpbRUcx63NHBXVJaxh979vP8tAk1pm1HWilf9xXut0zTdDj4GzIzBUOXOE3/fZsxtO2JoesAsFqQZhPlP9Wy1YvFStZrHxC+4DXQ6ShYvgbTyUR8x2hDoAq+XYk+OJDIJfPQeXshrRL/saNIvukB3GJj8B1xDeXHTxG5VJOf875jcEHSxn00H9iZ27e+g7mknM3TPrJfG/7ZdDY//jHF6bn0e+0+Cs5lctPyFwA4vXoXe+Ysd4rvEeDjpHabz5/hzIx5mNJzSH7lc1rOn0bTx++gOP60feGrvA178B/YnU7bFmhbxEx93x7/1MR3afu/5+l++htkmalG2QAp7y6lxWvjGyQ78dlFtHx/CsLoKJqlSxfg+ehLCE8fZGkR1vjdCIMBY9/hmH5bhbFLHwxXDAKLGUzllP630lBQozuGy7pS+r+52rHV8Vm3/aYPyFq6gdLjZwkZq738ZX75C/kb9+A/sAcdti7EWlJG4jSHftEfTMO3d0cMQX503PlfUt9ZQtbS9UQ+eTcetpclQ/tulHw+B68pryF0Osq3rsGakoixv1YuTFtWYuzeF+OVg8FiQZrKKFlYv3mdRQvfw+/Ft0Gno2z9KixJZ3Afpo00KPvlJzxvuwfh54/3BNuKnrZtmXQBgfg+bUtDr6d8y3pMux0vsrHr55PzzXrKEpIIulOzRfZXv1CwaTe+A3rQdstH2hYeM+ZoZg0LIuqdx7TFc3Q6cn/eSsFG7WUyYvrdCJ3mnppMu5vsL1ZQlpBE4O1aD2fOktUUbt6FT1wPWm/8GGtpGSkztZEGhpBAohY8bdczf8UWin7dY9fT//oLf/iqzIznX2fXnwfIzc1n0I1jefj+u7h5xNAaw1oKMzH4ay95+au2ulTfnC9WEvHyozWW97/yLPr01Ibihl3dgbAr2+MZEcT1+z6gPLuQXVMcQ+j7fDmD3dMWUZqeS+v7h9L24evxCPNnyIbXSd2wjz3TP6YgIYW0TQcYsvF1bTuhxkZaKV/3BR63zbDVBb8iM89pfhcw/7npgtE9Rk3U/IHFQtmaL+xbtzWmT8ZqpXzlJ3jc87S2xdTeTciMZAw9td5J8651teorfPxxv0NbIV7o9JgPbMVyQltgy6DX89RDtzPhhfewWK3cOOhqWjeP5JvVWwC45dr+jLvlOp6d+ymjJr2AlPDYPaMItC0sN/WNheTlF2Ew6Hlq3B34+Xg75E64iwnPvKXJHdKP1i2a8c3P2vf6W64byOmzqTz9zkfodDpaNY/kxcn3A/Dn4QRWbvydNtHNGPOotl3cpHtGM7hVb7stSr9ZgNcjL2vbNm5fizUtCWMfbakS09ZVGLtc7eyXP9H8sjXxGOY/t+I1cy5YLViTT1H61bt4jXu+0Xxy1FNjKT+XycmJc+zx2n7xNKemz8eUnsPZV76g9YKpRD1+B0WHTnPe9uwZQwPouPot9L6eSKsk4oHrORA3iZT5y+0rXBtC/Dn/2WrcIkIIGTvMJfoCeHVqTfaSNS73yRHT7yLzs5UNlwvErp6LtbiUzEXLKUtIos3K9zCEOEYh5G/+k45bF2ItLePMVFuda7GS9OwiYr96HnR6spaup/S4tuNI6gff02rhDEJuG6zdn/Fv2mX59rb3E1XfX0vxr0A0dB7Mvw0hRDRwGrhKSvmHEGIRcBQYgdYgNgGfA13RGrAHgJlSysW2RmwPKWWmbQXrt6WUcbWk8wJwI5WGUtt+jwFaSyknCiEGoPUGx0gpzwghCqWUPkKIUcA4tIWswtCGUj8opay2EZ0QIgA4hvblSw9sB5ZJKV8QQmwGpkspdwsh4my/r7fF22zLrxVYbNNNADvQlrU/BKSiDekuBLYAv9QgNwTYLaWMFkLcDNwgpbynrvtQOHOUywuqzxtaJ7YptfaezYvBGKG9OBa/UfPWJX8Fr5mfcrrzNXUHbCAx+7WXq4VRY10qd/xZbf7rrqY31RGy4fQ890OjyQUoePjaOkI2DN/5Wk/b3qiRdYRsON3O/kj+/a4vF37/1cpF1oj+LpUbvEJ7+T4QPcKlcgEuP7OCw62uc7nc9id/xpTp+nclY0hLgEbTubGekW8j7nS53DGpX7lcZmWKXquzqmkw3k9+1qg+uejZW1wu2/ulbyg7usXlct0v60/Zye11B2yoXFvDuODReq3V2SB8P1jVaD55R+Qol8u9IkV7b3G1zt3OatNOGssnN5ZcgN3NbqwjZMPokbwcau8E+kdxvN2wf3wjLvbIL5eELStQQ6nrxxHgHttw5iC0YRUASCn3ozVi49Hm9W6rUUL92An8jNZYfck2LPoroIcQYjda7/HRGuL9ACSgDX9egNYorREpZS6wyBZ2OVD72J2a4+9FaxjvRGsUfyyl/FNKaUJbTGsHsLIWPauyCWh/0YtvKRQKhUKhUCgUCoULUEOp64dVSjm+yrm4ih9SyntriiSljK70ezd1z0k4LqV02gneNt/4ypoCSyl9bP8lUOMCVrXEewZ4pobzcZV+b0ZbXKCma7OB2TXEnwvMrUNuJrY5xlLKbKD6howKhUKhUCgUCoVC8TeiGsYKhUKhUCgUCoVCcQkh5SU1SvmSQDWM60BKeQbo6Cp5Qoj7gMlVTm+TUj7iqjQqpfUDEFPl9Ewp5RpXp6VQKBQKhUKhUCgUlyqqYfw3I6X8FPj0b0rL9auuKBQKhUKhUCgUCsX/MVTDWKFQKBQKhUKhUCguIaRVDaV2NWpVaoVCoVAoFAqFQqFQ/KtRDWOFQqFQKBQKhUKhUPyrUQ1jhUKhUCgUCoVCoVD8qxHaFrgKxT8eVVAVCoVCoVAoFI3NJTF590ib4f/4d+N2CasuCVtWoBbfUlwSnOo0xOUyWx5cC8DBmBEuldvp9AoAErsNdqlcgBZ71zM9+naXy337zBIAdjV17ULmPc/9AMDuZje6VC5Aj+TljSYX4PeIm10q96rU7wDX2xg0O+9rcYPL5XZJ/AlovHJxINq1zx7A5WdWYMo85XK5xpCWHG51ncvltj/5M0Cj6bw3aqTL5XY7+yOpfQa4XG7E1k0ul1mZM12ucbnM6H3rGtUnn+7sep1j9q9zeb0HWt13NHa4y+VednwV0Hj+orF8cmPWT5eaT24sudB4tlD8O1FDqRUKhUKhUCgUCoVC8a9G9RgrFAqFQqFQKBQKxSWE2q7J9ageY4VCoVAoFAqFQqFQ/KtRDWOFQqFQKBQKhUKhUPyrUUOpFQqFQqFQKBQKheISwirVUGpXo3qMFQqFQqFQKBQKhULxr0Y1jBUKhUKhUCgUCoVC8a9GDaVWXDJ4Xt2D4JkTEHod+d//Qt5/lzpdN8ZEEfrSNNzbtSZ77mLyPlsGgL5JKGGvzkAfEgRWK/nLVmE6k2yPFzp+NOcXLquWXsTzD+Eb1x1raRnJ0+dQGn/ScVGno/VPszGlZZP4wCwAmky9E99rrrAH0YcEY4xtSdD0h0Gvo/CH1eQv/topDUN0FCEvzMDtstbkzvuU/C++1S64GQn/+F2EmxH0eoo3/Erews+d4o58/h7aDehCeUk5S6cv4Fz8mVptd+ML99JzTH+e7nCfludWkUxY8gy+oQEUZOTWGs8tKoxW86dhCPSh+OApTk2agzSZAWg+6378B3bHWlLG6SnvU3zoFH5xXWm1YBp6bw9MWQXV5IXddx2R025H5+WOpaCYhDtfpPiQtn+rX1xXmr/4AOh1ZC5ZR9q87wFoOX86Hq2aovPxxC0yBKySlNnaHp/t17yrCRaQMvtrfK/qZNfpzJS59ZYNoPfzxpJfZNf1ynPfUnoqFWtpOQV7j3Nq5kf2a+5RYcQunIIhwJeig6dImDgXaTITMqovMbP+g97XE2m2cGLqPLJ+/B2PVpH2uB3Wzsa9RTjm3AKkyVwvu9rzMOt+hE7H+SXr7XmImTsZgMuPf4clN5+kmR9QsGkPXp3bEPXaIwAYw4ORFgvmrHySpr9HyaFTGCNCaP7uYxhDA5FWSdb/1pD56QqavvAggTfFofP2tOvsP7AbeRv3XnS5cIsMJmbOZIyhgWC12uW03fwh5ckZeLSOwpydB0Dam59TsHkPkc8/hO8ATU7y9DmUxJ9EuBtptfR1hLsRodeTt3ob6e/+r1o5M4a0xJR1BqS12rUKnnl1Nr9u20lQYADLv1xYazgAYdRs0XrjInKWriXrw2+rhWny3Dh843pgLSkj5fF37f6i9ZZPsBaVgMWKtFg4feNjADSdOxP3mGb2+IaApphzz7lE38o6t/9tIVlL1pE+/7tqYZq9+CB+A7sjS8o4M3UOJbay1vztifgP6oE5K48jgyfZwzd9+l78B/cEIPDVWRSvWYffuAdAp6d45c8UfbnESb6+eRQBT83EGNuGgkX/pWjJN/Zr3reMxnPEdSAl5lOnyH31jTrz5Ao8r+pB0OMPg07zyXmfVqlHoqMIfnE67u1ak/PBp+R/rtUNws1I+CezEUYjGPQUr/+N3AWu9cm3vjWOZh1iWP22s06eV/UgaObDCJ2Ogh9Wk/dJdZ1DZmk6Z7/v0FnfJJTQVx5HHxwE0krBslWYzpwFIHbTh+QsXeeyus//xjhN7v7vyf7sRzJnf1ZNbtgz4/Dp3xNrSRmpT8ym7PBJ3GKaEvneE468REWQOecLcj77EQDvvt3t15pMvZP02V9Vk1uXrzCGh4AAU2qm/XrwPdcTcre2L3mzp+8m4/NfGuTTAMInjabplFtACPK3HiBh7EuaPlNvBbT6yRgehDRbMGfnk75wOU0e0vYV1/l4onM3Yi0td6qT9AE+tJo/Ha/OrdG5GSlLSuf05Pcw5xbScfP79jy3eH08qfO+p9X8aXhe1hxpMmNKy6Zg5xESn/qI5i/c16B6pIKOx7/HkpNP8sz3Kdi8B8/ObWj22qPavQkP1vKSlVdvn+zTvxug7TmcPvdrl9w/v2t6EXTbUHt8/4HdKElIbvD9q8MW8UA7oBewu9L5y4EPAT/ACvQESqtl6m9CqqHULkf1GCsuDXQ6Qp5+lLSHn+bsyAfxuTYOY8vmTkEseQVkvTaf3MVVKnqLhay3PyJ55AOcu3MyfrfdQOjzj9kv+9/QD/fWUU5RfOO64x4dyfEB4zj35DyavjzB6XrIfSMoO5HsdO78R99z4lrHS6T/Q2MJmjmRjIlPkXLz/XgPG4Axxllna14B2W/OczSIKyg3kT5uOqm3jSP19nF4XtkTt07t7Jcvi+tCaEw4r8dNYdlTi7j5lftrNV2zTi3x9PNyPtchmuyz59kwbzn7V+2oNW7U03eTvmgFB/s8gjmviJDbB2l5G9gN95hIDvZ5mDMzF9DitXGg09HilYc4M3MBR254EkOVNH2v6kjIrYMo2pfA3pZjOD15cjGamAAAIABJREFUDs1fG69d1Olo/vI4jt81i/gBEwka2RePNlqj4dTDb3P42mkgIevbTaTO+46gkX0BODx8GoeHTiFh7Cyi35mIR8tIDvWZQOLM+fWXPXQKh4dOIWfVHxQfTbTrW5aUgTm/iP3XTHdqFAO0eOYuUj5ayZ9XP4o5r5Awm13cQgMoij/N9ha3kfTGElq/8zAApSdT7HHjh01HGPSkLfixfna15aHFKw+RMPYlDg2YRPCNfbQ86HQEDOoBwMEOt2LOyqc8OQOAkmOJHBsxlZS3vqDkWCLodJx9ej7NbGVZWiykvPwJRwc9QsKNMwi5ezhBdw7DPSaSzE9XkvnlarvOlRvFDS4XgDRbOfviYg7FTeTwSMdL8PFrHsGjbQtyftxCwvDJJAyfTMHmPfjGdcctJpJjceM499Q8mr5i07nMxKk7nibh2kkcHz4J3/7d8Ora1i7PGBFiy5uJurhx+DUsnP1yneEA9D6a3BNDJ+A/oh9uVfyFT1wP3KMjOTHwQVKffp+IWY84XU+880lOjZhobxQDnJv0BqdGTLQfW8uKuBAN0beyzkcGPkrgyL54tHHW2W9Ad9xjIjjcdzyJM+fR/FWHj8v+dgMn7nqxmsz83/ZxeLCmszn5HAFPzCB7+hOcH3svnoMHYYhu4RRe5heQ/977FH39jdN5XUgIXqNHkXn/ODLv/g/o9HgOGljvvF00Oh1BT04k/ZGnODfqAc0n11CPZL85j7zPnesRWW4i7cEZpNw6npRbx+N5VQ/cXeiTS3IL+fGFz9i8aGU1nYOfmkj6w0+RfFMtOucXkPXGPPvHYMcFC9lvf8i5m+4nZewk/G67gZDnpwCQMOQR19V9H/8AVqn9nv05Abdei1srZ7ne/XvgFt2UU9c8QNqzcwl/UWtslZ8+x5mRE7W/myYjS0opWPeHPe/hsx61y/AfdmWN+l7IV6S98RnFB45TfiaFzMUraPrKBLyv7ITfNVdw/FqtLKct/LHBPg2DgaZTb+X47S/yZ/u78LuyA/6Dezjpdu6NLyk+cIID3f9D4sz5hN13nVZnXTsNodMh3IzED57sVCdFPHIz5WlZFO09Rsp7Syk6dNJel5WdSbPLTnxioV3nfV3/Q/ZP20hfvApDkB/NZt7Z4HqkgvgOt2DOdtQjpceSSBgxhbQ3P6f06BmETse5Z+bXzyfrdDR7RfOF5ckZLrt/AOf/+6NdRt7GvQ2/f7XZwsEo4FecMQBfAuOBDkAcUHdlo7ikcFnDWAgxSwgx2FXyXI0QYrMQokfdIRst/beEEPFCiLf+xjQjhRDVPwf/f0AIsVgIMfpi47t3aospKQVzchqYzRSt3oL3gKucwlizcymLPw5mi9N5S2Y25UdOACCLS7BkZWPJdvSS5q34Fb9KPb0Avtf0Juf7jQCU7DuG3s8bQ2ggAIbwYHwH9CR76Vrn9AtLnI51gYGYk1Mwn0vVdF6zGc+4q53j5ORSfvgYsorOALJE+wgpDAYwGEBK+7UOQ7qz+/vfAEj68wQevl74hgZUkyF0guufuoOVrzn3qrXs3Y6tn63BaraQm5JZLZ7dDld3Ivvn3wHI/HYTgUM1OwUM7UXWsk0AFO09jt7fG/+B3Sg7k0rOT9swZeZizi92khV617WUp2WR9a1m1/zNezH4eWMMC8S7SxvKzqRSnpSONJnJ/nErAUMc96Tiun9cV7J/2EL2j1u1CxatR1C4GxFuRrK+22zXqb6yKwgacTXCoLcfW0vLbTKq29W/T0eyVmovbxnfbCbo2l4AeLSKJGOJlr+MpZsQ7m7V4vv16QR6HRlf/FIvuxrDAvHuquWhrFIeAof2wrtrG8y5Ws+8NJnJWfEb/rayLEvLwWLF/5oryFu7AyQU7zuuleWwQMwZOfYeQmtRCWUnkvEf1JPs77T0TSnnq+W7goaUC2NYIKaMHPtXes9Yx0u9NJkpPZ6IR6zzi77fkN7k2p6/4j+Pofd1PH/WYsdzIQwGZKXnIuLZB2rVuSo9unTC38+3znDC4O5oaJvM5K38Fd/BvZ3C+A7uTe4PDn+hq+Qv6ou1rNAl+lbVWZrM5Pz0G/5DejmF8R/Sy36vi/90lAuAwh2HseRW16fg1332Z86al48sK8eSovm3kvUbce9Txb/l5mI6egxpNlfXUa9HuLuDXodwd8eSmVWvvP0V3Du2xXw2BfO5NLtP9oqrUo/k5FIefxxq0LmqT5Yu9MmFWfmcPXAKa5W6wL1jW0yVdf6lBp2zNZ2r2tmSmU35UUfdZ87MxpKl1X3SZHZZ3efRKoryxFQtfx5umBJT8Bl8pVMYn0G9yfthAwCl+4+h8/VGX+UZ8bqyM+VJaZhTtEaZx+WxCHc3+/W8Ndvxq+K76/IVfkN6k/vTrwiDgdJjieh9vQn5z0jOL1iGLNfsZc7Ka7BPC7llAJaCYgq2x2MtLqVg+2Ga3DfcSbeAIb3IWrbZEdfXC2OwP95d2lB+7rw2iqRKnRQwpBdCrydr2Wayvt2ET5dYDH7eGIL9qUqFztbCEk3nYb3RuRnw6tyqwfVIBdJkJnfFr3Y7y9IysFjxG9KbvLU7kFJq9Ug9fLJXlzYId2OFZJfdP52XR622qO/9q80WlThWLREYAhwA9tuOs4DqL2+KSxqXNIyFEHop5XNSyvWukFdJrhBC/F/p1R4HdJNSznClUCGEvrZrUsoUKeVFN0b/SRjCQjCnOV7Uzenn0TcJbricyCa4tWxB+UlHz6ApLQtjuLMsY5NgTKmOBqMp1REm8rkHSX39U6choRU0mX6X/XfJb39gTsuwH1syzqMPa4DOOh0RSxbSbP0ySnfsofzQUfsl/yZB5KY4XiTz0rLxDw+qJuLqe4YSv34PBeedh0tXjV8ThkBfLHlF9hdhU2qm3QZu4cGUV4pvSs3CMzaK8kqN7KovaR4tI/FoGUn45DG0XfYyXp1bU56ahTE8CLeIIMor2bs8LQu3CEd+3CKCkGYzpvO5lJ1OpTxNS9u7axs6bJhLh/VzKD1+lvJkRxmpr2wAnyvaYzqfi97bUeG6Nw/DGB5Euy+ewvcKR8+QIcgXcyW7lKdm4W6zvVt4EGU2GzS5fRCmzDzcIpzvefCYgdqQ7Xra1RgehFt4kJNty23l0S08CEuB9gGi7S9z8Y3rhnvzJvZwXl1iCRzZn4iZd5P89HywWLXyXuXZcWsWhmeHlgi9zt4gDrUNMwTQ+3s78t/AcmGsUi69OkQ7HVsLivHu2Z42q+fS7M1J6P28MTYJds5v5WdUp6PNqjm03/MFBVv/pGTfcQD8BvfCnN4IjSudAayOsmxOy6xmP0OTYKcPCea0TAwV+kpJ88UvEfPjHAJuG1Z7OtbqDTFX6VzZf1Wg3avKZSoTt/D6+yePAf0xJ521H1vPn0cfGlKvuNbMTAq//oaw75YStvw7ZFER5bt21x3xL6KvVo9kog+rn84A6HRELl1I1MZvKd2+16U++UI6WyrpbMnIxNCkATrbaMy6zxAejCFE+wjgPyKOvOUbqj0jxibVbW+skg+/6/qT//Nm+7Hv4N6Ys/MduqRn1yD3wr4iYERfmr78sN1XlKdl4d6qKd69OtB6+dtaun0vb7BP82gViTnbMV2o7Gw6xibODf2gkX0Juqmf3X+Wp2bh178LLRdMx7t7WxKfXAAWq1OdZAgJQO/vTXlKJqaMHAzB/pq/Dw3ArZJv9x/U3UnnZk+Oxa9PJyyFJcgyU4PrkQrarJ6Lb//uuEWF2895dokl4Ib+hM+8h3PPzLfrXKdPvqY3lhzX3z+djxch9zjqJ7cWTRp8/2qzRR3EAhJYA+wFHq8rQmMj5T//71KjzkanECJaCHFUCPGZEOKAEGKZEMJLCHFGCPGcEGIrMKZyj6Dt2qtCiD+EELuFEN2EEGuEECeFEONtYXyEEBuEEHuFEAeFECMrpXdECDEfreA9K4R4t5I+DwohZjdE1xrCLbDpFS+EeLHS+Z5CiN+FEPuFEDuFEL5CCL2tt3eXTea4C9hK2MIesuXpVtv5nwBvYEfFuRrijrHF2y+E+NV2rsa0hRBxQohNQoj/AQeFEG8IIR6uJOsFIcQ0mz0OVZL1tk2vA0KIibbz3YUQW4QQe2z3KOIC+WsthFhv03GvEKLVBfIshBAfCCEOCyF+BsIqyal3mo7EazjXwCdOeHrQ5N3nyF++1j73xCGqiqwa0pNS4juwJ+bMPEoPnaweAEh/+wv7b8+re1UP0BCVrVZSbx9P8rDbcO9wGcZW0Q71RHUFq+bBLyyQzsOvYNviNdXC1hS/hkDVz1WkUWP0C2dO6HUIo4GkmQtIfvkzWi2YUSlaTflxio17i3Cyf/zNKUzRnwnED5rEketm4B4dDsYqyybUS7b2ApP9429Oed7TYxyFfyaQ8uEKYuc9ht7HNuf2AravsKvfVR0Ju2MQpWdSqyXmP6Ar1qLSqgIqslkdKWu/F0JQkqANazx27WQs+UV49WhvD1K87ziFOw9x9okPCHt4tOPrfSWddF4eRC98gnOzPkbaXngzv1zN4X4OVxf13H2OdBtaLqqkFT7+RqfLhb8fIOe7jSQMn4wpI4eIZ+6/sByrlYThkzly5X14dY7FPbY5wsOdsEdvIa2G+Wt/CzXaRPt35pYZnB45maT/PEfQ2Ovw6tnh79XNrk9VH1e3D7kgViuWc1XmRNczvvD1waPPVZy/5XYybhyN8PDAc8jfMODsQmW3PlitpNw6nuSht+PWsa1LfXKt/NX7hFb3hb3zHAU/ra3WE+6Suk8ISg5qPdN5KzbjfXXXGspbzXLtGA34DLqCgtXaaCDh4Y7PkKspi0+oGqlOuZV9RdGuwySOf9XuKwCETo/ez4cTN04HIPrtR2qX0SCfrP3L+FwbDVSw8zDmnAKinnX4z5KjSSTP+pTctTuJePRmu092ylYNss3ZeRzo9aD9OPrNCaBzhDs96T1KTpxDuBkxBPk1QGfn8wnDtXrEu4fjY3DJvuMU7TzEuSfeJ2zCmOr1SC0+2X/YlRQfrFJeXHD/8lZt42i/h+zBm864o3YZDa1TL4wB6APcaft/EzCorkiKS4v69sa2BT6SUl4O5AMVjbBSKWUfKeXXNcQ5K6W8EvgNWAyMBnoDsyriAjdJKbsBA4B3hKNmaQt8LqXsCrwN3CCEqBiPcR/w6UXoWpmnpZQ90CbR9xdCXC6EcAOWApOllJ2BwUAJcD+QJ6XsiTbJ/kEhREwtaY8CugAV8d8SQkRIKW8ASqSUXaSUS2uJ+xww1Jb2DbZzF0q7ly0f7YGvgcoN7luAqqvDPATEAF1ttvnKZtP3gdFSyu7AJ8ArtegH8BUwz6bjVUBqbXlGcxhtgU7Ag7bwNCRNIcRDtg8Yu1cnHMYQHmq/ZmgSiiUj+wKqVsGgp8m7z1H480aKN2x1kmUMD8ac7izLlJZln68IYIzQwnh1b4ff4F60/e1jot5/HJ+rLqfZu1NrTNKtXRsM4fbvAejDQrGcb3iPliwsonTPfgIm3AvAlFWvkZeeQ0Ck4+umf3gQ+ek5TvGadogmODqcJ7a8x1Nb52L0dOP145/XGL8mzNn52pduvc5mgxBMNjuVp2bhVim+MSKYkuPJ2uJYNoTBuZFanpZFydEk3CJDKNqXgLRK3JqFYkrP1uRVsrdbeDCmNMc9Kc/I1hrGK7bar1em9EQy1pIyfLo75pu6RQTXS3bofcMJvWMIIbcNsucPwJxTiHtEMHlbD1KamGZfQMuclY+hkl0iHrgO96gwOq97m/L0bHx7XkbrdyZw9N7XcQsJoDzNuWwVHziJzsez3nY1pefYzlfKQ6W8GStegqSk7GQyhgAfp/RMqVlglVhLSvGIbYExPBhTxbNj0NPmp7cxhAYSPulWzOnZGCNDMWfmOvUKeXdxDLVraLkw2cqlMOhpvehxctc79wzqfDwxpWeBlGR/vQavzrGY0qrkNzzY6d4AWPOLKNx+EN/+3XFvEY5bsybErp5rE2rAENAMah9QU3+sZq0H1oYhPETTtxLmtEyMkaFOYSp6r802W1uy8ihY+weenR1ltMKGLqeKzsaI6vYrT82sUqZCqoWpiaDRAwDIX/AR+jCHf9OFhtZ7OLR7j+5YUtOw5uaBxULpr79h7NSxXnH/Cpb081XqkZCL8snWgiJKd+8n4OF7gL/mk5/Y/C4XwpJ+Hn0lnfVhIVgyGqCzQU/Y7OcpXLWR4vW/OclyVd1nTs20x8lfsRnPLu0cPsYuN7Oa7c2V8uHTrwdl8SftQ73dmkegD/TD99q+9jDhM+7CUuQ8ZakmX+HTryttVs2hzao5mNKzMfj72H2FW3gwptQM8tb8bo8jzVbNbzbAp5WeOIchyDG1wT2qCaYM7X6bM7WFBE2pWRQfOGn3n5X9tt7bE0txGZ5tm+MWHoxbZAjt17yLzsOIJa8It8gQjGGBmLO0UUflyeex5Dp6qEtPpWII8HXWOTWL3HW70Hl7NLgecRhDq0f0Ac7TNkxpmo+uqEfq45P1gX4EXKdNrzCGh7js/pUeS3Sqn7zaRTe4TqrNFnWQDGwBMoFiYBXQra5IikuL+tbKZ6WU22y/v0T7UgJaQ7I2frL9PwjskFIWSCnPA6VCiAC07zivCiEOAOuBpkDFOJFEKeV2ACllEbARuF4IcRlglFIevAhdK3OLEGIv8CfaBPr2aI24VCnlLlu6+VJKM9qcgruFEPuAHUAw0KYGmdjSWiKltEgp09EeoJ4X0LUy24DFQogHgYq3uQulvVNKedqm659AmNDmFHcGcqSUSVXkDwYW2vKElDLblueOwDpbGs8AzagBIYQv0FRK+YMtfqmUsvgCee5X6XwK2j2kIWlKKT+SUvaQUvbol5SDsUVTDE3DwWDA+9r+FG3+o26r2gh9cSqmU0nkff4dZYeOYWzR1H7Nf0Q/8tfvdApfsH4HgaO0xWA8u7TFUlCM+XwO6W99ztGr7uNY3wc4O/FNCn8/QPIUbQCDW7Rzx3f5sRMYoppiiLTpPDSOki2/Ux90Af4IH234lXB3w+OKbhT+qC2G9O7wJ4lfu5seo7QXhuZdW1NaUFxtaN6RTX8yq+cEXu0ziVf7TMJUUs4TsXdXix8QWfuwvILfDxF0nTafLWTMAHLWanbKXbuLYNsLsne3WCz5xeRt2ot7TARuUWEIg77a4lu5v+zAUlRC8Og43GMi0Xt7YMktwJSRQ9H+BDwq4hoNBI3sQ+46xz3R+3qBVSIMevt17YLmwtyahiLc3fC7upNDp4KieskuO51K4e4jxA+cRO4vjoXIfHq0xVxQjM7DHY+YCMoS0+3X8rYdIvh6bQ6d3tuDpJe/YP8108nfeZSoqWNImDgXQ4AP5oJiTFVW/c5e/luD7GrKyKFoX4LDtrY85KzdRdG+BDxaa4+PMBoIujGOYluPjltUE9DryF+/k+A7huLRsin6QF+tLNte4Jq/OZHCX/dx+Ir7ODb8MfLW7iDo5gEYwgKdFrUqOeYYftnQclHxshj9ziOUnEjm7IuO75rCaCDwxgHk2+6H/9ArKT2eSP66HQTYnj+vro7nTx/kh87P8Vz4Xt2FspPJlB5L5HCPuzjaxzbH2GrGnJsM8q9P/5LmMoTe9l3WaMD/+n4UbnBesK5g/Q4CbnL4C2tBEebzOQhPd/vq3sLTHe++3Sg97rCl99Vd/7J+deksjAYCb+hL3jpnH5e3bidBN2v3yqur9rxUlIva8IvrSpMJNwNgOnAAfVRT9BGaf/McPJCybfXzb5b0DIwd2oO7OwBu3bthPpNYR6y/Tln8MQzNnX1y8Zb61SO6QH90vo6y53lFNwqXaz2Df8Unvx43pU6djc0r1X3D6q8zQMgL0zCdSiL/i+/sskArF66q+8x5hbhHax8Ofa+5EuHuRuGG7U5yCzfuwP8mrXPNo3NbrIVFWM47ypvf9f3JX7nFke/jZzjR+3bM5yt9rEzPIne5IwxQo684P38Zp8Y+y8nbniJ/7XYCRw/C9+ouICWWgmJyV27F58rOdhk6NwP52w42yKdlLtuE3tcLn17t0Hl54Nu7PemfaXW00TZXP3ftTkLvHkbJsSS8u8ViLSvHlJWn1UltmuHRJgpTahZBI/tw7o0vOTx0Chmf/ow0mwkeHUfwmAEU7U/AUlCkrUNSaZEsj5gICrbHEzyqvzbnecwActbtImBgNwp3xDe4HqlAGA0E3hRHia0eMTaz1SPrdhB0+zDcWzZFH+hXP5/cfazd/5vSMl12/6pScizRZXVqHaxB61DzQus97g8critSY2KV4h//d6lR3+2aqo4vqDi+0DKaZbb/1kq/K44NaEMRQoHuUkqTEOIMUDHBr6rcj4GngKNcuLf4QroCYOtxnQ70lFLmCCEW29IVNcTFdn6ilLI+Y58uugRIKccLIa4ArgP2CSG61Ja2ECKO6jZahtYrH47Wg1yTblXzJ4B4W89+XdSWtwvluTZ71jdNBxYrma9+QPjCVxF6HQU/rMF0MhHfMdo8k4Jvf0YfHEjTpR+g8/ZCWiX+d93E2ZEP4hYbg+8N11B2/BRNv12ghf9xLUGPaF/7837eSllCEkF3aPP/sv/3CwWbduM7oAexmz9ClpSR/PicOlUMf/xe3Fs6Gtw5b87DGNuKsHmva1uD/PQLplOJ+Nx8PQCF361EFxxIxJfz0Xl7gZT43jGKlNH3ow8NIuTFmVrDTwiK122h5DfHy/iRTX9y2YAuPLHlPUwlZSyd8aH92v2fPs63MxeRf4GX3ORDp4jpeRmx/S6vdpfafP4MZ2bMw5SeQ/Irn9Ny/jSaPn4HxfGnyVyiLSOQt2EP/gO702nbAm0LhKnvg8VK0jOL6Lj+XXQe7lT2h6Fjh5K5dAM+vdrh3SWWDuu1L8GJT31ov79Jzy4i9qvnQacna+l6So875i8GXd+H80vWOV33ah/D5Ts+BqsVU1YeidM/wK9vZzpuXYi1tIwzU+fWT/YNfclerg3Rztu4x36+47IXKEvOpO3H2qrUbT6YzIlp8zGl55D48pfELpxC85m3U3ToNOlLtEVl/Hq1Q+h1dPjuRbBKSpMcjWl7uVi9nYLt8fW3a0UenllE2/89DzodmUs32PNQmpiKe7NQOh1eSnlSGmcff5/gO4fh1SUWry6xYDJr810tVpo+fR9J0zW7ePdoR9DNAyk5coa2q94DIOWtLyhLSqPdpoVOC5GdfeHTiy8XgE/PdoSMHkDx4TN0WP22XW7s+vlYC0to/v4M9P4+WHILOH3385jP5+A7oAdtt3ykbeExQ3v+jGFBRL3zGOh0CJ2O3J+3UrCxzpeZGpnx/Ovs+vMAubn5DLpxLA/ffxc3jxhaY1hLYSYG/whar1lI7rJ1lCUkEXj7tdr9XLKaws278InrQeuNH2MtLSNlptYLaAgJJGrB05oQvZ78FVso+tVRxvyv79co+lbWuf2mD8iylZeQsZqPy/zyF/I37sF/YA86bF2ItaSMxGmOrWCiP5iGb++OGIL86Ljzv6S+s4Sspetp9tI4dG5agzvk4w8xJyYRNPtN0Oko+Xk15tNn8Bo5AoDiH1egCwok5OMPEd7ahy3vMaM5P/ZeTIePULppC6GffIS0WDAdT6D4p5X4T5lUPSOuxGIl+/UPaLLgNc0n/2irR0ZrPrlg2Ur0wYFE/G+e3Sf73TmKc6MeQB8SRMhLjyN0OtAJitb+6lKf7Bvqz+SfXsHDx9N5iLHFStZrHxBu07lgeUXdZ9P5W03nyCXzHHXf2FEk3/SAVveNuIby46eIXKpt8VXw01qCHr6HNuvmk/PtetfUfdPvtg/rDZ16DzlfrKD8RBIBt2mLUeV+vYqizbvw6d+Tluv/i7WkjLQnHT3lwsMd76u6kvbs+86CLVbSZy0gapE20DBv7Q5N3ztt+n7l0PdCvqJiu59AP2+SZ8yh9OgZmr05iQ6HtNXSTz02l/KzGQ3zyeVmUud8S9uls0BAwR+HyFu7i9C7hhJyi9bQa/rkXejc3fDu1pYWbZuTvXIbHda+hzRbkCYzQq+n7Q+vO9VJqR98T6uFM/C6vBW+vTtSdjaD04+9h0/vDjSddrvdNGeeXEjpsbO0WvQ40W+Mx1pmwveKduRvPUjSC5/QfNYDDapHKugQ/w3lSWkkPz6XoDuH4dWlLV6dY5FmM8YmwUirlYin7qufT7ZYSXluITGLX8AYHkzGwu9dcv8inrwPj/aOgZtnX/gUnYeby+pUG8lobZSfgX3AUCAHmA3sQntzWmW7rvg/hKhrrooQIho4DVwlpfxDCLEIrYE6Eeghpcy0hVsMrJRSLrM1cntIKTOFEPfafj9qC3cG6IHWMG4tpZwohBiA1qNYUdJXSimdxlXZenhDgcullDXWLrXpKqV8RwixGa1BbAI+B7ra5B0AZgL/s+XrVinlLlsPaQnwH2A4MMbWgI8Fztl6squmPwptka3hQBDa3mdXSCnThBCFUkqfqnEqxW0lpTxp+/0n2pDxXjWljdYjO11KeX2l+B2ARUAI0F9KmWqzx0opZUehze0eDNwmpTQLIYKAQrSvXXfZ7GUEYqWU8bXouB14XUq5XAjhjtazPaymPKMNna44H2ZL50G0kQT1TrOCU52GuHwKf8uD2sqaB2NGuFRup9MrAEjs5vo5cy32rmd69O11B2wgb5/R9h/d1fQml8rtee4HAHY3u7GOkA2nR/LyRpML8HvEzS6Ve1Wqto+sq20Mmp33tbih7oANpEuiNvCnscrFgWjXPnug7ZdpyjzlcrnGkJYcbnVd3QEbSPuT2ntVY+m8N2qky+V2O/sjqX0GuFxuxNZNLpdZmTNdrnG5zOh96xrVJ5/u7HqdY/avc3m9B1rddzR2eN0BG8hlx1cBjecvGssnN2b9dKn55MaSC41mi0uiq3Nfixv+8ctbdUn86ZKwZQX17TE+AtwjhPgQSAAWoDWM/wpfASuEELvRvsYcrSP8N0CX2hrFdehqR0rJDuP6AAAgAElEQVS539bwjAdOoQ1hRkpZbls46n0hhCdao3gwWm91NLDXNgf6PFCbt/sBuBJtKXcJPC6lTKslbFXeEkK0QXsYN9hkHKhv2lLKeFtj/pyUMrWGIB+jrah3QAhhAhZJKT8Q2oJpc4UQ/mjl4T2bbWriLuBDIcQstA8MY2rLsxDiB2Ag2lD642hDrCvs3JA0FQqFQqFQKBQKhaJRqW/D2CqlHF/lXHTlAynlvZV+R1f6vRht8a1q19AaVDVR0yocfYALr1KhUZOuSCnjatK1SphdaAuEVeUp298FkVr3+wzbX9VrtfYW266Pqul0LWlvtv1VldGpyvEZbLa0zS2eavurHGYf2nzgOpFSJqA1dqtSLc82Wzxai5x6p6lQKBQKhUKhUCickZfgHN5/Ov/4PYKFEAFCiONoqzpv+P+tj0KhUCgUCoVCoVAo/m9RZ49x5V7H/x9IKXPRhgDbEUIEow03rsqgqnOTGwMhRCfgiyqny6SUV9Qj7tNoQ5Ar862U8kLbJP2tCCHmAVdXOT1HSlnXwmcKhUKhUCgUCoVCcclR36HU/yiklFloe+f+/0r/4MWmb2sA/2MawTUhpaxht3uFQqFQKBQKhULxT6CO9ZMVF8E/fii1QqFQKBQKhUKhUCgUjYlqGCsUCoVCoVAoFAqF4m9FCDFMCHFMCHFCCPFEDdeFEGKu7foBIUS3+sa9GC7JodQKhUKhUCgUCoVC8W/FeomvSi2E0APzgGuAZGCXEOInKeXhSsGuBdrY/q5A24b3inrGbTCqx1ihUCgUCoVCoVAoFH8nvYATUspTUspy4GtgZJUwI4HPpcZ2IEAIEVHPuA1GSDVzW3FpoAqqQqFQKBQKhaKxuSS6Ync3u/Ef/27cI3l5rbYUQowGhkkpH7Ad3wVcIaV8tFKYlcDrUsqttuMNwEwguq64F4MaSq24JNjd7EaXy+yRvByAXU1vcqncnud+ABpP5+2Ro1wut3fK90Dj2cLVcitkN5ZcaDxbHIwZ4VK5AJ1Or2hUW+xwcZm7opHKG2g67436yx+Nq9Ht7I+NauPG0tmUecrlco0hLRtN38akse5fY/rkxqpHLkWf3Fi2aCyf/Fv4aJfL7Zu2DHB9PdLp9Arg0qyrG8sWlwLyEhhKLYR4CHio0qmPpJQfVVyuIUrVxn5tYeoTt8GohrFCoVAoFAqFQqFQKFyKrRH8US2Xk4GoSsfNgJR6hnGrR9wGo+YYKxQKhUKhUCgUCoXi72QX0EYIESOEcANuA36qEuYn4G7b6tS9gTwpZWo94zYY1WOsUCgUCoVCoVAoFJcQl/qq1FJKsxDiUWANoAc+kVLGCyHG264vBFYBw4ETQDFw34Xi/lWdVMNYoVAoFAqFQqFQKBR/K1LKVWiN38rnFlb6LYFH6hv3r6KGUisUCoVCoVAoFAqF4l+NahgrFAqFQqFQKBQKheJfjRpKrVAoFAqFQqFQKBSXEP/4TYwvQVTDWPFPZBgwB20y/cfA61UDRM16AP+B3bGWlHFmylyKD2l7dfrFdaX5iw+AXkfmknWkzdP2goycfgcBQ3thDAtE5+VBeXKGXVb07Efxvrw1SCtJz/2XsuTztJo/DUOgD8UHT3Fq0hykyQxA81n329M9PeV9ig+dwi+uK20WPwVSYs4pcNKz2TP34D+4J4YgP3TubpQnZ3B68nv11herxJSZx5mpczCl5wDQ49iX6IwGys5lcvrxBeT/4bzWgHtUGG0WTEUf4EPxodOcmKjpH3xTPyIf0faBtBaXUnb2PD5dWmMpKbPH7bBhDvGDJtuP3aLCGmQLgA6b5uLZKhJpsjjpFTn1VkLvuAZzdj7CaAC9DqET9ZZ7+fYP0Xl7oPf2BKvVycYB1/RAlpspS0zj3DtfE/3mww3SuevRr9C5G8HqXM0EXn8VTafeikebZiT853UiJ42ut1yPVpG0WjC9atEldtOHWEvKQGpp6f28seQXceK6yUQ8/xC+cd2xlpaRPH0OpfEnHRF1Otrt/AydpwdlSakkT5+D3+BeBN02VLP72tkkv/4lJQnJDb5nfnFdaT7rfoROhykzD2OIv6ajjU7rZ1OamM6pKe9jyS8m+Ob+xLwxDmHQYy0uI2HCO+Rv2Q9Ai5fuJ2BgN6wlZZyc8gHFB7U02n33Ej7dY+35dlW5qLBN+9Vv2cO2/20h5WfT8WgThTkrD4CUN74kf9Memr34IH4DuyNLyjgzdQ4lNjnN356I/6AemLPyODJ4kl1006fvxX9wTwC6HV9CeXIGpybNcU7fRkOfl+Cb+zlsvPcz0j74lvOfrHSSebH6VqSL0IG0UhvPvDqbX7ftJCgwgOVfLqw1XAXC6Gm3cdaSdaTP/65amIbqHDHlNoLvGFJn2o3Bxfg4wF7mALpsm4elpIyUud8R/sD16L09KEvO4MQj72EpLKmXTxYGPXpPd6TZQsaS9fZkOqyfQ/xgzSc3tN6rqH+kyYzOyx0hBJaiUgBi3puEV8eWCIOerGWbSP3g+4uyRW2+07N9NNGvj0fn5YE5Mxe9nzd6P69a5aLTnntptpDz8+94d4vFGBro5Osr5z9/6wHCH7yBfZ3uwqtz6xrzrw/wodX86bhFhVF+NoOTE97CkleEW7MwOm5+n3Jbndr+wNecn7+MzMUraD5vJm4tIsBiJX/DTnSe7hf0ya1/mo0pLZvEB2bZTwffcz0AVyctwZxfzKHbX6bo4OlqZc+9eRiXLZyCMcCHwoOnOPbo+47nFvDp0oouP7/K0XHvkrlyO4EDutivXbb7Syw5+Zx7fA7Ffx6zn6+rDqmsb8TzDxFwY5xWp9rwH9iNvI177ccX+3w0f+kBQu8cgiw32c9V9vUAaf9dSdjYoRf17HX67QP7Yej40Xh0aIl7y6bafbfVqUU746vZQrgZafnN6wg3I0KvJ2/1NjLe+x8AHu2iafqyfSrrCuBOIL/ajVP8n0YNpVb809AD84BrgfbA7bb/dvwHdscjJoJDfSaQOHM+zV8br13Q6Wj+8jiO3zWL+AETCRrZF482zQBIW/gD5177guIDJzj32ueUnEh2SjR+8GMcu+1Fop67j6in7yZ90QoO9nkEc14RIbcPsqXbDfeYSA72eZgzMxfQ4rVxoNPR4pWHMJ3P5UCvh+wv4RXk/7qf5JcXU7w/gYzPVlF06GS99T18zWMcHjqFvA27iHjsVu3lAchetZ3Do5/DUlRC8+fvBeG8KmHzp+8iddEK9vd5FHNuIWE2/cvOpnP45mc5OHgquRv/JGBgN/Zd/QinH6/9ZbhBtrCdtxaWcHj445SnZVeTl75oBfFDplJyLImUt7+ut1wAnYcbJfGn2dPyFo7e8lwlG+/j0MDJxF8zhdJTKbRaOL3BOusMevZ3u5+jY5510rfkaBInHnyDgu2HafKf6xokt/RkCvFDpmp/wx+3y0wYolW8Zye/zYnrJpP3y+/k//IHvnHdcY+O5PiAcZx7ch5NX57gpEvTlycgzVYK/zjodD3zkx8BiB8ylbyNext8zyrKcMLYlzj74qd4tWtOwn2vcmbmAnvaBwdPpfRUCpETbwYgZHR/kmZ9xq7oW8n7dT9tFk6zp+ERE8F+W7mKee0hAMLuHop3p5bsaXcXR8Y879JyAdDkgespTUjGs21zAI4MfBTPy1qQvXwLR4dN4eiwKeRv2oPfgO64x0RwuO94EmfOo/mrDhtnf7uBE3e9WE23/N/2kfzypwBkLF5F0cGT1dKvoKG+o+mMO+1xzVl5hD1wAx5tHNsyXqy+hwdP5MgQrTGl8wyoUdcKbhx+DQtnv3zBMJXR+4QAmo0DR/Z10vdidQbI+Pgv77JxUTT4ebHR5IHrseQXAdj9aMt3HiHp1S84MGgK2at3EDFBa/TW6ZOHTMfg7405r4j9cZMJHtm3mp4XU+/l/7qf+EGTOPfaF4Age+XvJM6cD4BwMxA/+DEOD5tG6NihuDULvSh/X5vvjHnrYZJf/YL4wY+h8/Wi7Nz52uX2exSdmwFzXhGHBkwiYEgvMj5dzaG4iRweMdMusyL/5978HyG3DqIsOQN0otb8RzxyM/nbDnCo78PkbztA+CM322WVnUmzd7cd6T4W/xv64d6qGZmLfiBh8AROXD8Zv0E98ep2Wa0+OeS+EZRVeZfw7t2JwDGDAdjW/HaOT3qf1m88VO1+AsQ8M5aUD1ey+6qJmHOLCL9joOOiTkfMM2PJ2bzfftzqtQfsl80Z2Zyd+CalldKvqw6prG9F2KzFK8j6arU9TOVGMVzc8+E/sBt+fTuTs+oPio8kOsmr8PXxQ6YSMKDbxT17D47AGOLwa/439Pt/7J13eBVF18B/c1t6u0kgCRAIvUovIipNmgVQsKKC2BWRpmJ7rdhRxAJYUbCiAhaqgBSV3nvoIb333DbfH7u3JTdA4PK+8LG/5+HhZnbmzJmzs+fs7MzOkjntW5KvHeuKqeX7j/m0hbRYOXL7MyQPeoyD1z5G2NUdCGrXDIA6rz1G+puznWJ/ASZVOWka/+/RBsZ+RgjxdzXpXwohhv0P9IkUQjx8nmQXn2G+BCHEvGqOrRJCdPJI6oKyJfthwAJ8Bwz2LBPZrws581YBULLlAIbwEIy1oghp14SKo2lYjmcgrTZyF6wlsl9XABzFZa5yuqBAbFn5LnlFa3cCyo2pvbCE8Kvakfu7chqzf1xJVH9FRmT/LuTMW+mqVx8RQkTvDlQcTQO7A2mzk7tgrVf7CldvI7JvZ3LmraJky36ETnfG+jrRBQWClET266LIXLOD4i0H0IcE4iitIKRtI686w3u0Iee3fwDI+nElUQOUcsWb9mMvUG7kAurXdj2JL95ywNepASDsijZnbAtjrSgi+3ch49NfseUX4Si3+E2uYocAcheucx0DMNaKonD1drC72xJQr3aNdbaXlnvJdVKenEL5IeV78SFtG9dYZye17u7v+i2tNgp+XU34NUr5iEE9yP/1L8Ku6UbezysAKNu2H314CIZYRY4hLpqwXp3J/WGZ13FdcOA52zakvdIPK45nENG3I/l/biaqf5cqtijefABTfLRiizYNyZyr6JL+ya/oggMRJgNR/buQrV6bxR51mAd1o3h7Mo4yC8Wb9lMdZ9MvjPHRRPbpSNGm/a5Zbmm1UbbvOEFNE73kR/TrQu5PipzSrQcUG6tyitfvwZ5f1aUVrd7mmjEu3nIAodP5PMc11T+idwfKD510lc2d/xeOcgvGOPM56+u8HgCETl8ljyed2rUhIjzslHlcsgwBSLsyAyStNvIWriFC9UvnovN/i3M9Z5X7nHP2FZS+oQsyUX44DYCC1dsxX9sNOL1PDm3fmLKDKRijw5FWGzmV4gicXdwrVPtCZL8u5C9Zjyk+2nVdGyLDlNUZQQFIqw17cdlZ+fvKvtNpo8BGdSj6V1nNFNggjqDGdauVG9K+CWX7j6MLMmGICiPnp1UENowHwOFhY2f7o4f1VGKZ0BHcplG17Y/s14WcHxW9czzqBeVBa8VR5Vw5fXLYVe0p+XenK01KSdkeZca1Wp/8/VKv82QeMQhrhvuhcN6KbRjCgzHWqvqAKvKK1mSp/SLjh1VED3BfSwmjB5L9+3qs2crD9rD2jSk/4V7pVvDrasJ6dcJRVOJKO6MYourrmdeamlVFN5fMs7g+zEOvQtodZH273PXwyJ/XXvTgHpQlu32nZzwFJaYKg75aWzjUPisMBoTBgPMJSUDDOpSs3+UUswxwP0m5QHFIccH/u9jQBsanQAhx6jsKH0gpu/upbn8tc48E/DowVj+yfcZ9R0qZKqU804cCdYATHn+nqGkujHFmLKnZrr8taTkY48yY4s1Y0jzS03MwxbtvMsOuaEO9F0cTPfQqUt/+1pUe2b8L6HWY6tUi+LJGOCosrhtLa1o2xjhlMGCKi8aSmuMqZ03LIahpPUUXKWn67X+IvaPqckCnvjG39KVg5ZYz1rfOE3dw2YZPXfo6b5ijVH1tuUUEt04iICHGVcZgDlNuGFT9LWk5mFT9PQlt34SiTfuqpHtiiPKWdTpbGOPMVdIrU2vUIFqtmIbOaEAfGnTGcgHQ66j94GBaLnqb2DuucdnWS/6d/ZVAXEOdpc1O02//Q8tFb/vUWxj02EvKaiTXE+eNmitPeg7GuGiCu7TClp2P5WgaxtrRWD36gyJHqSPh+fuwnEjHlp3ndVwXGkz0XdcC0OCdRzHVr30W58x9PZnioik/kuYq40nsbb3JX7GlSh8LbtEAabEiLTZMcWYqPK/N1BxMcWaEQU9gg3gMUaHogkxVZJ9Lv0h88R5OvDIbY1So18MYR3EpoZ1b0mLpNBLfHoM+IkSV4+k7sn1eH5Vx5om9tQ8FK7f6PMc1vV5cvkNFVlgxxcdQstX9QOJs9fXEYS07faYzRWcAh3upp2cfdXK2OsfePch/elbDuZ6zKn3O7P1AwV5cRvTQHgCYr+tOQELMGflkU1w0uuBA8ldudeXxpfvZxD1n2ZD2TSlY6Z4NlEjabf2cthtmkT5jvrLM+iz8fWXf6bRR2f7jRPbrgiEqDOmQmNQ45Uuu0wc55Vo8+pWpbqy7banZRFzTGWt6DhXH0hF6HcZaUdW23xATiTVT8ZnWzDwM0RGufIb4aEIuUx4qB3du6fLJTnRhIQQkxlG8Zluldrt9ctrrX3gt9QYISEogICkBgMt+eZHQdo2wpOUSEO99zg3mMGwesaoiza23Kc5MzKAupM12D7oD4s3Yi9zXsvn2AUQO7YUICnClnS6GeOrrmdcZQwD0ESFuHc/y+gi/og0Znyz0so3zWK1Rg2i17F2Spo/DXlzzmJr44j3k/roOW7Z7csPz3Dljqi44qFpboNPR+PdptNj0NcVrt1K2TfG55QeOEeYeYA8HvJfDaFwSXLIDYyFEAyHEPiHEbCHEDiHEPCFEsBDiqBDieSHEWmC4EOI2IcROIcQuIcQbatmHhBBvesgaKYSYrv4uVv8XQogPhBB7hBC/A7U88ncUQvwlhNgshFgihIhX01cJIaYIIf4CxuIDdeb5fSHE30KIw56z0EKISUKIjWp7nOvVXgcaCSG2CSHeEkJ8JIS4Qc3/ixDic/X3aCHEK+rv8Wp7dwkhHvew114hxEfAFjwchhAiRgjxjxDC7V2r2nqX+jtICPGdquP3QFDl7D5EeL+8JHxkkb6Ler7OWH44lUP3vUHOL6upNcp9E2ZJy6bVordJfHE0JduSq+5m4BTi88GXcmzvkMnsGTCRtBkLqmYRguibeiLtdnJ//uuM9T355lx2dLnXra/abktaDm0Wv0Vgw3hK9xxF2j3f5fVlG+8GhXdvTUCdGDK+WuKrQV56VyvL51mS1dhIIfOrxezo/hD7hz+PtDuo9/yoM5cLFG/ax9EJH3JgxMvUGjnQuxwQ/9gwpN2uBNsa6nxs8kz2DJjIgREvV9+AavQ6lc4AwmioMquvZJFEXn8VBb+urlaOlJKw3p2xZRdgLyqtcrxw0Tr2X60s07Nm5lFn0u0119PzPAuPdA8SHrsJaXOQ8/NqL0FBTesRP+ZG97J5H31GSom9tILsX1bT/LsXaDbXe8nlufSLiL6dsGUXKO8xV8pTuG47OT+tZG//x7Fl5lHnuXuq1e+0qOWkzU6O6xqWPvNU1rFa/Ss5mthR11G8YbfXapGz1heIGzNcyV9xnmdoz8AOp9M56+tF7O7xoD+18s25nrPKfa5SprKDKURf153Wi99CHxqEw2LzLaiSHkHNEwlqVIfjr35Vve5nGfcAApMSkHaHO/4A2B1s7zCaHd0epPYDgzHVq0UVzsJ3BrdKAuDI+A+oNXIgTb9/ESGE17uzVeR6ts15TEp0wYE0/sS9lFqYDMQ/Ntzrwbbv/uZDXw+smbkcnzyTvCXrAaj33kREgNHdT/U6Et+fhCUlE1tmnldZT59cvutQZdEIvV6dhYTDL31Ni1njfSolTtH3Gr48iiMvz/EedAvh1daMqXORVhu1HvKYczhNDPHSV82bO3eRK4YA3v73LK8PabW5Vlp5HnP6+t39xmPLyccYFVYlz+lk27ILqPCYOfdsJ+COqdXYAgCHg+Rrx7Lv8lEEtW1KgLqy6OQT7xN9p+s2Ngxl1aLGJcalvvlWM2C0lHKdOkB0zqyWSyl7CCESgH+BjkAesFQIMQSYB/wDOF8cvAV4tZLsoar8NkBtYA/wuRDCCEwHBksps4QQzrL3qOUipZRXn0bveKAH0BxYCMwTQvQDmqAsRRbAQiHEVcBTQGspZTsAIcStwJVquTqqLFR53wkhOgKjgK6qnPXqQD1Pbc8oKeXDqiyEELVVWc9KKZedRm+Ah4BSKeVlQojLUAbZnqSgDrqFEPdPmTLleYCikqPcGNIAUJ78mTxmSU3x0VgzchFGA6Z4j/S4aEwJMbRc8i4AJdsPYkqIIXf+aprMftaV78QLX7h+t1jwGrpAI+h1YHdgjI9xLYuypOVgSnA/9TXGR1N2IIXwKy5zbYxlCKs8zleWAId1b82efuNOq6+10nu5sXcPJPqmngQk1ibn51UAHFP1bbtmOroAg2vpHoAtt1B54qvqb4qPxqLqX3vkAOLuuZaAxFrkLd6APiy4iq6eVJZVnS1q3T2Q0M7NaThtLMWb9mNKiPZ6gu+Spy4Jc76HHdKuiWrH6m0c2CyRhtPGIm12SrYlY0qIpnjjXvIWrSe4ZZLL7tHDexHZtxP7b36eyzZ+UmOddYEmL90qI212ZYOSM+wXTr0AInp1oDw5hdD2Td154qKxZeURPfJ6kq9X+oU1PQejR38wxkcTdmV7ou8ZjCEiFEeFheBOLdAZjdR9dzzG+GjK9x9z3TxlzV1Kk9nPntE589TTPORKzDdcQUjbxpRsSyYwKZ6yPUe92h/ZtxP7blHeDXb2C1PdWJp89iSp03/CPKibq46AhBiKUfpbWJfmNHr/MYo37adsz1FSpswBoGvqz+fUL1y6X9udyH6diejdEX1IIPqIUFcefWgw1vQckJLsb5bS6MtnKd64F1NCDM7FhyaPOioTc/cgYm5TViY4lwMefvRdn+fY0y419R1Oyg8ep3jjXi+ZlrTsM9bXE/OwXoT36XTafDXGYVNmjVWMqi/z5Gx0dvaB8825njNrRh51nxpB2BVtiLmtr2u2q9H0sRwaMw1DZCh7bnoea2YegQ3jierT8ZQ+GSC4RX1q3d6X0n3HsOUpDzFM8VVn2GsS96zpucTePZDY2/uhjwxFZzKSM937baaCFZuRNju2nAKKN+4joH7ts/L3lX2nU8fyQyc5cLvyfL797q8pP5Km2rGq3IqULEwJMS4bR1zdDmtWPo0/eYKcX1a7Z3Yva0xAvVq0XPoexjgzQgjqPDWC8oPu92w946gtOx9jrSismXkYa0W5dJQWG+XJKZhvUGb3LcfTCWqRpPgLoM6UR6k4moolNauKT7Zl5BIx8ArC+3YhrFdHRIAJfWgwjea/gzAaMNaJpWT9Lkz1alO8NRnpkATUjaWiUmy35hRiCHfbOyA+Gku60j/D2jak+UwlLhjNYUT16cDJjxdiCHfHbGNcNKXb9hPYyv3Q1VcM8dQ34roeStzX6bAcT8cYH0Pppj1eejn9L9Ts+nDGaoM5HF1III0/exLsDnTqfYY1I8/rOs/49Ddqj7q2ZrFK9feRA7oqrwJ42MKWkQt6HeEDLif5+nGYkur4tIUnjqISSv7dSdjVHak4cJyKwykcvet52hz5FeBbwOdkz4WEvAiXKl/oXLIzxionpJTr1N9zUAaHAN+r/3cGVkkps6SUNmAucJWUMgs4LIToJoSIRhkwrsObq4BvpZR2KWUqsEJNbwa0BpYJIbYBzwJ1Pcp9z+mZL6V0SCn3oAy6Afqp/7aiDDabowyUK7MGuFII0RJlsJ6hzlhfDvyt2uAXKWWJlLIY+BllIA1wTEr5r4csI/An8MQZDopBscscACnlDmBHpeMbVb2TpJRfTp48OWfy5Mn9nYNigPylG4ge1hOAkA5NsReVYM3Mo2T7QQKT4jHVq4UwGjAP7sHJN+awp/84Dj34JvmL1xM9rCeR/bpg8RgA6dSlSOFXtkXa7BSu2YH5WmVFfMzwXuQt3aDWu5HoYb3c9RaWUrByC4ENEwhsVk+pc4h7l1lQdgsNqB+HJTUbR7nltPrmL1PqCkhSnldkzV5E1teLyf9zE/mL17v0De3QFCQ4yiyUHfTe/KNw3S6ir7scgNjhvchbshGAvGWbEHode4Y9T9aPq4hVbRjaoSnVUfT3rtPaomTnIUr3HGNX77HkLVnvSnfeMDnxfMfIcjILe3HpaW1sScliV++x7B08mfy/thI9rBe6oACi1IGYNTOP8J7tiX94KAdHTsFRbqmxzvkrtxBzq7LpR9jlraq1RcmO5DPuF1aPWQbzkB5kzXEviRNGAxHXX4Utt5CKQyexqTdjRcvXE3WjsvlKULtm2ItKyfp4Hvs638mupkM58dhbWA6fpPjvHeTM/r3KDHLUwG6U7T92Ru331DNlytdYcwo5OPp18pdvIrJPR/KWbiTEo18cGPkajjL3w/OiDXtp8dMrnHhtDiGtG7r6WP7SjcSo/apkx2FK9xxjZ6/HyVu8gdjblQ1pIvt39tL7bPqFS/fX57C9033s6PYAyQ++jaPC6rKx+caeFKjXU+SAbpTtP07Bsg2Yb1LkBLdXrsXKM0JOsmf/wb4B40h9/StMiXEA7mu40jl22aUGti9YucV1nYMyYHDq66Qm+joJ79me2g/dxOF7Kj+rPXekrQKhNwKKjaNuuNIvOht8vH94PjjXc2bNzOPAHS+xucFwNifdzMl3lXB9aMw0Qjs0xVFaodQhBHXGDifja2VVTnU+2VQnhqafPsHBh6ZiijMToMaC6ME9qExN4l7+sg1kzV5Eymtf4Sgp58QLn2FWZTqv6+A2yoDKGU/Kk0/6xXcWb1b2EHAtWxYCe3Gpa3d6X3JLtlbpmiAAACAASURBVB0kqHkijnILtrwizIN7ENK+MWXJKWTMcm/KFt69NdvbjeTwI29TtvswlrQc9lzzOAF1Yn3G0fxlG4gerugdPbwX+Wq9BnM4JTsPEahefwENEgjp2obC5RuoPWEE+rAQ0l76xKdPtmXlkfHWV+zrPor9V97LiTFvUvz3Dg4NmUDytWNJf+0L5bUbIKhhPPrgQGz5RVgz3Ut/Xef0793Eqv2i9s09yVH7xcYuj7Cx88Ns7Pww2b/9y6GnPiFlxq8EeCwrj7j+KqTNQUWy+82z0+m7t8MdHBnxHEUrN5P20idE3dgbQ2yUa/MpgLL93ptlnen14YzV29qN4tCDb1Oy/RCHHn7Hdd6dDyecRA3shiUjt2axSvX32zvfhy3f/QWQiOuvonD5BkKvaOeKqdXZQm8ORxemLBcXASZCe7Sj4pByD6X3WGqPcm9++m36Nf7fIc50Wdb/N4QQDYC/pJT11b97A2OA9kAnKWW2Ojt8o5TyLjXPaKCVlHK88zewD2gmpZyg5imWUoYKId4Dtkspv1DTfwa+AfYDs6SUl/vQaRUwUUq56RR6fwn8JqWcV6m+d4ADUsqZPtr5m5SytUfafmAmkA+YAStwp5Syk7p02iylfF7N+zKQhTIrXFlOCcrs+Ukp5dOnsfVvUsrWQoj5wDQp5Ur12Bbg/kptHgS8h7JD9efAq8ee+lgCZM1RbjQSX7mf8J4dcJRXcHT8+5TuUJYIRfTuSL0X7gGdnpzvl5OmPiVvNOtJAhsmYKgVhS7QhCU127UZSNmhk5jizJTsOsyRMdMQeh0NP5qAITKU0t1HODzmXaRF/YTAq/cT0bO98gmB8dMp3XGImFv6KLsmCrAXlGCMVTbZOPbUx9R+cAg6kxERaFKW1pWUc+COF85YXykllpQsjk3+GGt6Lp1S5uOw2sAhKd1zhAP3v4PlZBbNvn6GwxM/wpqRR0BibZp8PB5DZCglu46QPOY9pMVGw7cfxjyoGxUnlY02jLWjcBSX4yirILhFfQBFtt1ByhtzyZi1kIDE2jWyBUCbNR8SkFhb2dhFXYq1sc5Q2m7+FHtRGdJqw5pTgCEqDH1I0BnJDUisTePPnsQYF40+NMhl5411htJm7UeY4qOpOJaOtNkpPXBCeZ/1DHUOSKxNi9/fVN5tlRJdgMmlc8tFb2OsHYUhMgx7cRnCqMeWU3jGttAFmmi76VN2XP4gHfbNBaDiWBp5Py4noEECGPWUbthN7jeLAUh46UFCr+qALKsg5YlplO1M9rqWEmc8TdiV7bEcTyfliWlEj7qBoBZJBDZvQP5fWzn6+HR0gaYan7OI3h1IfHE06HTYcgsxmMO9+kXJ7iMEJNYmb/EGDo99n3rP3038fdcjbXYc5RYqTmay75aXsOUU0GDKfa46Do/7gBK1jvZbP8UQFQ4Oh+uhybn2C0/CLm9F3WfuJrR9EyqOpWEvKkMYdOgjwrDlF5I84kVsmXnUe+UBwlU5xyZMp3SHYuMGH0wgrFtrDOZwrNn5pL3zLTnfL6flmhnoTEZMCTE4LFYcJeXsv/1FV/1NvnqWo5M+dF17NbF97QcHk/jcSAAsGbnYsvMp3rCX8gPHyZ6j9Imz1deWV0hwq4bYywpxlFRdweFk0n9eZ+PWHeTnFxJtjuTh0Xdy0/X9q80vjEEYIuKpOJZGzvd/kj79R2JGDAA4a53rv/c4wa2SCGreoNp6/cHGOkOBcztnnoRd3orm816h/Gg6jrIK8ldtI6qf8uBH6HXsHvrMGftkfWiQ8q5tWi6Z3/1J4lPKjuUOux1bZh6p73xHcOuGNYp7rdd+rPaFIozx0epn/rIIbl6f3N/+JqhJXUx1Y0mf9Supb39bY1v48p1OG7de+T4iwKh89mjtDoLbNDqlXHQCodMpD6fX7qDWiH7Ku9bS/X5y5pd/eLW/0cwn2TtoAiHtm/psvz4yjEYzJmGqE4PlZDaHHnwTe34xkYMup86E2xBBJgIT47Bm5pLz1e/k/fQnLf75EmtmrusdVntBMcaE2Gp9ckjX1sTcd6Prc03CaKDOm48RNaQXjgorFem57Lt/KsXblXPVau7THBz/MZaMPAITa9F85jgMkaEU7zrK/kemuezipOm0R8hdtln5XFOf9rSe+wwA1qxcSrceoGTDLmRZxRnHEE99E156kMihvREGvcsnb2t/Dw3efuScr4/EV+8nakBX9KGB6EOD2VhnKEnvjyWqf1csqdmUH00j7f2fSHz53rO69uIeHkq9Z+4CIP3tr8n68Aca/vQWlhPppDz+TrW2CGzegLpvP67en+go+H0tmdO/AyB65PVE33UtAUl1AN4AJnOBfyp4XdywC1o/gCvS511U09qX+sD4CNBdSvmPEOITlEHuGNwD43i8l1IvAaZLKRcIIaKAzcAx4Ekp5QZVrnOgeiPwAMogrxbK7Ox9KAPMPSgD0X/UpdVNpZS7z3Fg3A94GegjpSwWQtRBGfDagS3OBwAeMnqr/6JRBrfzpJTjhBAdgC+BbqhLqYE71fZXHhgXAxHAj8AGKWWV7w172No5MB4PtJRS3iuEaA1sA7qdqs0Am+oO8XtH7ZQyH3DfLPmLzid/AWBT3SF+lQuKzv8m3Oh3ud3Upa3nyxb+luuUfb7kwvmzxc6k6/0qF6DNkV/Pqy3W+7nPdT1P/Q0UnbfUG3z6jDWkw4kF59XG50tna3bV7y2fK8aYhudN3/PJ+Tp/59Mnn684cjH65PNli/Plk9fE+f9DJFemK4N+f+usLh++KPvFebLFRTGYW3MRDIyvvMgGxpf6Uuq9wN1CiB0oM6cfex6UUqahPDFaCWxHGWAuUI/loQxw6zsHxZX4BTgI7FTl/qWWswDDgDeEENtRBobnvJO1lHIpyoz0P0KInSiD3TApZQ6wTt1I6y01+xrAIKVMRll2bVbTkFJuQRkYb0AZFH8qpdx6inrtwK1AL3Fmn4X6GAhVbf6EWo+GhoaGhoaGhoaGhsb/jEt98y2HlLLyVpgNPP+QUn6DMuCsgpTyOh9poer/Eni0mnLbUN61rZze83QKSylH+qpP/T0NmOajzO2V/v4M+Ez9bQVCKh2fCkytlHYU5d3oKnWrg/1q1955lpVSlqEMpDU0NDQ0NDQ0NDQ0NC4ILvWBsYaGhoaGhoaGhoaGxkWFvDhWfF9UXLIDY18zoBcSQohnUD4w7smPUkr/bzXqJ4QQbYCvKyVXSCm7+sqvoaGhoaGhoaGhoaFxIXDJDowvdNQB8AU7CPaFlHIn0O5/rYeGhoaGhoaGhoaGhkZNuNQ339LQ0NDQ0NDQ0NDQ0NC4xNFmjDU0NDQ0NDQ0NDQ0NC4iHBf8x5ouPrQZYw0NDQ0NDQ0NDQ0NDY1LGm1grKGhoaGhoaGhoaGhoXFJI5TP7WpoXPBoHVVDQ0NDQ0NDQ+N8c1F8B2lF7Zsv+Hvj3hk/XBS2dKLNGGtoaGhoaGhoaGhoaGhc0mibb2lcFLydOMLvMicenwPA/Ljb/Sp3SPo3ALxQ/w6/ygV44dhcbqx/g9/l/nxsIQAb6wz1q9zOJ38BYE3cML/KBbgyfd55kwuwPuFGv8rtmvozAJvqDvGrXIBOKfPZUm+w3+V2OLEAgHV+tvMVqo3Pl85pPXr5XW782pX8GO//a3p42lyA86bz+bKxNfuw3+UaYxr6XaYnL50Hn/z8efbJr9f3f+x76tgcfvZz3AO4Mf0bvqjjf31HnVRi9bbzYOd2xxaeN5/s73gK7pjqb507pcwHzp9PPp/xyd+ynXI1Lk20gbGGhoaGhoaGhoaGhsZFhLw4VnxfVGhLqTU0NDQ0NDQ0NDQ0NDQuabSBsYaGhoaGhoaGhoaGhsYljbaUWkNDQ0NDQ0NDQ0ND4yLC8b9W4P8h2oyxhoaGhoaGhoaGhoaGxiWNNjDW0NDQ0NDQ0NDQ0NDQuKTRllJraGhoaGhoaGhoaGhcRGi7UvsfbWCscdHS+8U7SerVDltZBYsmzCJz19Eqefq/eS+1L0tCCEHekXQWjZ+JtbTCp7w2r9xF7T7tsJdZ2DJ2BgU7q8pLuqcfje4bQGhSHH+0fABLbpHX8ch2Vb/DOfCFu2jSqy3WMgvzJ84kzYeeN7x5HwltFD1zjqQzf8IMLKUVNOjWgls/GU/+iawqZUa/cB8denWioqyCDya+x+FdVb8r+ujbY2nVrTWlhSUATJ84jaN7jjD4gaEMeeBGgkODkUif9gAw1atFo48mYIgKpXTnYQ4/Ng1ptQGQ+NJoInp3xFFWwZFx0ylV62/wzqNE9u2ENbvAJafTP9NxlFnIXbmV6P6dkXYHucs3c/Rl5fuUAYm1aD5jHMbIUIp3Hmb/o9Nd9QCEtmtEu9+nsO+Bd8n+7V9MCdEAXHH8O5AOTn66iKMvf11F/5rK9aTz4e/YPfhpSndWtWtAvVo0/ng8hshQSnYd4dAYxS6BjevQcOqjhLRpSNa8VYR3a4nQ6cj8drmrbMvFU7Gk55A88lXqvXSvy4ZHx73vsmF4z/Ykvngv6HVkf7uM9A+VbyBHXdudhPG3EtikLnuvm0TpjkOE92wPQLvkH7EXlGBNzyHl1S8p/nunq866L95HeO+OyLIKjo6fRplaT+LbY4jo0wlbTgF7+z7myh8/7laib+/n+rvjhg/ZN/ptSnYe8WnjZjPGKbbYeZgDqo3N/TuT+OStSIcD7A4OP/cFRRv2eZVtd2gehau3cnjUq1Xk1lTnOs+MJKJvZ8VOU16idMkywh+4F3R6Sn/7nZI533rJ1yfWI/LpJzE2bULRJ59R8u0PrmMhNw8j6PprQUpshw+TP+UNb71fvov4Pm2xlVnY+PhM8n34ikajrqGp6isWtHoAS26x61js5S1o99KdCKPe25ZdOxM+9lG/6Fy27E8AWq6ZQc63y8j46KdztrFnvzBE1sFekou0llWR6+TZKVNZvW4D5qhI5s+ZUW2+/zb9PXzygokzSffhk69/8z7iPXzyggkzsJZWUL9bC245Tz75qsFXA6A36KuU6/vCnTTq1Q5rWQW/T5xFhg+dB755L/FtkkAIco+k8/sEJd61HNKdbg9eB4CltNyrzGWv3EWcGvc2j53hsy83vKcfjdW+/JuPuBfVriE9f3/JK63rS3dSt7cSn9eOm0WOD32vmv4QMW0b4rDayNp2mL+f/BxpsxPRKJ4e795PdOsGJM9b68pf66GbyPy4aj+u88J9hPfqhKOsguMT36Ns12GM8TEkvvs4xtgopEOS880SKg6fpM5/7kXo9eR8txRptwNgiArDlqe06Vx8cu6v6whp2xhHmXKP0XLR2wijAWm1ceKV2RSt21njmBresz2NPp6APiQQa4633es+ezcRfTtjMIejCzBhScnkyNj3ziqOOPFnHKnzzEiibugBQNt935M56xfSpn5X5fzV2A9NvB3z0J6uvxOeGEHqm3POWW7ktd2JH3eb889OwKYqQjX+36Mtpda4KEnq1ZaoBnF8dtUElj71Gde8OtJnvpUvzeWrAc8wu//TFJ7Mof3Ifj7z1e7TjtCGcSy/fDzbJn5K2zfu8Zkvd8N+/r55CqU+borQCVo9e5tXUpNebTEnxfH+1RP4dfJnXPvKKJ9yl7w0hxkDn+bjAZMpSM2my91uPY9v3M+MQU8zY9DTrrQOvToSn5TAI1c/wIzJH3L/Kw/5lAvw1ZQvmDDocSYMepyje5SBzYkDxzm0M5lbmt7EN29VDShO6j1zFxmf/MrOHo9gKygh5rY+AET07kBAUgI7ezzM0Sc/pv5rD7jKZP+wggN3eN8kbbp8DGlfLSX+zn5s6T2BLVeP4+THC13Hk54dQerM39jUfQy2/BLibu/tLqzTkfTsCPJWbXclRXRrCcC6xFvZdfurJIweSHDTulX0r6ncqD7tXb8t6bkkvXZ/NXa5k7RPfmV7j0ex5RcTq9rFllfMsec+I23mAswDu7H/jlfY0XMs0YOvdJUtS05RbdiRwKR4dvV4iGNPfkTiaw+69Ep85QEO3PkSu3uNwTz4SgKbKG0r23+c5Ptep3j9Hq+8AHuufhhrdj6p731Pg2njXPWF9+pIQFI8e658kGNPfkjiFHdfyf3xT5LvfNFnGwtXbnH93v/gezR6w7ctGqg23qLauLZq4/w1O9nWewLb+07i4OMf0fgdpd7glomusttb3U5YtzaE9+zgJfNsdC5cs409fccAYEs5SeRTk8id+BRZI0YS1LcPhgb1vfLLwiIK35tOyXc/eKXrYmIIHnYj2aMfIPuue0CnJ6iPu9/E9W5LaMM4FnWfwOZJn9Hhdd/XdM7GA/x182uUVPIVxvBgOrw+irUj32Fpzyc9KtYRPn6s33SOeGoSAHt7P0rU4CsJbFLvnG0MkPmpct3a8k+eclAMMGTQNcyY+sop8/y3adyrLdFJcXxw9QR+O41PnjXwaWYOmEyhD588a9DTzPKjT14w8xdX2pw3vvLK37BXW6KS4ph59QQWT/6M/q+M9Cn3z5fm8vnAZ/h8wNMUpubQUdW54EQWc29+hc8HPM3f78935XfGvaWXj2fLxE9pV03cy9mwn7U3T6nSlwFX3MtYtcOVVLd3W8KT4vipxwT+fvIzLn/Nt76Hf/mbn6+axPw+kzEEmmh6e08AKvJLWP/c1+ya9Qf1B3Zy5Y+64SoCKvXjsF4dCUhKYO/VD3Bi8ofUVe0u7XZSX/mcfX0e4eCQScTcNYh6rz/C4btfZF/fRzDf1JuIft28ZJ2LTy7bf5yAOjGusgAHR77K7r6Pc+Tx92k4bSxQw5iq01H/1fs5+uTH7L1hMobwYC99C1dvJ+WVLyndfpDM2X9QsuvQWccRJ/6MI4VrtyOtysOHrK//IObOgX7xQxmz5oN0bzsVc0d/v8gt33+cw/e/XiVd49JCGxgDQoi/q0n/Uggx7L+tT00QQtwghHjqNHlGCiE+UH8PEUK0/O9o56XDKiFEp9PnPDMa9+vI7p+UJ8lpWw8REB5CSK3IKvksxe4bN0OgEaTv2dG4/h05/sMaAPK2JGMMDybAh7yCXccoPZHtU0aj0f1J/X2DV1qzazqy/SdFbsrWZALDgwn1IbfCU88AE7IaPZ10uaYrq35aCcCBrfsJCQ8hqlbUKctUV75hm0bV5gu7og25vyuXR/aPK4nq3xWAyP5dyJmnlC/ZcgB9RAhGtf7i9Xuw5RdVkRXRvRX24lIMkaEAWLMLXccir2hN1m//AJDxwyqiB3RxHUsYPZDs39d7zUBHdGvh+l2wbjfY7QQ3dw+4zlZudP/Ort+OcotXuzwJ79GGXFVu9o8riVLl2nIKKNmejDEmElteIRXHM5BWG7kL3LMe2d8sU3Tr14WceatcNjSEK3WFtGtCxdE0LB5lI/spdi9PTqHicKpLljMvgOVkFnkL1xDUtB66ACPCpCwIiujXhVz1XJduPYA+PASDx7my57tnMj0JbOa2Z/GWgxjCgzH66LsRV7QmW7VF5g+rMKu2cHjMTOmDA1zXXtQ1bjcgyy2UbNlP7D3Xecs8C52LVm8Du3Kz5CgoRFZYsKemgc1G2fIVBPS4wiu/Iz8f6779SJutiiyh1yMCAkCvQwQEYM/OcR1LGNCRYz8q13TulmRM4cEE+rBL/q5jlKZU9RWJQ7uT8sdGyk7meKUbWzTHnpLqF511MdHYMzIBkFYbeQvXENGvi1f+s+0XNaFTuzZEhIedsxx/4umTT25NJqAan2z5L/tkT3oMvsrr7ybXdGSXGu9SzzTeBRhdOp/cfJCKwlLl95ZkV54EH3HPV18+k7hX4eFHE/t3dM30Zm05hCkihCAfclNWuB9KZm07REi8GYDynEKytx8mMDqCijx3P8z7dQ0R13T1khFxTVePfrzf1Y9tmXmuGUJHSRm2rHxs2QVYTih+VTrslO465CXrXHyywRxO/p+bXWUBnIuxyvYfRxdoQpgMNYqpEb07UHE0jbyF67Bm52NTz6GTwtXbiOzbmZx5qyjZsh+h0511HHHizzjiKCp1xaeSzfuxZuT6xQ8FNa5HxdF019/lx9L8Ilexy8kq6Rcyjovg38XG/7uBsRCi6hqk0yCl7O6nuv/rS9OllAullDV5xDUE+K8PjP1NaFwURWnuG8ui9FxC43zfhAx4+34e2vwh5kYJbPliqc88QfFRlKXmuv4uT8slKP7Mb2oC46KIH9SZI7OXe6WHx5kpTHXrWZieS3ht33IHv3U/Ezd9REzjBDZ86dazbofGPLhoCnfMfsKVZo6LJjvV/fQ+Jz0Hc+1on3JvnziCqYvfZ9RzozGoQc5Z3hRoov3VHXyWM0SFYS8ocQ02rGnZGOOUOkxx0Vg82mVNy8EYZ/Ypx0lQw3gcVjutf3iey355kdB2yoDcYA7DVuiupyItB5N6g2SKMxMzqAtps73Pmyne3daAerGg12PJzPfW/xzlAlhSczBVapfB7G0XS1oOpjjvcvrQIGwFJW45Hn3VOUA0xpmxpGZ75THGmTHFm7GkeaSnu/WuTOW81rQcQru2onTXEaTFprY1ulI92VX09UVQiwbu9kSEUJGWS0Al+5zKxgDmgV1ov2YaLeZMJnmcMoviOWAWgSZM9Wq5+pWrXWeps5PAXldjO37C9bcjKwt9bMwZlXVkZ1P83Q/U+ul7as3/CVlSgmWje0VdUJyZUo++X1pDXxHaKA5TRAhX//QMfZe4Z1P1sTHYMzP9ojNSYjvoHgAp16d/bBx79yBF39BYEBffLURYJZ9clJ5LWDU++Ya37md8NT75/kVTuN2PPtmJL58cFhdF0RnqPOit+xmz6UOiGyew+cuq8a7trT1dvwMrxb2ytFwCaxj3EgZ15nCluBccF0WJh74labkEVxOfAYRBT+ObenBy5Q6vdFNoIBYPP+oZg5wY46Kxetjdmp6DsZLdTXVrEdC4LuUHjgMQ3rcL1vRchE5XSdbZ+2SdyYA1yzsGOWNi1LWXU7LrMPqQoBrF1KCm9bz08fVAzKlzzC19KVi55azjiCf+iiNGjzIxN/ehZMt+v/ghY1w0hpgI19+581b6PYZoXLpcVFFNCNFACLFPCDFbCLFDCDFPCBEshDgqhHheCLEWGC6EuE0IsVMIsUsI8YZa9iEhxJseskYKIaarv4vV/4UQ4gMhxB4hxO9ALY/8HYUQfwkhNgshlggh4tX0VUKIKUKIv4Cx1eg9XNVluxBitUf9C4QQi4UQ+4UQ//HIP0IIsUEIsU0IMdM52BdCDBBCbFHl/OkhxzkbfL0QYr0QYqsQYrkQonYlPboDNwBvqbIbCSG2eBxvIoTYfAr7dxZC/K3Wv0EIESaECBRCfKHae6sQopeaN0gI8Z16nr4Hgjzk9BNC/KO25UchRGg19d0vhNgkhNj0b/FB72O+Nhyo5on+4omzmNH5UXKTU2l+fTefeRBV5Z1mgsCLNi/fxe6XvwVHpUI+1fQteMGkWbzT5RGyk0/SStUzbddR3us+lhkDn2bDl0tOpa5PuXPf/IoxvR/miRvGExoZxtAHb/Iq37lvF/Zt2uu7Ub4rqbZdpzOYMOgRBj0HH/uAwy99TYtZ49Vqqq+n4cujOPLyHHB4P3d0FtEFB9Li04mUH07zGnCdq1zvIpXbdQZ9r1KW4FYNqpbxWZlv+dWb1juvMc5MaMfmHJ/80SnrOd3sV9bXiyj+x/1uWdILd/sud6o+AuQu2sDWK8eyb9SbJD55KwCW9DzX8cZzXsByMrvKeTgbnb1wOLCfrPTk/wzLi7BQAnt0J+vm28gcMgwRGEhQv76nUq1Guun0eqIuS2LtiLdZfZvHM83T2LJGOhuN6OvUObWss+wXu3soSzWlw4Y+5OK70fRl5ursvHDSLN7t8ghZlXzytO5jmeVnn+zEp0+uwbn6Y9IsPujyKDnJqbSoFO8SL2/BZbdc7SG2Oh90Zlz28l3s8hn3ataXL58ykvT1+8jYsL/mck5zPnXBgTSY8RS581YgbTZEoInajw4nf/E/Z3RNnLlP9q1rYNN61H36Lo49OaPmMfVMToYQRN/UE2m3k/vzXzXU2SXE6y9/xRFPsdLuoGTTPr/4IQRe70WHX9nOP3I1NLjIBsYqzYBZUsrLgELgYTW9XErZA1gNvAH0BtoBnYUQQ4B5wI0ecm4Bvq8ke6gqvw1wH9AdQAhhBKYDw6SUHYHPAc/dYiKllFdLKd+pRufngf5SyrYoA1MnXYA7VD2HCyE6CSFaqLpdIaVsB9iBO4QQscAnwE2qnOE+6lkLdJNStge+A57wPCil/BtYCEySUraTUh4CCoQQ7dQso4AvfTVACGFCsddYtf6+QBnwiCq7DXAbMFsIEQg8BJSq5+lVoKMqJwZ4FugrpeyAsrnBeF91SilnSSk7SSk7dQttQru7+nLXole5a9GrFGfmEeYxexUWZ6Y4I9+XGEWWQ7Lv139pMqhzlWO9lk+hPD2PoAT3U9PAeDPlHjfwpyOybRKdZ46h38ZprrSxa9+lKCOf8AS3nuFxZooyT63nrl//peVAZVlQRXEZFnWzsMh6ynOad5dOJzcjl5iEWFe56Lho8jJzq8jLy1TaYLPYKC4oZvD9Q3nnj/dc5XtcfyVrF672qYsttxB9RAjoFTdhjI/BmqHUYUnLcW2ApRyLxpqh1FXr7oE0/fo5AhvEecmrSM1BABXpuRRvTUY6JMbocKw5hRjC3fUExEe7Bk9hbRvSfOY4Om/8iNghV9Bsxjg6b/iQCvV4y88mkvXzGoTJQEW6d/vPRa4TU4K7XdXZxRQfjSXDu257URmGiBDX3yGXuZerN/xwAmFXXEZgwwRMCe4ZQVN8NNaMXMW28R7pcdFY06ueW8ArrzEumloPDCF3wWosx9I98mRXqsd9HisTc/cgmi9+l8ZzXvCqM7R9YwLizVgq6WE7hY09Kfx3L4ENamMwh3nNihwc9jRCL7CkeL+7WBOdPTEP66XU9/Es9LVczzXRxcZ6LYc+FQGdaGwCswAAIABJREFUOmJPS8eRXwB2O+Wr1xB0w/UAXLNsCmUZ+QR79P3geDPl6dVf05UpTcslfeV27GUVXhty2TOz/KZzxfqN6OskuI4b1b7lydnY2JZd4HqI4SgvQhgCzki/C4X7/5hSxSeHnYFP3vPrv7RQfbKluMy1geO5+uQVPy6nSbumXscr++RRf7xKcUYeYZV0Lj6Nznt//ZdmA93xLrZ5PQa+cS/7flsPQO/lUyirFPeCahj3otom0WXmGPpvnEbdIcrCu2H/TKU0PY8QD31D4s2UVhOf240bSmB0GBtemFvlmKWoDJOHHzX66KPWtByMHnY3xkVjddrdoKfBjKfIm/8XBYv/xhgfQ0D9eEz1apPw5F1EDVEeErRYPBVDbCTWtJwa+eTYuwfScsm7tFzyLg6LFWOs93JxKaHJZ09xZOw0Ko6l1zimlh1I8dJHGKouStQFBRDWvTVHHp16Rjr7wnNFkz/iiBNrWg4h7ZX+fWTMO37zQ5XPU0jHZn6Rq6EBF+fA+ISUcp36ew7QQ/3tHOR2BlZJKbOklDZgLnCVlDILOCyE6CaEiEYZAK/Dm6uAb6WUdillKrBCTW8GtAaWCSG2oQzsPHf6qTzArsw64EshxH2A51LvZVLKHCllGfCz2pY+KIPIjWpdfYCGQDdgtZTyCICU0tcVXhdYIoTYCUwCWp1GL4BPgVHqrPQtwDfV5GsGpEkpN6r1F6r27QF8rabtA44BTVFsOUdN3wE410h1Q1nKvU5t392A9w4z1bDtq+V8NfAZvhr4DMlLNtPqJuXUx7dvREVRKSU+bhQi67snzRv1bU9ucmqVPCv7Pk3a4k0k3qxskBTVoTG2ojIqTnHjUZllXR5naeexLO3sXjQwrcc49i3dRNubFLl12zemoqjM5w2N2UPPZn07kH1I0TM01r1cKHW78oR0XL8xbFi6np43KYOApu2bUVpU6rrh8sTzHTcBLP76DyYMepwNS9fT5+a+tOzWmtxTBIuiv3dhvla54YkZ3ou8pco71PlLNxKtDkJCOjTFXliKVa0/c/YiDtz5MuUe7wABlOw5Bnod1sx8ghrGozMasOYo7xnn/72b2OsuB6D2zT3JWbIRgI1dHmFj54fZ2PlhsuavY/+D77KxyyPkLFb0KD2YQuHG/diLSrH6sOvZygXQBZq82uVJ4bpdmFW5McN7kafKdWJJz8VgDiegXi2E0YA+wr0o4vAj71C0bgcn/vMZ0cN6um1YVII1M4+S7QcJTIrHpJY1D+5B/jLvd9ddNlXzAjSa/RyOkgqyvvzdK0/Bsg2Y1b4S3F6px+ajTQDZs/9g34BxJN/1EvlL3Lt0WzLysFVj44K/dxOj2qLWzT3JVW3h+WAkpE0SwmjAlltE0Tb3El9TYm1COjQj/aN5Z62zk/Ce7an9kDL7Zt2xA329Oujj48BgIKhvbyrW+dxKogr2jEyMrVpCgDLoM3XsQPnKVQAsu+ZpTi7aRP3hyjVt7tAYa1EZ5TXwFalLNhPTtRlCr0MfZHKlW/ft85vO+vg4dIHKb2E0EHXDlRRU6kNnY2ODhz/RmUKQdssZ6XehMGvQ0+z38Ml1TuGTozx8ctO+HchRfXKIH31y137dOL7/mOvv4LBgWnZrzYal611pXwx6hoNLN9NajXcJZxjvGvdt79I5PCGaG2c+zm/jZrD2XWVn4hU+4l5N+/KSLo+zpPNYlnQeS8p8pa/Ou3w8x5dspvEwRd/YDo2wFJZS5kNuk9t6UqdnG/565EOf05ml6XkEmN3vqEddfyWFy9Z75Slc7tmPm2EvKnX148Q3x1CRnELWpwso3X6QgKQEHKXl7Ol2D9bUbJKHKduz7B0wHltWPvlLN9TIJ2fNXsSe/uPY038cttxCIvt0dJUFaPjuo6S89jXFm9y78dckphas3EKAs16DvsrmW+E92xNQPw5LajaOcss5xREn/ogjTvSRoQQ0VFeu2B1+80O2gmICGsS7/hYBJr/IvRj5X78//P/xHeOL8XNNlb2n82/niyin+qjX98DNwD7gF+l7XYWvNAHsllJeXo3ckmrSFYFSPiiE6ApcC2zzmKH11RYBzJZSTvZSQIgbqtHNk+nAVCnlQiFET+CF0+QH+An4D8pDgM1SyuqmKEQ19Z/K3tXlXyalvM3HsTPm8IptJPVqy71r3sFaZmHxxFmuYzd+OZElT35KSWYBA999AFNoEEJA5p7jLH/mS5/yMpZvo3afdlzz77vYyirY+vhM17Fuc59g2/hZlGfk03B0f5o8ch0BtSLpteJ1Mv7cxrYJn1Sr58EV22jSqx2PrZ7q+jSIkzu+nMTCJz6hOKuAIVMfJEDVM33vcX5/5gsAWg7qQqcRfXHY7NjKra6ym1dsokOvjny0eqb6aZD3Xcee+fJ5PnriA/Iyc3l82gTCzeEIITiy5wgzn/7IVf76ewdjMBq490Xv3YabfPUsRyd9iDUjj5RXv6LhRxOo88TtlO4+Qrb62aGCPzcT0bsjbdZ9rHxaYvx0V/mGH44n7PJWGMzhrrRO/36Ao9xCye6jdFg1FWmxUZGRh6l2FJaMPI6+/DXNZ46j/lO3UrzrKOnf/FmtTQHs6iYk8SP7E3dXPypSsojq0568P7fSau7THBz/8VnJzVvu3ok5oH5t9CGBxN7Wh6xv/6TZ189weOJHWDPyOPHq1zT+eDz1nridkl1HyFLtYoyNpPWit9CHBYFOR9t1H1KRmk3WN8sJUZdTR1yjzOIUrFBs2HrtDBzlFRwdr55Du4Pjz31C07n/AZ2enO+XU35AeV82ckBXEl++D4M5giazn6N09xGOP/cJTb56jqDm9bFm5dPg/fEYosLI/Pw3MmfOp3DFZiJ6d6LV2hk4yio4NsF9rhp8MIGwbq0xmMNpveEz0t75lpzvl1Pn6bsJbpXktkVCNAcfdZdrMfdpDnnYuNnMcSQ+dSslu46Sodo4+rpu1Bp+NQ6rDUe5hf0PvOtqn5OWKz8k9+e/KN1ygJgRAwDInrP4rHSu+/ID6ExGAGI+nYnt2HHMU98EnY6y3xdhO3KU4MHKzG/pgl/RmaOI+XQmIiQYHJKQ4cPIGjES6569lK/8i9jPZyHtdqwHDlK68Dciximf9Uj/cxvxfdox8J+p2MssbBznvqZ7zJnEpgmfUJ6RT+PR/Wn28HUE1oqg35+vk/bnNjZP/JSig6mkr9xBvxWvK5+ycnVqB4VT3/ebzvmvvYn59VdpufIDcr7/k/IDJ87Zxp79QhgDsRf73pDJyaT/vM7GrTvIzy+kz5ARPDz6Tm66vv8py5xvDq7YRuNe7XhU9ckLPXzybV9O4lcPn+yMHRmVfHLH8+CTAbr278b21VupKPP+pOChFdto2KstD6xW4t0fHvFu+JcTWfTEpxRnFXDdVI94t/c4S9R4d8XYoQRFhdLv5ZFectPVuNfv33exl1Ww2SPudZ/7BFvUuNdodH+aqnGvjxr3tpwi7qX8uY26vdty07p3sJdZWDPere81X01k7aRPKcvIp/vroyhOyebahS8AcOyPjWx/bz5BsRFcv+hljKFBCJ37FiP/97WUHzxB9B1KP86Zu5jCFZsI69WRFqtnqp9rUuwe0qkF5pt6U7b3KM3+eA+A3Hl/0vCrFxB6Hbk/LKf8oOJXo4f3JmPWgnP2ydLhoP3B76lQZ1oDGsST8PjNJE0dgyU1m33Dn69ZTLU7OP7sJ7Re/i66wACkx91W7Ij+1H5wCEIIglom0eHwjzhKyjlwxws10tkZR5z4M47UffE+7EUl6KIjaLvvO8p2H/GLH0p4YgTo3cbInrPYL3IjBnSj3kv3ObP9DmwD/rcOS+O/jriY1twLIRoAR4DuUsp/hBCfoAxyxwCdpJTZ6ru//6LMuuYBS4DpUsoFQogoYDPKrOaTUsoNqtxiKWWoEOJG4AFgEMr7xXtQllQvVH/fqdZrBJpKKXcLIVYBE6WU1X7vTAjRSF22jBBiK8qS5XbAFJSZ6DJgPXAPUAosQFlKnSmEMANhavoWlNnvI0IIs5QyVwgxUm37o6rse6WUm4UQXwBJUsqelfJMB7ZIKb/w0G86cBMwWkq5qJo2mFRb3yKl3CiECFP1fgxoJaUcLYRoCixDmTF+BGgppbxXCNEaxcF0U22/GegtpUwWQgQDdaWUB6qzH8DbiSP83lEnHlc+UzQ/7na/yh2Srky6v1D/Dr/KBXjh2FxurH/D6TPWkJ+PKZ9g2VhnqF/ldj75CwBr4vy/ufuV6fPOm1yA9Qk3niZnzeiaqszUbKo7xK9yATqlzGdLvcF+l9vhxAIA1vnZzleoNj5fOqf16OV3ufFrV/JjvP+v6eFpyhLS86Xz+bKxNbvqN3rPFWNM1e/A+5OXzoNPfv48++TX64/wu+ynjs3hZz/HPYAb07/hizr+13fUSSVWbzsPdm53bOF588n+jqfgjqn+1rlTivIZr/PlL85nfPK3bFXuqSZ9Lhj+qH3rBT+IG5Tx3UVhSycX41LqvcDdQogdgBn42POglDINmAysBLajDAIXqMfyUAa49Z2D4kr8AhwEdqpy/1LLWYBhwBtCiO0og7ya7GT9lro51S6Ud6Cd3yhYi7IMeRvwk5Ryk5RyD8pS7aVqG5cB8epS8PuBn1UdfC3ffgH4UQixBqjuUf53wCR1oyzni49zUWZ3fW/ZjMsGtwDT1fqXAYHAR4BeXb79PTBSSlmBYr9QtQ1PABtUOVnASOBb9di/QPPq6tXQ0NDQ0NDQ0NDQ8EYiLvh/FxsX41Jqh5TywUppDTz/kFJ+QzXvykopr/ORFqr+L4FHqym3DeW92crpPU+nsJSyytSTuhtkppSySn1Syu/xMfBVZ3MXVUr7EnXDLPUBwAIf5TzzrKPq55p6AJ9LKe2nacdGlFnfyoz0kbcMuLUaOStQ3gXX0NDQ0NDQ0NDQ0ND4n3MxDow1/IgQ4hegEcou3hoaGhoaGhoaGhoaGpccF9XAWEp5FOWd3AsSIcQzVP2M0o9Sylcr5/Wcxf1fIqWs8hKMOlhOqpT8pJRySeW8GhoaGhoaGhoaGhr/XRwX30rlC56LamB8oaMOgKsMgi82fA2WNTQ0NDQ0NDQ0NDQ0/r9yMW6+paGhoaGhoaGhoaGhoaHhN7QZYw0NDQ0NDQ0NDQ0NjYsIx0W46/OFjjZjrKGhoaGhoaGhoaGhoXFJI5QvFGloXPBoHVVDQ0NDQ+P/2Lvv+CiK/oHjn7mW3nuogSBVaQEBUXoRVMQKivIIKiK9CALyPNiwowhSbSAWigUFUZAiiIogvYXe0nsvV+b3xx53uRQgmPwUmffrxYvc7sx3Z2dnZ29vZ3cVRalu18Sl2NXhD/3jvxv3S/zsmqjLi9RQakVRFEVRFEVRlGvIP/6s+BqkhlIriqIoiqIoiqIo1zV1YqwoiqIoiqIoiqJc19SJsaIoiqIoiqIoinJdU/cYK4qiKIqiKIqiXENsf3cB/oXUFWNFURRFURRFURTluqZOjBVFURRFURRFUZTrmhpKrSiKoiiKoiiKcg2xiWvqFcHXBHXFWFEURVEURVEURbmuqRNjRVEURVEURVEU5bqmToyVKiGEGCuE8Czx+XshhL/939N/Z9kURVEURVEU5d9EXgP/rjXqxFipKmMBx4mxlLKPlDIT8AfUibGiKIqiKIqiKP9Y6sT4OiGEmCaEiBVC/CSE+FwIMVEIsUUIEWOfHyyEOGP/u64QYpsQYrf9Xwf79M72PKuEEEeFEJ8KzWggEtgshNhsT3tGCBEMvArUF0LsFUK8IYT4RAjRr0S5PhVC3PX/XB2KoiiKoiiKoigO6qnU1wEhRGtgANASbZvvBv68RJZkoIeUslAI0QD4HIixz2sJNAXige3ALVLKd4UQ44EuUsrUUrGeBZpJKVvYy9IJGAesFkL4AR2AwVWwmoqiKIqiKIpyXbD93QX4F1JXjK8PtwJfSynzpZTZwLeXSW8EFgshDgArgSYl5v0hpbwgpbQBe4G6lSmIlPJnIFoIEQoMBL6UUlrKSyuEeFIIsUsIsWvRokWVWYyiKIqiKIqiKMoVU1eMrx/l3QNvwfnjiHuJ6eOAJKC5fX5hiXlFJf62cnVt6BPgYbSr2EMqSiSlXARcPCO+Fu/hVxRFURRFURTlGqCuGF8ftgL9hRAeQggf4E779DNAa/vf95VI7wck2K8KPwLor2AZOYDPFU7/GO1hXUgpD11BbEVRFEVRFEVR7Gzin//vWqNOjK8DUsrdwHK0oc9fAtvss94EhgshfgWCS2SZBwwWQvwO3ADkXcFiFgHrLj58q8Sy04DtQoiDQog37NOSgCPAR1e/VoqiKIqiKIqiKFVDSKlGqF5vhBAzgFwp5Zt/0/I9gQNAKyll1hVmUw1VURRFURRFqW7XxLXOzyMf/sd/Nx4Y/+k1UZcXqXuMlf9XQojuwIfArEqcFCuKoiiKoiiKYme7Ns7frynqxPg6JKWc8Tcu+yeg9t+1fEVRFEVRFEVRlNLUPcaKoiiKoiiKoijKdU2dGCuKoiiKoiiKoijXNTWUWlEURVEURVEU5Rryj3/y1jVIXTFWFEVRFEVRFEVRrmvqxFhRFEVRFEVRFEW5rqmh1IqiKIqiKIqiKNcQm3pbU5VTV4wVRVEURVEURVGU65q6YqxcEwp3flnlMd3b3AtA3vQHqjSu14srADAnHKnSuADGiMYkd+tU5XFDN/4MwM4a/as0bpu4rwGIa9+1SuMC1PhtU7XFBTjdvEeVxo3atwGo+joGrZ731O5X5XFbnlsNUOVt7mJ7O1y/b5XGBWhyci1nWlTttgOou3cDea8MrvK4XlOWAFRbmaurvb1Q5+Eqj/vfs59WecySzKmnqjymMbhetfbJRQc3VHlst2Y9yHtpUJXH9XpuGQXLplV5XI9BLwOwt85dVR67xdlvq20f2VXz7iqPG3PhG6D6jtXV1SdXV1yovrpQrk/qxFhRFEVRFEVRFOUaYvu7C/AvpIZSK4qiKIqiKIqiKNc1dWKsKIqiKIqiKIqiXNfUUGpFURRFURRFUZRriPy7C/AvpK4YK4qiKIqiKIqiKNc1dWKsKIqiKIqiKIqiXNfUUGpFURRFURRFUZRriE383SX491Enxso1Y/u+Y7z2yRpsNhv9O7dh6F2u747MyS9k6vwVJKZlYrHaGNznVu7u1JrEtEymLVhJWlYuQgju69KGh3vf4sinj26Oqe9jIHRY/tyIedvqcpevq1Ef9ydfpmjF21gP7QDAY/xcKC5E2mxgs1K4YIpLnl927ObVue9jtdq4t28PHn/4Xpf5WTm5TH9tDufjE3EzmXhx0kga1KvD6XNxTHz+DUe6CwlJjHxsIENGNwbA1KYt3iNGgU5H4fdryf/iM5e4bt264zXgIQBkQQE578zCcuokPhMn4961GwiBNTWFgq+/pOAr13dEm2qFUn/eBAwB3uQfOMWp0bORZgsAtV8Yil/X1tgKijg9bg75B7X3gvp2bkntF4YidDpSPv+JxPe+cokZsmQR+uBAdN7eWJNTKD4Si6FObcd8Y3Q90qf8D59BAzA2bED2wg/J/Ux7H7Shdi0CXpzuSGuoEUH24o+d69quDX5jRyL0OvK+/Z7cTz53WbahTi0Cpk2qdFyPDjEETn4aodOR8/U6sj5c7hLXWLcWwS9MxK1xNOlzPiJ76SoAgp+fgFfvLlodJ6eS/dk3ZH/m+l7EqqzjqHfHAND8+Cosmdmcn/Qe2Zv/dJYzMpgm2xZiy8nHnJTO2QmzKbDHrP3GKHy7xWBJy+Joj9HOdW9cl1ozhzvL2/FWvB9/stLtDcBn4mTc2rXHlplB+uOPueSL3rSYjOXrSVu4ktLC/jsMn84x2AqKiJ/0NoWHtHjRP3+ILa8ArDak1crpu8dqZWgURcSLIwAInf0COat/JHD0UNDpyP16HVkfld1+Qc9r2y9jrnP7CZOR8A9nIYxGMOjJ/2kbmfOXOvLp692IqfvDoNNh2fsz5t/Xlik7gC4iCvdH/0vRN+9hjd0FgCGmB8YWnQGBed8WLDvXu+Tx6BBD4KSn/1KZ9WEhIMCalFpuueDq2p+2UjqarHvDJVb/d0fQuFcMEojfd5LPh7xFcW6BS5o7X3+CiBujEEKQdjqR1RMWYM4vok67xjy4eDyZ51MqLOv/p+dmzmLr9j8IDPDnm2ULKpX3avtkXUgIvs9OQxcQCNJGwdrvyvTJv+w5zGsfrsJms3FPtw4Mvaeny/ycvAKmzF5CYmoGVquVwf26cXfX9pyOS2LSrA8d6S4kpfH0gL483kx7Z7a+3k2Yej2iHfv2bsH863flrpsuoh7uj82g6Ks5WI/uBMDQtjfGlp1BSmwpFyj6dpEj/fYTibz+415sUtK/ZRRDbmlUJubOM8m8sX4fFqskwNPEB4M7U2SxMmTJFswWGxabpHvjGowc6HwXcOjwe0me/2WZWDVmPIFvF62vODfxHQoOnsIYEUztt8diDAnAEOQP0oY5KYNzE98Bm6Tmy0+jczMC4NWiAea0rErvE+Gj76PGuAdACLJ/2c/xQS8CEDn+QQCa/Pg2xvBApMWKJT2bM+PeJf/gKUyRwTTd+h62vEKsOfmkfr7B0Z/r/b2pP28ins2j0ZmMFJ1L4vSYd7Bk5tJsyxzHOtd59SkS3vvKpczCww23WmEc6jbmqo/VjY58gzUjm4Sp75K7ZZdjuiEihAab38eam48lKe2K++QasydpcQ98SeriVaS+63p8hsr19WH/HYZvj/boA3yc7dPbA1uJPudq+rebfl+INbcAbGVegLQcaGj/2x/IBFqUWQnlX0MNpVauCVabjZlLvmXepP/w9etj+eH3fZyMS3JJs3zD79SrEcrKmaP5YNrjvPXZ95gtFvQ6HRMf6sM3r49j2YzhfPHT7y55TXcOpXDpTArmjEN/0y2IkBplCyAEpp4PYz2xt8ysgg+fp3DepDInxVarlZdmL2T+a//l2yVz+H7TNk6eOe+SZvGyVTSKjuLrD2czc8oYXp37PgBRtWvw5Qfv8OUH77Bi0Vu4u7nR7dZ2WiadDp/RY8mcMon0IYNx69oNfZ06rstOSCBj3GjSnxhC3rKl+IyfiKntzejDw8kYM4KM8WOQOTl49OtfJm+taY+StPg7DnQcgSUrj+CB3QDw69oKt6hIDnR8mjOT51PnlWGO8tR5+UmOD3qRg11GE3R3R9wb1HSJmfLYUwijidyvVpM08DGMdeuQ8b+XSRn8JBkvvII1IZHiA4fIfHuu48T1Isu586QMflL799hTyMIiCn/+xbFs/wljSBv/LEkDH8OzR1cMdV3Xx5adU/m4QNDUUSQ9PZUL/R/Hq3cXjPVqu+S3ZueQ9tp7ZC1Z5Zjm0bEthsgwEgaPJXHoRGzZOfgOuKtM3iqrY50O/24xAOxvMgBrWjbFF5JdllV3zgSsGTkkzfuSc8++R62XnSe8aSs3cvLR5ymt1usjiX/VeTLoO3FypdvbRYU/riNzyjPOxDrnYedEr+H43XkbpuhaLvG8O8fgVjeSE12fIGHaHCJeGOEy/+zDUzh15yjHFzCAyFdGk/zGxwDkb/6V4BkTSBoxlbh7Kth+WTmkv/4eWUtXuUyXxWYSn3iG+AefIv7Bp/DoEIPbjdoPUlo/8CiFK96iYNEU9E3aIYIiy9QfQmDq/ADW0weck4JrYGzRmYKPn6fgg+cw1G+BCAhzqZfAKaP+Upkz5nxI0aFYLOfiyP7sm7Llsqt0+7MLe/wOCo9fcHyO7tKcBl1a8Omjr7F0wMv4RgTRYVjfMsv78YVlLLp9Kgt7TyE7PpW2g50ndud2xrKoz1QW9ZlaYXn/v9zdpwcLZr1U+YxX2SdrM6zkLniP9CGPkjFyeJk+2Wq1MXPxCuZPe5pv3nmOdb/8ycnzCS6xv/hhK/VrhbNq1hQ+eGEMby75GrPZQlSNMFa+NYWVb03hi9cn4+5mpFvb5lomITDdPpjCz1+nYMEk9E3bIYIraMvdHsR6ar9zkk8AxrY9KfhgOgWLpoDQYWiqHZ+sNskrP+zhvYc68tXwXvxw8DwnU7JdQmYXFvPKuj3MfvAWvhrekzfu0/Ka9DoWP9KJFcN6sPzJ7vx+OhnZytmeAu66DbcGrn2FT5fWuEVFcqTTMM5PeY+aL2n9m7RaiX/pQ+Je+pD8gyewZOaSOG8lNV8aTsSU/5A4+3Ni+2j9R81pj1Z+nzAYqDH+QY4NfJ49TR7Bt31T/LrHuJQt7rVl5O8/wf7WQzg7eR61X3kKgFozhoLVRspn6znUZRSB/W51HDMjRtxLcWIaebtjiX9nOXkHTzryFZ1JdMQ+++wClzLrfb0whvhfusyXOI5cdPSm+7CmZ1F8wfX7Vc13JmHNyCZtwcpK9cl6Hy8AEl9aRODDff9SX38xrSU1g6SZHzjSRAy/2yXP1fZvsfdP51DP8ZTyINqJcAvgS+Cr0gmUfxd1Yvw3EUKMFkIcEUJ8+hdiRAohVl0+5d9LCBEjhHi3gnlnhBDBl4tx8OQFaoUFUTM0EKPBQO92N7HlzyOlYkF+QRFSSvILi/Hz8kCv0xES4EvjKO1k18vDjXqRoSSnOw/UtrREZEYyWK1YD/yKoXGbMss3tLsdy6EdyNzsMvMqcuDocWrXiKBWZDhGo5Hbu3Zk0/YdLmlOnj1Pu1Y3AVCvTk3iEpNJTc90SfP77v3UqhFOZHioVpZGjbHExWFLSACLhaLNm3Dr0NElj+XwIWRuLgDmw4fQhYTgdktHCtauwXL8OJYjhxGenljj49EFh7jk9bnlRtLX/gpA6srNBPS6GQD/Xm1JW7UZgLzdx9D7eWEMDcCrZQOKziRQdC4JabaQvvoXAnq1dYlpatIITEbyvvwWLBbyf9qE+20dAPDs0ZWCDZuwZWRiPhKLtFgrrFO3mFZY4uKxJiY54louxGGNTygT96KriQtgPh+PJS4RLBbyftiCZ+dScdMzKT50DGltT1bmAAAgAElEQVSxOKZ5dmlPzpfrKD56gqIDRxBenpgvJKAPdW3iVVXHXi0bYMnMAUCaLWR8tw2/ns669+t5MzovD3J3aftK/p5j6H29MIQGaMv44zDWzNwy9eFerwa5Ow45JxgMlW5vjno8sB9bdo4zVKPGzoxmC1lrtuLTvZ1r/XRvR+bXmwAo2BuLztcLQ0hAmXKWZIqqSf4fBwGwZmYjDAbn9vuxnO2XoW0/Smy/i2RBIQDCYACDASm1Z3/qIuthy0hCZqaAzYr1yA4MN7Qqk98Q0wNL7C5knrO/0AVHYo07CZZikDas549iuKG1Y75bs4ZYSra5qyizZ+f25P2wGQwGik+cBsAYWrbeKtv+AIwRQfh3a03K5z854jTs0Rq90cDZHUeJ23MCKSVN72hHaSWvIBvcTI76/KeJaXEjfr4+l09YytX2yQC29HQsx48D2pVk69mzLn3ywRNnqB0eTM3wYIxGA707tmLzzv0usYWAPMexrwg/b0/0etevdzsOxFIrLITI0EAAdJH1saWXaMuHfndpj451a9MTy5GdLm1ZC6AHgwmEDowmZG6GVt74dGoFeFMzwBujXkevprXYEhvvknXdwfN0bVSDCD9PAAK93O3rIfA0aQMZLTYbUQ0bU5Tp/KEv47tt+PW42SWWX4+bSf9Sa7P5e2Id/ZslOYOCg6e0+Ss2UnTiAtb0HPS+XgijHr23pyOGOSm90vtE8ANdsObkk/P7IWz5heT8fpiwx/q4lM2/Z1vSVm1x5DX4ehH0QFdsRcWYUzKxZuY6+nP/njc78gi9nrRVW0hbuRnvFjdg8PXCEORXZttcLLPO0x1DaACy2HLJMl/qOOKsjLJ9sk+Pdggvd/L/PAxUok+uX5ui2DMA5G79ExB/qa+/mNYUVZOMz753TA/o077ceoEr79+ugAAeAMpe8lb+VdSJcTUSmorq+Gmgj5Ty4SuMZSj9WUoZL6W876+Ws7JKl+VypJS7pJSjL5+yYskZWYQHOg8MoYF+JGW4HqgH9GjPqfhkuo98lfumvMukR+5Ap3Ot/riUDI6ejefG+s5fLWVWmsvfwifQJY/wCcDQuG2ZYY8XuQ+ehvtTr2KI6eZa5pR0wkOcJ0RhIUEkp6S7pGlYvy4/bfsdgANHjpGQmEJSiusQyHWbfqFP11sdn/XBwdhSnF8WbCkp6IIr/m3B/fa+FP+xA13pfFlZGOpHYzly2DHNEOCDNSsPrNpwInNCKsbwIABM4UEUxzvrypyQhjE8EFN4IMXxzjIXJ6Q58lxkatNa+9J3IQ4Aa3IqevsXQ49uXcjfsKnC8pfk0aMLBSXS6kKCsSY716lk3MooHRfAmugc3mlNTsUQdtnfbzCEBmNJKlHHmdmYGtan6MBRZ5oqrGNTeCDWnHwAGv04G59OrTDVDgdA5+FG2PB7sCSnY83Jc8ZMTC2zfUoriD2HXw/nCbYwGp3rdIXtrSL6UnktiakYw1zLYwgLwhyf4pLGcLHMUlL74xeJWj0b/wG9HWmKjp/F2/6ly7PrLS5ltiSllvlx4pJ0OiKXL6DWppUU/r6b4oPa9hPeAchs5z4sc9IRPq5frIR3AIYbWmPZ49qebCkX0NduCB5eYDChr98c4evsa/ShwVhKtLmrKbNX7y4ETRvjUmZjuGt/djXtD6D280M4/9ISl6GGPuGBpJ9N5IYe2gmVtNnwCS//i+ZdbzzJ+F3zCI6O5I+PnX1pzVbRPLluJg8tmXTl6/oPc7V9cmm6sHAM0Q1c+uSk9CzCgp11GhYYQHJalku+gbd34vSFRLo9Po17x89k8pD7yhz7ftj+J7d3dJ74Cp8raMs+ARgaxmDZvdFluszJwPzb93iOno3n2LlQlI/1lPajVHJ2AeG+Hs7y+nqQnOM6tP5sWg7ZhWaGLt3CwMU/8d2+s455VpvkgUUb6PrWd7RrEo2X1Zm3ZFu9yBju2leYE9Nc+hNjeBDSYsGjaT3y98ZiTkwjden3RE59jCa/aVcdE+Z9U+l9wr1+JJZ05w9+ReeTMIa51l9gv1sJ7H8bej/tqmlxUjphT9xF1qbdjn4boDgxDVOEtp8Zgv3R+3lRHJ+KOTkDQ5Cf1t+H+GOq7Rxh4tettaPMNSYNJPnDtRiCfC9Z5ksdRy6qt3Yu3re1xlRLO44IDzeCnrxPO47kOst8JX2yJSnVcTXa9/aO6Lw9/lJffzFtyb4ewBTp3Neutn9DSm74/H80WfcmFbgVSAKOV5Tg72C7Bv5da9SJcRUTQtS1XwmeB+wGpgshdgoh9gshnrenWQDUA74VQowTQngJIT60p9sjhOhnT/cfIcRKIcR3wPpyPtcVQhwskfYrIcQPQojjQojXS5RpqBDimBBiixBisRBi7iXK/7EQYoEQYps9zx0VlGW5EKJPqXz3VhCzsxBijf3vICHEevt6LkT7Fe6yyrvAUDrjrweO0ahOJD/NfZYVL4/ilaXfkZtf6JifX1jEhNmf8sygvnh7ul9qaS6fTH3+Q/H6T8stROHi6RTOf5bCT2ZiuLkXujrOq2GynDfMiVKFfvyhe8nOyeXeoWP59Ku1NGpQD71e75hvNpvZsv0Pena+pWSUyxXZwdiiJR639yV3sWtVC3cPDPXqkb9yOTLfebArU0Bwrnd5W0rKS+exMzVvhjUuoUwaY5NGyKJCLKfOlL8CJRkMuHfsQMHGn6+svFeqvLjluLKrXCXq2MMdU4MospauQuZVUx0LQYF9aOvR3mOxZufhFaO1wfDxA0n+4FuktZxyX2Zdzj3zLsGDS1z9KH3f1RW1t4pcwS5f7vpq/5154BlO9xvDuSH/JXBQXzzbNAUgfvI7BA7Shl0KN5N2379L/kq0C5uN+Aef4kKvgZiaNcRYv+4lylWqrXd/iOLNK8pMl2kJmH9bi/uASbg/OBFb0jnXev2rbdlmo3DPQVLGz3Atc+kYV9H+/LrHYEnNIv/AKZdZQsD2ed/S5tEePL7mJXR6PdYKRmZ8+8wi3m47gpQTcTS9U/tSm3DwDLM7jGHR7VP54+Mfr3xd/3Gutk8uEcHdA78ZL5A7b45rn1xOGyi9CbfvPULDqJpsfP9lVr45hZnvryQ3v8QJpdnClp0H6NmhZcVBymHqMYjiTV+ULYO7J4aGrcifO4782aPA6Ia+2S0VrnbpRVltkiMJGcwd0JF5D9/Kol+OcDZNO8nU6wQrnuzBj2P7cj4jn+yCYtfMZdpzOQsskUYY9ERMHETcC+877kP1v70DcS++z+H2QwGo/eKQimNUqk/W/kte+gMAOX8cxpKRQ63p2rMV3GqHk/b1VmSx+VJFLje2JT2L/W2fcHyu+/pw0Ak8mtbFvW4E2T/vcVb+VRxHLjp1xyisOXl4tG4CQOjYQaR/9A3YyjuOaP9V1Cenf7oWN/vQaZ2XB9JazmlSJfp6vb82mqNkXw847h+uON5ltiVw5O4pHO49kWP2+8SB20qlHIi6WnxdUA/fqh4NgceAb4D7gLZou+S3QojbpJRPCSF6A12klKlCiJnAJinlECGEP/CHEOLieLX2wE1SynQhxH9Kfa5barktgJZAERArhJgDWIHpQCsgB9gE7LtM+esCnYD6wGYhRHQ5ZemPdu/F90IIE9ANGF5esFL+B/wipXxBCNEXeLKihEKIJy/On/bkABJL/DqbnJ5FaICvS/rVP+9myJ23IYSgdngQNUICOJ2Qwo31a2G2WBk/+zP6dGhB9zbNXJfjF+Tyt8zJcJmvq1Eftwe0BxwJT18MN7SkyGbDemSnM21eNtbDO9HVjHbkCwsJIrHE1d+klDRCgl2v3nh7efLSs9rFdCklvQY8Sc0I56/C23bspvEN9QgO9HdMs6amoAsJdZYvJARbWtkH7ejr1cNv+gxsWVn4vzELS2yslk+vx3fGC1BcTNHGDS55LOnZ2q/beh1YbRgjgjEnaVcVihPSMEWW+CU+IghzUgbCZHT5xdYUEeTI45jWuCGWE84v1frQYKypqXj26HrFV4vd27fFHHscW4Zz+9iSU9CHOuviYtzKKC8ugD7ceeVZHxqMNTmtdFYA3Jo2xNSoPt59u1N8KBZDWChFhqOEzvofsqiYvLWuV1uqso6LE9IwBtr3AykpOhmHV8sbAPBqeQP+fTpgCPABnQ5ZbMZWVIwxPLjM9imt6GQcJwfNoOU57UF0stj55fRS7c13wjNkTpmEzK74lgNrquuDlgzhwZiTXOvWkpiKMTKEgj+daSz2NJZkrezWtCxy1v+GR/OG5O88RPGpC5z7z3SanFxL/k/b8OzgvN/PEBaMNaX87Xcptpw8Cnftw+MWLZbMSXe5yit8ApG5rrc+6CKicOundYXC0wdD/eZaf3F8N5b9W7Hs3wqAsdN9yBzndrAmpWAo0eautMw+D96Fzz3ajxhFh2LR+fq4lNmc5Nqur6b9BfbtgH/PNvh1bY3B3xuAZ/Yt5Mi6nUgJnz7yKgCjtr1N5rmKH6QlbZLD3/1O+2F3sG/lVpch1ic2X+6w9M9VmT653H3E3icXbvyJol+2ueQJC/InKdW5DZPSMwgJdB1Wu3rT7wzp30M79kWEUCM0iNNxSdzYoC6gPbyrcb1aBPk7j5kyu5y2XPrYFxmFW/+R2nxPHwzRWltGr8eWmQL52jHZenQX+pracNwwXw8Ss53bNSm7gBBvD5e4Yb4e+Hua8DAZ8DAZaF07mNikLOoEOYex+7qbCDOYydN7crGUJdvqReaENIyRIYB2u4gxPAifTi2p/fooEAJ9gA+5vx0g64ffHPM9b2rA2VHOK4NeTethM1sqtU8UnojDcH8Xx3S3WmGYk7X6s6RmOcpWEHuOkIe1e+qNQb6EDu6DMOgwBPoSMeo+bEVm9F4emCKDafLj2+jcjViz8jBFBmMMDcCSloUpIojiCylYM53fgQpPJeDZNArvNo3wvLE+jde8ru2bQmDw9670ccRBSopPXsCjufa8KY/mN+DT+xb0/j6IEseRK+mTC/cdo+jYWYzhwWR/9zMBD/aqdF8fMKgvAQ/2xhDsT3Fcij3tYUdfD1BY4t7rq+nfwNlPWpyjMdoCW+1/G4B7gLL3Gij/OuqKcfU4K6X8Hehp/7cH7epxI6BBOel7As8KIfYCWwB34OJTVzZIKUseCUp/LmmjlDJLSlkIHAbqoO3cP0sp06WUZqDs41/LWiGltEkpjwOn7OUuvex1QFchhBtwO7BVSllQTqzSbgOWAUgp1wIZFSWUUi6SUsZIKWOefaw/5xJTuZCcjtli4Yff99OpVWOX9OHBfuywP80wLSuHMwmp1AwNRErJjPe/ol5kCI/26VhmObqgCIR/COj16G/sgOXoLpf5BbNGOv5ZDv1O0Zr3sR7ZCUY3MNmvPBvd0EffhEw658jXrGEDzl1I4EJCEmazmXWbfqFLB9d7b7NzcjGbtV+Pv1y7gdbNm+Lt5bz36fuN2+jTzfWHS8vRoxhq1EQXHg4GA25dulL063bXdQoNxW/Gi2ROn6o91GXY4xRt34Z7z174TJyMzM3BmpiILb1sU8r59SCBfbV7G4Pv70LG+j8AyFy/k6D7tC8CXq1uwJqdjzk5g7y9x3GLisBUKxRhNBDYryMZ63e6lvnkafRhoegjtDJ7du9K4S+/4dG1EwUbNpcpQ3k87Pcil1R85CiGWjVc42777YriXSougLF2DQw1tLhevTuT/3P5cYsOxZL1yZfEP/gUeZu3431nd4JnTMCWnYMlPhFravXVcd7e47hHaw9tEUYDAf07OZ6yefy+qRy+5UnOjHwTc1I6SXNXkb//BNacPCzJFe52AGXvZ7NYrqi9Zb3yMtYLF7gUy1HnsHKMBvzuuI3cja7DSnN+2oF//64AeLRoiC0nD0tKBsLDDZ2X9iVbeLjhdWsrCo9pwzD1Jcrs2ak90mzBEGnffr0q3n6l6QL80NkfGCPcTHjc3Arzae2hebb40+gCwhB+waDTo298M5bje1zyF8yf6PhnObqToh+XYD2+214w7Yu/8A3E0LA1lsO/O/IVHYrFULtGpcucs/xbEp+aTOLjE8jfvB3vu3ricXMrx5UQcznburLt78Kry9gX8wT72w3j+GMzAXij+TBi1++i1QAtfY1W0bh5e7BzSdlbTgLqOH/su6F7K9JOaveceoU4t1lk83qXXdd/qsr0yeXtIz4TJ2M9d5aCVa4PCARoGl2HswkpXEhKxWy28MMvu+kcc5NLmvDgAHYciAUgLTObs/FJ1Cxx68e6X3a5DKMGsMWfQhcYrh37dHr0TdthObbbJU3B3PEUzB1HwdxxWI78QdG6j7Ee+xOZlYa+RrR2jzGgi2qKLVW7TaZpZADn0nOJy8jDbLXx46HzdLohwiVu5xsi2XMuFYvNRoHZwoG4dOoF+5CeV0R2ofYjXKHZyrebtxMU7nwgWMCdt5K9wbWvyP7pDwLv1dqgZ8uGWHPySX5vFbF9xlJw5DQFB05gsP94eHG+OSkN73bOH8gLTydUep9IXbUZvY8n3m0bo/N0x6ddE5KWrAOc9/Vnrv+DkEd7UxB7Dq9WN1AQe5YDNz/O/raPY8srJPmTH0j9dD2B/ToS99oyDvcaR/JHa5EWC0H3dSbo/i7k7TuONSdPe0ZGieHx7lER5Px+CGt6LvtaDyVz/U7iZ6+k8FQCZybNq/RxxMFowO/uLhQeOgHAmQGTOdFpCHFjXseSnE7q/BUUHjh+RX1ycVwSprra812CRw0ESaX7+oxlazn9wESKzyeRu3kn/v27og/yw6NFQ0eMlE9cR5tUdlvqPNzQ2e9z13m4XQxzsETI7sBR4NIHt7/B3z1M+t84lFpdMa4eF2/oE8ArUspLjSu8mO5eKWWsy0Qhbi4Rq3Ts8hSV+NuKtn2v5i1npcfMXPzsWLaUslAIsQXohXbluDJDTCr95BWDXs+UwXcx/PWPsNkkd3dqTXTNMFbYO9kHut3Mk3d3ZfrCVdz77GwkkrEP9iLAx4vdsWdY88seGtQK54Gp2usORj3Qkx72Z2wVr/kQ98HTtNev7N6MTL6AoY32OgvLzg3llgdAePvh9pD2ZFGh02PZ/wvWE86rHgaDnqljnmDYM89jtVnpf3t3oqNqs3y1NszqwX69OXXuAlNnzkav01Gvbi1emDTSkb+gsIjf/tzH/yaUuhBvs5Iz5x38X3sTodNRsO57rGfP4H7HXQAUrvkWr0cGo/P1w2fMOC2P1UrG08Nwv70vHj17IYuLsCYlEbDwffI+WOwS/sLLS6k3bwI1Jj1E/qHTpNoftpO18U/8urbmxu3ztVcdjLe/OsJq49xzi2n42f9ApyN1+UYKj7k+fTt/wyasickEv/Ma6PTkrVmHzs8PabbgdnMM+V9/hy4wgNCPFiC8PMEm8X7wXpIGPobMz0e4ueHetjWZr73tWhdWG5lvzXGJazl9Bs/+d2rLvdq4QNorcwmf/wrodOR88yPmk2fxuf8OAHJWrkEfFEDk5++h8/JE2iR+g+7hQv/H8enfG587e2ArKsaSkEzk8gVkzPnQJXZV1nHh2QTcaoZw05EvKD6XyLln5hA0SLvPK23ZD2Rv+pPwsQMIG3EvgUldODvR+cqPunMm4N2+GYYAX5ru+ICEWZ+TvvwnAvrdSvCjzqHU2a/NvKr2BuA77b8Ym7dA5+dH0BcryVvykSNu9I8LyFy1gaLj5wgYeDsAGZ+vI3fLTrw7xxC96X1shUXET9a2jyE4gFrzp2mZ9Xqyv/uZvK3apQa/OzsRMEjbPtbkVFL/+wZh9u2Xu9q+/e6zb79V2vaL+EzbfkiJ78P3EHfP4+iDAwl+cRJCpwOdIG/9Vgq22b/MSRvFGz7BfcAz2itu9m9FpsZhaKl92bLsufSPPO73jEJ4eCOtVop+/AQKSwyZtdpIf3XuXy6zPjQYhMDbx9tl2Q2WPseZZ97DnJRR+fZXgeOb9tJh+J1MO7EEKSWHVv/K3hXaLQkDP36G7yYtJjcli7tnPYXJ2wMhIOnIOdZO09pAkz5taT2oOzaLFUth2eGl/9+e+d+r7Nyzn8zMbLrdPYinhz7CvXf2unzGv9AnG5vdiEfPXlhOnSRgofZWgpJ9skGvZ+rjDzD8xfew2iR3d21HdO0IVvyoXVl+oNetDLu/N9PnLuOecS8jJYwd1I8AX237FxQV89u+o0wfNtC1zNJG8Q9LcB84yfHqMZkah6GVdpJi2V3xSB5b/EksR/7A4/GXwGbFlnQWy57NuPUejEGn49neLRj+2TZsUtKveV2iQ/1Y+af2o/X9retTL8SXDvXDeWDhBoQQ9G8ZRXSoH8eSMpm+ehc2KbFJSc8mNdHvXQddBwOQufYXCo+fJ+hhe//26Q9kb9qFT5fWNN660P66Ju05n14xjQm8tysFR85gDAvgpuNfYk5K58zw19C5Gakx4wnc6mon3WcmzcOalVe5faLYQsLslTRc/gIIyPntIFnrdxLySC+CH9DqsMaUR9C5mfBq1ZA6DWtzZrz9GaRWG1mb/yTkoZ4E3nkract/cvTnCXO/ov6CZ/C8qT4+7ZpRdD6Z02PfwbtdU2pMcG7DM1MWUBh73qXMiQtXE3jXrX/pWN1o/yrM5xJJeHZ2mT7ZOvohgp66H7/kblfWJ/e5FWF/mJpPl7akvf/VX+rrU+ctJ3zGcOr/MB9diYenpS7f+Jf6N2OIP9EfTAZAOG9l+6FEtQxADaO+boh/6tMhr1X24c1rpJTNhBA9gReBblLKXCFEDcAspUwWQpwBYkoMpfYFRkkppRCipZRyj33odIyUcqQ9dunPJZdVet4a4E20BwVsRxtinQNsBA5cTFdO+T8GQoE7gCjgZyAarWOIKZnPPhT6cSAGqC+lLC4TUEvXGZgopbzD/nTqZCnlS0KI24HvgRAp5SXHvxbu/LLKG6p7G+2W6LzpD1RpXK8XtV/9zQlHLpOy8owRjUnu1unyCSsp1H5/7c4a/as0bps47f29ce27VmlcgBq/baq2uACnm/eo0rhR+7QfWaq6jkGr5z21+1V53ItDqau6zV1sb4frl321z1/V5ORazrSo2m0HUHfvBvJeGVzlcb2mLAGotjJXV3t7oc4VPTeyUv579qpf0nBFzKmnLp+okozB9aq1Ty46WPGPs1fLrVkP8l4aVOVxvZ5bRsGyaVUe12PQywDsrXNXlcducfbbattHdtW8+/IJKynmgvYatuo6VldXn1xdcaHa6uJqLir9v1tYc9A//iRu2IVlV12XQohAtHdJ1wXOAA9IKTNKpakFLAXC0S5SL5JSzrbPmwE8AVy8x2eqlPJ7LkENpa5GUsr1wGfAb0KIA8AqoLx3QbwIGIH99odpvVhOmqstQxwwE9gB/IQ2xDrrkpkgFu2EeB3wlH1odnnWow2N/qmik+JyPA/cJoTYjTaE/Nxl0iuKoiiKoiiKUoIU//x/f9GzaLeJNkC7sPdsOWkswAQpZWOgHTBCCNGkxPy3pZQt7P8ueVIMaih1lZNSngGalfg8G5hdTrq6Jf4uAIaVk+Zj4ONLfHYsq5x5d5QI9ZmUcpH9NUtfo53QXsp2KeW4S5XFPs0MXPq9L1q6LWj3TiOlTEM7Ib5oXDlZFEVRFEVRFEW5fvUDOtv/XoJ2LjG5ZAIpZQKQYP87RwhxBKiBdiGw0tQV4+vDDPuDvQ4Cp9Gelq0oiqIoiqIoivJPFGY/8b14Ahx6qcT2W0xboo2SvWik/ZW5HwohAsrNWIK6YnwdkFJOLD1NCDENuL/U5JVSyv9c7XKEEL2A10pNPi2lrPobeBRFURRFURTlOnUtPPW55KtX7RZJKReVmP8T2v3BpVXqgQVCCG/gS2CslPLi+/Dmo92eKu3/vwWU8+JyJ3VifJ2SUr4MvFzFMX8EfrxsQkVRFEVRFEVR/tXsJ8GLLjG/e0XzhBBJQogIKWWCECICSK4gnRHtpPhTKeVXJWInlUizGFhzufKqodSKoiiKoiiKoijKP8m3wMXXQQwGVpdOIIQQwAfAESnlrFLzSr5EvT+u76cul7pirCiKoiiKoiiKcg25FoZS/0WvAiuEEEPR3mJzP4AQIhJ4X0rZB7gFeAQ4YH+eEjhfy/S6EKIF2lDqM5TzoOPS1ImxoiiKoiiKoiiK8o9hf5NNt3KmxwN97H//QgXvnZZSPlLZZaqh1IqiKIqiKIqiKMp1TUgp/+4yKMqVUA1VURRFURRFqW7lXoH8p5lba9A//rvxyPPLrom6vEgNpVauCYm3da7ymOFbtwBwunmPKo0btW8DAKm9OlVpXIDgH3/GnHqqyuMag+sBsLNG1b5Zq03c1wAcrHdHlcYFaHZqTbXFBTh6Q58qjdvo2PcA7K7Vr0rjArQ6v5rt4fdVedxbElcB1VcX26qhzLcmrmJi3YFVHvfNM59XeV8Bzv6iusr8e+Q9VR63XfxX3FPnriqP+9XZb6s8ZknJ3aq+Tw7dWL19clLnzlUeO2zLFs60qPq2XHfvBs63KTPq8S+rtXMjAFvCSr9h8q/rnLSy2vrkHdWw790crz1wt6rL3Oq89kyj6uqTqysuVN/3lmvBP/6s+BqkhlIriqIoiqIoiqIo1zV1YqwoiqIoiqIoiqJc19RQakVRFEVRFEVRlGuI7Zq6e/faoK4YK4qiKIqiKIqiKNc1dWKsKIqiKIqiKIqiXNfUUGpFURRFURRFUZRriO3vLsC/kLpirCiKoiiKoiiKolzX1BVj5ZphatsW39EjQaenYO1a8j79zGW+vnZt/J6djPGGBuS8/wH5Xyx3zPO871487rgDBBSsWUv+ylWOeR4dYgic/DRCpyPn63VkfbjcJa6xbi2CX5iIW+No0ud8RPZSLa8+LISQlyehDwoEaSNn1fdkf+b6/jtjTFu8nhqF0OsoXLeWghWuZXbr0h2PBx4CQBYWkDtnFtZTJ8Fowu+tdxFGI+j1FG/7mfxPPrriunpu5iy2bv+DwAB/vlm2wDFdmDzRewZoyzZU9usAACAASURBVJNgy0tFWorK5K83ZyyezaORZit5e49zdvJ8pMV6xcvX+3tTf/4Ex+cbtrxP+hc/kPXdVhpsmE/RqTgACvbGIovNeHeOQRYWceGZdyg8dFLLs/UDbHkFSKsNrFZO9hsHQNizj+F3x20ANDm4ipTFX5Ey+zNKi/jvk5WK63v7LYRPGeLIH/jk/aQvWlkmbuhzw/Du1AZbQREJz86i6PBJTFE1iHznWUcaY60IUmd/QsaS1YRMGoJ315sd85puX0jqp+tJmvdlmdg1n38C366tkQVFnBk/m4KD2vtRa785Cr9uMVjSsjjSfbRzHccNIOihngC0P/s5xUnpHB36JnkHTpeJ7VY7lIYLxmHw9ybvwCmOjZyDNFsI7NWG2pMHIG02sNo4Nf0jcv44SthDzveR1v/lE3SeHo51utq6CB7zCN7d2jnmmcICKE7KoN5LQwjs1hJbQTGxY+ZWWP5GC8Zh9Pcm98ApYu3lv8i7RX1arJ3pkqff/wbTuEsLiguKWT5xPnGHzpSJe9HdM/5Dm/s7Ma3pYwCE1I/kwTeGUbNpFOvedPYJ1dlfVEeZW2x/D2tBESfHzSX/QNn37brVCqXB/PHo/b3JP3iaE6NmI80WgvrfRuSIuwGw5Rdy+tlF5B92luWjP5eSlZbFgV/306pLDEUFRcyd+A6nDpZdxsg3x9C0XTPys/MAmDNxNmcOn6bfsP7c1k97t7DeoK9wPauSqU1bvEeMAp2Owu/Xkv9FqT65W3e8Btj75IICct6ZheXUSXQhIfg+Ow1dgLb9CtZ+R8FXZffhilTUJ1e6/G3b4jNyJOi142D+Z67ld+/eHc+BA53lf/ttLCdPlhvLo0MMgZOeBp2O3K/XkfVR2bYc9LzWljPmOtuyMBkJ/3CWdnwy6Mn/aRuZ85c6y9C+Df4TRoBOR97q78lZ8oVLXEOdWgT+dxKmRtFkzf+QnGXOfjZi9afY8vPBZgOLlaTBTzvmxWx+k6Oj3yO3nP7BvXYoTRaOxeDvTe6B0xwZ4ewf/Ds0IfrFxxAGPeb0HPb2/x8ANy2fBkCLk6tIeOvzKu+T25xeTnFSOsefeKPCfS96/nitTz54mpP2fc89ugb1Zo3E68Z6nH/tMxIXaH2uX+eWjrzNdn2IOSmD2L4TXGL+lfICBHRrScbGPVXeJ8f8NqdKYmVs2YdHvQhsBcWOeU03zuZQtzGOz6ZaodSfNwFDgDf5B05xavRsR6zaLwzFr2trbAVFnB43h3x7/dR9ayT+3WMwp2aVLtr9wAygMdAW2FWm8Mq/irpirFwbdDp8x40h45nJpD46GPduXdHXqeOSRGZnk/3uu+R94XpwN0RF4XHHHaQNe4q0IY/j1r49+po1HPODpo4i6empXOj/OF69u2CsV9slvzU7h7TX3iNrySpcZ1hJf3Mhcf2HEj9oNL4D7nLNq9PhPWIs2c9NIuOJwbh16Ya+tmuZrUkJZD0zmszhQ8j/dCneYyZqM8zFZE0aR+bwoWQOH4oxpi2GRk2uuLru7tODBbNeKjNdFhdgyYzDkhmHNTcFvXdIufnTvt7KwdtGcqjbGHTuJoIf6n7FywaIGHEP2dsPOj5n/bgdvzs7YaobSfHZRE7eMZqTd4wm+6cdmOpGcrzrk8RNnUvki0+7xDn90FQtrf3kFSBv+z6waAe5tE/XEjSoD27RtVzyeXeOqXTcohPnQOfsEn3v6ISpvmtcr04xmOrW4FSPx0mc/i7hz48EoPh0HGf6jdL+9R+DLCgkZ8Nv9vLu4fSdIxwxMr7/lYB+t+LewDW2b5fWuEVFcPjWpzg7+T1qzxzumJe+ciMnHnm+3LrO3rwbgN/qDCT2qXeo/9qT5aar+9wg4heuYXeHUVgy8wh7qCsAmdsOsLfrBPZ1f4bjY+cR/dZw0OmoMbq/I681PRtZXOxYp6uti/T3V3HmLmdd1B5/PwHdWuJRL4Jd7UdxfOICoisof5S9/Lvs5Q+3lx8AnY6o5waRsWWfY1Kjzi0IiQrn1c7jWDV1Mfe+PLTcuAA1b6yHh6+ny7SCzFxWz1jClsVrXJZTbf1FFZc5tH4kAHtvGcHpSQuo90r59Vp72iMkLP6OfR1HYsnMJXSg9oNI0fkkDt87nQPdxxP39krqvf6US74XB8/A3cudiKhIRnQaxoIp7/HkS8PLWwQAS2d+xIQ+Y5nQZyxnDmtfjFcv/NoxbdlrSyvMW2V0OnxGjyVzyiTShwzGrWu3MscRa0ICGeNGk/7EEPKWLcVnvL1PtlrJXfAe6UMeJWPkcDz69S+T91Iq6pMrXf4xY8icPJm0wYNx71r2OGhNSCBjzBjShw4lb+lSfCdMqDBW4JRRJI2YStw9FbTlrBzSX3+PrKWubVkWm0l84hniH3yK+AefwqNDDG43NnbEDZg0mpQxU0h8YAiePbtiiHItoy07h8y35rqcEJeU8tQEkh4eRtLgp3Hv0NYx/djEhdzw+hPl5qn33MNcWLiGP9qPxpKZS4S9fzD4etLg1Sc48Ohr7Ow0nkNPvOUop1dDbX2LTsdXS5+8M+pBTj79NlEV7Hu1Su17IfZ9z5KRy9npH5CwwPkjJDoddWc6192Sls3Zse9USXmT3//W8XfGxj1V2idf/BGjqmKZQgMcsSpSa9qjJC3+jgMdR2DJyiPYXq9+XVvhFhXJgY5Pc2byfOq8MsyRJ3XFJo49/EJ54Q4C9wBbK1zg38h2Dfy71qgT4ysghKgrhDh4+ZRl8v1aHeWpakKIu4QQz1YwL7eKlvG9EMK/nOkzhBATL5ff2LgR1rg4rAkJYLFQuHET7h1vcUljy8zEcjQWrK5XNvV1amM+fBiKisBqpXjvXtxvvdUx33w+HktcIlgs5P2wBc/OHVzjpmdSfOgY0mJxmW5NTaf46AkAZH4BxafOoQ8Ndsw3NGyMNT4OW6JW5qItmzC17+gSw3L4EDJXq2LL0UPogkucqBYW2AMZEHqDdon3CsW0uBE/X59y5jhjCFHxc/6zNu12/J239zimCG29dB5u1H1rJE3Wvk6TH9/Cv2fbcvP792pLwdGzjs++3W4ma81WvDu2cEnn2/1mMr/eBGhXj/W+XhhCAi65btbcfIrOJACQ/+dRzEnp+PRo55LmauLqvL0oOnHe8Tl77Va8u7d3SePdrR1ZX28EoHBfLDofL/Sl4nq2b07xuUQs8claGbfvwb1ptGO+KSyIjG+34Veq7vx6tiX9y81anj3HtDKHarFzdxzGmln+ruje0PllNnf3cQy+nhhDy+xq+N3SjNQ12glq8ootBPbWlm/LL3Sk0Xu6gZT4tIym8HSiY3rhwWPYCooc63S1dWHLKyhVKklQrzYkr9gCQM4lyu9/SzNS7OVPWrGFoN7O+oscejupa3e4/NrftGdrdn21DYBze07g7uOJT0jZuEInuGPqQ6x5xfXKW25aNuf3n8JWYqSEW7OG1dZfVHWZw29wfsnP3X0MvZ8XxtCy+4BvxxtJs9drysrNBNjrNXdXLNYs7Qpvzu5jmCKCXPLlZObi4e3JFnubPbYnFi9fLwLKWcaV6NjvtqvKVxmGRo2xxMVhsx9HijZvwq1DxX2y+fAhdCFan2xLT8dy/DigXYm1nj3r2l9fRsV98pUzNip1HNy0CbdbXI+D5kMly3/YUf7S3Jo1xFKyLf9YTlvO0NoypdoygCzQ+g1hMIDBgLQfn0xNG2E+H4c1Titj/obNeHQqJ+7h2DL7SHk8OjnXL/vP4xh8vTCV0z8EdGxGyne/A5C44meCb28DQOg9HUn9fgdFcalanaRmA+DbKpq8o+cc+auvT770vpdu3/dSS+x7lrQs8vadcBml5d0ymkL7ca+qy1taVfbJeh8Px7SqiJX12yFHrIr43HIj6Wu1r9+pKzcT0EsbseXfqy1pq7T6ySu1XXJ3HMaSmVNeuCNAbIULU/51rosTY6H5f1tXIYQeQErZ4XJpq2vZlSGl/FZK+WoVLLvCepZS9pFSZl5tbF1wCNbkFMdna0pKhQf80iynT2NqfhPC1xfc3HBr1w5daKgzVmKJuMmpGMKCywtzSYbIMNwaRVN04KizzEHB2FKcJxK21BR0wRXHdu/dF/POHc4JOh3+894naPk3FO/ZhSX2SKXLVR5h8sTgXxO9bzjW3JRLpzXoCbq3E1n2X8AjxtxHzvYDHO47idj7p1Nr+mB0Hm5l8hmD/dG5GR2fDUH+WBJSMQQHYKoVRv3vZhP1+Su4NayLOSHVkc6cmIYh3P4FXErqLnmB+qvfIWBAL2fs8CDMCVq5A+7vQf6eoxjDXL+0G8KD/lJcAEtiapm4xrBgLCXaiyUpFWOp9uLbtxPZa7eUyueMk735T8wJaRjDXWObwoMojneWuTghFVOpNOXxaFwXgOi3n0bv50VRQjpupU5iDIE+WLLzwKr9fluUkIYpItAxP/D2trTcNpvGy6ZwYtw8TBGBLmUx1o7EHJfsEvNq6yJ43KOOv8++vhxTRBBF8Wkl1rty5TeFBxLcpy0JS9a75PELCySzRNysxHT8wgMp7ZbBvTj005/kpFy+e9KHBldbf1HVZXYv8YUUoDg+DVOpWIZAH+3k116vxQlp5ba50IHdydy8p+x6GPSkxjvrIy0xjcCw8tvsQxMHMeuHd3ls+lAMJte7uEzuJlp2alXhulQVfXCpPjnlMn3y7X0p/mNHmem6sHAM0Q2wHDlcLeWsiC4kBFuKs75tKSnoL3Ec9Ojbl+I//ih3nj607P5b+oeaSxdGR+TyBdTatJLC33dTfFBry/qQYKxJJfaRpBT0IZWIKyUhc18nbOl8vPr3LZO3KCENtwjXdmwM9MGSna/dHgMUxTvTeNaPxODnRYuvZtB6/WuE3a/9AOMWHujS71RHnxw1awR6P6+/tO+5lsVZ3uCHeuFzW4ty0lS+vCGD+zjL5edVpX2yvtT3g78ay5xe7smrM1aAa72aE1Id27V0HWrbvGz/qlzf/rUnxvarvEeEEPOA3cB0IcROIcR+IcTzpdIsFkIcEkKsF0J42Oe1FkLsE0L8BowoEVcvhHijRKxh9umdhRCbhRCfAQfs03JLzNsihFglhDgqhPhU2C/XCSH62Kf9IoR4VwixhgrYr65+IoTYJIQ4LoR4orxlCyHchRAfCSEOCCH2CCG62NPtEEI0LRFvi309/yOEmGufFiWE+M2+fi+WWv4zl6jDi/XsOhbJmfeMECLY/vc0IUSsEOInoOGVbdBypl3hFVTr2XPkffY5gbPeJPDN17X7rawV3y8rK3FlFkB4uBP61n9Je2M+Mi+/xIxyCl1BaGPzlrj16kveBwudE202Mp9+nPSH78fQsDH6OlGVKldFZHE+lswLWLOT0Hle+upOnZnDyNlxmNw/tJNyv9taED7iHpqun0WjVS8h3IyYalTwxayc9bcVFBLb8TFO/h975xkmRbE14LcmbM45EBckCEiQpIISBAEDiKLiBVFBUESRICoYUARRUURBwBww4jUgAhIEERQkJyUILGHZnOPshPp+9OyEnQF2YfiUa73Pw8Ns96lTp09Xne7qSjeOJX36OwS2SEFUb1jb/X9k0CQO3/QIqfc+Q9TQGwjq0MJDHxYr5dv+9CgLXnvDa6O3WhqnYm8iLjJGAyE9O1G8fEO1dM6Eed/8fBrdnsrPVhazP15OyW97AKjMzKfh1GHe053BHwB5y39nR9ex7L/nJeo9doeHfECLRpiPnaqm05vKs/siZ7ZzyGzivX28mlab+5ky7R6OTlukzUk8S5rqfgmLi6R1v05s/OBHL0Z44RzukYeK08ULfGzzWe65XeisMmFXtiRucE+OT6/ZUGdv/vjkpY94qMdoJt00npCIUG6+/xa38x2u7cj+rb758HdmahGT27QlsO/1lLy90O24CAgkfOpzlLz5BrKszHvi/09OU/6MbdoQ2K8fxQsXej1fs/JxBmw2Tt1+PyevG4xfy6YYGzWw6625jd7IHDGWzKH3kz32CUJu7Y8uwrOX3bMYe6s39lN6PaGtU9g95AV23/E89cffSmBKYs3sPM+YbM7Mp94zd58mXS39X008c+E3BDarT0gnlylW52jvvi7OaRINpw7zcUw++3Wel67qnKlcn2fZ/CciL4J/Fxv/64tvNQXuAb4FbkWbOC+AJUKIq4HjwCXAYCnlfUKIL4FbgEXA+8BDUsqfhRAvu+gcDhRKKTsIIfyBjUKIqq6KjkBLKaXnygLQFmgBnAI2AlcJIbYCC4GrpZRHhRCf1eCaLgM6A8HADiHED9XzFkJMAJBSthJCNANWCiGaAJ8DtwHPCCESgSQp5TYhRCsX/XOA+VLKj4QQrh8Eett95c2HTYF7pJTuEzm9IIS4HLjD7g8DWmN622lkRwIjARbdOohbb7jecU4fG4stJ8dbMq+U/7CM8h+WARBy3wisLl/d9QnOhp0+LgZrVq5H+tNi0BP36jOULPuJsjXuDQBbTja6WGfPtC4mFluup836himEPPIohU9OQhYXeZyXpSWYd+3Ar4P3YctnQxcQhi5Ae7mwFGWATfsoIC0VCL0RTjOYImncbRiiw0gdMd95UAgOj3yRisPujaQGr44huGUKlRl5HLrrecw5BdgqnItjWHILMCTGYE7PwWofrlSx9zDWwhICW11C6S9ab5QxIRpLZp6WJkv735pbSPHK3whs3YSyLfswZ+QS1Eb7nnJi3Cyi77kJs122CnN6DsZEZ09DTfUaE51lwZAQ46k3IweDS3kxxMdgcSkvIVe3x7TvMNZc9548v6YN3P42JkZjznTXXZmeg19SDKVVaRJjPGSqiBnWj5jBvQAo26UNz838ZDXNP34CnUFPZYZ7OktuEYawYNDrwGrDPzGayox8D71Fm/4koEE81pJy/JKc/rNm51N5PN1N9lx94UqdBweQ9dV6/JOcPQh+iVGYqtlvPoP9oa1TaLZQmyteNcTyiV/mcGjDXiJc9IYnRFGU6X7NyS0aEN0ggcd/1ubqGQP9eHzdbGZ2G4c3rJnZFyxejFv2Aid2HTkvm68c2otOg3sQGhtB/kn30SB+SdFUVtNlyStCH+70q19iNJUuZS6oeX1SZo1m/5BpWPK1YZjxd/cB4MkPnsZqsRKTFIs22hCiE6LJz/Iss/lZWr6WSgs/LV5N/5E3u53vcmNXNixZT4drzy3G1RRr9Zgce5qYnJJC2IRHKXhiErLIJSbr9YRNfY6KNasxbfjlgtrqDVu1kVK62FisXp6DhpQUwh59lILHHnO33wVrZrZH/bVm16IsV9lUXErF1l0EXtVe05uVgz7epY7Ex2LNqbleW04uIYP6EzygH/qoSCwZmW7ntbrvLT4EIfQ6pNWGf5JTxpSeizmvCFuZCVuZicJNfxLSor42ssalrl2ImJz1ySqafjQFYdRjrmXdq05lei5+LvbqQ4Mo35dKUJsmlGz+o9b2OuyotthU7M1dzjsmR1zVgujrtPJQ1VCN7tOB3BVbzltXndH9Kdt/nNwVW7xfTzW/Gl18UN2H2j33fA4q/t38z/YY2zkmpdwE9Lb/24HWEGuG1sgDOCql3Gn/vQ1oIIQIByKklPauHT520dkbuEsIsRPYDES76Pr9NI3iqnMnpZQ2YCfQwG7HEZc0NWkYfyelLJdS5gBr0Rqq1fPuUmWzlHI/cAxoAnyJtsIeaA1kbytfXOViR/XrPp0Pq/xcE7oC30gpy6SURcCS0wlKKd+SUraXUrbvmZOLvk4d9IkJYDAQ0LMHpo01n8Kti9BemHVxcQRcfTUVq9c4zhnrJWNI1vQG9+lG2c+/nU6NBzFTJ2A+cpyijz1Xs7Qc2I8+uQ66eE23f7ceVG7a6G5XbBxhT0+j+OXp2NJOOo6L8HBEcIj2h58ffu3aYzlxnHPBVlHkWHDL7ZOp3k/7W3oujxAz+FrCu7Xl8IOvun1RLfx5B3H3OD9QBLXQerFTx89lX+/xHLpLW1ymYOUWAps5F1wpWvM74TdcTemWvY4Frox14xF+RkKuuAyAwDZNsRaXYcnORwT6owvWhoKKQH9CurTFdFCbs6wPD8EvpY6m2Gol/IarKV7tPtyxaM1mIm7uUSu95bsP4t8gyaEj7PqrKVnjXqxLftpM+M3aQh4BrZtiKynFmu18sIbdcA1FS392SxPc9XLCrnPOYxRGA5E3daVwlfsQx8JVvxN1S3fNr22bYC0uxZLl/aGd8+Ey9vcZx193PUfBj5qN0X07UZmZj6W4DHOWZ2O08Nd9xNygzZmOu60beT9qLxYBDRKctrZqiDAaKFi/W+tVqbLZ388nvjDWT3L7O3/1NnJX/E7cbd0ACG13CdbT2F/w6z5i7fbH39aNXLv9Wzo+yJYOo9nSYTTZ32r164WuY9m3civtB2prCdRr25iK4jKPocd/rt3Bcx0eYEaXh5nR5WHM5ZWnbRQDmPYduGDxYna/J87b5l8/XsXsfk+w6ZPVZBx0xpOQdk2wFpVh9lKeijbuJdru19hB3cm3+9UvOYYm70zir4fnUHHE+VEk84MVADx/93OUlZTTzV5mm7RtSllxmaMR7IrrvONOvTtz/IBz/YGg0CAu7dyS31d6Dln2NZb9+zEk10GXYI/J3Xtg+rVaTI6LI3zqNApfmI715Em3c6ETH8N6/BjlX315wW31hvnAAfR1nPYH9OiB6Vf356AuLo7wadMomjHDw35XTPsOYKiXjCHJXpavq3lZ1kWGowsNBrTYENipHeaj2voMlX/sx1gvGb1db1Cv7pSvr9mzWgQEIIICKVn8HVnDx2I5lU7FBmfcCbv8EizFZVR6iQ/5G/cRe6O21kTCbdeQY2845azYQnjn5gi9Dl2gH2HtGlN2KI3iHX+5xbgLEZOj+nbCnJV/xroXZa97MS51zxslO/8iIMUZP6MGXI0hMpQKl7pUG3urMFSb+5y3Yst5x+RNl97LxnqD2VhvMIW/aY323BVbfKKr4limQ9fpKP51L1HXazMZYwZ1J3+ldl8LVm4h+lbNP8FniImKfzf/6z3GVR/OBPCClNJtTJEQogHguleNFQi0y59uBIBA60l2G8cmhOjmkp83qudjoEbjQjyoblfV3655e9UrpUwTQuQKIS4DbgdGeZPzkkeVztP58EzXXVP9Z8Zqpei1OUTOehl0OsqXLceSmkrgTTcBUL5kCbqoKKLfWogIDgKbJPjWW8m5axiyrIyIac+hCw9DWiwUzX7NsTgJQO4Lc0mY/wLodBR/+yPmw8cIHXQDAMWLl6KPjiTps3nogoOQNkn4kIGcvHkEfk0aEnpjLyoPHiHpC22FxPw33nPabLNSMu81wmfM0rYGWbkM67FUAq7XbK74YQlB/xmGCA0nZIz2YiutVgofGoUuKprQiZO1RqROYFq/DvPmmr+AP/rMTLbs2E1BQRE9Bwxh9PCh3HLjdej8g9H5hwISKSXWYvev8cb4SMyZ+TSYeT+mk9lcukSbep6/bBOnXvuSU68tpt6z99Ji9WsgBJUnszg0bLpH/unzvqbxAueaauF9riL/ix8xxkRSb+P7SJvEmltA2qOvEXJNO5qsfRtbhYmTk7ReMENMBPUWPAmA0OsoXPIzJevt85yfHomtqBRddDjN9yym4s+jmA4dJ/LOvpqtny6nZO1WQru1r5Xe0J6d0IU452WKAH8q/zpOxB3a/KuCz5dRum4LIdd0IGX1u9jKTWQ8MdtNPvjKtmQ89YabL+KffgDh55xvfdmuj8mc/zUVB08QM0TrfctZtIKin7YR3qM9LTYswFZu4tgEp54GcycQ2rklhqgwWv7+LumvfEbuF6tJnjzM8XGi3uN3YErL4dAYZ7rmn0zm8Pj5VGbmkzrtY5ouHEe9x++gdG8qmZ9qH4eib+hM3KBrsJkt2CoqOTBqtrZt0+R3uPQTbTuTwq9X+cQXcRPvwa+hc0X4w0++T2VGHlE929F+01xs5SYOPvKm43yLTyZzyMX+ZgvHUf/xOyjZm0rGp2s4E3+u3UGz7m14/OfXMJeb+OJRZ+ga/v4kFj/2NkVneCkKjQ1n7JLpBIQEOoYjioCACxcvLpDNbTbNx1ZaweFxcx1yTT+ewpGJb2LOzOf49I+5ZP546k66k9K9R8n6bDUAdcbdhiEy1LGirrRY2dt3kkPHzG9eIjQyjLDIUN7f/jEF2fnMnfi64/yUD57mzUlzyc/K45E5EwiLCkMIwdE/jrJwsvMed7quM7vW78BU7rltnM+xWSl+4zUiXpyF0OkoX26PyTfYY/LSJQQPHYYuLJzQsfYPJFYr+aNHYWzZisDe12E5cpjIhe8AUPru2zXO+nQxuVZYrRTPmUPky9pzsGL5cqzVnoMhw4ahCwsjdJzT/rxRXh71Vht5M+cSby/LJd/Zy/Kt9rL8lVaWEz/VyjJSEvafgaQNHIE+JoqYaZMQ9udT6cr1lP+y2aE3/6U3iH39RYReR8mS5ViOHCN4oKa39Oul6KIjif9wvkNvyB23kHH7vegiwol5SVs5WRj0lK5YQ/H7nxJ+v7YdWZNX7ufA2HmOS2j1yRMcGL+Aysx8jjy/iEsXjqPh44Mp3nOU9E+1xRfLDqWR99NO2q99BaSN9E/WULpfa8RXpOUQWD+egCb1sJaUEdy2KSEdtak1vojJdR67k8q0HA4/NMeRzrXunZj+MY1d6l62ve4ZYyNoufxl9KGBSJskccQN7O72MGmzF9Notrb6vyE6guz3l+JXJ56YIX18Yi/A4affx5xV4LOYXJmujRbwlS5psTp0VRHQKInLD3/ByRc/IfOtJZyc/hEpb04gedKdlO07So7dr4VrthHe43JabZyvbdc03umflHnjCb2iBYaosKpDw4F3gZuBN4BY4Ae0jq1aVtwLh+1cWhGKMyJqOz/qYsHeYFsqpWxpHwY8DegppSwRQiQDZiCoSsaeZiIQIqWcKoTYDYyWUm4QQrwIXG/XNRLoBwySUprtQ5TTgA7AzKm+zAAAIABJREFURCnlDS42lEgpQ+yNZsc5+3zercAXwEGgq5QyVQjxCRDuqqPaNU0FBuAylNr+u0k1/eOBFlLK4Xb7VgFNpJQm+/DoK4C2UsoWdvm7gfZSyjFCiCXAl1LKRUKIB4CX7ddQIx+e4X6kAu2BesAHQCecQ6kXSilnnSl9xtXdfF5QE9avA+Bo614+1dtw1yoAcq67xqd6AWJ+/Blzjud+iOeLMSYFgC3JN59FsnZ0SNP2ad2b4rVInxctjyy9YHoB9jfpdxbJ2tHsoDaUf3vd/j7VC9DuxHdsTLjV53qvytC2ablQvvjlAtjcNeMrJjYY7HO9s1I/83msAGe8uFA2b0oa6HO9nU99zcD6N/lc79fHTjuAyCdk9fR9TI5bc2Fjcma3bj7XHb9uHaltfF+WG+xcxYkOPc8uWEvqbtEaSeviB51FsvZ0y1x8wWLy5gtQ9zqd+hrw/XOk3Qlta6gLFZMvlF64YO8tF0WT86X6Q/7xjbhJxxZdFL6s4n+9xxgAKeVKIURz4Df7JP8SYAhaz+3puAd4TwhRBrj2Dr+DNgx6u30BrWy0xuq52FUuhBgNrBBC5ADel49053e0r1b1gGlSylP2xq8rbwILhBB7AAtwt5Sy6vPaV2jziKfhnbHAp0KIsYBjvN85+tADKeV2IcQXaF/djgH//xO1FAqFQqFQKBQKhcKF/9mGsZQyFWjp8vcctAZhdVxlZrn83ga0dpGbaj9uAybb/7myzv7P1YYQ+/9u56SUY1zE1kopm9kb2fPQepLPxEEppdsO6V70VwB3e0sspcyk2n2XUn6A1ouLfZ6y6+atM13kzurD0yGlbODyezrgOf5WoVAoFAqFQqFQKP4G/mcbxhcR9wkhhgF+aEOjT7O3gkKhUCgUCoVCoVCA59KpivNFNYz/ZqSUs4HZrseEEPegDWl2ZaOU8kH+4QghNgPVNqZlqJRyz99hj0KhUCgUCoVCoVCcDdUw/gcipXwfbR/liw4pZae/2waFQqFQKBQKhUKhqA2qYaxQKBQKhUKhUCgUFxH/+CWpL0J0f7cBCoVCoVAoFAqFQqFQ/J2ohrFCoVAoFAqFQqFQKP7VqKHUCoVCoVAoFAqFQnERYVODqX2OkFI5VXFRoAqqQqFQKBQKheJCI/5uA2rC9Pr/+ce/G0859slF4csqVI+x4qKgfM1bPtcZ2HMkACUT+/tUb8is7wAw7f/Zp3oB/JtdQ2a3bj7XG79uHQBb6wzwqd72J78F4ESHnj7VC1B3y5oLphfgSKvePtWbsmclANvr+ra8AbQ78R076vleb9vjWln2dZmrKm97U27wqV6AlkeWcrR1L5/rbbhrFaVP3eZzvcHTvgS4YDb7uk6DVq9n1h/ic72PH1vkc52umPau8rlO/5a9LmhMNucc8bluY0wKpVMG+Vxv8PTFlC2ovtPk+RN0/xwAdta/yee62xxbcsFi8uakgT7X2+nU14DvnyPtTmix/kLF5AulF2BL8s0+1dsh7Ruf6lNcXKiGsUKhUCgUCoVCoVBcRNj+bgP+B1GLbykUCoVCoVAoFAqF4l+NahgrFAqFQqFQKBQKheJfjRpKrVAoFAqFQqFQKBQXEf/4lbcuQlSPsUKhUCgUCoVCoVAo/tWohrFCoVAoFAqFQqFQKP7VqIaxQqFQKBQKhUKhUCj+1ag5xoqLho37jvLS4rXYpOTmK1ty73Wd3M5/sGoLy7b8CYDVauNoRh5rX3qA8OBA+j75NsEBfuh0AoNOx6ePO/fg1Ddti3//+0Cnw7x5Fea1//Wav65uYwIfeomKRbOw7v4VAP/bHkJ/aXtkSSHlsx72SLNh+15efPsLbDYbA3t1Yfitfd3OF5eW8cTs98jIzsNqtTJsQG8GXHsVAIu+X8N/V/4CUjKwd1eG3nStV7v8OnYkdMwY0Osp/+EHyj791O18wLXXEjR4MCIwEH10NLaCAsq++85DDqDucyMI73E5tnITqeNep2yvtodmWLe21Ht2BOh15Hy2iox52l6K+ogQGr05Eb+6cVSeyOLwAy9jLSzFr04cLde94dAb+fgjlP+8kYgJD6KPjEAKgdDrSbvGubehoX5dop6ehF+zxhTOf4/iRYsd50RIMFFPTsTYqAFISd60Wc7ru6IDERMeBJ2O0u+WUfzh527XdK56A69qT/RjDyD0Ooq+XkHhu1+46TU2rEvstAn4N29M3usfUPjhV45zsc+NJ6hnF3QB/lgysij6eoXXe1fn2fsI63E5stxE6vg5lLv4u87U+0CvI/ezVWS+qZXJwEsbUu+FBxD+RqTVxokpCzBEhADQ4rd3QEqsZRVgs3HgxolIkxmA5GfvI7y7dl+PTXDmU+/lhwjr2R5LbiH7eznLb4N5j+KfkuT4O+qdd8gbMcLxd03LHIAsL6d49mwshw97XP8lP71F/pcryVnwlce5xKdHEtKtPbLCxMlHX6Nin5a+yfp3sZWWI602sFo53H8cAHHjhhDWS4sJCQtmUrxkJRGjhiB0Ooq/WU7he9XuX4O6xDw3Ubt/b7xP0UeaDfr4WGKnT0IfHQXSRvFXyyj61Lmvpb5xa/yuvweEDsu2NZh/+c7brUWX3IiAkdMxfTkb677N2v0bPxcqK5A2G9isVCx4wi1N4JXtiXps9DnbbKiThCE6EltpGYUfLcYbta3jdZ4cRvi1HZBmC6ZjGaSO1+q1zqCn74sjaNSjDf4hgZQXlLD4nllk7k31yLPvSyNIbNUQhCDvaAY/TFiIuczEpQOupPP9WgyoLKvwaq+v2bDjD1587ystJve8kuED3fcrLy4t54k5H5KRk6/F5P49GdDjCo6mZTLp1fccciczcxl9x/WMaOm5/7Sv6kdNeHLGq6zf+DtRkRF8u2hBrdLqL2mjlWWdDsvWNZjXf+tVTpfciID7Z2D6fDbWfZucJ4SOgNEzkUV5mD6e6Ti8MTWbl9f9ic0GA1rW4d6OKW76tp7IZdySHSSFBwLQo3E8ozo3BmDR9lS+2XMSIaBxTAjTRzj3Do974Bay5ns+n5On3kdY9/bYyk0cn/ga5XuPYEyMod7sRzDGRiJtktxPf8R0JI3kZ0Yg9HoqDh3HPyVZSz95GGkzPgTOLyYb46OQlRashSXaueb1afji/ehDA8Em2dtvEn5xkTSePx5DRAile49y+KE5SLMFgPrThhPRox22chOHx82lbM8Rwru1pdHrD6MPC8JSUOpx7bF3X0/ihDvRBfljLS7jryFTz+k5UkWTDe+DlNhKy0FKDvcfh6zUniPnEpMjBnQD4NJ9X5Hz3hKyXvnI4xrOptcQE4kuJJDKo2lu56swRIaiCwmk0ZsTMESGULbnCEcedvq13nPDHTHv6Lg33GPec8MROh3Zn612xDw7+4DmQEdgq/3Yf4BHXWQuA9oBOz0u6v8JtV2T71E9xoqLAqvNxgtfrGHemIF8/dTdrNh6gMPpuW4yd/fqwJeT7+LLyXfxcP+uXH5JHcKDAx3n335kEF9OvsutUQzgf/Moyt95lrKXx2Bo2xURX9fTAKHD7/phWA/scDts3rqGiref9W6z1caMhZ8y/5mH+Xbusyz/ZQuHj59yk/l82Toa1U3kqzlP8+70icx6fzFms4VDx9L478pf+HTWEyye8zTrt+zm2KlMz0x0OkLHjqXgscfIHTaMgB490Nev725Hejr548aBlBTNno0tN9erHEBAw0T2dnmAY4+9Sb0X7nfkUe/5URwc+hz7uj9EVP+uBFxSB4DEB2+haONu9nYdTdHG3SQ8eItDlyk1w/E7/6XXiZz0MNljnyB7/JPYsnNACLe8bUXFFLwy163hWkXkhDFU/LaFjEH3kHHnSMxHjzlsq9Kbcdu9BPXugaFh/fPXC8RMGUPG6Cmc6H8fIX27YUyp5+7XwmJyX3iTgg88G3XFS1Yjy8oxp2U60lcnrPvl+DdM5I+u93PssXnUm/GA45rqPj+Kv+56lj97jCGyf1cCLtHKZPKUYaTP/pz9fcaRPutTkicPo+7zozR7ikqxVZpJfeAlDt32JNJsdeQT0CCRP66+n+OPz6Pu9AccNuQuXsPhuzzLb+qDL3Og7zjH36b1650na1rmxo4lb/hwSj/6iLAJE9zSV/HXdaMJv/Ea/Bu717mQbu3xa5DEoR4jSZs8l6Rpo93OH71zModveNjxAgaQ8/Z/+avfQwCU/bKZmCkPkzl6MidvHkFwn+6e96+omNwX57l90NBOWMmbtZC0m4dzasjDhN1xkzOtEPjdOJyKj2ZQ/sY49JddhYhN9vAfQuDX+z9Y//J8Xyp/71kq3pzk0ShGpyN68kPnbvMrb4HFQtrg0diKigm56TqPvMN7XF7rOl60fhf7ej7MH70eoeLIKRLGaHW82fUdCa8TQ/ruI8xuNRKkpN9L93n6Aljz3Ce813cK7/WZTNGpXC4fpjVGC09k88ltz/Nen8n8+rr3RpkvsVptzHj7S+ZPGc23rz3J8g3bOHwi3U3m8xXraVQ3ga9efYJ3nxvLrA+/wWy20DA5nsWvPMHiV57g85ceI8DfSM+OrT0zOd/6UUsG9OvFglefr31CodPK8ofTKZ9TVZbreJe7bgjWQ55l2XBlP2R2mtsxq00y86c/mDugPf8d1oUVB9I5nFvikbZtciRfDLmKL4Zc5WgUZ5VU8NmOY3zynyv46q4uSHSIK5zPlMibrsb/EvdYEdr9cvwbJvHnNaM48cQ86jyvxTdptXLq+ffY3/NBDg14lJi7+lF35oMcGfYsJ6bMJ+TKy0gd8xIAmQu1snc+MfnUi4uoTMvBdCydY4/NA6DxG2NJfXwhe7o/wp+3PoU0W6k7ZSjpb3/Pri5jsBSUEDu4JwDhPdoR0DCRXVc9yNFJC2j4wkjQ6Wj44ihsJjPbWt2NObvA7dpDrmhF9O3XUrbrIDsb3cqxR1475+dIFbaiEqTJzIkxMzk6+AmkRXuOnFNMfvcbsGnLQ2XM+pioO/vUOtZnzfuS8j2H+KP5QLfzxsQYN7m6U+4i8+3v2dPlQSyFpcS4+NW/YRJ7uowm9bH51H9hlMM/9aeP5NCQaezt/jDRA7o4Yp6dgcB63PkEaGP/NxRI5W9sFCsuDKphrPh/QQjRQAix91zT703NoG5sBHViIjAa9Fx3eVPW7frrtPLLt+6nT/tmNdJty81A5mWC1YJl5y8YWnT0kDF2uR7r7t+QJYXuaY/8gSzzfOgD7D10lHoJcdRJiMVoNNCnawfW/r7LTUYIQWl5BVJKyipMhIcEo9frOHoyncuapBDo749Br6d9yyas2bTDIw9js2ZY09KwpqeDxULFTz/hf9VVbjLmffsw1KmDNS0N04YN6GJjvcoB5H61DoDS7QcxhAVjjIskuM0lmFLTqTyeiTRbyPtuAxG9tZ65iN4dyV28Vku7eC2R1Xrxq/Br0QzziTSsaelU7tpL6fLVoNe7+zK/gMo/DiAtFncfBQfh37YVpd8t0w5YLMiSUg+9WCyUrVpL4DVXnrdeAPPxU1hOZoDFQunynwnuXk1vXgGmfQfB/uLgijSbMZ/UbKpKX53w3h3J+6/mu7IdB9GHBWNw+DvD4e/8Jb8Q3tteJiXoQ4MA0IcFISstjg8Q5X+mkrd4DeG9O2ItKAab7Yz5AJT+/gfWAu/l15WKNWscv2ta5mSJptf8xx/oYmPd0jv9ZKFw6XpCe3V2Sx92bScKvvlJu66dBzSbYyPPaKOtpNyZR/262EpKsaTZ79+KdQR187x/lfsOepQLa04elfu12CLLyqk8chx9nPYSpqvTWIsX+VlgtWLd8yuG5h08bDF07otl32ZkSdEZbXbFv2VTzCdOnbPNwmjAfOIU5r9SqTxynIqdnuE2onfHWtfxovU7wWqzpzmAX2K05hsJ4XVi2PfNRgwBflSWVmAM9ic4LsIj30qXe2PwNyKl9rKctu0QpqIy7ff208dzX7H3r1TqJcRQJyFGi8ld2rF2y243GSGgtNzkEpOD0OvdX5U27zlA3fhYkuKiPPI43/pRW9q3aUV4WGit0+nqNMaWV1WWLVh3b8TQvL2HnOGKPlj2bUKWupdlERaFoWk7zFvXuB3fm1FA3Ygg6kQEYdTruK5pAusOe/moexqsNonJYsVis5HYqAmm/CzHufzvfyG8l/szJrxXJ5f4dsAR3yxZ+Y6eU1tpOZbsAiw5hVSeyCR6cG8Kvt9AWDftei252nP9fGJyeO+OlG7fjzkzj7IdBwEoP5pO2R+pWh75JWCzEdalFXlLfwMgZ/FaIvtoeiKv60iOvW6WbD+IPjyYiB7tMJ3MAgFCryfv+41u1x47tA/mjFxyF2uxsmjd9nN+jlRRsT+V/P+uJrRXZ7fnyLnEZP9GdTEd0z486QL8MB1Lr3WsD73mcq/nE550/wgXelUr8n741elX+7tIxHUdyf1Ku6eldr8a4yIJbqvFPJNLzIu8zu3d78AZLw4GA5+dRUZxEaIaxv8AhIa6F2cgq6CEhEjnwz8+MpSsQu8v9OWVZn79I5Vr217iOCYEPPDGfxn8wsd8tcH9RUgW5Lj8zkWER7udF2FRGFp2xvyb9+GwpyMzt4D4GOeLU3x0BFm5+W4yg/t15+iJdHre8yi3PPwsj913Ozqdjsb1ktn+x0EKikooN5n4ZdteMnPyq2eBLjYWW3a2429bdjZ6Ly9ZVXKB119P5e+/n1au8pTTF5XpuRgTovBLjKIy3eV4Ri5+idp1GWIiMGdpdpmz8jFEhzvk/OrFO377d2iHNdNppzUzG1Gtx/h0GJITsRYUEvXMJOIXLSByygREQAAA+tgYD7362JjTqaqxXgBLhlOvJTMbfXy0NzXedcfFYM3Oc0tfHb+E6Gr+zsEvIRpjtePm9FyMCVreJ6e+Q/KUu2m5+V2Sn7yHghWbXGQlkTddTeyI/sTdf7MjvTEh2u3+mTNyHPpqijXN2StU0zJXRVWZc03viiU9B2M13xoSojG72ZyLocpmKWnw4XM0+u41Iu9w7xWNmzBUy/PqjpRvc9Zza1YOhvialQs3O5Li8W/WGNOe/YAWC2Shc6SKLMxFhLo3jkRoJIbmHbFsWelVZ8CwKQTcPxND+55ux/VxMVhdylxtba5KX91mV4wJUbWu467E3H4thWu3A3Bg2e/oDAZ6PzeM0b+9xua3llGUlktovPeX5X4vj+ShrfOIbpzEtg88fdP6jm41vtZzJTOvkPgYp33xUZFk5bp/7Bzc9xqOnsyg54gp3DJ+Bo/deys6nfvjecXGbfTtcrnXPM63fvx/4VGWi/K8P/su7YTl91Ue6f2uv4fKFYtAug/mzCoxER/qHKkVHxJAdonJI/3u9AJu+3gjD36zlcM5xQDEhQRw1+UN6PvOz/R6ay2JCQmEW10+VqZ7xi5jQjTmU05/mzNyPeKJX504/BvXoeLgcQACGiahjwgh9t4bAQhqrfVYn09Mjr61B5E3deXUzI8dcvoAP5p++hQtf5xF4ugBGKJCsRaWOj40Vabn4mfX45cQhck171O5BDapQ8XRDNLnf0fbLQtJfNAZ1wH8U5LwT0ki4eHbuGTxdIJaNz7n54gDKQm/8Rpi7u1PzEhnb/25xGRjQjSGGO1DWcRN3Sj4ek2tY31Yr87EPXynQ685I5fwG6/GnOEsu/qIEDe/upYT7Z46Zc1VMc9rLKzVc/F2/gENY5v45/+72FCNsb8Jew/qn0KIN4HtwFNCiC1CiN1CiGftMi8KIUa7pJkqhJhg//2oF/kqnW8LIfYJIVYKIQLt59YJIdrbf8cIIVLtv/VCiJdddI06i92ThBB7hBC7hBAz7cfaCCE22dN/I4SItB+/3C73G/Cgi45a5QkgvezWdrr6tn73YdqkJLkNo/5gwmA+f2Io88bcwpc/72TboZNnyMw9L//+IzD98KHHC8DZ8WJztcbgxh37aNqwLmvef5nFrz3FjIWfUVJWTkrdRO4Z2IeRz8zmgamv07RBHfS6GlZX6X1nOxEVRWC/fhQvXHhGOc9L8PT02ZKas/LY3dH5RTd08ECE8RyXNNDr8Wt6CSVfLSFzyP3IigpC775DO+etENTkus6m1xs11Xs6uzxkvPlVnvGaYob25eSz77K303BOPvsuMXc556wHt7+U7EXLKVj2KxHXdSbkqstOb0xtrqUmnEafsU0b9zJXw/ReP5rYZY4MmsThmx4h9d5niBp6A0EdWjhEsl7RXkortu/FL6V+teS1u2YRGEDcK0+T+/J8ZGlZ1VFvxrv95dfvbipXfuLVJxVvP0XF/Mep+HgGhk7Xoavf3CXD05SHGhsswKB32Iyp0ruMV/PPXscTH7oVabWS97U2+iGxTQog+e99s1nQZTwd7+vn1htcnWWPvsXcjmPI/esUzW907zWqd0VzLrv9mhpc5HnixbbqLtm480+aNqzDmnems3jWE8x4ZzElZc4eb7PZwrote+h9ZdvzyhdqUT8uBDWInX797qbyR8/Gr75pO2RpIbZTR84pr2Zx4Swbfg1fDr2KO9rUZ9z32mioogoz645ksfTea1h5X3cqrTaOF5S5J67uy7Nchy4ogAYLHifvq5+cIy0MenRBART8oPXANnxzkl3Xucfk4o27yXp/KfVefsghEnhpAw6PeY0/Bkwmsk8nQjtdenpbveUNCD8Dkdd1ZGenBzj21Lvul27QI4wGjj/+JmnTP3Bcx/k8R4LaX0reJ8soXPErYb2vIPjK1nbzzi0ml+85BEDBknWEdmlT61hftu0P0l9416lXJ4gY1Ius1xbVSMdp/XCmNGenE1AGnPMoSMU/F9Uw/ntpCnwEPAYko03ybwNcLoS4Gvgc7atUFbcBi4UQvYFLvMhjPz5PStkCKABu4cwMBwqllB2ADsB9QoiG3gSFEH2BAUAnKWVr4CX7qY+Ax6SUlwF7gGfsx98HHpZSXnEueQohRgohtgohtv6+7zAZ+cWOc5n5xcSGh3i9oBXbDtCng/sw6jj7AkVRoUF0b92YvanOeWUiIsbldzSyKM8tra5uYwKGTCRo8lsYLrsS/4Gj0LfwPmTYlfjoSDJznLoycwuIjXIfZvjdmo30vKIdQgjqJcaRHB/D0ZPa0NiBvbrw5eyn+OCFRwkLDaZeUjzVsWVnu/XA6WJjsebkeMgJPz/82ralYMoUZFHRaeX8kpy+8EuMxpyZp33VdpnP45cQjTlDuy5LTgFG+7BcY1ykY0iarLRow7DsWDIyMdRzzt/Rx8fW+KXfmpWNNSubyn1aD1jZmvX4Nb3Efi4Hfbzz+vXxsVhzcr3qqY1eAEOCU68hPhZrVp6HjtNhycxBH+vscTPEe+mdT8+p5u8YzJl5mNNz3Y4b7fcBIPrW7hQs14bhFSzdiH+9BIdsyea9GMKCMZ/KpnDtNoJaNgK0HmLX+2dMiHHoOyN674+HmpY5Q0oKYY8+6ihzrund5BJjMFfzrTk9x20OmTEhGovdZotd1ppbSPHK3whs3cQj77LV6zHWd8791cfFYM2qWbnQjNIT9+ozlCz7ibI1GxyHZZH7iBIRHo0sdh/JoUtuhP9tYwkcPxdDi8743zACvX24tUO2tAjrH1vQ1WnsSGfNzEbvUuZqa7M1J4+grp0cNlcN/3aletmqSR0HrdyFX9ueo2NeJXaY9hJ9y9vjyTuaQUh8JGW5RaRtO0h43VhKstznQboibZI/v99E077O4eexzerS98UR/HfE7Bpf67kSHx3hNvImMy+f2KhwN5nvftpEz06t7TE5luS4aI6mOYcCb9jxB81T6hIdEeY1j/OtH/9fyEL3HmIRFuX57EtuhP/tjxA4cZ5Wlm/SyrKufjP0zdoTOHEe/rePQ5/SEv9BWoMwLsSfzGLnh4TMkgpig/3d9Ib4Gwjy0z6Udm0Yi8VmI7+8ks3Hc0kKCyQqyA+jXkejACvWQOf9MSZ6xi5zei7GJJepGgnRznhi0NNgwePkf/szhSt+dcQUc3ou5rQspy5pwxAVVuuYHDOsH7HD+pIw9jatHqWmE9zG+Qwp+f1PLHnF2MorKfhpOwENEtCHBztiq19iNJV2GyrTc/F3zTspmoqDJwlqXh/TiUwseUX4xbmPxqhMz6V8/zH8kmIo23kIpA3/OnHn9ByponTzXvT250jxuq0EtrA/R84hJpszcjEmavem8Lt1BLZtXqNYH9K1HY2Wvk7996ZizsxDHxzo0OtXJx5jTCSNf3Au7tnk86naIpR2v7qWk8r0XPySnOVc80O+/bhnLKwhd/AP6C1WXBhUw/jv5ZiUchPQ2/5vB1rvcTPgEinlDiBOCJEkhGgN5Espj59O3q7zqJSyajGAbUCDs9jQG7hLCLET2AxEu+iqzrXA+1LKMgApZZ4QIhyIkFJWTaL8ELjay/GPXfTUKE8p5VtSyvZSyvaP39mH41kFpOUUYrZY+XHbAa65rJGHgcXlJrYdOkn3y5wvnOUmM6UVlY7fv/2ZSmOXgKiLSURExYHegKFNV6z73Ie1lc0Y6fhn2f0rpq8XOlaZPRMtLmnAsfQsTmbmYDZbWPHLFrpVW6wlITaazbu1lbRzC4o4lpZJnYQYx98A6dm5rPltO/2u9pzLaD5wAH2dOugSEsBgIKBHD0y//uomo4uLI/juu5ElJdoX89PIAUTf2g2A4HZNsBaXYs7Kp3TXIQIaJuJXNw5hNBDVvwsFqzQfFaz6nehB3bW0g7pTsFI7bogKc1tkSR8VhT46Cn2SZmdQr+5g9Zyb6w1bbj7WzGwM9bWGdUCHto5Fsir/2I+xXrKb3vL1ntdVW70AxvrJGJI1vcF9r6F03W810gtg2nsAoz1tVfrqFK76nahbNN8FtdX8bbH727+B09+RN3Wl0O5vc2YeIZ1bAhB61WWYDp/Ev0EiAIHNGxDZ/2oK12wltHNLKg4dP2M+ZyO0i5eFhah5mQufNo2iGTOwnjzpkb4KYTQQfsPVFK92r09FazYTcXMP7braNMXpV8kCAAAgAElEQVRaXIYlOx8R6I/OPhJEBPoT0qUtpoPaPfNr4FxF25AQBwjn/evTjbKfa37/YqZOwHzkOEUfu6+Aa0s7jC46ERERC3o9+lZXYtm/1U2m/NUxjn+WfZswLX0H659bwOgPfvah+kZ/9I0vQ2Yed6Qz7TuAsV7yOdsceuv1CIOBsp82OtJXp2Dl77Wu42Hd2pIweiB/3TMDW0Ul2R8uB2Dzwh+wWWy0vKULxkB/6l3RnIqCEkq9NIwj6js/6jW+ti25h7VFCMOSohm48BGWjltA/tEMj3S+pkXj+hxLz3bG5A3b6db+MjeZhJhINu/RymhuQRHHTmVSx2VI+/INW087jBrOv378f2FL+0sry5Has09/2VWeZfmVBymfpf2z7NuEaYlWls0rP6X8pfspn/Ugpi9mYz2yF9NiraHSIiGc4/llpBWWYbba+PFABt1S4tz05pSaHB9G92YUICVEBBhJCA1gT3oh5WYrUkp+3LCZ+GTnB9XIG7tStKparFjtGt/sscIe3+q99BCmv06S/c53lO06hH/DJPzqxlO45nfCru3o0CWMRix5RbWOyTkfLsN05BQnp75LwY+biBtxE6ajpwhqqzUMA1KS0AX6gV5H2BWXUn7wJEUb9xJ1g9ZXEDOoO/k/bgGgYOUWYux1M6RdE6xFZRSs3Y4xOozQTs3RhwUS1b+L27UX/rgZW2kFUbd0x79hErqgQCwFxef0HKkioHkDIm68huKffie4U0sq/tJi1LnEZGthCf72uBx63RXo/P1qFOtz5i/myKBHOXr7YxSt+o2IW68lpEtbsFq1HRQ6/IeDVw936PjjugkUbdxD1PVXOv1qfxcpWLmF6Fu1exps96s5K5/SnYfwrxbz8lduoQbogEFoHVd/OzbkP/7fxYbarunvpWryjABekFJ6G0/1FXArkICzInqVF0I0AFwn81iBqvHEFpwfQgJcZATwkJTyxxrYK/A2Prj2srXJEwCDXsfjt/fggbn/xWaz0f+KljROimHxem0xq0FXay/xP+08xBXN6xPob3SkzS0uZfzCJQBYbDb6tm/GVS2cHdSmb94i8L6pIHSYt6zBlnkCwxV9NPmzzCv2/88E9I1aIoLDCHryXSpXOj8iGvR6Jo8czANTX8NqszGg51U0rpfEl/aFmG7rew2jbruep15/n4EPT0VKeGTYQCLtC6mMf3EBhUWlGAx6Jo+6k7CQYE8DrFaK58wh8uWXQaejYvlyrKmpBN50EwDlS5YQMmwYurAwbMXFxHykbZVQ+tFHbnIOXxzLpOWGBdgqTKSOf92eh43jT71Nk0+eAZ2e3C9WU3HwBADpc7+m0YJHibnjWirTcjh8vzaIIKRzC5InDHbozZ/5GlitxL7+Ivoo+3ZN/n4krfmWyl17yRn/JLroSOI/nI8uOAikJOSOW8i4/V5kaRn5s94g+rnJYDRiSUsn77mXCBt6O1ht5L/0BrGvv4jQ6yhZshzLkWMED9S2gCn9eum56QVyZswlYcEMhF5H8Tc/Yj58jNBB1wNQvPgH9NGRJH8xF11wENImCR96Myf634csLSNuxmOIoACMCbE03PI9Zet+w7+p9iEnZkgfchatoOinbYT3aE+LDQvs2yi94fD3iafeovGiqQi9jtwv1jj8feyxedSdOgIMeqTJzLHH38QYE0Hjj552zI9q8MYEzJl5jl6Uop+2Eda9PZf+Ys9novNLe4M3JhByRUsMkWG02Pwu6a9+Rt4XqwGIvKmr90JfizIXOm6cI03eqFGO31VcsnI++YtXYTp0nMg7tZ7I/E+XU7J2K6Hd2tNk7dvYKkycnPQaoM1pr7fgSQCEXkfhkp8pWa/NeY2fNAz/htpLdGDnduRMn0PC/BdAp6P426r7d4P9/i1FHx1J0mfznPdvyEBO3jwCvyYNCb2xF5UHj5D0hbaNSf4b9m16bDYql75HwLAp2hY329cis05i6KBt2WPZ4jkXswoREo7/nRO13zo9lt0bsP7lshif1UbuC3PP3eYbrsWclk7yt+8iEJSsWId/00bEDtHm5mUv+pHCn7YR3uPyWtXxes+PROdnpMln2urlJdu1RuP2j1aReFlD6l/Vgkd2L6S8oIRvH3CWrUEfTGT5pHcoyS7khldH4RcSiBCQ9edxfpzyAQBXjb2ZwMgQek+7+7R+8yUGvZ7JI27jgWnzsNokA3p0pnG9RL788RcAbruuK6MG9eGpuYsYOG66FpOH9CcyTBtxVG6q5Ldd+3lq1ODTZ3K+9aOWPPrMTLbs2E1BQRE9Bwxh9PCh3HKj54rkHthsVH7/LgF3T9G2Hqsqyx3tZdnLvOKaYNDpeKzHpYz+eis2Kenfog6NYkJZvEtrYA1qXY/VhzJYvOsEep0gwKDjhX5aD32rxAiuvSSeOz/5Fb1O0Cw2DN2mb+BGbaXlgh82UHHoBNH/0Z7PuZ+soOinrYR2v5zm6xfat2vSynRw++ZE3dKD8j9TabpMix95X60h5aOpCIMec1Y+9edpQ4/z7UOqzzcmG2MjkRYL9V/SZo6lL1xCi2Uv4Z8cS/ZX6yhYs43yQydpPH88dSfdSeneo2R/psXbgjXbiOjZjta/vomt3MSRcXPBauPIxPk0emMs7fZ8iMVlocSYIX3I/WI1IR2aE9ymCc1XvY45M5cTUxbWyuaq50jzZa8CYIyPQSKp+9okzJnOHt9ziskTh4JOG7KcMOEucj9aek6xvqpHOfK23o7z1Tk5/SNS3pxA8qQ7Kdt3lBy7XwvXaDGv1cb52nZN45339PiTb9P002dApyPHxT9VKoFY4Ae0laerKtXV9nM1nEeguNgQtZ13pfAN9kbsUillS/vQ6GlATylliRAiGTBLKbOEEC2At4EY4BopZfrp5IGgKp32PCYCIVLKqUKId4BtUsr5QohHgEeklA2EECOBfsAgKaVZCNEESJNSemyYJ4ToAzwNXCulLBNCRNl7jXcBY6SUvwghpgLhUspxQojdwGgp5QYhxIvA9fbrrXGeVZSvecvnBTWw50gASib296nekFnavqam/Z4rEZ8v/s2uIbNbN5/rjV+3DoCtdQb4VG/7k9o2GCc69DyLZO2pu2XNBdMLcKRV77NI1o6UPdqCQ9vr+ra8AbQ78R076vleb9vjWln2dZmrKm97U244s+A50PLIUo629txb9nxpuGsVpU/ddnbBWhI87UuAC2azr+s0aPV6Zv0hZxesJY8fW3R2ofPAtPfcGntnwr9lrwsak805vn//NsakUDplkM/1Bk9fTNmCsT7XG3T/HAB21r/pLJK1p82xJRcsJm9OGuhzvZ1OaXvt+trmdie0WH+hYvKF0guwJfnms0jWjg5p30DNVgr523mywZ3/+Ebc86mfXhS+rEL1GP8DkFKuFEI0B36zLyJQAgwBsqSU+4QQoWgNx/SzyJ9pbOos4EshxFDgJ5fj76ANt94uNGXZaPOIvdm5QgjRBtgqhKgElgGTgWHAAiFEENpXtHvsSe4B3hNClAGuvcM1zlOhUCgUCoVCoVC4849vFV+EqIbx34SUMhVo6fL3HGDOaWRbeTl2OnlXnbNcfu8HXCdTPWk/bkNr3E6uod0zgZnVju0EOnuR3Qa4TlScei55KhQKhUKhUCgUCsWFRC2+pVAoFAqFQqFQKBSKfzWqx1jhgRCiFe6rSAOYpJRn36NIoVAoFAqFQqFQXFBsZxdR1BLVMFZ4IKXcg7Y/skKhUCgUCoVCoVD8z6OGUisUCoVCoVAoFAqF4l+N6jFWKBQKhUKhUCgUiosIm1qX2ueoHmOFQqFQKBQKhUKhUPyrUQ1jhUKhUCgUCoVCoVD8qxFSqm54xUWBKqgKhUKhUCgUiguN+LsNqAmPNRj8j383fjH1s4vCl1WoOcYKhUKhUCgUCoVCcRHxj28VX4SohrHioqDk0Zt9rjPk5W8AMB361ad6/S+5EoDS6Xf5VC9A8JSPSG3Ty+d6G+xcBcAHyUN8qvfutEUAFI/p51O9AKFzl10wvQBl88b4VG/Qg3MB2FGvv0/1ArQ9/h1F9/X2ud6wt1cCUP7lcz7VG3jb0wDsbnCjT/UCXJb6PXsa+l5vq6PfY9r/s8/1+je7BuCC2bwl2fexs0PaN3ydcKfP9Q7M+NTnOl0pfd638Q0g+MlFFzQml04Z5HPdwdMXY8454nO9xpgUKnYt87negNZanPd1TAYtLl+omLwpaaDP9XY+9TXg++dI2+PfARcuJl8ovYDPY1yHtG98qk9xcaHmGCsUCoVCoVAoFAqF4l+N6jFWKBQKhUKhUCgUiosI299twP8gqsdYoVAoFAqFQqFQKBT/alTDWKFQKBQKhUKhUCgU/2rUUGqFQqFQKBQKhUKhuIiwqXWpfY7qMVYoFAqFQqFQKBQKxb8a1TBWKBQKhUKhUCgUCsW/GjWUWnHRoG/aFv+bhoNOh/n31ZjXfu1VTlenMYEPzaRi0StY9/yGCI/G/46x6EIjkdKGZfMqzBuWOuQ3bNvDi299is1mY2Dvqxk+6Ho3fUUlpTz92nucyMjC32jk2bH3ckmDOgA8/dq7/LxlF1HhYXzz5vOeNqe0wq/3EBA6LDt/xvzbUg8ZAF1iQwLufgbTN/Ow7t8CgKFDb4xtuoEA846fsWz50SEfeGV7oiaNBp2Okm+WU/j+F276jA3qEv3sRPybNyZ/7vsUffQVAMLPSMJ7ryKMRjDoKVv9CwXzP3JL2/G5odTp0QZLuYkN494ib2+qh71d33iAmNYp2MwWcnYe4dfH3kNarIQ3SuSq2SOJbtmA7S8udvdF88sJuHWUdv9+/ZHKVe7nDa0643fDUJA2sNkwfbUQ65E/tOvpPgDjldeBlNhOpVKxaPYF17sxNYeX1x/AJiUDWiRzb/uGbnq3nsxj3NJdJIUFANCjURyjOjUCoNhk5tnVf3A4rwSB4JlrL+UKe7pL1y8g9/NVZL75Xw+/Jj97H+HdL8dWbuLYhDmU79X2Gq338kOE9WyPJbeQ/b0edsgHNm9A3RkPaL/HPEflxh8JGHgvQqej8pcVVK5wLxeG1lfgP2AYSAlWKxVfzMf61z4AQl74CFlRrvnJaqV0unPP0I2HTvHSD1uxScnNlzfm3qtbeNi+5WgmLy/bhsVqIzLYn3eHa3u7FpVX8ty3m/grqxABTL25M53taZquW0jeF6vInv+Vh76kZ0YSavfFyYlzKN93GOFvpNEXMxH+RoReT+HyjWTO1va+jX9kMNF33QBAiwNfU/jdz5ycNMdDb+IzIwntdjm2Ck1vxb7DzpM6HY2XvIo5I49jI7S9m+PH/4fQXp0AMNZtxdrvF/Piwk+0eNGrC8Nv7eumv7i0jCdmv0dGdh5Wq5VhA3oz4NqrAFj0/Rr+u/IXkJKBvbty12DnHrWx999K9gJPP9TW3kbfvkJA84Zg09YrNcZHYs7Md9PpVzeORm9OwBAZQtmeIxx5eA7SbAGg3nPDCe+h+f3ouDcos5fByzYtxFpS7tBbRYc3HySpXwcA8nYc5rehs7CUlLvJpNzbm8b39SGkYQJLLx1FZV6x2/nINil0+8G3e2WfDn3KZfhdN9Qek9dh/vV7r3K6xBQC7pmK6es3nDG5Yx+Mbbtp8SL7JKYlbznkL2RM1l/SBr/r7wGdDsvWNZjXf+vd5uRGBNw/A9Pns7Hu2+Q8IXQEjJ6JLMrD9PHMGvnpyRmvsn7j70RFRvDtogU1SlPFxp1/8uL732CzSW7u2YnhA651O19cVs7k1xeRkVuAxWpl2I3dGdBdq2N9H3yOoIAA9DqBXq/js5kT3HX7MC7PfuAOmnPhYnKHvz7FdDyLv8a+Ttkez32j/evGccn88egjQijbe5S/HtLqYUDjZBq9OobgVimcePFT0hdoewyHd2vrSNty24dkvvkV2e+6l9/zsReg6fq3yfvsR5/H5JYHv6bgu585+ahnTD6bXmNCjPYe9H/snXd4FNXawH9nW3rvCQFCF4j0JiC9iCCIioKKIoIoCqIoKhZQEQTL5QqiIBb0ygUUBZTeRECa1CC9BVI2vbct5/tjNrvZ7FKCiff63fk9T57szHnPe945M+ed0yclgyuT5+Lfpz3BD/Szxw/o2ZriM1eq7NP8u7ei9pujERoN6Us3kzrfqU75G+ALXAQeBPIqhNUG/gCmAe+5XNBfiDqRuvpRR4z/BEKIaUKIyX8i/jghxEjb70eFENEVwp4VQnhXUV93IYT7lte14xVUNc5fjtDgcfdYihe/RdF7E9C17IIIr+VWznDnSCynDjvOWa2U/fQlRe89Q/G8Kehvu8Me12Kx8M6Cr1kwfRI/fjyDdb/s5VxikpPKRct/onG9WL6f9xYznhvDuwu/tYfd1bsLC6Y/dxWbBYb+Iyn593sUf/oS2mYdEaHR7uV63o/l/DHHqbAY9C27U/zFNIoXvYquYUtEUIQSqNEQ/PIzGMe/QtLQx/Hp3wN9vdpOKi25+WTNnk/uEueXmywzkTrmBZLvH0fy/ePwuq0tHvG32MNjerbAPy6SlV2e57cpi+k081G3l3b+h938cPsLrOr1MlpPA41GdAegNKeQva99TcKnaytdowbPYU9R9PHrFL49Dl2bbmgiY51EzKcOUzRzPEWznqHkmw/xGDFRiRoQgqHbXRTNnkjRO0+BRouuTbca1WuxWJi1/STzBrfi+4duY/3pVM5luhaTVtGBLBvRiWUjOtkrXwCzfznFbXVC+OHhziwb0ZF6Ib72sBO9niborq54NnS2079HGzzrRvHH7eNIfGk+sTMclZXMFVs4N3K6S/qxs58meZZSiTYf3o33I89RNHcqBa+PQd++O5oo5+fCfPIQhdPHUfjmkxR/+T6eI52f3aL3X6DwzSedGsUWi4WZa/Yzf2QPVj4zkPVHL3IuLdcpXl5xGTPX7GPug91YOWEgc+7v6siLtQe4rWE0P04cxPLxA4gLD7SHne4znsC7bsejgXNe+HVvgyEumlPdnyDplfnE2PJClpo4P2IqZ+6YwOkBE/Dr1hrvVo2VSEKAUH7+0XwYns3ru9XrUTea0z2eIOnl+cS8/aRTeOioQZSeveJ0Ln3hSs7eoVQkTbnpzFz4bxa8MYEf501n3a/7OZeY7CT/77XbqR8bxXdzX2fxjMm898UKTCYzZy4l8f3GX/n2vZdZMfd1fv09AULr2eMFXCUfqmKvX/c2WPILOd54KOeHTwUgetL9VCZ26kiMi9ZwrMt4zLmFhA7vpdjQszUecdEc6/IUF6csoM7MJ5zinbrvNY73dTwzEb1aEtm7FbuGz2LH0Lfxjg6m0VMDXdLL3HeKncPeofByuksYGkGzV4dj3H7UNay6EQLDHY9QsnQ2xZ+8eG2f3Ot+LOcdNgm/IPTt+1K8+DWKF74MQoOuma2LpwZ9MkKDYdBoSr6aQfHcSWhv7YwIu8q7r99DWM4cdgnS3TYAmZ7kGucaDBnQh08+cO3svR4Wq5V3Fn/Px6+M5YcPp7B+1yHOXUl1klm2fif1akWyYs4LLJ72NO8vWY3JbLaHf/bGUyyf84JLo9hildXnlx/sRMPBo4Dq98k5G5ROiYuvfkbBoTPUmznWbV7VnvowKYvWcKTL05hzCgi3lUNzdgEXX1tsbxADoNFQb44jfXNGNkEDu+BRN+pP25s8+2v7cc7qHTXik483G4bXVXzytfSmvvsVRUdPU3YxmYwv19jD0xc78iZ368Gq+zSNhjozxnLmobdI6DGBkCFd8GzoVK5eAuKBH4AXKmXbh8A6l8xU+X+B2jD+DyKl/ERKWd41/ChQ8Q39LFClhvF/AiHEXzLrQFO7IdaMFGSWESxmzId3omvW3kVO33kAlmO/IQsdFXeZn401ydZbW1qCNe0KmoAQAI4ePUrtqHBqRYaj1+vof3t7tu055KTzfGIyHVo0BSAuNorktAwysxX9bZs3JsDPF3dooutjzUpD5qSD1YLljz3oGrV2kdO17Yv55H5koaNDUhMSjSX5LJjLQFqxJJ5E17gNAB7NG2O+nIw5KRXMZgo3bMe7+21OOq3ZOZQdPw0VKhv2/CguAUDodKDTIaWjz7F2vzac+24nAOkHz2EI8MGrQkOmnKStR+y/Mw6fwzsqGICSzDwyj5xHmizOeVG3EdaMZGRmqnL/Du5Ad2snJxnKShy/PTxx6gvVakFvAI0GYfBA5mbWqN6jR48SG+hNrQBv9FoN/RpGsv28m0q9GwpKzRxMzubuZjEA6LUaAmIb2sOlyUz2ml8J6Ov8/Ab0bU/W99sAKDp0Gq2/D7rwIAAK9/2BJce1AuhZL4aCvcqIrzU/F7Q6ZIaSF6b9v6Br6fxcUOrIC1E5L67C0aNHiQ3xo1awH3qdln7xddh+4rKTzLqjF+nZNJaoQB8Agn2V0ZqCEhMHL6ZxdxulcqrXaQmMcYzwSJOZnDU78O/bwUmff9+O5KzcasuLU2j9fNCFKXlhLXI8v6LC86uPDMGclWfXm7tmB/59nPX69elItk1v8eFTSh7b9OoiQ/Dr0Y6sZRud4lgrjH4eO3mW2rWiqRUZpviLru3Ytu+Ik7wQgsLiEqSUFJWUEuDrg1ar4cKVFG5tVA8vDw90Wi139u1FaoqjUV0d9vr16Uj28s12eQCNp4HK+HWOJ+vn3QBkrNhGUD8l3cB+7cn8TnkGCw+eRhvgg972DLojul8bhF5Lxm8nyT54FikhZnAHF7nchEsUXc5wq6P+6H4k/7yP0oxct+HVieKTjQ6ffHwPukZtXOR07fpiPuHskxUFWtAZQGhAb0AWKCPxNemTNbUaYM1KRWangcWM5egudLe0dbW5U3/Mx/e42Cz8g9E1bo3pwJYbyyQbbVvGE+DvV6U4AAlnE4mNDKVWRCh6nY7+t7Vi+/4EZ5uEoKiktEIZ8UaruX51NMGYW21+2SOqHiJPeSar2yd71IkEIHfHEXzbNLpqOfLvEk/mT78BkL5iG0H9lfTNmbkUHjmLNDveo76tGmDOccy0yF79K5bCEgL6d7Sfu1l7raUmh45+HWvMJ9+MXv++HclZvQOh01Fy6hJaPx803p4u11FVn+bTqiGlF1MoTTQiTWayVu0kqJ/T/d9h+78JuKfC+SHAeeC4ixEq/y9QG8aVEEL4CCF+FkIcEUIkCCHuF0JcFEKE2sLbCiG2V4jSQgixVQhxRggxxibTXQjxixBiuRDitBBilhDiQSHEPiHEMSFEfZvcNCHEZCHEvUBb4F9CiMNCiIkojeRtQohtNtm+QojfhBAHhRArhBC+tvP9hRAnhRA7gaHXuTZfIcQXNhuOCiHuqRA2w3bNe4QQEbZzg4QQe4UQh4QQmyucnyaEWCiE2AgsEUKECSE22Wz7VAhxqUJ+PWS77sO2MK3t70tb/h4TQky67n3xD0bmOCpWMjcTYWvcVpTRNe+I6bcNlaM7ZILC0ETHYUk8DYDRaCQiLNgeHhEaTFqm87TDRnGxbNn9OwDHTp0nJS0TYyUZt2n5BSHzMx0252Uh/IJcZHSN22A+uNXpvDU9CW1sE/DyBZ0Bbf0WCH/lerXhoZhTHZUBszEDbXjode2xo9EQvewTYreuoGTPQcoSTtqDvCODKEx22FyYkoV35NUrxkKnpf49XUjadu3RHk1ACNZsx/2zZme43D8A3a2d8H71U7zHTafkX/8AlHtdtmUlvm99hc+MfyGLC7GcPFSjeo1GIxG+Hvb4Eb4epBeWuug9mprLsG9/Y/yqg/aRi6S8YoK8DLyx+TgPfLuH6ZuPY/J0rmCWpWSij3C2Ux8ZQlmK41pMqRnoI12vpSLFpxIJ6KO8zPWtO4NObw+T2eloAt3kRavO+Ly5GO8Jb1Hy5ftOYd7PzsTn1fnouw6wnzMajUQGOProIgK8Sct3nip7KTOPvOIyRi/exPAF61hzSOmIupKdT5CPJ6//sIf7569l+o97KNM79/eZ3OVFRAhlyY68KEvNdOSFRkPDtXNp+vvX5O88RPFhpSxrfLzsMjHvTsCcW+CSf/qIEEwV8zjFoTf69TGkzPrCZaowQMTkhwFILzQTHuDlOB8S6OIvhg/owYXLKfQa9QL3TJjOlDH3o9FoaFA7hoN/nCYnr4Di0lIup+eSkZbmsKXiNd6kveXyEZMfpvGuzwHI+G67k05dkB+W3EKwWG06Hc+ZITKEsgrlX0nP5h+lpNHSN2i6zjFz0DMqiMKLRqL6KY1LabXiFeXwp9fDMzKI6AHtOP/V5huO82cQfkHIvCz7scy/mk9ui/mgc0NS5mdj+m0t3hPm4v3sPCgtwnJeafDVpE8W/sH2DjuwvUfcvfuadsC8b5OLasOdoyhb/42yROIvIC0rh8gQR2dqeEgAxiznTo8H+nfhfJKR3k+8wb3Pz+bFUUPQ2BvGgnEzPuGBKe/z3ebdzroLSqvNL393Pg9ThWehOn2yV3OlIzB44G14RIdSlpyJIdK5XOiCncthWUomhmvoNkSGUHIhxWFLRi5eTepgiHI8Zzdrb2CFxqo+KrRGfHKt2ROw5BRUWW/goK7EvP2UXW9ZaiYaX29CH3EseTPUiaiyTzNEBjunm+Lif++y/b8PKB/m9gGmAK5D7/8hrH+Dv78basPYlf5AspSyhZSyObD+OvK3AncCnYDXK0yHbgFMRJmK8TDQSErZHvgMeKaiAinld8AB4EEpZUsp5VwgGeghpexha2S+CvSWUra2yT4nhPAEFgGDgK5A5HVsfQ3IlVLGSylvBcpbYz7AHillC5ResjG28zuBjlLKVsC/gRcr6GoDDJZSjgDeALbabPsBZf0FQohbgPuBzlLKloAFZa1GSyBGStlcShkPfOHOWCHEWCHEASHEgW2X3PQKS+fRLo+7RlO6dsnVKwAGTzxHTqF09edQWmxT4TpiJoRwOh59353kFRZx3zOvs/SnzTSpX/uGerfdUik5Q58HKdu6zOVaZGYypt9+wnPEi3gOn4w1LRGslnID3YZCOW8AACAASURBVOitwkoTq5Xk+8dxpd9wDM0bo69f1xFWRd2d3nkU496TpO07de003el1M1ppPvobRW8/QfHCt/C4U2mM4OWLLr4jhW+MonDqQ2DwRNeuR43qdfdcVKZJmD9rH+3C8hGdeKBFLJN+UqYwmq1WTqblc198LP8e0REvvZat7kY1XNKo+n1NfOGfhD5ia8TqPdw8+27y4tAuCl8fTdH86XgMfsR+vnDWsxS+PZ6iuVMx9BiEtmG8zQQ3ZaTSscUqOZGcxbyHe/DxyB4s3J7ApYw8LFbJyZQshrVryLLxA/DU69h24oqLPpfrdHtbbTJWK2cGTOREp1F4t2iERyNlymr+r4fJ/UmZ7WBOzybwrm6utrvNYolfz3aYM3IpSTjnKgAY31OmGlqLctAYfJxVVnoGdx06TuO4WLZ8MYcV/3iNdz5dSkFRMfVioxg1tD9j3/iQJ6f9k+jwEJe4f9pe4bD3VOfHAAge1LmSzDWes2vk+4khL/NH/8mcfugtAEI6NkEIwamPVlNvVB96bJiBRqvFWmm2yLW49a2RJLy1FKx/0Uo5t/7CGUOfhyjb+m/XZ9LTG13j1hTNm0TR3GdA74G2eeer6602n+xGvpJuw4BHKdvg2vjVNm6NLMzFmuy6vrWmcHfZlbNn95GTNKkTzeZPp7N8zmRmLl5JgW3U8au3JrDs3cnMf2Usyzbs4vc/3JfJq3Gjftmg03I6w3mte3X5ZEOtcAC0vl5Yy8zVo1uAJa/Ifhgx7m7MWXlIi9VZ6Cbs9evumMlWvi63un2yKS2bwMHdqqy3cP8fXBr3jpPe3LW7OHm7Y3p6zAsjrq7javqvX2bHA78DfkCZ7dx0lGnU//3LD1VuGnXzLVeOAe8JId4FfpJS/lq58lKJVVLKYqDYNrrbHsgB9kspUwCEEOeA8vlux4AeVbSpI9AU2GWzxYCyMUAT4IKU8owtnW8A94tZFHoDD5QfSCnLhzrKgPK1yb8DfWy/awHLhBBRtjQvVNC12nbdAF2Au2061wshyvX2QmlA77fZ7QWkAWuAekKIj4CfceSNE1LKhcBCgKJ5L0kR6OgZFQEhTj3/AJrY+ng+qKxJEj5+aJu0odRqwXJ8H2i0eI58EfOhHVgSHJuSREZGYkx36DFmZBEW7Dx12Nfbi7eeHV1uE3eMfoGYyDB3Jjvbn5+N8HP0QAr/YPvUO7vNUXF43P2UEu7th65BC8Xm0wcxH9mB+Ygym0ff/V5kvhLXYkxHVyF9XUQolvRMqoo1v5CSA0cIfMrROCpOzcYn2mGzT1QwRcYct/FbTLobzxA/tj7++fXTyslAH+S4f5qgUGRu1lXlLecS0IRGIXz80Ta6FWtmKrJAmZJlPrILbdwtNao3MjISY4FjJMJYUEqYj4eTLl8Ph/vsWjeMmdtOkl1cRoSvJ+G+HsRHBgDQu0EEO85fYnCFuIaoEExpznaaUjMwRIVSaDvWR4ZiMl79WgBKzyVx7qFptEpchfngr+ibOaaFiqAwrDnXyIszx9CERyN8/ZEFefZ8k/k5mA/tRhvX2J4XqbmOCpkxt4gwPy8nXRH+3gR6e+Bl0OFl0NGmbjinUrNpXSeccH9v4mOVe9SnWW1+OXPB3hUPoHebF5kYokMpT9UQGeKSF9a8Qgr2HMOvWxtKTydSeuYSgXcqDZWspRsIGtaHgl9+d9GrrzjCEhWC2ZhFwB2d8e/dHr8ebRAeBrS+3tT68DmuTPrAKX6Yt5bULEd5MGbmuPiLVVt28dg9dyCEoHZUODERoVy4kkp8oziG9unC0D5dAFix/RDhEREOWyIVW6pqrzbAD42PJ7cc/pa8dbud5AF8OzR1OjZn5aEN8AGtBixWZYTIlm5ZSiaGCuVfHxVi37ir/H/wQGWKcPtPniZ182GwSnY9oGzo1G/vPyhMvLGprQBBLeJo/6nST+wRXPVpu1VF5mUh/B0jd8Iv2O5Xy9FEx+Fxt7LG3uGTraDVYs1JhyKlMWU5eQBtLWWJRHX7ZK/OjqnSMtd5hFj4B7u++2Lq43H/szab/dE1akWp1YImtiHaJm3xatQKdAaEhxce9zn1y1c7ESGBpGY6ykhaZi7hQQFOMqu27eOxIb2UMhIZRkx4MBeSjcQ3qEN4sCIbEuBHz3bxJJxNpLxrJ9zXo9r8cmMvCxpfx2yBP+uTQ0cOIGS4UnXK3biX0OF9yfzxV4J6tcEQHUJZpQ3wKpdDQ1QIZdfw95XLZtZ3W/G7vRWlFxzLMW72HXL5lQU0/nG2ks6l1Jrxyf/eQPD9fch345Mr6/W9vRW1Ziv7OhQdOYMuwNeu1xAZQsmpS04zZbxvqVtlnyYMegzRDl9piHK5nr62/41QBr8AOgD3ArOBQJQB0RJg3jWyWOVvhjpiXAkp5WmUxtwxYKYQ4nXAjCOvKi9uqNwdV35ccX6PtcKxlap3SAhgk200uaWUsqmUcvRV0r+eHnfyJukYqrBUsO8jYJ5tVPcJnK+9sMLvq/UcCOCrCnY3llJOszXIWwDbUXrlPrue4dbLZ5QGTVA4aHXoWnbB8sd+J5mimeMomvkERTOfwHzsN0pXfqo0igGPYeOxpl3BtGO1U5z4+HguJadxJTUdk8nM+h376N6hlZNMXkERJlsv6vcbdtC6WWN8vZ0bBm5tTj6PJjgCERAKGi3aph0xn3Zev1w8/3n7n/nEfkrXf4Xl9EEl0FupKAr/EGVq33FlLVLp8VPoasegi44EnQ6fft0p+uW369oDoAkKQOOnjHgJDwNeHVpT8KNjUkTiht+pf69ScQ9rXZ+yvCKK01wbxg2Hdyemezy/jJ9/QyMj1kun0YRFI0IilPvX+nbMR/c4yYhQxyYimlr1lbV2hXlYs9LRxjVRRkQBXeOWWI2Xa1RvfHw8iTlFJOUWY7JY2XAmle71nDtDMgpL7SN8Cam5SAmBnnpCfTyI9PPkYrZSRPZdzoL0RIc9eh1Bg7qSu2mfk77cTfsIvkfpM/Nu1QhLfiHmtGtP2deFOCqculs7Ii1mRGgkaHXo23XDfMT5uRBhjm0MNLUbKGuSC/LA4Aketmfa4Im2aWssSRcdeZGZT1J2ASazhQ3HLtGtifPmP92b1OLQpTTMFivFZWaOXcmgXlgAoX5eRAZ4czFd6XzYez4VchzTAYVeR+Cg28mrlBd5m/YSOLSnLS8aY8kvwpyejTbYH42/4/n169yS0nPKCHRZcgaGusr1+d/RGY1BT95mZ735m/cSZNPr1dKh1zhnCSdvG8Wpro9z+ZnZFOw+am8UGypsbhPfui2XLl7iijFD8Re/7qd7+xZOaUSGhbD36AkAMnPyuJRkpFZkqP0YICU9k399t4rIKMf9CBh0+03Ze2nMW+Rv+50TLUeQt3EPwQ/eYZcHKDmdSGXydycQfKfSwA29rwfZG5V0czbuJ+Re5Rn0ad0IS14RprRsNF4eaHwU95+xXJlodHDSQlLWH6Dug4p8UJuG6Py8OP/51ZeyVGZD+2fZ0G4iG9pNJOmnvTcc72ZRfHIkIjBM8cnNOmIu97c2iuc9R/G8SRTPm4T5xD5K132J5fTvyNxMtDENlDXGgCauGdYMZUOr6vbJpguONfzWpLNoQhzvPu2tnTGfPOBs8/vjKX5P+TMf30Pp6s+wnNiPaeO3FM8eR/F74yld9iGW8wmUrvjopvPvRmhWP5bElHSupGViMptZv/sQ3do672IfGRrE3mNnAMjMyedicjq1wkMoKiml0LbeuqiklN+OnqJBbcdEuGYR/tXml7fuOUBMrDICWR0+OWPJWk7dMYlzD00j17b5VszE+8jZcdhejiqTtyuBkIHKnhhh9/Uge8N+F5lyCg6fxTPO4YuChvbAEBNG9uod9nM3+w4pOnLGfpz57w014pMDyn3yDehN//g7zj/0GuceeIW8jXsIurcXfp1bgpRY8ouoTPGpS1X2aYWHz+ARF4UhNhyh1xE8uAvZG13yX4MyW7N8W/auQF3b3z+Ad1Abxf/vUEeMK2GbCp0lpfzGtlvzoyjbtbdB2YXunkpRBgshZqJMR+6OspNdo5tIOh9lykbl4wxgDzBfCNFASnnWtlt1LeAkECeEqC+lPAcMv04aG4GnUTb2QggRVGHU2B0BQPlWlo9cQ24nMAx4VwjRFyjvht0CrBJCfCilTBNCBNuuqRAok1J+bxtN//I6diuf2flxEV5j3rB9rmkLVuNldB2VLfvNe65eGdPUvQV9mx5YUi7iZavslq37BgCdTscr4x7kydffx2K1MqRPVxrUiWH5WmWzhmEDenDhcjJTP1iERquhfmw00yc+Ztf94uxPOHDsJDl5BfR+5DmeenAIwxvaNl2RVso2LMFz+IugEZiP7EBmJKFrrThp88Ft17xkz3smILx8kVYLpRuWQInthWCxkjVrHhELZiqfBlm1AdO5S/jdq+wGm//dT2hDgoj6dj4aH2+QEv8Hh5I09HG0ocGEvvUiQqMBjaBw4w6Kf3VUSK9sOUxMzxYM3fU+luIydj7n+BxJ7yWT2fXCZxQbc+g0axQFVzK4c/U0AC6t3c+Rf/yIV1gAA9e9hd7Xy3mtptVKyfIFeI9/G4QG056NWFMT0XdRpgGbdq5F37Izug69wGIGUxklnyujUNZLpzAf2on3lH+C1YL1ynlMu9bhed+TNaZXp9MxpXtjnlp1EKtVMrhZNPVDfFlxTKmw3hcfy+azRlYcu4JWI/DUapl5R7x9auyUbk14ZcMxzBZJTIAX03s7Koa3bJ1H5rItlJy+TMhD/QHI/GY9eVt/x79HW5r++onyqY3Jjgps3Y+ex7dTc3RB/jTbu5iUD5aStWwzQYO7EjpSuVaZk0HJ53PwfvYdhNBQtmsD1uRL6Lspnd2mX35G36YL+k69wWJBlpVSvHAGAMI/EO+n3lAS02ox7d2G5fgBexl5aWBbnvxqq5IXrevTICKQFfuUdWT3tW9EvfAAbmsYzbD5PyOE4O42DWgQoYykTrmzLa98twuTxUpMkC9vDnVsFtNo88dkL99M6ZlEgh9U8iLrX+vJ33YAvx5tafzLQuUTHrZPfOjDg4l9/1llszSNhpyfd5K/VanMRL34iH16XOSkEWR8tUbRO8Km91uH3kbbFyKLS91+zqkykS8+ikc9ZcMeQ0AYL499gCen/UPxF70606B2NMvX/QLAsDu68cSwO3ntn18wdMI0pIRnHxlKkG0To+fe/YTcvEJ0Oi0vjbkfa9o5tLHKlPXcn3f+aXvztx0g6o2xNDu10j49OfH1xQA0XPIqF1+Yj8mYzZUZS6j38fPEvDiCouMXyFiqrPHN3fI7AT3bEL9rgfJpk+eUZ1AfFkiDxVOUZ0WrBcBo21eg0dN3MeTyEqRVcvnH3VxaquTFbf96kYPPLaTEmEP90f1oNH4gHuGB9No6C+OWwxx8ftF1877akVbK1n9l88nKJ/QUn6xUzCvv9VARa/I5zCf24fX424q/MF7CfGgbHv0fqVGfjNVK2ZrFeD46VfnE1MFtyLQr6Noro5Pu1hVXBy+8MYv9h46Sk5NHryEP8dToh7lnUL/rxtNptbz82D08OeNTrFYrQ3p0oEFsFMs37gJgWN/OjL2nL699/C33PD8bieTZBwcS5O/LFWMGk95TVlaZLRYGdGlD55aOHbp1Gk21+mW56zsY+kyN+eSgvm0pS87k3CRH26nx11M5P/ljTMZsEmd8TcMFzxH74ggKEy6QZiuH+rBAmq+bg9bPC6ySyMcHcrT7BC5O/Ywm37yq5EWADxcnfkjgoK7VZi9A+JP31pxP/nLNTekt/1xTkL8PV16YS9TLo/Bs6tjE8fK0L9B4Gqrk07BYSXx1EY2/VeqUGbb7X4HTtv8rucpyv/8GpPrBpmpH3Mhauv8lhBD9gDkoI7sm4EmUKcCLASOwF2grpewuhJiGsklWfZR1tbOllIuEEN2ByVLKgTad223HByqG2eIXSCnfs22E9Q5QjLJe+XGU0dQU2zrjnsC7QPm8oVellKuFEP1Req4yUBqozcvTdXNtvsB8lEa+BZgupVwphCiQUpZv5nUvMFBK+agQYjDKeooklMZ5uwrXXSClfM8WJxxYitIg/gVlXXGclLJUCHE/8DJKz5vJdk3FKI6mfBT+ZSnlNbe+L3jh7mp/UH3n/ABA6Znd15GsGh62hnHhjJHVqhfAZ+oSLrbsc33BKlL3sFK5+jLmoWrV+2iS0gGR//SA60hWHb95a2tML0DR/KevI1k1vMcrlaNDtQdfR7LqtEpcRd6YvtcXrCL+i5RVDsXLq/cbs17DXgfgaN1B1aoX4NaLazgWV/164y+sofTkL9Wu16OJ8omwmrJ5f8zd1a63XdIPrIx0s67vTzI09dvrC/0JCt+uXv8G4PPqNzXqkwun3ncdyarjM2MFpozqX3esD61HyZG11xesIp4tFD9f3T4ZFL9cUz55T/Q190O9KTomK9/arW6bWyUqnz+qKZ9cU3qBavdx7ZJ+gKvPhPyvYkLd+//rG3H/vLjsb5GX5agjxpWQUm4A3A0/uowCSymnXUXHdpRpwuXH3d2FVYwvpfweqPh1+Y9sf+XhW4F2btJaj7LW+LpIKQtwM/Jb3ii2/f4O+M72exWwyo38tEqncoF+UkqzEKITyqZhpTbZZcAyN+a4frdIRUVFRUVFRUVFRUXlP4DaMFapDmoDy4UQGpSNvMZcR15FRUVFRUVFRUVF5Sb5O34O6b8dtWH8/xAhxCiUT0VVZJeUcnxNpGfbFbvVdQVVVFRUVFRUVFRUVFT+C1Ebxv8PkVJ+wX/xZgEqKioqKioqKioqKir/TagNYxUVFRUVFRUVFRUVlb8RVnVX6mpH/Y6xioqKioqKioqKioqKyv80asNYRUVFRUVFRUVFRUVF5X8adSq1ioqKioqKioqKiorK3wh1InX1I6RUs1Xlb4H6oKqoqKioqKioqNQ04j9twI3wZN1h//V14wUXl/8t8rIcdSq1ioqKioqKioqKioqKyv806lRqlb8FRXPHVbtO74mfAFB26WC16jXUaQ1A8dI3qlUvgNfw6Vxu16va9cbu3wLAmsjh1ap3UOpSAPbH3F2tegHaJf1QY3oBCqfeV616fWasAOBg7OBq1QvQ+vIqCp67q9r1+n6wGoCc4T2qVW/g0m0AHIsbVK16AeIvrOFkowHVrrfJ6bWUnttT7Xo96ncEqDGba6qMfBHzULXrHZX0TbXrrEjxN1OrXafXQzNq1CcXfTKx2nV7j5tLyZG11a7Xs8UATBnnq12vPrQeUP0+GRS/XFM+eW/00GrX2yF5JVD975HWl1cBNeeTa0ovwIFaQ6pVb9srP1arvppE3ZW6+lFHjFVUVFRUVFRUVFRUVFT+p1EbxioqKioqKioqKioqKir/06gNYxUVFRUVFRUVFRUVFZX/adQ1xioqKioqKioqKioqKn8jrP9pA/4foo4Yq6ioqKioqKioqKioqPxPozaMVVRUVFRUVFRUVFRUVP6nUadSq6ioqKioqKioqKio/I2Q6ueaqh21Yazyt0FTpymGbsNAaDAf34X5wAbn8JhGeAx6EpmXAYD57CHM+yp8q1EIPB94GVmYQ+nqj+2nd+4/zLsLlmCxWhnavwePP+D8fcDc/AJef/9TLqcY8TAYePO5J2gYF2sPt1isPPD0K4SHBjP/rRed4u46k8Ls9QexWiV3t67HY12bulzX/gtG5qw/hNlqJcjbg8WjHN/EtFitjFi4kXA/bz568Hb7ec9O7Qh8fjxoNBSuWkv+V/920qmrE0vw6y9iaNKA3AWfk//NCntY1Kp/YS0qAqsVzBaMjzzlFLfZ248Q0aslluIyDk9cQO6xiy42132sL/XG3IFPXCQbmo6lLCsfgJihnWn21iPo/Tyxmq+++sUQG079j59HF+RL0bHznJ8wF2kyA1D7zdEE9GyDtbiUC5M+oihB+S6m1t+bpmvfwxATBtJZd/ioAYSPGgBmC/n7TuDdLO6GdXvWj6b+gskuNmobtsRj2AQweCKLCpDGREq/n4/Mz3aS08TUx3PcO5T++0Msxyt851Zo8HxqFjIvi9KvZ9lPN/31EzKXbsL48fcuadaaPgb/nm2QxaVcfG4uxbZrr/3eMwT0aos5M5cTvSfY5aMmPUDIiL4AeD3/D8rWfo3lxO+K/U1a4zHkcdBoMe3ZiGmra3oAmtgGeE2cQ8mSOViO7nYrUxldi3Z4jXwaNFrKtv1M6eqlzuFtOuM1bBRYJdJqoXjJPCynElz0NNr2KdnLNpH+yXcuYVFvjMWvexusJaVcmTyXkuPnKhitocHqDzClZnHp8TcBiHx5FAEDuyp6D39P5uKVZH70Lxe94a8+gW+3dliLS0l56QNK/ziHIS6G6H+8ZJfRx0aRMfdrsr9a5RTXo35HtqxYzLsLlmC1Whnarxujhw10ksnLL+T1f3zG5ZQ0PAx6pj/7OA3r1iI1PZOp7y8kIzsXjRDc078HDw93fJc1eOx9ZC1cQWWqam+5vMbLU7kXQX6Ys/OddFa1/BmiQ4ibOxF9WJDiNyrQ4c2HqdWzJTpvA94RQXzbfByl2QVOMrd/9CShLephNZlJP3ye3VM+R5otBNSPosuHYwlpXpeD77pee02w62wqszccxiold7eK47HOTVxk9l9MY87GI5gtkiBvA4sf6U6p2cJjX23HZLZitkp63xLDU92b2ePUpE/edTGdOdtPYLXCkOa1eKx9PafwA5czmbT6ENEBXgD0bBDBEx0bAPDNwYv8cOwKQkCDUF+m943Hu1zv4RO8+8UPyvupVwdGD+ntpDe/qJhX/vkNqZk5mC0WHhnUgyE9OgBwx/g38fb0RKsRaLUals56/obvwavvfMCOXfsIDgrkx28+ueF4oPhlw52jQKPBfGALph3uvzl7I37ZvGc9UHM+ud2FZZQZszgzZg5Fx1y/7+wRG06DBc+hC/SlMOEC555RyqFngxjqffA0PvH1uPzut6R+ovihgO6t7HGbH/gckzGbU3c65/ufsRegyZ6vyPxyTbX75KbHV5CxcCVpc5fetN7MJT8R/cYYdCGBWM0Wu4jW3wdLXiEAsW8+bvdfFyf9015/8O/eitrTHwethoylm0idr3wPOujO24h+7gE8G9bixMAXKDpqT7s9sND2WwDTgB9cjFf5f4c6lVrl74EQGLoPp/THeZR8PR1do3aI4CgXMWvyGUq+nUHJtzOcG8WArmVPrNmpTucsFgsz5n3BxzOmsGrRe6zbvptzl644yXy2dBVN6tdh5aezmfHCk7y74Cun8G9+WEdc7RgXWyxWKzPXHmD+g91YOf4O1ickci4t10kmr7iMmT//ztzhXVk5fgBz7uvsFP7tntPEhfo7K9ZoCHpxAukTXyZ12GN49+2JLq6Ocz7k5ZPz/jynyldF0sc9j/HBJ1wqYOG9WuJbL5KtnSZxZPIi4t8d7TZ+1r7T/DZsBkWX053Oe4QHkHf8Ij/XHsmpWcvcxgWInToS46I1HOsyHnNuIaHDlc6AgJ6t8YiL5liXp7g4ZQF1Zj5hj1N/4YtYS8v4Pe4+Tj0wzX7e77bmBPZrz/Hez5LQcyL68KAq6S45l8zxvs8pf/0dDWTDoNEUfzaNojdHIgtzsSSdQ9/zXucLERoM/R7CcuawyzXqbhuATE+yy5VzoufTBA3uimfDWCd5/x5t8IiL4o+u47g0ZT6133nSkd8rtnD24elu8zLts9UAFL//rL1RjNDgMfQJihdOp+jd8eha346IiHWNLDQYBj6K5dQht7rdIjR4jZpI4bsvkT/5UQy39UIT4/z8mRN+J3/K4+S/PIaiT2fjPeYFp/jlnOk7noC7bsejgbNtft3b4FE3mtM9niDp5fnEvP2kU3joqEGUnnUupwW7jiDNSuMu+9ufCRpxJ4b6znp9urXFUDeG830eJ/W1fxI5/WkAyi4kcXHwM8rf3RORxSXkb/rNHk8XGapcV0kR78z/kgVvPs+Pn8xk3S97OJeY5JTGouVraFyvNt9/PIMZz4/l3U+VxrlWq+X5x4ez6tNZfPPB66xYuxWCHPb5D+z2p+0tl098+CXKktO4GlUtf9Js5fL0L0no/gx/DJqiyDaMplbPFvjHRbJ+2AwKkjKxlJncpnf+h92svP0Ffuz1MjpPA41GdAegNKeQva99TcKna93Gq24sVsnM9YeYP6ILK5/sx/qEy5xLz3OSySspY+a6Q8y9vzMrn+zLnHs7AmDQalj0cDeWP9GHZWN7s/tcKkevZCqRatAnW6ySWVv/YN6Qtnz/SBfWn0rhXGaBS/xWMUEse6gzyx7qbG8UpxWUsPTQJf71YCe+G9kFqxU2nEqx6bXyzuLv+fiVsfzw4RTW7zrEuSvO78dl63dSr1YkK+a8wOJpT/P+ktWYbGUM4LM3nmL5nBeq1CgGGDKgD5988HaV4gCKvxo0mpKvZlA8dxLaWzsjwmq5l7sBv2wYpLzfqtsn5207CMD+uPs599SHxM0c61YudurDpCxaw5EuT2POKSDMVg7N2QVcem0xKZ9U6JjTaKj7zhj7oTkzj0vP/qNa7E1bvMb++1TX0TXik7O++ZmQhwb8Kb3Rb47jwqPTSHz2fcxpWXaZyKfvASCgZxs846JI6PIkl6Z8TO2Z4+x5V/vtJzj98Jsc7/EMwYO74tlQeW6KTyVydswsCvb+UTlbEoC2QEugP/Ap6mDiX44QIlgIsUkIccb2P+gqcheFEMeEEIeFEAeqGr8if6uGsRAiUAjx1HVk6gohRtyArrpCCNchjBuzw/Wt9BcihGgrhPjnVcIuCiFC/2qbqooQYogQwnX49CpoIuoic9OU0WCrBfPp/Wjr3Xrj6fkGoo2Lx5ywy+n80aNHqR0dSWxUBHq9jju6dWLb7gNOMucSr9ChVXMA6tWOIcmYTkZ2DgCp6Zn8uu8Q9/Tv4ZJmQlIWscF+1Ar2Ra/T0q95bbafcq5EVENJ+wAAIABJREFUrzt2iZ631CIq0AeAYF9Pe5gxt4hfzyQztHV9pziGZk0wXU7CkpQCZjNFm7bh1e02Jxlrdg5lf5yyv5RulMh+bbi8/FcAcg6eRe/vjUd4oItcXsJFii9nuJz3rRdF4rfbAbi8bMdV0/HrHE/Wz8roZMaKbQT1U0YhAvu1J/O7bQAUHjyNNsAHfXgQGl8vfFs2JOWfSi92wb4TAOjDgwgf2Z/U+SuRZcq1+rZrUiXdFfHvEm//bc1KRRoTwWLGcnQXmuh6VJ61pOvUH/PxPchC58q18A9G17g1pgNbANDUamAPkyYz2at/JaBve6c4AX3bk/W9Yl/RodNo/X3Q2ewr2PsHlpwbdzua2g2xZqQgs4xgMWM+9Cu65h1c5PRdB2I5uhuZn+tGi3u0DZpgTU3GmpYCFjNlv21F39a5Q4fSEvtP4eFJxYzTNnCM0EmTmdw1O/Dv42ybX5+OZK/cCkDx4VNKXoQpeaGLDMGvRzuylm10imPNL6TsolLpLz50ArMxE9/enZxkfHt1JPcH5Z6UHDmFxs8HbZjzM+DdqQVliamYKzQsw19RKrZHjyVQOyqCWlHh6PU6+t/egW2/HXSKfz4xmQ4tlZHEuNhoko3pZGbnEhYcSNMGdQHw8faiR7euFOTm2OPl/bzjT9tbLh/+yliMr3+k5FdoAJWpavkzpWXbR16shcq99YkMpna/Npz9biftpz3E7imfI4TAs3JHHnBl6xH77/TD5/CJClauKTOPjCPnsZosLnFqgoTkLGKDfKkV5Iteq6Ffs1i2n0p2klmXcJmeTWKIClDGVYN9FJ8shMDboNSLzVZl1FgIJU5N+uSE1BxiA72pFeit2Nw4ku3njDcc32KVlJotmK1WSswWwmzvmISzicRGhlIrIhS9Tkf/21qxfb9zlUgIQVFJKVJKikpKCfD1Rqv589XGti3jCfD3q3I8Ta0Gil/OTrP7Zd0tbV3kbsgve/pgzVI6AqrbJ3s2rm3/XXCVdw0o75usn5QOuIwV2wjqr6Rvzsyl8MhZZIVRUd9WDSix+TegWu01RDuqjDXlk4t+P4nJmHXTerX+PpRdSsF02UjB9gPkrnHULwxRIQAE9m1P5nfbAcV/6fyVfPdp2ZDSiymUJRqRJjNZq3YS2Fexo+TsFUrPO/sAG0VAeWF1fon9F2H9G/z9SV4CtkgpGwJbbMdXo4eUsqWUsqJTqEp84G/WMAYCgWs2jIG6wHUbxn9npJQHpJQTri/5X80Q4IYbxsI3yGkKqyzIQfi6vmg0kfXwHPEqHoOfdhpR1t8+jLKdK0E6+zaj0UhkWIj9OCIsBGOm81TZxvXqsHnnfgCOnTxLijEDY7rSWzl7wRImPT4CjZvKQlpeMZH+3vbjCH8v0vKKnWQuZeaTV1LG6C+2MPzTDaw5fMEeNmf9QZ7t09Je+SpHGxaKxegYqbUY09GGVaEvRErC5s0mYskCfO6+0ynIMyqYkuRM+3FxShaetkrsjVAxfqxtVKgyuiA/LLmFYFFcpiklA32kcg8MkSGUVUjflJKJPjIYjzoRSKsk5N7uNN3wPnXnKG5AHxmMZ71ofNs35ZY179Lkx5nIkrIq6a5I8OCujmzKVWT1fYaj63IX2lr1KdvsGAUX/sHomnbAvG+TyzUa7hxF2fpv7FO+hb9zOkraIc5xIkMoS3Z0NpSlZGCoJOOOsEcGAOBx/wTwUjpYREAIMsehS+ZkIAKcdYmAYHTxHTHtXn/dNCqiCQrFmuloNFoz09EEuT5/+rZd8HvvK3xenEnRp7Od4lfElOqaF/qIEEwpDvsr5lf062NImfWFy5ReXaQjTuA9fSk+fBJ9RGW9oZhTHWXHbMxAH+Fsj/+d3cj7ebv92LdnB8xG5VkwphmJqOgvQoNJq+QvGsXFsmWX0rl27NQ5UtIyMWZkOckkGdMpLLPgbXD4DXNqxp+2Vx8Rij46DLMxk9KTF2znnJ+9myl/FTHUCgMg/dA5vCOD8IkJoSglm+w/ErFarHhHuHaklSN0Whrc04WkbUevKlOTKD7Zy34c4e9FWr47n2xi9JLtDF+0mTVHLtnDLFbJsIWb6Pn+GjrGhRMfo+RbTfrktIJSIvwq2OzrSXpBqYuKoyk5DPt6F+N/OMC5DGXqfLivJyPb1OWOz36hz8Jt+Hro6FRHsSstK4fIEMe9Cg8JwJjl3EH2QP8unE8y0vuJN7j3+dm8OGpIhXedYNyMT3hgyvt8t/nGlmD8WYR/sN0vA8i8LFe/doN+Wej1Trqq0yd73VIXgLgPxqMN8KEsORNDpXKkC3Yuh2UpmdfUXblsho7oh9/tLavF3qBBXey/Nf4+NeKTg4b1oejwyZvWKzwNznKpjrzItY3Q6yODK12/4r8MUcGUVYhblpqJ4cbqNR2A48AxYByOhrLKX8dgoHya5lcobYcajf93axjPAurbhsrn2P4SbMPn91eQ6WqTmWQbGf5VCHHQ9nfbNfTbEUI8KoRYJYRYL4Q4JYR4w42MrxBii03vMSHEYNv5ukKIE0KIRUKI40KIjUIIL9dU7Hq2CyH+IYTYbbue9rbz7W3nDtn+N7ad7y6E+Mn2O8Sm/5AQ4lOUtRDXuq4fhRC/2+waW+F8gRDiXVvYZlva24UQ54UQd9lkPIUQX9iu9ZAQokeFvJpXQddPQojuFfTOEEIcEULsEUJE2O7BXcAc231yHhK9USo1cq3piRR/MZWSb9/GdGQ7HoOUKTmauHhkcT4yLdGNCtdOwMoN0dH330VeQSH3jnuJb1dtoEmDuui0Wn7Zc5DgQH+aNarnogPcb4pQWbfFKjmRnM28B7vx8UPdWbjjOJcy8thxKokgH0+aRrtx3u7usJvruBrGxydifHgc6RNfxvfewXi0coySuhhYRd3l8UM6N6X2cNdR9OumcZVrE1otWj9vstfv5Y9+z2MtKnXE02rRBfhwYtAUkj9Yhj4s0CX+tXTbzdLrCOzbzkXEtGkpprVfYk1PRt+pv/28YcCjlG34xmW9s7Zxa2RhLtbkCmvKbuSeuckXd89nRdK/XsfxLsp0MZmXhcddo6+qq3J6HoPHUPrTVy72Xxd3ut0866YDO8mf/AiF77+G532PXTO+y3W6NV/i17Md5oxcShLOuQpU0CstFooPnXCTx+712tHr8O3Vgfx1OxVxTw9CnnyAjLlf24TdJeusdPSwgeQVFHLf06+xdPVmmtSvg1artYcXFZfw3IyPGNynK3pdpZl5f9JetBoC7u7tsNetzqqXv3I03p40WKRMpTYVFCO0Ghrc24WD733nTtyFTu88Surekxj3nbq6UA3izjS3Pjklm3kPdOHjB7uycOcJLmUqDU2tRrB8bB82PHsnCcnZnC1fGlOTPtkdldJrEh7A2tHdWP5wZx5oWYdJa5SlEXklJrafT+Onx7qxcUwPik0Wfj6RfFXzKufF7iMnaVInms2fTmf5nMnMXLySgiJlxsBXb01g2buTmf/KWJZt2MXvf7gpk9XNDeRzlfzydXTdrE8u+O0YACZjNrXfePQq8ar4rq0kbvz0B7ya1MG3Q4XxhZu09/Jri+zHUVNHu4/3Z32y2ULR7yerR28lslb+4pKeQ5n7RG6weO4FmgHtgJdRRo5V/loipJQpALb/4VeRk8BGWxum4tqFG41v5+82X/4loLmUsqUQ4h6UHpwWQCiwXwixwyYzWUo5EEAI4Q30kVKWCCEaAktR1g3cCO2B5ihTKvYLIX6WUlacZ1sC3C2lzLNNX94jhFhtC2sIDJdSjhFCLAfuAb65Rlo+UsrbhBC3A5/b0j0J3C6lNAshegPv2PRU5A1gp5TyTSHEnYD7xSwOHpNSZtka6vuFEN9LKTMBH2C7lHKKEOIH4G2gD8qo7lfAamA8gJQyXgjRBOUhbHSd9HyAPVLKqUKI2cAYKeXbtnz6SUrpusODDdvDPRZgxdRx3N3cMV1T+AYiC3OcI5Q5pm9aLyZAj+Hg6YM2qj7auFvR1m2O0OrA4IWh3ygAIiMjSU139Dwa0zMJD3Yeifb18ebtybbGh5T0HzmBmMgw1m3fzbY9B/l1/2FKy0wUFhXz0qx5fLDgcwAi/L1JzSty6M4rJszPuX8kwt+LQO9IvAw6vAw62tQJ45Qxh5Mp2fxyKomdZ5IpM1spLDXxyve/8eFwsKRloI0Is+vQRoRhycjkRrHaZK3ZORRv34nvcMcjVZKajWe0o0fXKyqYktRsFx0ViR3enZi7lf6mnMPnCWrXiDoP92LviFn03P2hi7w5Kw9tgA9oNWCxoo8KxWRURtTKUjIxVEjfs3Ft6s2diASsRSVYC5TRnayfdxPx+EBMxmxMKRlkr1M2V8nbcRg0GnRhgZjTc66pWx8VgsnouLaAHq0pOnaegG5KL3zFkQjhH4zl0gl0zTpg2rIcUDZ38bj/WSXc2x9do1aUWi1oYhuibdIWr0atQGdAeHhBpRkFStrOo4hlKRkYokMptB0bKth+NcwZjhEe056NeD7+GmAbIQ50jFiJwFBknrMuTWwDPB9W1lQLH3+0t7Sh1GrBkrD3mmlas9LRhDjeLZqQMKzZV3/+LCePoomIRvj5I/PzsGY5r0vXR4ZgrnSdptRM9FEO+/VRikzAHZ3x790evx5tEB4GtL7e1PrwOa5M+gBzSgZeLRV3lPz8HIIeGYwprbLeDHSRjrKjiwjFnOaw3ff2tpQeP4clU/EthtpR6GtFELd6PgAR0TGk5ZeBVg8WE8aMLMKCnTtifL29eOs5ZS2glJI7Rk0mxpamyWzmuRkfcWf324ivH4vQGRy2RIbelL2WrFxiP39LkU9MQRcRYrcXIG7uRP64YzLmdOWaqlL+KpYRodPSYNGLlF5Jw+fW+ty1cQb5F434RAUzeNM7AGg99Nw+9wnW3PE6xenOo48tJ92NZ4gfWx//nP8UEf5epFaYtWPMKybM151PNjh8cu1QThlzqRPimPrr72mgbZ0wdp1LJZ7q98mGZo7lBuG+HhgrjGobC0oI8/Fwiu/r4ajKdY0LY+bW42QXl3HgchbR/l4EeyvPWc8GERxJzuY+ICIkkNRMxzs0LTOX8CDnafertu3jsSG9EEJQOzKMmPBgLiQbiW9Qh/BgRTYkwI+e7eJJOJtIpQUV1Y7MzXLxyy5+7Ub9sqc3ws/xrv+zPjn0kQGEDu8DQNGRswCk/WsTjZdMRei1Tu8acC2HhqgQyq7h7yuXTa2fN8XHL+LdspF9fezNvkNMyQ6f7N2iEWUXk6vdJ19+9n1CRw26eb3+PujDHQMFfr2cp5GDMtpccVq4wXZPhV6HoUIahsgQTKnXzpdKnAAKUerlB64j+5fyd9iVumJd3sZCKeXCCuGbgUg3UadWIZnOUspkIUQ4sEkIcVJKefX1fNfg7zZiXJEuwFIppUVKaQR+QenVqYweWCSEOAasoArTd4FNUspMKWUxsNKWZkUE8I4Q4iiwGYgBImxhF6SU5Ts//I4yxftaLAWw3Uh/IUQgEACssK2F/hCl56oyt2NrcEspfwau3YqBCUKII8AeIBalAQ9QBpTPqTwG/CKlNNl+l9veBfjaltZJ4BJwvYZxGfCT7feN5IMdKeVCKWVbKWXbAeECERiO8A8BjRZdo3ZYzleajuftWNumiair9B6WFGLa/SMln79MyRdTKV23GOuVk5Rt+AKA+Ph4LiWlciUlDZPJzLpffqN7pzZOavMKCjHZdmz9ft1W2sTfgq+PN8+OHs6Wb+ez4euPmPPKBNq3bMasl562x2sWHUxiZj5J2QWYzBY2JCTSrbHzJl3dm8RwKDEds8VKcZmZY1eyqBfqz4TeLdj4/GDWTbqLWfd2ol1cBO/co6w/LPvjJPraMWijI0Gnw7tPD4p33NhUNuHpifD2sv/27NiWwh9+toenrj9A7DBlOnFg6waY8osoTctxq6ucy0u3s6P3y+zo/TJZ+0/R6Pl7OPT0fPSBvleNk787geA7lcZ06H09yN64D4CcjfsJuVcZafZp3YiyK+kk9JzI8Z4TKU1KJ3ykMmIbcp8iY0rLJnvDPvw6K+vNPepFI8tM+Hdqfl3dlrwiTGmO4hI8pAtZP/5qP9aERKGJawZaHdpbO4PFgjXdsRap+P3xFL+n/JmP76F09WdYTuzHtPFbimePo/i98ZQu+xDL+QSnXamFXkfQXV3J3bTPKU9yN+0j+B7FPu9WjbDkF2JOu3Zx1lVYt6aL74g1VZn2ab18Bk1YNOL/2Dvv+CqK7YF/97b03isQmlTpiNKlKIiAis+CgAVFUZTisz9A5dkLKoj92UWKBQVpggpK770mIb33m1vn98fe3OTmBkjCje/xY7588uHu7syZs2dnzu7snJkNjQKtDl3Xfm4d3op5k6l4Xv2z7v0T07JF5+0UA9hOHkETHYcmIhq0Ogx9BmPZ6Vr/NFGxzt/a5q1RdDpEaYkzf01bBI3qT8k6V1uUrttKyA2DAfDp0hZbaQXW3EKyX/mMI1feydF+93DmoZcp+3MfadNfV8sMCsArSV1QRdhsBI7sT9n6LS5yy37dStBYdYEb78vbYi8rx5ZbbePA6wZQ8tNvzm3TsWRO9LmNk4PVF2md2rUl+dRx0tIzsFis/PL7VgZe0dWlDBd/sfo3unVsg7+vD0IIZr/5ES0SYplwwzUIUxmKvnoAorH6FnywzLkQV9GytRh3H+bk4DtJn67WuUNDpzs7xU771rP91WwjzV+bivFEGicnq2HxPw57iuOLfydnx3GWXjGd3x54B7vZyg9Dn3LrFLe+dSBxAzvx29QFDYtA8TAdYkNILSgjvbAci83O6oNnGNDGdRHHgW1i2Z2ah9Vux2ixsj+9gKTwAArKTZRUmgGotNjYejqbFo7Osqd9suVkcrXO0UGkFlaQXlyh6nw0i4FJroMeeeUm50jcgawihIBgbz3RAd7szyzGaLEhhGBbaj4tQlW/3KFlAqmZuaTl5GOxWvnlz90M6OH6iBEdHsLW/ccByC8qJTkjl/jIMCoqTZQb1RfRFZUm/tp3lFaJdT3XehZ7+gk0YTEoIZFOv2w94tpPqbdfPrkfrOpicZ7wyXmfruTINdM5MeFZilar7Tj02t5Ycgrd7jVVlGw+QOh16n09fNwgCldvP+u5l+05gXdStV8NHdMfXUgAlUerQ/0bew8p33vcuV15PLVJfDI224XJ3bwXYTKjj4/Cf1BPAoe4d4yL1mwj7KaBgMN/lZZjySmkfO9xvFvEYEiIRNHrCB3dl6Ja17oOWlA9eNgMaAskny+TxJ2az/KOv/drHR8ihOhYx98PQLaiKDEAjv/rXFVSCJHh+D8HdfXwqgpSr/w1udhGjGtyzpDhGkwHslFHljWoo7z1pfYdvPb27UAE0F0IYVEUJZnqUIuak4BswFlDqc9R1nPABiHEWEVRmgMb65m3ThzhzUOAPkKICkVRNtbQ1yKqY1zsOPQXQtgVRamqJ2ezuRXXlyw1w01qyrXR2Don7Jg3LsZrzDT1c02H/kQUZKLrpHbirPv/QNeqG7rO/cFuR1jNmFd9eF6xOp2OJx+cxJQnX8BmtzN2+EBaNU/g25/U+Uk3XzeUU6npPPXyu2g0Glo2i2PujPMNyjtkazU8PqI793/+G3ZhZ3TXJFpFBrFku/o2eVzPViRFBHFlqxhufvcXFEVhbLckWp1jjh4ANjuFL79NxFsvoWg1lP24CuupFPxuUD8bU778JzRhIUR9+i4aP18QAv9bbiTrH3ehCQ4i/GV1ZUpFp6X8l/VU/lV9M85Zt5vIq7sweMub2Iwm9jzynvNYry//yd4ZH2DKLqTF3cNpOXUUXpHBDPj1JbLX72bfzA8I7dUWRavQZ/kzYHetlq0/e5rkRxdgyS4kbd5nJC2cSdw/b6Pi4Gnyvl4HQPH6nQQN7k6nze+qn4uZ8bYz/6mH3qDtV7PpfvpbhKl69du8b9bTecsiQkddhd1YyelHFxJ17/UNkq3xNhDUvwspjy2ixRsPAWBe8RHedzwGWh3CWIYmphn2lKPoeg2tc/7aOakx96r9hnfIX7yeymNnCB+vdvTzvviFkl93EjS4Bx02LcJuNJEys1q/5u/MJOCKjuhCA+m47SMyX/ua/MXriHtyIr4dWgCgbdUJ05KFzvJMy9/D5945oNFg2bYOe/YZdI5QcOtfDZtXXPtcjP95C78nXgaNBvPGVdjTkjEMGQWAed0K9L36Y+g/HKxWhNlE+VvP1mmL1msXUrhkHabjqYTepupW8NUvlG7YQcCgHrTZ+D7CaCLtn/PPq1bs7MnYSsrRhAXRZvcyTIdPYT6RSvAt6hzsom9WUr5xO/4DepK07iPsRhNZT1RHNCjeXvhd2ZWsZ94+WxGqv3hgEvc//Qo2u50xw/rTqlk83/6sLh5z88jBnD6TyVOvva/6i8RY5j6shibuPnScn379k9bN4xn3oDqyP/fx6XQdoOpXuvKPC9a3dvqaXEj78+/ZjvCbBlFxKJkOa9SH3vjBl5O2fg/xgy/nxs2vYTOaqazxmaahn81i06MfYswu4soX76QsLY+RP84BIGXldva++T0+EUGMWvUcen8fhN0Dy7ScB51Gw+PXdOH+r/7ALgSjL2+u+uSdarjmuO4tSYoI5MqW0dz83lrVJ3dtQavIII5lF/HMDzuwC4FdCIa1j6d/G0dHpQl9sk6j4bHB7XlguVr26A7xtAwPYMledWrQuMsTWXc8iyV7z6DVKHjrNLww4nIURaFTTDBDWkdx25d/otUoXBYRyI2d1FWBdVotT9x1I/fPew+73c6YQb1plRDDt2vUBSpvHnYV9944jGcWfsWNM19GIHjk9usICfQnLTuP6a+qL5etNhsj+nbnqi7t6n0dHp39Itt376OoqISrx4zngbvv4MZRw8+f0W5X/fKkp9TngF0bEDlp6HqpI7UN9cvmFR/hPfHJJvPJ8Y/dhjk9j5MPVfuvtp8/xalZC7FkF3Jm3ue0encGCf+8jfIDp8l1tEN9RDAdV72CNsAHYRfE3HMd+wZOI/2NJbR8Q335rgsLJveTnzDERxE+/hqP6Avg26UNBd+s8bhPbn/gWyoPnW68XAEZsxfR4rO5GOKjsBlNaLzUSIg2S+dx7KanKP5V9V8dNy3CXmkieYZjjVqbndRnPqDNl7NBoyV/8Toqj50BIPia3iQ+NxldaBCtP32GioPOdV76okagWlCfiR8A3FcclTQ1PwITUafJTgR+qJ1AURQ/QCOEKHX8HgY8W9/8bvLON//gfwlFUcKAXUKIZoqi3ADcB4wAQlHDG3qjjtq+LoQY4MjzBpAmhHhNUZQ7gY+FEIqjo/mTEKLjWcqahBq63BEwos41uEsIsUNRlDIhhL+iKA8DrYQQDznm2/6K+paJmrIVRZkF+Ash5pylrI3AESHEFEVR+gLvOsKVvwO+EEIsUxRlDjBJCNHc0cGdJYS4TlFXp85xhCdfC6wEIoQQbg3YMQf6HiHEKEco9B7gGiHExqpzcqSbA5QJIV51bFed7wyggxDibkcI9VrUEeOewMuojiQOdbGC6+uQexNwnRBikqIobzuu5Sd12aQ2FfOneLyi+j6sfj/RnLLrPCkbhqFZNwCMX7tNS79gfG6dy5meV58/YQNJ2K6ufLsi+laPyh2VpX6zcHvcWI/KBeiZ/l2TyQUof2rceVI2DL956mdadiWMPk/KhtPtzA+Uzbje43L9X1dnhhSdbb54Iwn+Wl05dX+LUR6VC9Dp9AqOtBnhcbmXHVuJ6eSW8ydsIF4t1c8BNZXOTdVGPokb73G5d6afa7bRhWP8oiGRefXDZ/y8JvXJFYse9rhs3ynzqdzr+U9keV8+AkveOebwNhJ9uLqOh6d9Mqh+ual88tbYGzwut3eG+v1dT+vc7YzaX2gqn9xUcgF2xDd0PaZz0yPte6j/4Nt/lYnNb/yf78R9mrys0bZ09Pu+BRKBVGCcYzpoLPChEGKEoihJVH9jWgd8JYSYd6785yrzohoxFkLkK4qy2RFavArYB+xFHTH9pxAiS1GUfMDqCBf+D7AQWKYoyjhgAzinX9SHTaihw61QDV17bsGXwApF/WbWHtQ5wY2lUFGUP4FAoGqlmpeBTx0d0l/Pkm8u8LWiKLtQw8ndV5iq5hdgiiP0+yhqOHVDWAgscoSlW1E76iZFUTYDp1HDrg8A9elpfoMa4j4NuEkI8Tes3CGRSCQSiUQikUj+13GsgeT25tEROj3C8fsUalRwvfOfi4uqYwwghKj9KaZHax234G6Emh+8fcKRLhl1NPhc5AghHqy9s2oE1DEq28ctl0rHGulfPU85AMuEEE/UKucvXOfwPuPYvxFHWLXjog+rkWb62QoQQpiAa89yzL/G7zl1HRNCVAKT6sgrUMPKzyd3KbDU8XszDZvvLZFIJBKJRCKRSCRNwkXXMZZIJBKJRCKRSCSSSxn7RTQd9mLhku8YK4oyHHip1u7TQoixqKHYnixrAbh90WC+EGKgh8sJA9bXcehqxwizRCKRSCQSiUQikUgcXPIdYyHEamD131TW1L+pnHygy99RlkQikUgkEolEIpFc7FzM3zGWSCQSiUQikUgkEonkgrnkR4wlEolEIpFIJBKJ5GJCzjD2PHLEWCKRSCQSiUQikUgklzSKkCuaSS4OZEWVSCQSiUQikTQ1yn9bgfowvtkN//PPxl+kLL8obFmFDKWWSCQSiUQikUgkkosIuxwz8jiyYyy5KNjT7HqPy+yS8iMA5S9M9Khcvyc+BZpO541R4zwud2D2EgB2xI/xqNwead8DUDB2gEflAoR+91uTyQUwfjjDo3J97nkd8LyNQbWz8dPHPS7XZ+KLAFQsetijcn2nzAeazhb7mo/yuNzOySsofXCEx+UGvLMSoMl0biobN6VPbiouRp/cVDpXLHjQ43J9p75D+VOet4XfPNUWlrxTHpetD09qsjayPW6sx+X2TP8OaLp7dVMgPac7AAAgAElEQVTZoqnkAh63c5WNJZcmco6xRCKRSCQSiUQikUguaeSIsUQikUgkEolEIpFcRAgZSu1x5IixRCKRSCQSiUQikUguaWTHWCKRSCQSiUQikUgklzQylFoikUgkEolEIpFILiLs/20F/h8iR4wlEolEIpFIJBKJRHJJIzvGEolEIpFIJBKJRCK5pJGh1JL/da4B5rf77T3yv1lDzrvL3BLEzZlM4KAe2I0mUme9ifHAKfQx4SS+8Qj6iBCEXZD/1WryPlkBQPQjtxJ66zBnfm3LzthO7qveTuqEYcjtoNFg3fMbli0/u5SnSbwM7xsfxl6cC4Dt6E4sm39w08uTOnu3a07Cvx8AoN/pz6lMzeHwg+9Qtv+0m2zvxEjav/cIumB/yvaf5vDUtxEWKwDBV7an1XN3ogvyQx8eiDmrkMwv1zvzdlg3n4ND1G/WJjx7D0GDu2M3mkie/hYVB9RvSAYO7Eri3HtAqyHv67VkLVgOQMjIK4mdcQvereM5fN2jVOw76ZQb+PqHKD6+aEIjQK/H9PMyKj5620VvQ/8heI+9DQBRaaTivdexJZ9EE5uA/6zZ1dcnKpaKrz92buu79sL37odAo8G07mcql3/lEbmbT+fw8vpD2IVgbOcE7urdykXu9tR8pn+3g9ggXwCubhPNfVe2BuDLnadJ8YnjvodnEeDjhW/yTrfr1Bgbx864hfDbhmLNLwEg/aUvKP5Vle113YP8sXUn/37jLWwVZYztGMtdV7Z1K3N7Si6vrN2P1W4nxMfAR3f0B2D2Tzv5/UQWob5eLLt3iEuezcm5vLLxMHY7jOkYz129klyO7ziTz/QfdxMb5APA4FZR3HeFaq8vdiWT6pfAlEdm4WXQ4XfaM7aoIuq+0SQ8cyd7Ot2B7+VqmR2PLAWNhoKvV5Mx+z2X9LGz7yVgkFpO2qz5GA+eRPHS03LxiyheehStluJVm8l+o7oehU28DgDfp97FnpmKNq4FaDRY/lyNee0SF/m6TldguO4OEHaw2zEtfQ/bqUMA6AeNQX/lcBACe0Yylh0bnfki7r+J3HeXutnlXPpqQwPRR4dhr6gk973lzvxhE68jfMJIANqtfA1toG+97aoN9qflwlkYEiIxn8nh5P2vYCsuxxAfSceNb2POLgSg04GvyV6wlNxPVtD83cfwSoxB2O2UrNuGxserQf7t78KTPtmnfQvi56k+uX/qV1Rm5HFo8huN9smKTouloJQ9Y2cTOqiLM2+HHZ9ysMfEC9YXIHzSSGe90PcZzcavP+KV349iF4IxHeK4q0cLlzJ2pBUw/ae9xAZ6AzC4ZST39W4JQKnJwtx1hzhZUIaCwuwh7enjyKdt3QXDyDvVe+iO9Vh+/77O66GJa4n3lH9j+uYNbAe3VB9QNHg/8CKipADT5y/Wmbcunv736/y+eRuhIcF8/8Uit+OK3getXxgoCvbKEuzGYrc0F+KT9dGhCKsNa4Hqn9uvehVFr0NYrJx5/lNKN+/HkBBJy4Uz0YX4U7H/FKemzXfWhcRn73aWfXr621QcOEXgwK60/s+TIATWwlIXXeOfnkjQkJ7oQgPReBkwp+Vw+uE366VzxKQRaP28AYWCH353ymy38jUUgw5htmJOz8GnXXOP+ORuxxer6b9aQ+rTHzTI5rqIYLDZMGcVuByvQhcSgMbfp0F2dcp/9m4UjYbcr9fVPo89jv+DgSKgC2AA3gN6oEYxPwxsdKtEfyN2uSq1x5EjxpImQ1GUMsf/sYqiuD/xqcc2KorS4ywitMAC4NojQ6YScn1/vFonuCQIGNQdrxaxHB5wH2eeWED88/cDIGw2Mp7/mCNXT+X4mEcJnzDCJW/uR9Ud2ZqdYhQFw7AJVH77Gsb3n0Db/gqUsFg3xWxpx6j8+F9Ufvwv106xojh/elLnxJceomi1+uBw/MmPKdl9gjYvT67TaElP307aez+xrc80rEVlxNw2GABdoC+tX5zM/kkvI2w2do/5F9v6TSdy7FVuMoIGd8e7RQwH+t5PymMLSXxhinpAoyHx+fs4dsezHBz0EKGj++HdOh4A49FUTkx+kbKth9zklcy6F4DSF5/Gnp2JrkMXNPHNXNLYszMpfXoaJdPvonLJZ/jdP0vdn3GGkhn3qH+z7kWYKrFs/cOpj++9j1D63D8pnjYRQ9+rPSLXZrPxwtqDLLipF8vvGsAvhzM4mef6UALQNT6Ubyf149tJ/Zyd4hO5pXx/II05s+cQ/OfnPDLxH9iaX+4RGwNkf/Ajh4ZP59Dw6c5OMUDF2k94du5cFtzan59X/swvh9I4mVvieh0qzbzwy17mj7uC5fcO4ZUbejuPXd+5GQtvca8LNpuNF389xDtjerBsYl9+OZrJyfwyd1vEhbB4/FUsHn+Vs1OcU1bJ4r1nmDtnNmGbPuP5+ydiauY5W+hjwgns1wVTWg5oFBKfvw+AU5PmYs0vRhvk71JOwMDuGFrEcnTgfaQ/uYC4eY62Z7Jw6ranOH7tNI6NmEbAgG74dlVfKvj16UTgUNVOFf+eirZZGyoW/ovy56eg6z4ATbRr+7Ye3UPFC1OpePEhKr94A6/b1BdNSlAYhgHXU/Hyw1T8+wHQaPG+/RFnvuDr++PVqpavOJe+458BITg2/EHMKRmE3jwUr1YJTn2PXfuQev1Kyhtk15ipN1KyeR8H+j1AyeZ9RE+90amPKTmLquewA13vUP1by3hy3/+eI1c/wLERjxB4dU/8ul/WYJ+sjwl3qxeexpM+OeaJSZRs2KHa4s5XsJUYG++TJ7zE9gEzODj5NdBoaP3i3c682gA/j+jr36cTQUN7c/SaaQBU7lrHixuP8M7oriwbfyW/HMuqu13HBrP4tj4svq2Ps1MM8PJvR7myWRjf3XEVi2+7gqRQP/WAosEw6m4qP52Hcf50tJ2vQomId5OLosEwfDy243vcDumuHIHITa/TludizIihLHr9+bMe1/qHYy3Jwlp4Bo2XP2j1LscvxCenv/QFFftOsK/7XaQ8thCA45PmcXDII5x+5C2S5jteOD81gewPVrC/71SsxeWE33q1o+xueLWIZX/fB0h+7F2avXAfaDQ0m3cvltwi9vW6F2u+a0e+5Pe9pD3/Hyr2Hifn05WUHzhZP50VBQU4MOghdl92K74dq190nrjzeQ4NeZjcr9cSNLi7x3zysQnP1emTz2fzzIXLKd91DHNmPplvL3Uer+0vGmRXh/xm8+7l+PjnODBoGmFj+rqcB2pHuAuwDKjqMVc18E7AUOA1ZD/q/x3ygkqaHCFEhhDipkZk7QWcAE4Ji5XCFX8QNLS3S4Kgob0pWLYBgIrdR9EG+qGLDMGaU4jR8VbQXm7EdCINfVTYeQvUxCZhL8xGFOWC3Ybt8FZ0bbrVW2FNbPUNxpM6eyXF4ZUYDUDhb/sI7NYGXaAfhshgNx1C+nYkd4Xaic769jfCr+0JQOQNfclbuRWvqBCMp7Mo23MKYbGS8/1mNxnBw3qRv3QjAOW7jqEL9EMfGYJfl9aYkjMxp2YjLFYKfthE8DD1/CpPpGE6lVGnXXSt22HPTEffvjPmTesxb/oVQ6++LmmsRw8iysucvzVhEe5yOnXDlpWBPTfbRa49OxOsVo/J3bdvHwkhvsQH+6LXahh+WSwbT2TXeW61OVVQxoh+V0BpHtryQrrEBLFn0wa3dI2x8bk4cDKVhBA/4rRGDF4+DO+QyMbjmS5pVh1MY3DbWGIco9yhfl7OY90Twwn0dn1QdNoiuIYt2kaz8WT9bAHQpl0HrEW5WIpzKa80kb9/q8dskTDnLtLmfQoCfDu1xJSsnm/Flv1U7D6KISHKpZzAYVdQtPxXNc3uo2gD/NBFhABgr6gEQNHpUHQ6hFB7gGG3j3COxGqat8Gek4bIzwKbFeuu39F17uNSBubK6t9e3lDzjb5WC3oDaDQoQWGIwlznoaIVvxNY6zqfS1/vNgmYUzKxZOajaHWUbtpN4LDeTn2FWR0tyft6bYPsGjysF/lL1Pqav2QDIcOrddJ4G5w2rvJvgQO6UfbXfuc+hHCOyDTEJ8f9q7oz2FR49D4iBP69OwBqB7fiZEajfbIpPQ8AS14Jgd1aYTyd5cxrKy33iL5h468le+EyZ704kJyutusgR7tuHc3GU7nUhzKTlV0ZhYztEAeAXqshwEv1HZr4VtgLshCFOWCzYtu3GV0793ffuj7XYD24BVHu+vJOCQxF17Yblh3r3fKcjx5dOhEUGFDnMUXnhbBZwK6ev91Ujsbg55LmQnxy7byAs+kbj6ai8TagGHQEXNWJgp//BCCvRvsKHt6L/KUbnPm1QX4EDe6mtjebHWG1UfDDJpcyS37fQ/CQnuQv3Uj5rqMoGk29dNZHh2IpLHU5VoXFERHi16EFwmJFMeg84pPL/jpA2c5jeCW6+uTz2dy/axvyl/xKwQ+b8EqIch5PmHOXi5yG2FUfGYJfV1W+qcZ5hAzvRS0U4Gbga8d2e6CqYuagjiSfbWBHcpEiO8aSeqMoykuKojxQY3uOoiizFUVZryjKLkVR9iuKMrqOfM0VRTng+O2jKMo3iqLsUxRlMeBzjiLjgDNVG5bMPPTRrp1bfXQYlozqm7klK9+tA2yIj8SnQxIVe44690U4wskA8Pat1tU/BFFS4NwWpQUoASFuimnjWuF913N43TwTJTzOJX9NPKVz5bEUfDqqb+sjRvXBKy4MU2Y+XjGhrrJDA7CWVCBs6lqFpozqNL4tY9EF+dH2tSn4d04ialx/R5oCaqOPDsWckefcNmfmo48OxRATijmzxv6sfAy1dKgLJTQcW14Ohr6DMP+xHnt+Lpqws48QeQ0ZiXmXewfKq9/VmP+ofmCqkluFp+RmZ2cTHVBdNaMCvMkpq3TLty+jkJv/8ztTl27jhGNEuVW4P3nCG1NxAUaLjU2nckjPzHTL21gbR04aSfu1b9L81QfRBlU/2OWUVhId6IOmWUfsBRlE+XuRU+qqc0pBGSWVZu7+4g9u/XgDK/anntVWNW0RVdMW/t7klpncbZFZxM2fb2bqdzuco+uR/t7ceEVHft5xiKHvb8DfS0eC3uwRWwQN7YklKx/j4WRVRmSIS1pbUSkaP1f3oo8Kcy0nK7+6fWo0tF45n/Y7P6d0026Me9SHW6+kWPx6qR0g79seRliq9bcX5qEEub9w03Xug+/T7+E7ZS6VX74JgCjOx7x+Of7PfYrfvC9B2LGlVYcEWjLd/cC59NXHRODTqZVT34pdR9FHhTn1bfX9qwAovtUvP+pjV114MJYc9eHYklOILiyo+rxiwvDrrPohv57t3fybNtAPQ7NoSjdVjwLWx78FDumFJSvfzY5Ngad8cvqzH+LXox0ALWdP4NS8Lxvtk7ssn0P3NS8RNa4/XtGhmDKqbSGsNo/o690iFv9e7Wn9/SsA5GkDiPKvrhtR/l7kltfRrrOKufmrv5j6wy7niHJ6iZEQHwOz1x3klq+2MHfdQYwWG6B2bEVxDf1LCtzaiBIYiq59b6zb1rqVZxh5J+ZfvlCnIngSjc7ZKQYQditotC5JLsQnh47uR+jY/i4+WR+tpgkZ2YfyA6fQ+vlgKy4HR12oWRcN0WGYa1x3S2Y+Pm0SVH2EoM3Xs4m4vXoKWG2dw/8xhOINu+qls9bfB0NUqPM+Yi12jxTw7dySypMZzhcpHvHJxWVofL0bZPOq41XlmDPzCRndz8VfaIP9G2RXfXQohjrLdfPl/YBs4Lhjey8wGnUaagugO5BQO5Pk4kZ2jCUN4RvgHzW2bwY+AcYKIboBg4DXFKVGPLE79wMVQojOwDxUx3I23OUIcb4ULmk0vt40X/Q46c9+iL3MCEDeF6s41P8+ZxrD4FtryKtDYK0y7VnJVCyYQeXHz2DduRbvG6c1KH9jdE599C0M8ZEAaP29nTer2qLrKr8qjaLVEnB5Eilvf0fhhj00m3ETPkkxdShztvOoW3k3Hc4iTxMUjDCZsKWeriHPHV3HrngNGYnx8/dqHdCh73kl5j831kPPC5Mr6jip2iW1iwpk1X2D+XZSf27p1pzp36lhlUlhAQxqHc3m0zlMXbqNNpGBaJQ6XG0jbJzz2Sr2XzWFQ8OmY8kpJOGZO12zGnzQd78Wy5bv6tTZZhcczirinZv7sPCWK3l/0xFS8t1DxF3LrsOgtQRfFhnEyrsH8O0dV3FLl2ZMX7EbgJJKC4dyShjeJoY1kwdhtNjYk1FUh7yG2ULjbSBm2jgyXv26+sCFtj27neMjHuZwnzvxvbwNXm0S1SxaLdpANfzPsu1XdG1qh4K728e67y8qnr8P4/vP4TXyDnWnjz+6TldQPvtOyp8aDzo9mvBa7a8h+gpByeotTn310WEghFPfE2PUKQNxs26rQ92Gt2NLTgGpT7xH4Wr1xVKzt2aieBuqM2o1NHt7FpYzOViza71sO4d/U7wNRD04jszXXdcGaFI84JPDx19L5XH1ve2Jf/2Hy964v07R9fHJ+8a/wL5bnqfZjJswRLu/iPWEvui0aIP8OT7mUQC0lw+qQ4grl0UEsnJSX769rQ+3XJ7A9J/UFx5Wu50jOaWM65TAN7ddgY9ey8c7TtdLNwDDiEmYV7t3frVtuyHKi7FnuM4h/du4AJ9cuu0Q1sJSF5+MEHi3SSD+yQmkPLbo3D6qzqcm9djhMU9w6JpZZC5yX8sERSHsxoEIm42C5b/VS+fi3/dQsGKz8z4SNqafSzrvNgl4t4ona9F3dahzgT65Dv3dBdYop8ZxIQCNQvg/rnYpp85HznPZVYj63S/gVqpHiwE+BtKAHcCbwJ+AtXamvxNxEfy72JAdY0m9EULsBiIdc4YvBwqBTODfiqLsA9ahjvJGnUNMf+ALh7x9wL6zJZw6dWr3TZs2jVMUZceyshT0MeFYaj1wWTLz0cdWh8bqo8Ow5DjS6LQ0X/Q4hd//RvEvfznTWPOKwF59Q9bWDH8uLUAJrH4TrASEIspqPcibK8Givlm3ndynvnX28Xfmr8mF6hw+YQRtV75J87cfpWSNGoqX891mjCnZeMWEYc6qJTu/BF2gL4pWbdpesdVpTJn5FPy6h8rkbPRhgRRvOYx/h2Z4xbqP+Foy8zHEVo+8GmLCsGQXYM7Mx1Bjbo8hOgxLlvuIc21Efi7a5q2co7KasAjsBXlu6bTNkvCb+iilLzyJKHUNsdN3643t1HFEcaGr3PBI57an5EZHR5NVanRuZ5dWEuHv+qbb30uPr0Fdv7BfUiRWu6CwQh1N7BWuY3CXy/j41j4EeutJjHN/AdEYG1vzitW6KwS5X63Fr0trZ7qoiDByNIFY/vgWUVpAdqmRiABXnaMCvLkyKQofg44QXy+6J4ZzNMfVHrWJjo4mu6YtyiqJqBGCrdpCV22LFhFY7XYKjWa2puajqSjGOzgUvVbD4FZRFGt8qU1DbeHVPAavhEjar3mTTn+9jyEmjLjHx+PVLNqZVhsc4AyPdpaTVauc6DC39mkvKadsy34CBnR35MmjeLUaomc7sR80WhT/QAA0IeGI4rPXf9vJA2jCY1D8AtFd1gV7fhairESdpnFoB5rwan31MTX8QD30tWTloY8Nd+rr16sDlpwCF31VJTXoQgPrZVdQ/aM+Uu2c6SNDnPMahdlK5Yk0Zz5zShY+7Vo49Ul48UFMpzMo236oQT7Zq1kMhoQoLls1/6x29CSe8snhE0ZgPKAuMJj7418EdG3VaJ9srzBhKSileMthtH7eeMVWj1wpOq1H7nuWzHyX7aiICLIrqp/ps8tM527XzSNUH2c0E+XvTaS/F52i1WiCIa2iOJKrvmATxa4jxEpgqEsUFqiLbnn94xF8Zi1A1+EKvK6/B227nmiaXYb2sh74zFqA1z+mo03qiNe4h/AIdqs6alyll0YHdptLkob6oYiJ19Lmyzm0X/UaluwCKvaddPHJQkDrjx7n9MPzMaVkYS0oUUeUHXWhZl00Z+ZjqHHd9TFhGI+lYYgNd4Y36wLcA+w0Pl4EXNmR0w++Xi+dASqPnsEQE+a8j3gnVUe96WPCaPXh45T8sRdFU91F8IhPDvJ398l12DxwQBfiHhtP6KirsGQXYIgNry4nIRJ9RDDt17zpzNPmmznogv3rbVdLdqFjv/u1roEOuAFYXGOfFZiOOvd4NOrCXMeR/L9CdowlDWUpcBPqyPE3wO1ABNBdCNEFNezE++zZgbOO6bmyYMGCp/v27ZsvhBh3U0hLQkb1o2StaxhsybpthN6ovvn27doWW2kFVkcYYOLLD2E6kUbuh65vWXWRrm/k7blp1b8zTqMJiUIJCgeNFm273liP73ZJr/hVhxZqYpJA0YCxzJnfmU6vu2Cd8z5bydERj3DyjtkUr3GM1Ey/kYKNe7GWVmDOcR99K9x8kIhRVwAQffMA8n7Zrsr6ZTtBV7SjdN8pfFrGEtS7LcbTWUSOcV9wqWjNNsJuGgiAX7c22ErLseQUUr73ON4tYjAkRKLodYSO7kvR2m1u+WtjPXEUTVgE1sP7QKfD0Hcwlu2uc5s14ZH4P/Yc5W/Ow56R5ibD0PdqTH+4zjuzHj+CJiYeTWS0R+V26tSJ1MJy0osqsNjsrD6SwYBWru978soqnaOp+zOLEEIQ7KPOs8tLPoESGEEuvvx+Oo/OV7mPzjTGxvoadTfkmt4Yj1aHQne7YybJJ49x5vghVedDaQxo7dohH9gmht1n8rHa7RgtVvanF5AUVvecPFdbVJBe7LDF0SwGJkW6pMkrNzltcSCrCCEg2FtPdIA3qzZtg8AI8A9hZ0Yx3fsPvmBbGI+ksLfLJPb3uZf9fe7FnJnPoaGP4BWndhYUvQ7fLm0wp7nOhS5Zu5XgG9TynW0vtxBtaCCaQDUEUvEyEHBVF0wn1bpSvGYL/n3UUWJRUQ5aHXj5gFaHrlt/rPu2uJSh1BgF1sS3BJ0OUV6CvSAXbYvLQK92PjRh0WCodpXBo/pTUqstnUvfytMZGJrHYmgZT0Dfrni1iqdk7TYXfQF0Ab5YC0rqXceK1m4jbJxaX8PGDaJojbpfFxpI+f6TeLdQz8/QIhb/KzpSsnYr0bNuRxvgS/rcDxvskyuPpnCw+wQO9a174SpP4kmfbDqdgSlFnQsc3K8jpqzCRvtkRatB42MgsFsr8tftconk0Qb4eeS+V7xmC/5XdnZud+rYkdSCUtKLjWq7Pp7FwCTX9Rdc23Wxs12H+3kRHeBNcmE5ANvOFDgX37Knn0ATFoMSEglaHdrOV2E9ssNFrvG1qRhfVf+sB7dg+vFDbIe3Y1nzFcaXp2B8dSqmxW9gO3UA0xLXrxc0FmE1oWj1zs6xxssPu7ncJU1D/VDup6s4fsezHBo+naJfthIx4RqMR1Px69YGgKQ3HiTthc8p23HEWUbpnwcIHXklAOHjBlHoaF9Fa7YTdtOg6rJLKijesAvvpFi82yao5Y7p76Jv4MCueDWLxpyRh73SXO82bs7Mcx4LGdkHxat6bYnWnz5N2otfkPflGo/7ZL+urTGdcfXJddk8651lHBj0INb8Esp2HiVs3GBCR/fFlJaDNb+YvZdPZH+fe50yDg2fScnm/fW2qyWnkPI9x/GqdR6Fa7bXVG0IcAR1hLgKX6AqVn4oakfZfbVRyUWNUmeYnERyFhRF6QB8AIQDA1DDqVsJIR5SFGUQ8CvQQgiRrChKmRDCX1GU5sBPQoiOiqLMANoLIe5RFKUj6pL4VwghdtRZIIwA3jSlZLYu+HYd2e8sIez2awDI//IXAOKeu4/AAd0cn614C+P+E/j1aEfrZS+pc10co8MZr3xO6YadJL4xHZ/2LfC5rDkAFW9NQ5RXr/aobdlZ/VyTosG673csf65A11V1rNbdG9B1H4K+62CE3QZWM+b1X2NPP+HM7/fEpwCYUjLxlM7hd44ifMIIvJPisBSXY8rI5+jDCyjdq4acdfryCY7OWIQ5uxDvZpG0f286+mB/Svef5vDUt5yh1wkPXE/0LYPQ+hrQ+HhhKzOS+fUGkp5Qw8ntNhvWnEIyXvsG345JBA7shr3SRPKMt5yfXwoa3F1d+EKjJX/xOjLfVhcmCr6mN4nPTUYXGoStpJyKg6cJGtgVgJKnH8ZvygzQaNTPKq1fSeXSL/Aafr1qq9U/4vvAoxj6DMCe61h4xmaj5FFHyLvBi+APl1A85Va1cwKEfvcbBWMHoO/Wu/pzTR6SC7DmyfG88ush7HbB6E7xTO7TmiV7UgAY16UZ3+xK5ts9Keg0Cl46LTMHtaNLnDr6fudXf9Kmay/ue2QmoX7e6E7tRN9jBAApj79L7herAUh8/t4G2bjF/Efw6dAChMB8JoeUx9/FklNIj7TvERYzG1f/xAtvLsBut3P9ZRFM7p3Ekl3qy5px3dRPsfxnyzF+3JuKosDYLs0Z30tdQfrx77ezIyWXIqOZUD8v7u/Xjtve+AaA1Y/dxqsbD2MXgtEd4rmnd0uW7FU75eMuT+SbPSks2XsGrUbBW6dhxoDL6BKrduLf/fM4hWEtuX/6LLz0OvySd+HTZ9QF26Imnf56n8MjZuLXtQ2tP3sGYbVit9jAri5ak/fJCnLeVEN1Y5+dQoCj7aU9Oh/j/hN4X9achNceURfF0mgo+nkTOW+p567odcS/PI2QsYOwnTmBZdcmDH2GgqLBsmUN5tWL0fdVr61l00oMQ25C1/tqsFnBYsb03UfOzzUZRtyOrlt/sNuwp53CsvsPfO9TPxmW9crn5Cz4llCHryhw+Ipz6asJ8HN+rinvg+/JWfAtYRNGEjx2EFpfb7zbNqNw9VZ82jart121wQG0XPQohrhwzOl5nJzyMraiMoJH9CFu5q0oPga8E6Ox5BSQ9+nPFCz9lQ5bP8GSU4A1V+0UWovLMMRF1Nu/VdEl5Ue3a+tJPOmT/Xq0I27OZHw7tcJuMlOZkc/h+95stE9G2Mn8cj1p768k9OqudP7qSUBdaYe4yLUAACAASURBVNqSU0jZX/sp33G40foqeh0Jr0xT731tm1H5/Vv8tnkzr/5+TPVxHWK5p2cSS/ar4eHjOiXwzd5UluxPU9u1VsuM/m3oEqMuLnY0t5S56w9itQnignyYO6QD0TPfo/ypcWjbdMUwcpJ6D921AcvG5eh6DQVwm1dsuHEqtiM7XT/XBGhatEff93pMn7+I3zz1k2iWvHOHWD86+0W2795HUVEJYaHBPHD3Hdw4arjzuKL3QesfBijYK0uxG4vQhyd5zCdr/XxAUbCVG/G9rBm2ikpMpzPxSozCnJHHkXH/QuvnTdLCmeiC/ak4eJpTD73hrAuJ8+4laGBX9bNCM96mYt9Jwv9xtbqSsgK24nL0Ear9Ux5/l6gpY9AY9CjeBrT+PtjLKzl2+5x66ezXqx2GyFCEzUbOJz8T41h93m62UHlc7QvqY8Kwl1diKzd6wCfbsFusTp+c/dFPZL7+Tb1srgsPBpsdc3aBy/EeaepnwHZ3nIA2wLdBdlXldyNx7t2g0ZC3eD2Zb6nn0TP9O4BPgS1Aze9+NQdWo36qKR24G0g5Z6VsYm5odv3/fCduecqP9Yip/99BdowlDUZRlP1AnhBikKIo4cAKQI/ayb0KuPYcHWMf1HnJ7R3pWwHTztExBmBPEzT+qoew8hfcvxF5IVR1jPc0u96jckHVeWPUOI/LHZitPnjsiB/jUblVN66CsQM8KheqO8ZNIRfA+OEMj8r1uUcNdfO0jUG1s/HTxz0u12ei+g3RikUPe1Su7xQ1bLapbLGv+SiPy+2cvILSB0d4XG7AOysBmkznprJxU/m3puRi9MlNpXPFggc9Ltd36juUP+V5W9S3Y9wY9OFJTdZGtseN9bhcR6etye7VTWWLppILeNzODhtfFJ052TH2PLrzJ5FIXBFCdKrxOw/oc5Z0/o7/k4GOjt9G4Jam11IikUgkEolEIpFI6ofsGEskEolEIpFIJBLJRYSM+vU8cvEtiUQikUgkEolEIpFc0siOsUQikUgkEolEIpFILmlkKLVEIpFIJBKJRCKRXETY6/f1U0kDkCPGEolEIpFIJBKJRCK5pJEdY4lEIpFIJBKJRCKRXNLIUGqJRCKRSCQSiUQiuYiw/7cV+H+IHDGWSCQSiUQikUgkEskljSK/gSW5SJAVVSKRSCQSiUTS1Cj/bQXqw6jE6/7nn41XpP50UdiyChlKLbko2BE/xuMye6R9D8DuxNEelds19YcmkVsle1eC5+V2O6PqvD1urEfl9kz/DqDJdG5KWzRVvbDknfKoXAB9eNJF2UaaSmdP12NQ6/LF1PZA1Xl/i1Eel9vp9IomrW9NxcVYL5pK9sV4f2qqOtdUPllniPO4XKs5HfD8fUQfngQ0nY2b0l8cbj3Co3LbHV/pUXlNiZBjRh5HhlJLJBKJRCKRSCQSieSSRnaMJRKJRCKRSCQSiURySSM7xhKJRCKRSCQSiUQiuaSRc4wlEolEIpFIJBKJ5CLCLucYexw5YiyRSCQSiUQikUgkkksa2TGWSCQSiUQikUgkEskljQyllkgkEolEIpFIJJKLCCFkKLWnkR1jyf8i1wDzAS3wIfBi7QQJz95D0ODu2I0mkqe/RcUB9Zt+gQO7kjj3HtBqyPt6LVkLlgOQtHAW3i3VbwpqA/0QdrtTVoftH2PNKwbAp11zjo6YgfHQaeLmTiZokFpGysz5GB1lJL7yEIFX98CaX8yRodNc9AqfNNL5u9P+L8l5dznZC5e5nWBDZfu0a07zd2YBcPnRxWS/u5ysNxe7yY2fO5nAwd0RRhPJM2rIffUhghxyDw+Z5kwbesMANH4+zvxBg7tR/Osu57YhIZKWC2eiC/GnYv8pTk2bj7BYVZnP3u28Bqenv+28Bs1fe5DgIT2wOGwK0P6PRdiNJnDYXRvoh62knCPXTD+rzoEDuxI/ZzJoNeR/vRbjoVPEz5mMxtvgvBm0/PgpTk97HXuZ8ZznX1tW1TXxad+CxBfuR/HSI2x2CpZtcOrc5qfX0Bh0YBekzfmQsi0HGnft2rcg4d/3O7cVnRfCanK7dlU8/e/X+X3zNkJDgvn+i0V1plH0Pmj9wkBRsFeW1JmmoW0kdsYthN82FGu+Kq9w5V/Vtvj5dTR6LYpWS8HyDWQvWNYgWwQMUO2v8TFQc0qUX5fWlO853mB9E569hzBH3TWlZiMqzaS/9AXFv+4EoPuJbzCdycEQH4Gw2ijZuLtedTdwYFcSn70bRaMh9+t1Ttu0eOthALqcWIq1qITURxdQsmEnvl1ak/jiAwDoo8PAZseaX1xn21O0GqzF5c66GXzNFQQP6+20hT4qBMWgb3B7O5/OHY4ux1ZYQvrjb1O6cSc+l7cm7t8POnUWVhvWgmLSZs2n8uDJ6ouj0dDqx9exZBWQ/9lPxM6eDBoNphNnVLnr36L4152kzfu0UfUtZOSVxM64Be/W8Ry+7lEq9tUouwlpjE9raL2oQh8bTodN72EvrcCSXXBOn1zlo3RhgaCtDuYLHNTdKfNC/duZpxahC/YHoMNfH4IQ2CoqwW7n6KhZCJMF+O/fn85mi6DB3Z1t/EL9W01/oQuOAxRAYCvPR1gqXfSuj09uLG3btuSjD96ga9eOPPOvl3j9jfc8Ivd8OjflPcRusmCIDsVaVEbOxz8B0O3EYipPZgBQtusowmK94Ovn1POT5/Ht1QmA4uXryHrmbbdziXrmPvwH9MRuNJH52OtUHjqJoUUccfMfd6bRJ8SQO//zBlhZ8v8RGUot8QiKokxTFOWwoihfNjBfsqIo4TV2aYEFwLVAe+BWx/9OggZ3x7tFDAf63k/KYwtJfGGKekCjIfH5+zh2x7McHPQQoaP74d06HoBTD7zKoeHTOTR8OoWr/kIX5OeUZ8svIWXa66Q88ibmtByMh04TOKg73s1jONR/CqmPLyBhXnXHJn/Jek5OmOt2Lv59Ork86B4Z8hAh1/fDu3WCS7rGyE54+UE0Ab4ApM39kIgJI+qU69UihkP9ppDy2AISa3TGCpas58Qdc93S5n78E3lf/OLcX7NTDJDw1ASyP1jB/r5TsRaXE37r1Y5r0A2vFrHs7/sAyY+9S7MX7nPmyfv2V47d/qyLnMODHwQhSH7odY5cM52iVX9RtGrL2XXWaEh4/j5OTJjL4cEPEjK6H4kvTeXEhLlY8ovAagOgaPUWoqaMPff51yGrynZxT00k841vOHLNdDJf+5q4JyY4dfZKjCJ56qucuH02cc/cCYrSqGsX++REst78xrmt8Qt1S1OTMSOGsuj158+ZRusfjrUkC2vhGTRe/m7HG9NGALI/+FFtJ9fOJGzcYDdbHBk5g7DbhmOIj6y/LRz2PzlxLpUn0xE2mzNd/FMTG6xv+PhheLeIIefjn8n9/BdsJeUcGj7d+ZALUJmSjfFoKskzF7C73fj61V2Nhmbz7uX4+Oc4MGgaYWP6qrbRaAi+ugcAe9vdgjW/BHNaDgDGIykcGTmTjJe+wHgkBTQKKU++69b2Mt/6FkWvd6mb2Yu+4/Cwh53pYqf/o+HtrR46H+p4M9aCap0rj6Zy4vrpZL/yGZVHklE0GtKfXkjc89U6A4TfOQrTiTRVt2encHrSHNKffhe/Pp0BOHj1NLIWfd/o+mY8msqJyS9StvUQfydNYePa9aKK5u/MxFZYStbCZef2yTV8VO5/VmKvqH5xVtUpvmD/9upXxD05kYTn1fOylZRjN1tIvv9ljt/8NMJic5bzX70/ncMWVW38gv1bLX9hLcnCWpSGtTQHrX+k2/nVxyc3loKCIh6Z/ozHOsRVnE/nJruHfLgCBBwY9BD7r7iX0NH9ADAlZ1Xbfu12j14/ny6Xceqa+zgx6E6CRg/G0CrR5Vz8BvTA0CyOk0PuIfOZt4h+Vn0xaD6dzunrH1L/xjyMMFZSuuYvJJc2smMs8RQPACOEELdfoJxewAngFGAGvgFG10wQPKwX+Us3AlC+6xi6QD/0kSH4dWmNKTkTc2o2wmKl4IdNLh3VKsLGDsB47Ixzu3DFHwQN60XI6H4U/vAHAEHDejlHDyt2H0Mb6IcuMkQtc9shbEVlbnLD77iG4rXbnNuW7AKn7Jo0RrZ3qwQqj6YCULJht1NOfeWWbXWVWzOtOT3XrbwqAq7qRMHPfwKQt2QDIcNVewYP70X+UjV/+a5jaIPUa1BVlrWoFI23wSlHWKwU/lhti5Dr+lL4w+9n1Vm9llnOa1m+4zD2Sgvm1Gy8W8SR981a1Ra/7yX42ivPef61ZdXUAwFaxwOdb+ckbMXlTp1L/9hD0LBeWPOLsZWU49u5VaOuHQLnQyMANTqGddGjSyeCAgPOelzReSFsFrCro1x2U7lbmgttI1XpqrDmFhI0vDcaby+ExYqttKLetvCtYX/sgvLdx5xyzdkFDdY3/B9DnGnN6bnOtLVpaN3166qWZapRVsjwXvh1bY21qBRwr8ei0gw2O0HDelG8ZiuIutuef7e22ErKXGyl8fV2VViIJtO5eMXvBA7t7dDZBDY7AUOvoHjNVgQC4x6HzhGqzrroMAIG9aRg8Rq0gX6YUzKxnMkm9NbhFP/0R3W9yC9u8PWrqm+VJ9Iwncpwu25Nzd9RLwCChvdG6+dD2fbDwLl9sp9LG7FjPHjKTe8L9W/aQF+E2YopOQsA4+FkCpasJ2hYL2xFpc5onv/2/ak+trhQ/+aG3eGTbRZQFLfD5/PJF0Jubj47du7FYrF4VO65dG7Ke4ghNtztuKdknw1LejaWM1nYcgqw5uQTcvt1LscDhlxB8ffrAajccxRNQLWvq8Lvyssxp2ZhzXB9ufW/jv0i+LvYkB1jyQWjKMoiIAn4UVEUoagEK4piVxSlvyPNH4qitFIUJUxRlDWKouxWFOU91PilmsQBZ2pspzn2OdFHh2LOyHNumzPz0UeHYogJxZxZY39WPoYY19E5/97tsZUbqTyZ7po/KoyQUWpnTS0jzEWWJStPDZU8B14tYvHr2c657du5lVO2q/4Nl23OynfesEOuuxJtgK9bHkN0WC275GE4i9yaaSMmjnDu19YYSdeFBKgdRZvq2iyZ1Xqq+fOrz8FxDWqi6LUu22qaMPx7t8eSV4QpOfOsOutr7RdWO8Kq3sSNR1PRhQc5bWGIDT/n+deWVaUHQNqcD4l7ahIdt35ExF3XU7r1YLWNEqLQx4RjSIjEp2NL9LHhjbp2aXM/JO7JSc5tW0XBOdOfF43O+UADIGr8rqKxbSRy0kjar32TuH/ejiWvqFrnkgqipt1Mhy0fkvP+99iKy+pti5rXJW3uhwT26+I8lv7C5w3WVx8e5EwbOWkk+uhQmr0wxaXueiVGovXzoe3iZ/Hv1a5edddQpw5hGKJDsZVWANBuzXwCB3bDKzHamc63SxtCxwwg9vEJpD75Ltjsbm1PFxGCsNpqyFaPx/5zvHNf1gcrGtze6qNzq1Vv4T+gO/oaOvt0aUPw9QOIfmwiGU8tBJvdpV3E/msymS9+AnY7ircBi+MaeLWIRRusPmy3Xfo8vpe3avD1q+2T/04a49MaUy80Pl5E3X8DluwCbKXlNfLW7ZNr+yjfy1s7f1fV6wv1b3FP30nRL1tqpBWEXN+fiHtGE+mIunHq8l+8P9XHFhfq35q/+qCLv6hCMfidc5rL/xua8B4Sen0//Lq0ctrYnKW2KUNiFO1/eZ22S5/H57JmHr1+Gl8f0GrQx0ehiwzFkFDt6wB0UeFYMqsHAKxZeeiiwl3SBI4cQMlPG89uM8klg+wYSy4YIcQUIAMYBKxGDX3uC+wE+imK4gXECyFOALOBTUKIrsCPQGItce6va6n1obY63uiqKdz3116XIHR0P8q2H3FLpwsPwm40UXks9exqnGeRA0WndZmv23zhP8+Sr+Gy8z5f6Qwp0vj5qOGotfPUYZezLszgSJv7+SoO9p3i3J3wrzvPKc9ZZp1XqR6LQAhByOj+zhcQZ9W59u4a2ymz3iKw7+WAwxZVb9rrK6uGruF3XEva3I840PtuCpb+in+v6qh9W1EZwSOvIm72PZTvPOII3274tQu/41rSnv3Iua31Dz9Hag/RiDaS89kq9l81hUPDpmMrKce/a5vqNHY7BYvXc+iqe4mcPAZDYlSdsuq0RY1k4XdcS8H3vzm3m7/6YIP1rdpXpW/57uNYCkpIeKa67h4cPhNzRh5n5n5MywUzUHy9z193z1bfFQXjcTWk+PDwR7CVlLu8AKvYc4yyrQdJ/ecCoqfeiOKld2SttkXdRQoyXq6eJxdx29C6y79AnU+MeBh7STl+3at1Nu45Rvm2A6Q/8TYRD4xDMVTrHDC4J9a8YioPuM/5VbRaND7qSHfa85/S8t1HHQca75P/Vhrj0xpRL2Jm3krOhz+C3f1k6/TJNYrI/XwV6c994tyOe+aus+reEP+WNvcjwidc60zi16M9uV+somjlnwQPvwL/qzq7K1NL3tnw6P3pHLZwtvEL9G+WnEIXfwGAVo/WLxRbWZ6bjEuSRto49Zn3KVy1xc3G+3pN5tA1Mzgz9xN8Oyah+Hg1WPbZrp/dWEmL7+YT9dS9mJMzXNaQOdupuNRPvQ7/wb0pWeU+ui259JAdY4mn+QPo7/h7AbWD3BPY7jjeH/gCQAjxM1BYK38akACgKMq9L6iMXV6e7Exgycx3jhICGGLCsGQXYM7MxxBTY390GJasGqNzWg0h1/ahcNVfruliwtBHhTrDqEF9S14zjT46HEv2uUf6LJn5lKzbXr1D2PFOisOS45qvMbIr9hyn0hH+XfjD/7F33vFVFNsD/85t6b0nEAhVmvQmoIBUC0WxgqI/QVFApVhQUez6VHyKFOtTRH36fHYFKRZUlCYtQOhJSEi96fW2/f2x927uTUJ6VJ7z5ZMPd3dnz5w9e+bMzk7Zn7AXltQ4x5KRW80unnJDrxyJV7sYztvwItasPEyx4eqiY26ViF+fqrfztrwi9a2sc/ETo5s8S4YZU2zV235jTBjWLM9b6Zqz5pEmJ5/gCUPJ/+LnOnWufo+FXocwqGsFVp5IJ++zrZotKlMyGyXL6PQXgLBpoyhYr84pKvjqF4zhwVq6ku2J5LzxOadmPYU+0J/K5Iwm3buwK0dRuL5q3pIweNeRugE4bOobf5c8Xc01FJtSRjRfUBTMn/yIMarqTb0104w1MxebuZDSXYfxPb9Tg21hcdMl7MpR2HKq/MTlb/XpGzFzIt2/fZE2D9yI1Vzo4bummDBy1m308N3Kk2fQB/lRdiiZiuRM/Pt1rdd3LXXoYAwNVHcqChUn0rUFjKquMRcUB46ySny6tsMUE07ghX05b8OLannLLUAY9G6ya9oqaFS/Rpe3huucpvX0urBmmsGh4CirwLtrO4wxYdiy8vDt343AMYPo+tMbtF1xL95d4gkYOcB5Ti7W9CwASvceQ3EoGEIDmx6T/2CaEtOa4hd+fbsQ98BM/Ad3J2TSCKLnTSNi5iW13nfw9H9bbqHH6BuXX7dEfPOKj9bSlmxPxBDoh/VMDoXf78a3Z0dVlz+pfmqMLZob33Le3+QRL9DpMQRGYS/O9uhJbS1unzOTXTs3smvnRmJiolo9vxq0Yh1iSVf9x2Vj16gAu3PaQdmBE9gKS/BzjjZpjOyz3T9blplTk+aTdvvj6AL9sCRXjQgE56iHmAht2xAdji27anSI/4UDqDh0Aru5gHMN5Rz4d64hG8aSluYnYATqXOFvgGBgJLDVLU1dJWUn0BlIUBTl7SVLlpiXLFky/gq/9lqCgo07CJs2EgC/fl2wF5dizc6ndN8xvBNiMLWNRBgNhE4eToHbnN/AEb2pOJFG4ZZdeCfEaPtDLh+BV/sY8r+sahgXbtpB6JWjAPDtq+Zhy67ehvekYON2DJFVlbgwGgkaM9Bj3nFTZVvSsvFy6hx91zWanMbIzfvvD1SmZKiLX337G6FXjsIQGYKvW89g+ZEUD5nF2xIJvVSdwxt+1SjyN+5wXutOwqapefn164K9qAxrtWtwVFjcbGEgZNII7HlFVJxIUx/K69C5dN8xvNpX3Uu/Ad3QeZswtY3EGBVKyCR1QY/oO6/WFg9rqKyQSSM021mz8vAf0hNw9XRUvSQImXwhhZt2EDCiN9jtVBw73aR7556HapjmzSVTbJUIvVF7sNF51RwS2JQy4j5P1ys+0uPlfcDw3hRu2oHOxwvffl2pOJ7WYFuU7TuGlzNPa1YeYddU9YxWnMpokL6F3+3m8GX3YDMXkvvhFsKmjVTnpDnTBgw8j/IjqVWZ6nQUb0skcuZEvBNiCBjSvV7fLd1bpafLNvkbd1K69xjendTeMGE0EDr1Im0FVVPbSNDrKNy0g/Dp4/HqGIc+xB97cSlZKz8macICkiYsoGjrXvSB/h620lebY1xxIq3R5a2hOodMHUm5swfY2CYK9DqKN28n9PoJeHWIQx8SiL24DFtOPlnPrSXpgps5MmIWp+f/g5Jf9qFUWjC2iaJoyw4Cxqhz/rwSYtGZDNjyipock/8MWsvG7n5x9MoHOHjBrZya+zzWrDwyX/mY0v3Hz1pG3GOUMTZci2+A5tfNjW8Bw86n8kQaXu3VesSnW3s1xm3ZRcCQnlQcqzufumiJ+qkxtmhufAuZMNgjXhgCo7GX5v9hw6hXr3mHAQPHMWDgODIysv6QPN1pzTrEdTz82ospP3qa0MnDVYE6tblhio9CmAwEXtCr0bJdVL9/poQ4jG2i8LtwAIaQQAo++tbjWkq2bCdoirrInnefrjiKSz1e0AZedhFFX/2IRALyc02Slmc7sBY4qShKhRBiL3Ab4FoNYSswHXhCCDERqL5qjg2YhzokWw+8BRyMmDEegJx131L43W6CRven589rcFRUkrzwZfVMu4PUpa/T5b1HQKfH/OFm7S02qHNf8j77SUvXee1SAEr3HcenazwBF/YFwLxuA0Xf7SZw1ADtM0Mpi6uW/2+/YhH+Q3tiCAmkx/Y3yVj+AXkfbibvw83EPze/6kr0OvK/+oWKo6cJmzGhWbJDLhuGMKrFNWjMALJf/YyKo6cJd8rNdcoNGj2AHj875S5yk/vKIgKG9MQQGkjPHW+S8cIHWFKz6PHjao+erNPL/kXntQ+RfM9KrFn5pD25lg6rFhF37/WUHTxF7gebASjcot6DXr+sVj9tsrAqrw4rFxIwtAcGV28K0P37VzB/uAW//udhzTATPmNC3TrbHZxe+hqd1i1D6HWYP9xCWeJJOq1bhiE4QHsLaQgPQhjVYaCNkeXyi5T7VtJ22Sww6FEqraQ9+Tbxj81WZUeEkLD6PhAC8yffa3k09t6l3r+SNstmaelsxWdf7AzgnkeeYeee/RQUFHHxlBncccsNXHn5eI809pJcDEHRgMBRUYze4EVzy0ibB2fi0yMBFAXL6WxS7l9DhxULAPUBu/2qe9EH+1O6+wgVSSlUJKU0zBbbXif/m210fHdZjQWnin5UF+ppjL65727At2s8PbeuQhj0WDJyCbigFyn3r9bKdM/NL4JOEDS6H/biMvR+PvX7rt1B6kOv0/X9R0CnI9fNTypSMvBqE0HvpH9TmZpJyuIVhM+YgF/fLvj27oxis2mfa2rz0M21lj2djxd9T32CNSefk7OeJnbJjdon5ABSH34TncnYuPLWAJ27J36EJTWT9PteJvT6Cfj06Ypv7y6qzlFhKA4HMUtuJu3el2p3SAXOPLKGhLWPIvR6bDn5GCNC6PLvR7VFrJrib8ETBhP/+GwMoUF0fmcpZQdP1Z5/C9PomNYEv4CqmGxfcC3Rc6/EOm3U2WPyr6+T//U2Oq1bhjEyFEd51eeCXI3tlohvKfevwhgeTKe1D2tzgNuvWIQ1Kw9jbISWz59aPzXAFi0T31ZXOYXeiN43GHzVEUO2wgxQql6SNiQmN5WoqAi2/7qewEB/HA4Hd86fTa/eIykurmUhx0ZQn8611SEAETPGN7sOUYQgavZkbHlF5L6/Ed/uCZy/4w1QHFhzC0lesIKgkX2bff9cK14LvYEO374Gdgd5677CcjyV4OvUtVMKPviGkh924nfRQDpueVP9XNP9L2p2EN5e+A3rW+snniR/T4T8OLSkJRBCJAMDFEXJFUL8BPykKMoDQojrgVVAqKIoDiFEGPABEA78CFwB9FcUpc6JPbvaTGlxRx2Qpn5qZE/85HpSNo6+qZ+3ilyX7N/btrzcfqdVnXfGTa0nZeMYmP4pQKvp3Jq2aC2/sObWXGW1uRjDO7CrzZQWl9vaZaS1dG5pPwbVl8+lsgeqzgcSLm9xub1Ofdmq/tZanIt+0Vqyz8X6qbV8rrVissEUV3/CRmKzqMOEW1pnY3gHoPVs3Jrx4nDnS+pJ2Ti6HfsGap+9/5djTNvxf/lG3ObT354TtnQhe4wlLYKiKO3dfo9w+/0+8L7bthkY53bqgj9CP4lEIpFIJBKJRCI5G3KOsUQikUgkEolEIpFI/tbIhrFEIpFIJBKJRCKRSP7WyKHUEolEIpFIJBKJRHIOIdeJanlkj7FEIpFIJBKJRCKRSP7WyIaxRCKRSCQSiUQikUj+1sih1BKJRCKRSCQSiURyDuFADqVuaWSPsUQikUgkEolEIpFI/tbIhrFEIpFIJBKJRCKRSP7WCLmimeQcQTqqRCKRSCQSiaS1EX+2Ag1hZJsxf/ln4x/SNp8TtnQh5xhLzgl2xk1tcZkD0z8F4LfYK1pU7pAzn7SKXJfs7a0gd7BT511tprSo3AFpnwG0ms6taYvW8guDKa5F5QLYLOnnZBlpLZ1b2o9B9eVzqeyBqvNP0dNaXO6IzI9b1d9ai3PRL1pL9rlYP7WWz7VWTLbmnmxxucbwDkDL1yM2SzrQejZuzXjxXdTVLSp3dNZHLSpPcm4hh1JLJBKJRCKRSCQSieRvjewxlkgkEolEIpFIJJJzCIecDtviyB5jiUQikUgkEolEIpH8rZENY4lEIpFIvPN4uQAAIABJREFUJBKJRCKR/K2RQ6klEolEIpFIJBKJ5BxCDqRueWSPsUQikUgkEolEIpFI/tbIhrFEIpFIJBKJRCKRSP7WyKHUkr8iAngJuAQoA26qLZGpbSQdVy3CEOJP2YGTnLzzJRSrDYD4x24haHR/HOWVnFqwgrLEk3h3jKXj6sU15PTavBxrTgHG8CAADIF+2IpKOTB2EV5tI+m8eiH6YH/KEk9xfL6ah3enODoun4dfrw6cfvZ9MtZ8XkPuoOSPQHFw8r415H70Q43jTZU9MPlDUBSy3lpP6uPv1Cq30+qFGIL9KU08xQk3uR2ccnM+/oHAId0ROh3ZH2zWzu3+7YsoNjuHL11M28dmaTZMXvAyZYnqNxkDR/Yl/tFZoNeR+8EmMleq35gMufQCYhdei3fnNhy+7B7K9p+o0vmUqnNleg7eCTEkjl9M2cHkenUGaPf4LQSP7oejvJKyo6fx790JR3mleu+++ycIyHlvM5lvfNUoWScWvELZAfWaomdfRsT1YzzGJfXavJwzL/+X6FmXoffzpjItm+Nz/4m9pLxZfrF3zxYSE5O4ZdZCKisraxwH6Nq1I2++/iJ9+/Zk6cPPsvzFV2ukeXH5Y0ycMJqy8vJaZUDjywjA+b+9ir2kHBwOT1us+C/Rsy5H521Esdk5teQ1Svceb7AtTHHhhIzuh7286pp7bHmJ8qQUTi1cgVJpbZC+6HQInUCx2cn5YDORN4zX9FVsdgDaPjaLsCsuQufnQ2VqFkqFhfRn16E4HLX6rj7Yn46rFmNqG4nldDYnbn8Oe2EppjaR9PxhBRUnzgDQP2kdlrRsTix4hbb3T8cYGYIw6CjefpjkB17HKy68Vt+LuH4M7Z+YhfAyUvDd7xy94UkAhJdRs0WfA++CAEuGuUHlraE6Dz26lsq0HI7c9Qrtl1yPKSoEYdBT9Nthji95A6824Zy3ZgHGYH9KDpzkyLwVms0B/Pt0pM/XT5H/wz58OsTgKLcA0PG1e/DpGg8KnFr0CqW7jzTJ39q/MI/gMQOw5hae1Y9bisbGtKb4hSumdHl7CV7xURwYfXeDYvLpZ9/HKy5ci08uem56AcVm5+DEe4Hmx7eypBQA+vyyEnt5JQXf7yF0wiAUm52CLbtJfeJdLZ8/q346my16bFyOYrNz6JJ7gObHN1e8AHj26Ye49LKxWCwWTp5M4ZZZCyksLNKONyQmN4WHnlrO1l92EBoSzGfr1rSITBf16dyadYjOzxu9n49HPRK78Boirh+LLU+1a+abXxE5Y3yz6yeA7qvvJOKSQQAU7TnO/hnPqunc8I6PoMerd2MM9qf4wCkOzV2BYrUTf8flRF05AgBh0PoLQ4G8Bppa8j+E7DGWNBshRHshRGIt+5OFEOH1nLtMCFG9tToR6Oz8uxVYXdu5bR+8kazXv+TA8LnYCksJv+5iAIJG98MrIZYDw+8g+b7VtHv6NgAqTpzh4LiFHBy3kLRn39fknLp3DYYAXw6MXcSBsYswf/0bed/8BkD8gzeQ8fqX7Bs+D1tBCZHOPGz5JSQvfbPWho+LHe2v5vA1jxJ98yW1Hm+s7MgbxwOwu9sNHL7qESKmj8ErIaYWu3jKjXCTm7L0TTJe/ZzQiUM4Mv0J9o+8i7DJI7RzD41fwOFLFxM0ur/agB1+Oyn3rSL+6TlqAp2O+Cdu4+gNj3Fw1HxCJ4/Au3MbAMqPpHJ89jOUbD9UQ6edCddweNrDKBYblaezPRrFdekcNLof3gkx7Bs2l5yPvid4VD/2DZvLmVc+BeDgpfdyYMxCgsf212zREFmn7l1DwtO3AmCMDiXqlktJnHgvqU+s1XQ6de8aOrwwl9Sn3mX/xQvIW7+dmNunNOneGaNDtd99+l6MXq/nmqsn17CTi7y8Au5esPSsD18TJ4ymc6cEzus+nNtvv++schpbRlwcuWopac+s87BFwrNzSF/+IQfGLiLtuX/T7qEbG2wL705x+CTEsHfYXE67lb2DF9+F0OsInTy8YfpeOA+dyYCtsJTEUXcSNmU4wqDnyFVLOThuofbA7J0QQ/ZbX5Pz7gbsRaUcGr+Awh/2nNV3Y+ZeSdEv+0kccQdFv+wneu6Vmo6VyZmkP6vaYvd5MzTfOX7b8ySOXciBUXdjDAsk9PKhtfueTkfcXdM4dvtyzrzyCX49EvBx5qtUWrV8Svcdo+JUBllvfdWg8tZQnX/tciPHFq+h07O3knTrcvZcvJjfL1qAMSyQiMuHkvDQDM68+hW7LpiPraCU6OtHVzmCTkfCQzMoOXAKU2QIu4bO59hi9eG98Ps9JF40n4NjF1Bx7HST/S33o+84Ov2xs3hwy9LYmNYUvwAImTgYe2nVQ3m9MdlZRtzjk4vEsYu0RnFdshoS3w6MvhtTdBgAe4fNJfvdjUTdMI79Fy9g/6i7ObP6Cy2fP61+qsMW7mVcldX0+FZd1uYtW+ndZzT9+o/l2LGT3H/fPI9z6ovJTWXKJWNZs/yJFpXpoi6dW7MO0XmbKD94it0dribp6oc95GW9/qX2HBY8ql+z7p+LsIv7Ej6mL/uufZI9VzyKd2wY8XMn1biWjg/N4PSrX/Pb0LuwFZQS64x1qau+ZOfF97Lz4ns58eQHmvnObtm/Dg6Uv/zfuYZsGEv+ikwG1qL23/0GBBsjQ2okChjWi7yvtwGQ+5/vCRk/GIDg8YMwf/w9AKW/H0Uf5Ef1812VOEBJtTRhky7A/NnPAAQO74X5q18ByPnP94RMUN9I2syFlO477vHGGUDv7+OxXbzjMHp/nxr5N0V26CVDAHCUWyjZdQTFZif8qpG1ys1zys2tRa4xPBhbfpHak2a1kff5zzVkBI8bhPnjHzQbGgJV+/j16UxlcgYWt3ODx6l2rzieRuXJMzVkuSj5/SjG6FDyN+5qsM4h4weR69TDu2McjopKjJEhKDb1rbI+wA/sDop+PUToxMENllX9nguDHp23SUvrSqPzMVFxMgOAwq37CL10iJZHY+6dO3q9Hl8fHzIyMs+aJifHzK7d+7BarbUev/zy8bz73scAbN/xO0CtPtacMhI83tMWwqDHFBehXkOgL5asvAbbwrdrW3Jc/uTsxVIF6dD5eGHNzGuQvn59O1N+JBWdjwlDSAB5n/+MzserxnW7fNeSntMg3w0eNwjzf1R7mN3y1WwxztMW+iA/dL7egOo7wmQApXbf8+/bifIT6RR8uwPFYqP04ClC3GzrIu+znxAGPRVJKS2uc/HvxzAE+qLz9fLQWUEheFhPcpw6Z330A2FuZSD2lonkfr0dfYAPhb8eBKDsaBoAhVt2A6BYbdiLyhp0/6Cmv5VsP4StoLiGPVqDxsa0pviFV7toYm6bxJl/fqwdqy8mu8qIe3w6G82Jb+h1eLWJqJI1tAf2knIMwQGaPu75/Bn1U2Ns0Zz4Vp1Nm7dit6vX9Nv234mL82zU1xeTm8qAPr0ICgxoUZku6tK5tjqkNppiY52PF3lf/KIdg5avn9wJnzAAYTRQ8OthinYfAwWiJg2tkS5keA9yvlQ7PTI++oHwiQNrpImaOuys+Uj+HsiGsaSlMAgh3hFC7BdCfCyE8HUdEEL4CCE2CCFmO7cfFEIcEUJsBrrWIisOOO22nebe4wZgCAnAXlgKdnU4jTUjF6PzTbgpOgzLGbOW1pphpvr5Pt3ae2xbzpgxRYcSMLg71pwCKk5lYAj1zMOSYdbetp8Nr3ZR2u9eG5+nw/N3YMnKx1Rd/ybIFga989r90fmYEAY93gmxjZar9/fBVlhade0ZVbbq9s0LhE8fhzE6FMuZXI80xuhQTDGhWDLc9meaMcV4Xltd6LxNlOw60mCdTdGhVDr1MEWHYsnMwxQdSllSKgA+Xdqg8zERPLofptjwBsuCqntuzcwjY/Xn9N35KhFXj/LQzV5STthUtTcz9LIL8Konj7PhavgBpKXuobCoiE2btzbYbtWJi40m7bTnS4gWKyOKQpcPHiF00nAPeWWHU2iz+Br67nqNdktnkvrUew22hT7AV/Mnd1v02fMW9qJSirbua5C+JqdfuvS1ZJgReh1dPniE7uufJ2L6WFUPZ16RN12KMTqUdk/Pwbtj7Fl91xAejDU7X803Ox9DWJCWzhQfpdkiYFA3p3xVl67vL6Xf/n9hLymn6JfEWm1R3db2ojKMtZSZ+KfnUPTTPkr3HGtQeWuozoGDnTpn5OEVE0bPDx5icOKb2EvKKfjlILaiKp0rM6rkm6JDCb9kEBnvbETv44U1T228ejtjXPt/3E73b1+g/XN3oPPxanZM/iNobExril+0uedaMtZ8oU0ZaEwZcY9PLnpueE7z6+bGt35730Toqx77vDvGotjsdPv3w3T/7+P49e7UKJ3daan6qS5buJfx5sY3d1nVufmma9nw7fd1Xu+5Tm11SHWabGO9jqg5kz1s7DoWefMl9Nj0IgkrFqhDnZtx/1x4xYRSnpxF+IQBahKHA1OsZ3wxhgZgKypDccW6M3l4VYvDOh8TYaP61GkTyf8+smEsaSm6Aq8pinI+UATc4dzvD3wJvK8oyutCiP7AtUBf4Aqg5is7dY6xJ0q14RiiZhItTS2H3M8XRgPGiKBa04RPGa71FtcqqLoe1RB6vfb7wLjF2Msq1Df0Nc5rvGxHmfqgdd6/l9H1vaXYSytQ7NV7Jhsgtzb7ODl2w2NEzpyIIaSWN9hK7SfXo7aGX9/O4HBQkZxR7Uhd99LtmPO3oihUHE8HoP2Ts+n63lLKDiU7ezAaKEs7pKAP8iNk/CD2Dr6dop8OeBwvP5ZG2GUX0HPDc+j9fXBYbHXncRb0QX7a77bt+uHn58v1119R5zl1Iery/6pEZ09TRxk5PGUJhyYspnTvcY/DppgwMl79gj0DbiV52b/ouPyO2gXVZgs3Xdxtsa/fLeh8vQm74qKG6euexnks7+ttHJqwmKMzHifypona4ey16zkwbA6le45hzSsibJrnS4+zqeqONTuP/YNmU7zzMAAdVy3QRoUoisKR6x/n9763oDMZCRjSvXb9a7V1zV0nZj+DX5/OeHeNd0vT+PJWXefzVt1VNZJFUUi87gm2956NzmQkyNlori2DDo/fzKnH1znn8lXp4WoA5X21jUPjF+EoqyRm3hXNisl/Gi1kY5df6P29McWGkb9hu1vqxpcRd5KmP0HUTRMJGNy9blkNiG97+qrzqLUs9XqEQc+Ju1aQ8vg7dH51UeN0dqPF6qezXAuglXH/wd2bHd+qxwsXS+6/E5vNxvvvf1KrDv8r1FqH1ExUc18DbFyyK4nkRSs9bawoZK/dwP4LbufguIXYzAUYqz9nNPL+uSlKysuf0ubm8QzY+AxCr0OxVvO9BsTh8HH9Kdx5pJaEf13+7GHS/4tDqeXiW5KW4rSiKL84f68D7nT+/hz4h6Io7zm3RwCfKopSBiCEcE1qmgvMdv7eCbQVQtwK3Hrq1KmeX5zazxj8tcxseUXqA7ZeB3YHxphwrM6hnZYMM6bYqrfQxpgwrFn5RM6cSMT0segDfLGZizDFVKUxxYZhyS0g5JIhJE64p9Y8TDFh2vDR6kTdNIHI6WM9GsYAeV/9SuR1Y7Bk5Xvsb6hs/wFd6bXpBQBKnA2VxPHqlOx+B9+h3LmQSmPk2ovLMbg1TtztYDMXUrBhO4EX9cUUG+6RxpqVhzAaMMW47Y8O8+gBBDBGhdJhxUIcFRaP/WGTh+OosGJthC30Ab50WnE3tqJSSvcex69Xgsf5h696BGt2Pm3un44lw1ynLEuGGa/YcEpcuseqfhG/dCa+Pdpz3oeP1GgMGoL9OXTlw1iz8/HuEEPIxf0b5RcugkacX3W9NhuffraeoUMGeDx83T5nJrfcMh2AyyfdQEZGlocM9+O7du2lTVvP3pj67NqYMgLUbBhHhZL7X7WXO+/LbXR4/o46beEqE8aIYCrTcjR/creFYrOTv/43/Ad0xfzJj/Xq65Lj0jfooj5UnlJftNjMheSv345v9wRMseGUOBstppgw0p5+l44rF3o8LLn7ri23AGNkCNbsfIyRIdjMhUTMnEjE9eNUW+w7BqjzSr07xGq+A+o84fyNOwm8oEettqhua32gL+WHPcstgCHIn+JfEwka2bdB5a2hOpenZOHTMRZTTCiVznOVSivmjTsJHtYDQ2CVzl4xYVgy1esKHtaDsPFqDwxC0OaOyZQlpapDFYGirftUX/h6GzHzrmiSv/3RNDamNdov2kSCotBn+xqEXo8hPJDOry2us4xEuJUR9/jkwmYuJH/Ddvz6dqZ4+6FGx7egEeej8zZy3oePAFBxPB2Tc1iqJcOMT4Avlqx8tWfcoWAIDfxT6qcG22L9dvz7dKakmi0a6m+u/93jhYsbbriKSy8Zw9jxVwP1x+S/InXpXF8dUp3GlGnvrvF0eOkuFJud0r3HMcWGUbLzsGZja1Y+NrcF9rLe+Iqomy9t8v0LvewC7bglKx8U2HuNuqjh0B0rqEjN9rgWq7kYQ6Cv2mi2O/CKrYqHLqKmDCPr058JH9e/TrtI/reRPcaSlqL6ayHX9i/AROH5erK2V0grgT7Ov8+AGxVFeV1RlHnt27ffP6bEv8YJxdsSCb1UDY7hV40if+MOAAo27tR6h/z6dcFeVIY1O5/sd9ZzcNxCSvYcJe+rbZocf2ca367tqDie7jG0uOiXRMIuU+eqRFw1ivxvd9Z68Vlvb+DA2EXsH323x/6Iq0dhLynXhuO50xDZJbuOaIuC5W/Yoe0PHj8QvY8X2e9urFVuqFNueC1yLZl5GEID8WobiTAaCJtatfiWzseLwAv7UPj9bsKmjayyYXEp1ux8SvcdwzshBpPz3NDJwynYtMNDvjUrj5Pzl3No/IKqnUIQPvVCLJl5Z7VFbTpnvPIJ5cfSSBy7iPJjaep81Ox8/Pt1UfPKzscUF07oJYMxf/ZTnbIKNu4k3HlN/u5+8d4mrNn5HJq0xMPG/v264CirVPUVgri7riLr3W+1PBriF5rN0z2HBY4eNZykpGMe+1aveYcBA8cxYOC4Wh/A3I9/8cW33DB9GgCDB/XTbFGdxpaR3I++4/DUBzg4biEF31fNO/Pv1wXFasOno/ogFTi8FxXOBunZbOEqE9nvbqT8SCoRTtvr/bVZFk5Z51N+LK1B+pbuPYbPefE4KizY8osJnXIhhT/tB1TfDbpIHQYXNm2kOn/U6bsBA8+jdP/xs/puwaYdhF2l2iPsqlEUbNxBzjvrOXrdIxyauIgCZw+gd0IM+mB/7CUVVReg1xF8cX8qjqfX6nsle9V8vdpGgk6HX48E8jeqNjKEBmpiwq4eTeDw3qDQoPLWUJ19EqIxBPtjL/XUOfTifpQdT6dg20EinDpHXT0Ss/P+/db9//gl/jp+ib+Owl8PUZGShXnDTrzbOueZB/hU3b+jDbt/1f3tj6axMa2xfmFJy2FPn1vYO3gOB6c8QMXJDA5Pe/isMSnr7Q0kupURV3wKGNpD01n1696UO6ePNDa+Vabnog/w5dCkJSSOXaQNJQUoPXQKoRfaiz9hMmgrBv/R9VPDbdGHsiOqLRrrbzofL3R+3h6yXIwfN5J7Ft/BlCtuorxcLSv1xeS/InXpXF8dUhsNtbElLYfE0XdxePISCn7cQ9i0Ueh8vAhxzj13vVxyETJxCJasvCbfv9yPvtNk5azfQcx0dSGtwP5d0Pv7kPbmhhrXUvDLQSIuV/WJuXokuRuq1jvRB/gQPLQ7ORtqroEi+XshlL/CcCbJOY0Qoj1wCrhAUZRfhRCvA0nAfGAAsBQwKYpyuxCiH/A2MBh1xMLvwKuKojzvLhJ4BZiA+rmmm3fGTd0J0HntQyTfsxJrVj5e8VF0WLUIQ7A/ZQdPcXL+iygW51L/T95K0Mi+6lL/C1donw7SeZvovesN9g+dQ78ktRO77HAKJxa8QvTNEyn+/Sgh4wZycvEqLY/Obp+WOD7/nygWG8aIYHquf059OHQo2Esr2D/yTuwl5Qw5o/YCOixWHJVWjtz8DMXb1EW7u777YLNlOyw2cDhIWfYvstd+W6tcz89h1CJXp0PnZaTyTC753/xGzBx1hWRLZh4573xDxoqPiX/iVgJH9sNRUUnywpc1GwaN7k/bZf8HOj3mDzeTsUJdwCN4wmDiH5+NITQIe1EpZQdPETSyryZXH+TH4akPUeqU0xCdAdo/NVu7l+XH0/Hr1QFHeSW+3dpRfvQ0DqsdpdLC0VuebZSskwte0XSJW3wNYZOGodgc+J4Xr/lFwQ97CRmnjvYXeh0Hpz7YbL9IPJjE3r0HufW2xVgsnr3qLqKiItj+63oCA/1xOByUlJTRq/dIiour+lBefulJxo8bSVl5Ob16dmNn3FSaW0a84qPo9OZ9zuvVq5/jcdoi442viJo5AaHX49UmgmNzXqDwx70NtoUw6LGaC3GUVuDbrZ0qNykVQ7AfhycvwZKW0yB90QmETqd+XmbDdgIvPF8d+i90ZL+znjb3TSf77W8ImzYKYdBjycil4lgaKfevxrdnh1p9Vx8cQMc192CKC8eSnsuJOf/AXlBC8CVDiVt0HYrdjm/3BCzZ+djMRaQ8+jZt75+OzmTAKz4K85fbOHXvarziImr1vbCpI+j40p2gEzgsNux5xWSs+Rx9SABtFlwFgC2/WP1cU2Zeg8pbg3XOyseaV8TJZe/Qfsn16ExGvOIjyf1yG8cWv4p3XDjnvboAQ7A/JYnJHJn7kmZzF11emosxItj5uaZK/Lq1o3Tfcee0lGCSpj1ExfH0JsXkDisXEjC0B4bQQHTG1h3Elv32N42KaY31C/eYct5/HsUUFcr+C+c3KCYrbmVEsdjw6RQHQNmRVIRBz+FpD7dIfCtLPEn4tJFUJGfiqLBQmZ6DV1wEitWGw2rziKN/Vv10NluUH0kF5yr0LRHfzJ/9RJv7pmMwxZF06Ge8vLww56kvbLZv/5258+7XfKchMdkdmyUda+7JWo+5c88jz7Bzz34KCooICw3mjltu4MrLx581vTG8AwAGU1y9suvTuXodArAzbmqL1CHG6DD0/j7YC0sxRgSzM24qCS/fRcj4wVjO5FKRnEHGy/8l/vFZza6fvou6mn6fP0pg/87gUMj67BcO37kKgPPfu5+kha9iycrHu10kPV+9W411B05xcO4KLb/oay4ibHQfDt72EqOzPoI6J539dRgSO/Iv34j77cwP54QtXciGsaTZOBvG3wBbgQuAY8ANwCHUhrEZeAvIURTlXiHEg8CNQAqQBhyq1jCuwc64qS3uqAPT1U/+/Bbb9LmeteFqALW0XJfs7a0gd7BT511tprSo3AFpnwG0ms6taYvW8ouGPNA0FpslXWsYtyStXUZaS+eW9mNQfflcKnug6vxT9LQWlzsi8+NW9bfW4lz0i9aSfS7WT63lc60VkxvSMG4sjWkYNwabRV23o7Vs3Jrx4ruoq1tUrmwYtyznWsNYzjGWNBtFUZKBWlaeob3b75vd0j8JPNm6WkkkEolEIpFIJBJJw5ANY4lEIpFIJBKJRCI5hzgXV33+qyMX35JIJBKJRCKRSCQSyd8a2TCWSCQSiUQikUgkEsnfGjmUWiKRSCQSiUQikUjOIRQ5lLrFkT3GEolEIpFIJBKJRCL5WyMbxhKJRCKRSCQSiUQi+Vsjh1JLJBKJRCKRSCQSyTmEosih1C2N7DGWSCQSiUQikUgkEsnfGiHfNkjOEaSjSiQSiUQikUhaG/FnK9AQBsSM+Ms/G+/K+OmcsKULOZRack6wq82UFpc5IO0zAPbET25RuX1TP28VuS7Zv7dtebn9Tqs674yb2qJyB6Z/CtBqOremLVrLL6y5J1tULoAxvMM5WUZaS+eW9mNQfflcKnug6nwg4fIWl9vr1Jet6m+txbnoF60l+1ysn1rL51orJhtMcS0u12ZJB1q+HjGGdwBaz8atGS8Od76kReV2O/ZNi8qTnFvIhrFEIpFIJBKJRCKRnEM45GDKFkfOMZZIJBKJRCKRSCQSyd8a2TCWSCQSiUQikUgkEslfBiFEqBBikxDimPP/kFrSdBVC7HX7KxJC3O08tkwIke52rN5x93IotUQikUgkEolEIpGcQ/wNFlC+H9iiKMozQoj7ndv3uSdQFOUI0AdACKEH0oFP3ZK8qCjK8w3NUPYYSyQSiUQikUgkEonkr8Rk4B3n73eA+lZxuxg4oShKSlMzlA1jiUQikUgkEolEIpG0KEKIW4UQu9z+bm3E6VGKomQAOP+PrCf9tcAH1fbNE0LsF0K8VdtQ7OrIodQSiUQikUgkEolEcg5xLqxKrSjKa8BrZzsuhNgMRNdy6MHG5COEMAGTgCVuu1cDjwOK8/8XgP+rS45sGEv+ikwAXgL0wBvAM9UTtH1sFkGj++MoryR5wcuUJarf9Asc2Zf4R2eBXkfuB5vIXPkJAB1WLca7o/pNQX2gH4rDocmKe+QW/Pp0QRfgCw4HRy5fjFJpJe7R2QSNUvNIWfQS5c484p+bT+DFA7CZC0kae6eHXuE3Xar97nXgPbJXf0LWqv/WuMDGyvbp1p72rywGoPeRD8la/QmZ//ywhtw2j84mcHR/lPJKkhe6yX1+PkFOuYfH3KmlDb3iInR+Ptr5QaP7Ufjd79q2qW0kHVctwhDiT9mBk5y88yUUq02V+dgt2j04tWCFdg/avzCP4DEDsOYWanK6/7QGR3klOO2uD/TDXlRK0oQFZ9U5cGRf2iybDXod5g82UX7oJG2WzUbnbdLm1XR860FO3bkcR0l5nddfXZbrnvh0TyD+6dsRXkYUu4O8/36v6dzlqxfQmQzgUEhb9gYlvyU27d51T6DtU7dr28LghWKrrHHvXDz01HK2/rKD0JBgPlu3ptY0wuiD3i8MhMBRUVRrmsaWkdiF1xJ+/VhsZlVe/je/Vtni6+XojHqEXk/eJ9+TtfK/jbJFwEWq/XU+Jtzrcb8+nSmuLWTCAAAgAElEQVTde6zR+rZ9bBZhTt+tTM1CqbCQ/uw6Cr/brdq8WzsSXrwTn05xoNdRsHEnJ+e9WK/vBo7sS/xjtyB0OnI+2KzZJuHluwDoc/xjbAVFpN6zkqLvd+PbpzPxz9wBgDE6DOwObObCWsue0OuwFZZqvhk8YQjB4wZrtjBGhSBMxkaXt/p07nHkE+z5RaTfv4LiH3bj07szcU/N03RWbHZseYWkLX6JioMnqm6OTkenL5ZjzczDvPYrYh+ZjT40CKFXB5p1//ZFD5s31t9CLr2A2IXX4t25DYcvu4ey/W55tyJNiWmN9QsXxthwevz8Ko7iMqxZeXXGZFeMMoQFgr5qMF/gqP6azObGt9MPrsEQ7A9Aj1/fAEXBXlbhUe/Bn18/nc0WQaP7N9nfqsc3d981BMcBAlCwl5pRrBUeejckJjeVrl078ubrL9K3b0+WPvwsy198tUXk1qfzH1GHpD+7TnvW6rX9dVAUHKUVKIrC4Uur/K2x+QDEP3lb1e/3niV1use0UwCilt6G/0UDcZRXknHfcioOqTFGF+BHzFN34dW5HaCQcf8/Kd+bhNd5CUQ/Ns91+pfAdKB240haDEVRxpztmBAiSwgRoyhKhhAiBsiuQ9RE4HdFUbLcZGu/hRCvA1/Vp48cSi35q6EHVqI6eHfgOuf/GkGj++OdEEPi8NtJuW8V8U/PUQ/odMQ/cRtHb3iMg6PmEzp5BN6d2wBw8o7nOTR+AYfGLyB//a8Ygvw0eeHTJ5C15hOSxszn2NUPoVjtBI7qj3f7GA5dOIfU+1fS9smqho35P1s4ceOjNRT3H9rL40E3acx8QiaNwLtzW490TZHd9h/z1IY7kPboG0TceEmtcr0SYjg0Yg4p960k3q0xlvefLRy/4dEaaXPe+orcdRu0/e6NYoC2D95I1utfcmD4XGyFpYRfd7HzHvTDKyGWA8PvIPm+1bR7uqqSyv3oO45Of8xDzuHR80BRSJ6/nKQJCyhY/ysF6387u846HW2fuI3jNz7K4dHzCJk8gvhn53L8xkexmgvAZgeg4NvfiJozte7rr0WWy3ZxD84k48V/kzRhARkvfEDckhs1nb3io0ie+zzHpz9C3NKbQYgm3bvYB2aS+c9/a9s6v9AaadyZcslY1ix/os40ev9wbEWZ2PJPo/Pyr3G8KWUEIOv1L9RyMnERYVeNrmGLpEsXEnb9eExtIhtuC6f9T8x8lIoT6Sh2u5auzYMzG61v+IxxeCfEkP3W1+S8uwF7USmHxi/QHnIBOrx8N7a8Ik4tfIW9/W7Bll9cv+/qdLR78laOzXicxFF3EjZluGobnY7giwcAsK/btdjMRVjS1Lq5PCmFpEsXcebZdZQnpYBOkPLA6hplL+PljxBGo4dvZq35lMPj7tLSxS64pvHlrQE6H+p5Nba8Kp0rjqRyfNICsp5bS0VSMkKnI/2hVcQ9UaUzQPjNl1N5PE3V7bE5nLppGea1X+MoU1/quNu8Kf5WfiSV47OfoWT7If5IWsPG1f3CRftXFmHPLyZz1X/rjsluMSrn7W80GwNao7jZ8e3594l7YCZtn1Cvy15UisNiJfn2f2j1niufP7V+qsMWzfE3cItv1eKFrSgTW0EatuJs9P41R2o2JCY3lby8Au5esLTFGsQu6tO51euQ8Qso/GEP8W7+plRaOTHnHxyZVuVvTcknYFgvwq+uqp8MIYGYOnn6m99FAzC1i+PEmFlkLH3ZvcFL1EO3Ubp1Nycn3MbJy+dReeI0ADFP3kXO8/9yJfsUuKdeQ0tamy+Amc7fM4HP60h7HdWGUTsb0y6mAon1ZSgbxn8SQgh7teXF728huclCiPCWkNVSCCHeFkJMc/7+QQhxxDneP0kI8YoQItgt+SDgOHASsAD/Rp18rxE8bhDmj38AoPT3oxgC/TBGhuDXpzOVyRlYUrNQrDbyPv/Zo6HqImzqRZQfPa1tVxxPw7uTGnDtBcXgcBA0bpDWe1i25yj6QD8MkerUhNIdh7AXlNSQG37DBAo37dC2rVl55H/5E0HjBnmka4ps705tqTiSCkDR93s0OQ2VW7LdU657Wkt6To38XAQM60Xe19sAyP3P94SMV+0ZPH4Q5o/V80t/P4o+SL0HrrxsBcXovE2aHMVqI/+LKluEXDac/M+3nlVn9V5maveydNdhHBVWLKlZeCfEkfvvTaottu4jeOIFdV5/dVnueqCA3vlA53t+B+yFpZrOxT/tJWjcIGzmQuxFpfie36lJ9w4F7aERALeGYW0M6NOLoMCAsx4XBi8UuxUcai+Xo7K0RprmlhFXOhe2nHyCxg9G5+2FYrVhLy5rsC183eyPQ6F0z1FNriUrr9H6hl8zRktrSc/R0rpTfjgF314dyPt6G/b84gb5rl9fNa9Kt7xCxg/Cr29nbAXFQE0/ViosYFfjReHG7aDUXvb8+3XFXlTiYSudr7en0RWl0eWtoToXfrmVwLGDnTpXgt1BwNghFG7cjoJC+V6nzhGqzoboMAJGDSTvw43oA/2wpGRgPZ0FDgflh062iL9VHE+j8uSZGrJam9aysUdcAYLGD0bv50PJzsNA3THZz6OMOCg/WNPGzY1v+kBfFIuNyuRMAMoPJ5P3ny0EjRuk1Xt15QN/TP3UEFs0N77VwOGMyXYrCFHjcH0xuTnk5JjZtXsfVqu1ReXWpfMfUYeAZz1SfjiZ3I++I3jcYA9/a0o+MfOv8niGK/z8ewIuHuqRd8CYIRR+tgWAir1H0AWo8U3n74PvwJ4U/OdbNaHVhqNYvX5ThzaU7dDaTZuAK2u37l8H5Rz410yeAcYKIY4BY53bCCFihRDfuBIJIXydxz+pdv4/hBAHhBD7gVHAgvoylA3jP49yRVH6uP3VGC78P8x0RVHOB84HKvF8AxQHnHbbTnPu0zBGh2I5k6ttWzLMGKNDMcWEYslw259pxhTj2TvnP7g79tJyKk6ka/sc5RWEz5hI16+XE+nsfTRGh3nIsmbmqkMl68ArIRa/gd20bd/zO6m6RXme1xTZlkyzVmGHXHYB+gDfGueYosOq2SUX01nkuqeNmFn1WTe9W0+6ISRAbSja1QrMmlGlp3q+ueoanPfAHWHUe2yracLwH9wda24BlckZZ9XZWG2/YnOg2NRKvPxIKobwIM0WptjwOq+/uiyXHgBpy94g7sGb6Ln9TSL+bxLF2w9W2ahtFMaYcExtI/Hp2RFjbHiT7l3ao28Q98BN2ra9LK/O9PWiM2gPNACK228XTS0jkTddSvdN/yTu3ulYcwuqdC4qI+rOq+nx2xtkv/YZ9sKSBtvC/b6kPfoGgSP6aMfSn3630foaw4O0tJE3XYoxOpR2T8/x8F1MBnQ+XnT/+h9E3z6lQb5rqlWHMEzRodiLywDotvElAkf2wyu+ajqUb58uhE65iNj7byT1gdVgd9Qoe4aIEBSb3U22ejz23hnavszXv2x0eWuIzp3Wv4z/Rf0xuuns06cLwZMuIvq+mZx5cBXYHR7lIvbh2WQ88y9wOBDeJqxu98C3d2cA2j8/T7N5c2LyH0lTYlpT/ELn40XU7VdgzcrDXlzqdm7tMbl6jHLZGKpicnPjW9xDN1Ow4Te3tAohky4kYtZkrd7TdPkT66eG2KK58c3dd90RJr86p7n8z/AH1CHtn5+Hd8fYqrQKhE4ZQdStk4i+fWqz8vFqFwW6qhcYwqjHUO05yxAVjjWj6qW/LTMXQ1Q4xrYx2PMKiXl2AQmfryDmybsQPl4AVB5Nxv/iIa5TrgI8u6ElfziKopgVRblYUZTOzv/znPvPKIpyiVu6MkVRwhRFKax2/g2KovRSFOV8RVEmuRbyqgvZMP6L4ezxfUoI8atz9bZ+QohvhRAnhBBznGlGCiG2CiE+FUIcEkKsEULUuJdCiIVCiETnn+tj148LIe5yS/OkEOJO5+97hBA7nb25j7qlmSGE2OHs2X5VCKF3/r3tlH1ACFHvW5jqKIpiAe4F4oUQvV3Z1Za02oWdJUXN/dU/8RY6eQQlO5M89nklxFG0dQ9Hr7yf4PFD8B92fu1q1PO9OGHQe8zXbb/q3rOc13jZue9+ow0j0vn5qMNRq59Ti13O+o07Z9qcd9dzcPgcbXfbh2+uU56WZ613qQFvBhWFkMkXkv/51rp1rr7bbTtl8csEDlfdRefng+J6095QWW66ht8wkbRH3yRx8C3kffwd/oOqRu3bC0oIvnQYcY/MonR3knP4duPvXfgNE0l77E1tW+//BwzoaEIZyV67ngPD5nBo3ALsRaX49+1SlcbhIO/DLRwadiuRs6dgio+qVVattnBLFn7DRPI++1Hbbv/8vEbr69rn0rd0zzGseUW0XVrlu/59O2PLKSBpygOETByC38Dz6vfds/m7EJQfU4cUHx5/N/aiUo8XYGV7j1Ky/SCp964keu6VCC+j89QqW9SepcKZf6zTtiOuH1t7/s3U+fgld+EoKsWvf5XO5XuPUrojkfQlK4i44yqEqUrngNEDseUWUpFYc85v3nvryXjyLQCs2flVNm9GTP5DaUpMa4JfxCy6juw3vgBHzYutNSa7ZZHz7nrSH9eGcxK39P/Oqntj4lvao28SfuNELYnfgO7krFtPwTfb3Oq9aspUk3c2WrR+qsMWzfE39/jm4bsu9Eb0fqHYS3JryPhb0gI2Dps2SkvjP7AbOWs3kP/1NoInDCbA5W9NiR06HTpnzAIImXF5DX+rTSyKgtDr8e7Rifz3v+HU5Plqx8htVwOQseSfhMy4zJU6AHXUouRvhmwY/3n4VBtKfY3bsdOKogwFfgLeBqYBQwD3iZuDgEVAL6AjcIW7cCFEf+BmYLDz3NlCiL7AmzjH6zsb09cC7wkhxgGdnXL7AP2FEBcKIboB1wDDFEXpA9hRFyToA8QpitJTUZRewL9oAoqi2IF9wHnOXWk439IJIW59WmXqJ6XJ2jnWDLPWSwhgignDmpWHJcOMKcZtf3QY1ky33jm9jpCJQ8lf/6tHOktGDpbUTJQKC4Xf78a3Z0esmbkeaYzR4Viz6u7ps2aYKdq80+3iHHh3iMOa7XleU2SX7T1GhXPoUP7nP2EvLKlxjiUjt5pdPOWGXjkSr3YxnLfhRaxZeZhiw7HlFmpDmkAd+uTCllekvlV3Ln5idJNnyTBjiq16Q2uMCcOale+hj2sOkUeanHyCJwwl/4uf69S5+j0Weh3CoK4VWHkinbzPtmq2qEzJbJQso9NfAMKmjaJgvbrIVMFXv2AMrxrVX7I9kZw3PufUrKfQB/pTmZzRpHsXduUoCtdXLWQlDN51pG4ADpv6xt8lT1dzDcWmlBHNFxQF8yc/Yoyq6gWwZpqxZuZiMxdSuuswvud3arAtLG66hF05CltOlZ+4/K0+fSNmTqT7ty/S5oEbsZoLPXzXFBNGzrqNHr5bvC0Rnb8PDquNgu92EzCge72+a6lDB2NooLpTUag4ka4tYFR1jbmgOHCUVeLTtR2mmHACL+zLeRteVMtbbgHCoHeTXdNWQaP6Nbq8NVznNPTBnsMqrZlmcCg4yirw7toOY0wYtqw8fPt3I3DMILr+9AZtV9yLd5d4Akaqc2ltuQWaX+S8v6nB90/bXz0m/8E0JaY1xS/8+nYh7oGZ+A/uTsikEUTPm0bEzEtqve/gaT9bbqHH6BuXjVsivnnFR2tpS7YnYgj0w3omR6v34M+rnxpji+bGN3ffBUCnxxAYhb0426MntbW4fc5Mdu3cyK6dG4mJiWr1/GrwB9QhOe9vwisuQktb/NtBdVpGei6F3/2Ob68OTc7HmpWnLubpQq/DXuI5HNyamYsxJkLbNkSHY8tW6zFrZi4V+44AULThZ7x7qL5vOZnG6Zsfcp3yAfDHrAjYDByK8pf/O9eQDeM/j+pDqd2XcPzC+f8BYLuiKMWKouQAFW7zcXcoinLS2bD8ABheTf5w4FNFUUoVRSlBHXc/QlGUZMDsbCSPA/YoimJ2/h4H7AF+R22odkb9WHZ/YKcQYq9zuwPqHOAOQogVQogJNG/lPvd3ezud+SYoivL2kiVLzEuWLBl/hV97LUHBxh2ETRsJgF+/LtiLS7Fm51O67xjeCTGY2kYijAZCJw+nwG3Ob+CI3lScSKNwyy68E6rm4/t0akvRj3tAryNgSE8qjqVSuGkHoVeqbzt9+6p52LI9G37VKdi4HUNkVSUujEaCxgz0mHcMNEm2JS0bL6fO0Xddo8lpjNy8//5AZUqGuvjVt78ReuUoDJEh+Lr1DJYf8fwmevG2REIvVefwhl81ivyNO5zXulN7G+zXrwv2ojKs1a7BUVH1slUYDYRMGoE9r4iKE2nqQ3kdOpfuO4ZX+6p76TegGzpvE6a2kRijQgmZNEK1xZ1Xa4uHNVRWyKQRmu2sWXn4D+kJuHo6ql4ShEy+kMJNOwgY0RvsdiqOnW7SvXPPQzVM8+aSKbZKhN6oPdjovGoOCWxKGXGfp+sVH+lRKgOG96Zw0w50Pl749utKxfG0BtuibN8xvJx5WrPyCLumqme04lRGg/Qt/G43hy+7B5u5kNwPtxA2baQ6D82ZNmDgeZQ75ziCuip1yW+HCL18GAFDeuDVPqpe3y3dW6Wnyzb5G3dSuveYtgaBMBoInXqRtmqqqW0k6HUUbtpB+PTxeHWMQx/ij724lKyVH5M0YQFJExZQtHUv+kB/D1vpq80xrjiR1ujy1lCdQ6aOpNzZA2xsEwV6HcWbtxN6/QS8OsShDwnEXlyGLSefrOfWknTBzRwZMYvT8/9ByS/7UCotGNtEYYgJJ+jyCwEImTBYs3lTY/KfQWvZ2N0vjl75AAcvuJVTc5/HmpVH5isfU7r/+FnLiHuMMsaGa/EN0Gzc3PgWMOx8Kk+k4dVerUd8urVXY9yWXVq9V1c+ddES9VNjbNHc+ObuuwCGwGjspfl/2DDq1WveYcDAcQwYOI6MjKz6T2hh/og6JGTCYEr3H9eetXy6tyN0yggKtuwiYEgP7UVKU/Ixf/y95m8Aej9fir6sGokEULJlO0FT1IX1vPt0xVFcii0nH3tuPraMHEwJ6gw9v6F9qDyu+oI+NMhdxENAyy5BLjknkJ9r+mviis4Ot9+ubdc9q/4apgHjdTXeAG5C/W7YW27pn1YUxWNpRCHEfOAdRVGWUA3n8OfxwFzgaur5NlhtCCH0qL3eh527bMA84FvUFarfAg5GzBgPQM66byn8bjdBo/vT8+c1OCoqSV74snqm3UHq0tfp8t4joNNj/nCzFnwBQieNIO+zn7R0ndcuBaBwy07a/XMB+kA/Ko6mUvSdaxXQAdpnhlIWr9DktF+xCP+hPTGEBNJj+5tkLP+AvA83k/fhZuKfm191cXod+V/9QsXR04TNmACAed0Gir7b3WjZIZcNQxjVWx80ZgDZr35GxdHThDvl5jrlBo0eQI+fnXIXucl9ZREBQ3piCA2k5443yXjhAyypWfT4cbVHT9bpZf+i89qHSL5nJdasfNKeXEuHVYuIu/d6yg6eIveDzU6bqfeg1y+r1U+bLKzKq8PKhQQM7YHB1ZsCdP/+FcwfbsGv/3lYM8yEz5hQt852B6eXvkandcsQeh3mD7dQlniSTuuWYQgO0BZ0MIQHIYzqkKrGyHL5Rcp9K2m7bBYY9CiVVtKefJv4x2arsiNCSFh9HwiB+ZPvtTwae+9S719Jm2WztHS24rMvdgZwzyPPsHPPfgoKirh4ygzuuOUGrrx8vEcae0kuhqBoQOCoKEZv8KK5ZaTNgzPx6ZEAioLldDYp96+hwwp1hoQ1K4/2q+5FH+xP6e4jVCSlUJGU0jBbbHud/G+20fHdZTUWnCr6UV2opzH65r67Ad+u8fTcugph0GPJyCXggl6k3L9aK9NZr31J7IKraD9qLorFStFP++v3XbuD1Idep+v7j4BOR66bn1SkZODVJoLeSf+mMjWTlMUrCJ8xAb++XfDt3RnFZtM+19TmoZtrLXs6Hy/6nvoEa04+J2c9TeySG7VPyAGkPvwmOpOxceWtATp3T/wIS2om6fe9TOj1E/Dp0xXf3l1UnaPCUBwOYpbcTNq9L9XukAqceWQNCWsf5f/ZO+/4Kor1/7/ntPReSAIJCVUp0otKFxARRL+Wa0EUFUQFFEQUsWJvKCqKV67Xju3aQFFAqlxBkF5DKIGQRnpPzsmZ3x97ak4COeHkKj/n/XrxImd35rPPPjvzzM7O7KwhJhJrpfYpm6jrhlHwzXqvr5/dvvBR/Uh6ahKGyDDaf/AoFXuP1n98H+N1TGtCuQBnTK6dcT1x91yN+ZqhDcfk396l8If/0u7jJzDGOn0MODrbvohv6Q+9hTE6nHYfPuZ4Bzj5jfsx5xRgTIhxHOdPbZ8a4QvfxLe3nYVCb0QfGA6B2riDpTgLpPMhaWNiclNp0SKGzb8tJzQ0GKvVyvRpk+jabQilpfUs5OgFZ7K5vjYEIGb8pT5sQ94msEsb2n/4qPY+uYS2b86kxjZjDZp2LfOWrCLi8osItU3HLvr2F2rSjhN+g/bKadGSHylbu4WgwX1o+8u/tM81PfSq49yzn1pEwiuzEUYD5hPZZNr2hY4dQsRNjqnUmTRxJqTi3EY0+A6iolkRQpRJKT3WyBdCHAN6SynzhBC32v6e6roP6AIsR/uMUbrt739KKf/jkiYJbRp2f7RO72bgZinldttHsHcDRqC9lLLWNpX6KeASKWWZEKIlYAai0RbHulhKmSuEiER796IcqJFSlgghugPv26Za13eu7wPLpJRfCSHWArOklFuFEEbgGaCflHLw6fy1tdWVPi+ovTO+BWB70rgzpPSOHse/axZdu/a2RN/r9jyh2byl5VVnSOkdfU5+A9BsNjenL5qrXJjzPFdZPVuM0W3Y2upKn+s2dx1pLpt9XY5BK8vnUt0DzebdKWN9rtv16NJmLW/NxblYLppL+1xsn5qrzDVXTDaYWp45oZdYarSFQ31tszFam9rcXD5uznixv/3oM6T0jvMP/QinH1z6y9ClRf+/fCduT86mc8KXdtSI8Z9HgG1qsp2fpJTefLLpN7Rly7sC69G+ueZASrnN1iG1z2daLKXcbttXI4RYAxTZpmIjpVxhe5/4N6GtWlAGjJdS7hNCPAKssL2TbEYbIa4E/u2y6JfHiPJp+EQIUQ34Aauo8zkmhUKhUCgUCoVC0TA++BySog6qY/wnIaXUN7A92eXv99FGfd322TquFVLKf1CHOvnnA/PrprF1ZvujLUfvmncB4DGfzvb+8+d1twM96zuHevLf6vL3kMbkUSgUCoVCoVAoFIr/FWrxrb8ZQohOQBrwi5Ty0J9tj0KhUCgUCoVCoVD82agR43MQKeVaYG0T8+5DW1Xa5wghFgIX19m8QEqpFjBQKBQKhUKhUCh8xLn4OaS/OqpjrPAZUsp7/mwbFAqFQqFQKBQKhcJb1FRqhUKhUCgUCoVCoVD8rVEjxgqFQqFQKBQKhUJxDqFWpfY9asRYoVAoFAqFQqFQKBR/a1THWKFQKBQKhUKhUCgUf2uEVCuaKc4NVEFVKBQKhUKhUDQ34s82oDF0iOn9l783Tj219ZzwpR01YqxQKBQKhUKhUCgUir81avEtxTnBnjZjfK7Z5cgyAHYlj/Wp7gXHlgKwr+3lPtUF6HT4BzbEXeNz3YHZXwGwtdWVPtXtnfEtADtaX+FTXYDu6d83my7ApoT/86lu/8yvAd/7GDQ/N5cuwPakcT7V7XH8OwDMeUd8qgtgjG7j8zoNWr1uLl3wfRyya29peZXPdfuc/IZtib4tEwA9T3znc01XzsWY3FxtX3OVt90pvtftelSrI+da7GyuugfN11Y3V0xuLl3A5362+1jx90R1jBUKhUKhUCgUCoXiHEKtSu171FRqhUKhUCgUCoVCoVD8rVEdY4VCoVAoFAqFQqFQ/K1RU6kVCoVCoVAoFAqF4hzCqr4s5HPUiLFCoVAoFAqFQqFQKP7WqI6xQqFQKBQKhUKhUCj+1qiOsUKhUCgUCoVCoVAo/taod4wV5wzBg3oS/9hk0Oko/GIFeYu+8kgT/9hkgof0RlZVk/HAa1TtPQxAh/X/wlpeiay1Qm0tOa985MgTc9c1nHrbUyvh8cmEDO2FtbKajFkLqNx7GOFnpO3nzyP8jAi9nuLlG8l59VPt2HMmEjK8ryO/LiSIgB7nEffoZIReR+HnK8h/50uP47R47E5ChvTGWllN5uxXHTbrQoJIeG46fh1ag4TMh15zy9fm6duIvKQH1soaDt77JuW7j3po+yXFct6iGRjDg6nOKcAUG4HQCbI/+YWMN78luHtbuv/wrCN94rw7CBumnfOxGa9TsUf79mDokB4kPXkH6HXkLVlJ9kLtm7z68GDavjULU2IsNSdyOXzXS9QWlxM6sBst50xw6Hba/G/y3l9G7tv/od1nz2CIjUBW1QBQsSuN4Au7Yq2s5vis16jccwRjfDRJr96HMSYCaZXkf/ozef/WvmUZ0CmF1m/MAuCC1K/I/2wlJx97x+PcWz4xidChvb3SbfXM3Y783TYu5NCUV6jY7fn9Rb/EWNq/PRN9eDAVe46SNm0B0mzBv11L2s6fSlDXNpz6ai2h/TshdDpyl6xy5O289k2QkmP3v0nklQO98nfCzOuJvnEE1mozprhILEVl5L6nfY874PzWtH7+LvTBgUgpKdu8l9DBPRqtHXH5RSTMvB7/9q3YP+YBKnYddtgcMrgHiU9PwZQYS8nabRy59SlPfz85iTBbfUm/f4HD361fvQ9jTDhSav4+ZbO3MTzy7HzWb/ydyIhwvv140RnTC2MAAB3XvkPB5yt9Uq8Bggf3BLTvtOa8/hk58z85a90WM28i/MohjvwtZt1MzssfnbWuPb0uwB8AQ0QIlsJSN01TYixt37ofQ0QwFbuPcGS6Vn4Bkubd7iiTR2e84Sg3AOh0dN3wJgCdNiwif8lKdH5GomJ8bTUAACAASURBVG4ciSW/GIDMFz4mdEhPQof1QlZWc2ymVhYAkl6eRtglvbHkF7N/+HSHbMu5txI2vI/Hufuadqvf9ToOt1v3HtbySqi1ImtrOXrlfQD4nZdC/FP3ANDpw4c4ePcCWj90g1cxuWz3EQ5OfcPhe8AjJkdPueas2rrD42YAEDtjPKEj+iFs5eK8DYvJ//Qnn9SRFvfdQNQE7XvLnQ9+TfF368iYvcDT5scnEzKkF9YqTdduMwA6He2+n485u4D8D5eR8PgkDFHhWC21jiT60CBqS8oB79sq+76UBfdhjAoj87XPyXx5ieazL54iqFs78r9cjbTKJsVkS34JxrhIpKUWS0EJAL3SPqPqSCYAZdtSSX9okdd1L3RID9q//zBI6VGP7ccWRgP64EDMOQUcnvyCVzYDnHzhY6eo3oQ+OBohtHEzS9FJcPkkkLcx2Rsao60LikJnCgRpbVCnKfEt+ZWphA/vjTmvuD7JacBUwAL8AMw+m/P0JepzTb5HjRgrzg10OhKevItjEx8n7dK7CRs7GL92iW5Jgof0xpScwKFhkzn58JskPHW32/6jNz7M4THTOXzV/SQ8eZdje/gVgzy0Qob0wpSSwMEhd3Ly4YW0fEZLL6vNHLlxLocum07q6OmEDO5JYI+OAJT+uoPUkfc4NKLvvo74J+7i+G2Pk3bpXYSNHYSpHpv9khNIGzaJrLlvED/PmT/uscmUrf+DwyOncHjMVKrTTjj2RVzSg4A28Wy9cBqHZi2i3QuT63VbyiPjyXxnGVsH3EtwlxRyv1rHH4NmEHPVAAI7JpLyyHgK1+50pPdPiWfPgLtIf/Atkp6b4vB90tN3knrzPPYOnUbkuIH4t28FQPw9V1OycRd7Bt5NycZdxN1zNQDmghLSbn/GzZaIKwbh1147//R753Nw9H1kvvQRxvgo9g++kxNzFtLqaZufa2vJfPo9DlxyD4eufIDoCaMdeePn3Io+NEi7pne/QOQ1wxz7HNdvaC/8UhK81i1Zs9WhYS2toM1z9fs1ae7NZL27lJ0DpmIpKiP2hksAsBSWcezRf5H1zndEXtafAzc9zc4h9xI1bqAj794hU9k3cgamhCiv/Q2Qs3gpSNgzdBq7+08m0qad8voM0h9axN5LppO14Ev8kuK80q48eJy0Sc9Ttnmfx/kmPn0n1UdOUvTTJgI7t8G/jr9Dh/bCPzmefYOmcPyhhSQ+4/T3yaffY/8lU0kdN5voCaM98p6OK0ePYNH8pxudXh8cDUDqiHt8Vq/R6Wj1jFYvazJyCRt1oU90Ty3+BlwWTom6adRZ69rTH7lhLjWZuQ36KXHuBHLeXcruAfdgKS4n2lZ+w4b1xC8lgd0D7ubYg2/T+rk73fK1mDQWY3Q4APuHTSVi3EAMkaHkLv6eA6NmcGCU1gnzS4ln38AppD+4kKRnnbG24MtfSLv5SQ97SjbsYN/waQ3a6yuaEocB0m+aw5Gx0xydYoCE56aT+9L7AOQv/512L93pXUy+aBqWonLibhzm3KnTkfLIeKzVzo7yWbV1tk4xQN67/yFtzL0I2+/SX7f7ro4IgV14X5fr8O/Stl5dv+QEUofeyck5C2n59F1u+6MnjqU6LUPz7bwpHL31CY7f9wqW3AJHmripWvsSNqyX97FTp6P183dReSiD6oxcIi670LEv86VPyXjqfUwtY5oWk9/9npMvfEzFrjR29bqN9AffAqAqPYe9I2eyd+RM0h/SOnpe1T2djtbPTMZ8qohdfSc7Hj65UrxmGxW70tjW9lqOTH3FK5v3XTqDfZfOoHj1H47thpAYasvysBRlYCnOhDodL29jsjecSVsYAxB6I5bCE9SW5TWYrinxLe+L1aTeNK8+uaHAOOACoDPwclPOTXHu0CwdYyGEFEJ85PLbIIQ4JYRo/FDB6fXXCiF6+0KrEcc6JoTYLYTYJYRYJ4RofYb0twoh3jxDmiFCiItcfk8RQkw4XR4vbU4WQuxpYN88IcTwJupOEELsEULsFULsE0LM8oVNjSGgWweq07Mwn8hBmi0UL1tPyIj+bmlCh/ej6JvVAFTuOIg+NAhDTESDWnaKlq4ndGQ/d62R/Sn6WtOq2H4QfYhTy1pRpZ2TwYAwGJC2m9uyDduh1vkU0/+8FGrSMzGfyAa7zcPdbQ4Z3t/NZp3NZl1wAIF9ulD0xQotodmCtbTckS/q0j7kfrEWgNJthzCEBmKMDfc41/CLu3Bq2W+E9GhHRWoGYX3PR5otnPp2I8mP3ETeD5vdnpDmf6Vplm9LxRAahDE2gqDu7ak+lkXNcc33Bd/9SrjNX+Ej+5L/5Rot75driLhU21659yim+BiHrs7PSNGPGwkb4e7nsBH9KPjPGqefQ4MwxEZgyS10jDJZyyupTsvA2CIKAH1IIBabzfrAAGrSs3yii5QE9+vs0Kg8fBJ9mOaDuoQO6Er+st8AOPXlGiJGaTMFLPnFlO9MwxgdjqWwhGqbzwp/2uyWX5othA7o5rW/AUwJ0R77ASr3H6Ny/zHNvou7kv/VGq+0q9IyqLaNbtSltrSSyoPHqTqYTsXeI4SN7Ou2P2xkXxd/pzbo76q0DIxxkfUeoz56d+9KWGhIo9IKgx+y1gxo/vVVvQ7s3h7hZ7QpSIp/3uQTXf92idS4xKHqY1lnrWtPH//oHZx8eCEAhugwD1+FXNyVgh/+C0CeS70Nv7SvW7lxLf/G+Ciixg2gMu2kw8eF32/Ar20rN+2GygJA2eZ91BaVedhTun6HW+xsNryMw6fDlNKKit+1Jq1w3U4ihnb3KiYD5HyxlqhRzrqUcPtllO0+iqXYGevPpq1zxVpW6d721Vp9VkeMcVGOUVJptlC8dD2hdWJyyIj+FH5dv82GuChChvah4PMV6EODqLG19WVrt1K8dL1DwxSvxerwkX29jp1B3duj8zNy4tF3QULh8k2OfWVb9mOtNuOX1KJJMbk+mwDQe95ie1P3wob1pPpYljZbwVLriPWuBHRIarLN9SEtNVBbY/vhWSe9icneciZtYQrCWlVqs7O6wXRNiW9lm/dhKSqtT+4u4HnAfsCGnzgq/r+guUaMy4EuQogA2+8RwMlmOpZXCCGaMn18qJTyAmAt8IgPzBgCODrGUspFUsoPfaB7RqSUj0kpV505pTtCiMuA+4CRUsrOQE+g3jknzYExLgpz1inHb0tWnrNDY8MQF4U5y/kU0ZydjyHO2elJ/mAebb97jfCrh7lpmbPyPbSMLaKoyXRq1WTnY7Rr6XS0/3EBnf74iNJft1O5I7Vem6uPnHSzx5Jdj80tojBnnnJLY4iLwpgYT21BMQkvziDl+9eJf3Y6IsDPkc4UH0V1Zr7TvqwC/OLraEeGYCkph1orfvGRVB3PxRSvdUqsFdUEd00h64MVbnnczjkrH2NcJKb4SGqy3H1h1zFEh2POLdT8mFuIIcp5E25PA1C59wg1GbkOHya9PJ2OP75GcP+ubudvzva8FqZWsQR0bkPFjoMAFH6/HlPrOAAS5k4k/6vVzmtjwxgX5bXuyXmLCep9vmP/8Wc/oSYzH1OdjpwhMoTa4nLHjXxNVj6mOsfXBwe43dxaLc4RoE4/zaf1S/dgahnttb8BIq8YSFD3diS/PBV9WBA12bZyIKH9x49z/vJXCO7XqUnaDWGMiyT7tc8AqC2t8KwvcVFuuubsPI9rYmoVS2DnNpRvr7++nDU6A1idfvZVvQ4d0Z/awhKnbk6BT3SNLaIwRDk7ToVfrz5rXWOLKIwJMVhy8qmyPSQxtqhTfiPcy685y3mtTHFR1LjEFbOt3AAkPXkbBUs3YskrctuvDwkg5pbRnL9iAUkvT8MvMbZO2cvzqB9/Jt7EYQCkJOn9p0j5bgHh149ypKk+lE6wrYMdM/ZC9MEBXsVkgOosZ/0zxUUSPbovpdsOYa2sctpyFm1dxPWXuuWLnnQVQb20GJc9/xOf1RFdUIAjTcsXpmMpLvOMyS3q2Jzl1E14bBJZz/8brFaEv8nj3OwUr9mmacVFeh3fwi/ti6WgxPHw0JxT4BH7dIH+TYqbsbdeTuS4gUReNQh9WJBju19iDJ1+foWOXz1NcN/zva57AR0SNXukpMOSx4m5aSR1CeiUTMIDNzrbAy9s7rTyNUc+V/ShcRjCW6IL8Hyo9mci9Hq3GF8fTY1vp6EDMBDYDKwDmv+dDy+Q0vqX/3eu0ZxTqZcDl9v+vgFYYt8hhAgSQrwnhNgihNguhBhn236rEOJbIcRSIcRRIcRUIcRMW5pNQgjXEjxeCPFf2whm30bofimEWAqsEELECyHWCyF22PIPpHH8BrS0acYIIf5jO9YWIcTFdRMLIcYKITbbbFklhGghhEgGpgAzbMcfKIR4wj76KoTobjvXXUKIb4QQEbbta4UQLwghfhdCpNptFkJ0tm3bYcvT3nZ4vRDiXdvo7gr7QwohxPtCiGtsfx9z0fxdCNHuNOc+B5glpcwEkFJWSSnfPYPNvYQQO4UQvwGOuWlCCL0Q4iWb33YJIe6s74BCiMlCiK1CiK2/VdYzbabO99uEEA2mOXLtbA5fcR/Hbnuc4EG9PJ+u1/0WXD1SjjRWK4dG38v+CycS2K0Dfh2S6jOfiq17691ex+h6jgPCoMO/czsKP/mRo1dMx1pZRfSUa0+b7bT+sP9tSxNzzUBKfj8I1jMELQn1OaNxn85z5jsx5y1HxvR7X+HgpdM5dO0c9OHBhNje36xPXBfoT/Kihzg5bzHWskoAQgb1oGK71pnNnLeYqH+M8O76NaAbPf4yqg45p6u3nX93AyfbcDlrKInQOUPtvlEzsVZU4ZccX49O/fp2+dwPl3P80X9SuHwT5txCEh+d6EgT3Od8jk6bz8Gr5mCMjSCwa1uvtE9H1cHjjtGi+jOd3ie6QH9S3nmQjCed/v6fcJb1Wvj7ETbqQip2H64/TxN1tTyCyt1pjuQhA7qfva5eR8TVw8h2fQfaQ/M016qB44UN740lr5jqE56DJZUH0tk7YAr7L70PS24h/u0946FsXMD482ggDgMcu+4Bjo67l+O3PUbk+MsJ7KPNKsl88DUix2u3OPrgALDWc45etFFtnprI0ac+9tzvpY5rWxd58xiHvQDFS9dTtEwbgY2+ZUy92k0py6UbdlC8TBvNtJwqJPyKwZ7XvF6TJSHD+mDJK6Zqz2HPBHUo+HqdTauh61V/fNP5mwgffSHlddaL8CyW3umCFpN3XzyF0t/3YSksdYvJqROeYd+l93Piyfdou3AmuuAAD53T1j1bIdx/5Rz2jZpF1qLv3Pbmfric0v/u4djMN9zbg0bavG/kDI92RBj9qS3NxVKUiTAFIYz+9Rn2J1Gvk+ok8T6+nQEDEAH0Bx4AvmicIYpzlebsGH8GXC+E8Eebm+86l3AusFpK2Qdt/v5LQgj7I6suwI1AX+AZoEJK2QOtU+o63ThISnkRcDfwXiN0LwRukVIOs+n/LKXsDnQDdjTynEYB39r+XgC8ajvW1cDietL/CvS32f8ZMFtKeQxYZMvbXUq5oU6eD4EHbSPUu4HHXfYZpJR90UZu7dunAAts59IbyLBtbw8stI3uFtlsrI8Sm+abwGsNpAHtuvzRwL6GbP43MF1KeWGd9LcDxTbf9QEmCSFS6opKKf8ppewtpezdu1hgdJmaa4iPxuzy7hHYngzGRzt+G+OisORoaezvKdXmF1O+cSd+yQnOdPFRnlrZ+ZgSnFqmuCjMOe5prCXllG3aTcjgXo5tEVc73xezZLvbY4iLxpyT76Zhyc7DmBDjlsaSk485Kx9zdh6VO7UOYOnyjYSM1CYZ9Fj1EtXZhfglOJ/Im+Ijqc6ucw75JRhCg0CvozozH/+kWGqytdHdgJQ4wgddQJ8tbxE9xjlNz+2c47VzrsnKxxRfxxe2Y1nyipxTLWMj3N6BsrosKFNzPBtjfDTmnAKHH63llVSlHiewewdHOmOcy7Uw6Ele9BCF366j+KffHGmC+3bWFpYBin7YiF9yvMe1MWflu/n1dLrRE0bT8cfXiJ4wmkqXm7Og7u0xJURRk1Popm0pKNGesNumyZnio6ipc/za0koMLk/hdSaj2/7CH35DmIxN8HcxNSfzMMVHc+rTlZqNtqfhpZv2YiksxVpVQ/WxLIJ6tPdK+3QE9exIp43/JOa2sYSN7IexVYzbfnN2npuuMS7aeU0MelLeeYiCb9ZR/NOmMx6ryVgt2qix3QYf1Gu/1nHoI0IJv1x77mmMiybugZupLa88K10tTx5GlzyBPc9rkr0R4wbj17YVbT6ah6yswtgiig7LX+e8X7UmKWXBvRhinCPTdcuvvV6CbfaDS1wxxkdhzikkpPd5hI/sQ9K82wkd2A2A5AUzMMZHaVM9rVaQkrxPV6AL9KtTrqM9bK6PyGuGnjGNL/AmDoN721G64jcCumnv1dYcyaB0lVaeY8ZdjKWk3KuYDOAXH+WIySHd2nDeOzNo8/RE/JNaOG05i7ZOs9cZX83Z+Y52NGzURT5r+6oPpWO0jY4XLPkZvzYtHfa4H9vF5njN5sBe5xM6vC8dNywm8Y3Z+HdIImSI8025kEvcX9vQzj/fq9jplxyPMSKEyMsvoutv/8QUH0XLh8ZTW1bhfl4VlV7pxtxyGR0+eYJOy1/BnFNAxa7DBHV3xt3qQ9rtWMXuI1Qdy8YQEeJV3atMzcCUEI3Z1gYZQtw71pa8YsxZeZjio5ztQSPbEXudteezI81VtinUEllTgTD48Wei8w/FEN4SQ3hLjxhfH02Jb2cgA/ga7XHD74AViD5tDsU5TbN1jKWUu4BktNHiH+vsHgk8JITYgTY92R+wP2ZeI6UslVKeQpuqu9S2fbdNz84S23HWA6FCiPAz6K6UUtoj9RZgohDiCaCrlLLeFwtcWCOEyAWGA/alSocDb9qO9b3NhrovR7QCfhZC7EZ70tSZ0yCECAPCpZS2x6J8AAxySWJfXvEPnL74DXhYCPEg0FpKab9jOyql3FFP+roscfm/bgf2jDRkcz3bXZdbHQlMsPluMxCF1pFvkMpdqfglJ2Bs1QJhNBA2ZhClq9zf2yz5ZTPhV2kd04DuHaktrcByqhAR4IcuSGtQRIAf/u0S0QUHOvKFjx1Eycrf3bVWbib8/zStwB5OLX1kKDrbwk/Cz0TIxd2pPqw1fsGDexIzxfn8oXJXKqbklhhbtQCbzWW/uNtcusrdZmtpOZZThdTmFWLJOoUppSUAQRd1o2ydtjDU9uEPkP/T78ReNwSAkJ7tqS2twJxbRF2K/ruXmDEXUrojjcAOrSj+/QDCaKD6ZD67xj3Clj53k7fM2VmJukbTDOrZgdrScsy5hZTvPIR/SjymxFiE0UDkuAEU2fxVtPJ3oq7Vbmijrh1K0Qptuz40iJazbnDoCqOBiLEDKVm9BX2ErZoY9AiD3jHV0+Fn29TspBenUZ2WwanF7k/JzVl5BJyXrPl8UA+wSkpW1ikLq34n8uqhjdLN+/BHDo6+j+qjmVSnZzs0anIKqC2pcEwVd9PfuIeoMVp1ibl2KIU/b3HbX5NdgCEyFD+bz8KHuy+JEDrgAip2HvLa38bYCMf+6OsvoTL1BJHjBgDaqtQ6fxPodQi9Hv82Lb3SPh3mU4WkXf8Ip97/AWtJOVkvuK+eXLzS1d/a8ez+bv3SNKrSTnBq8fdnPM7ZIC3VCL32AEIYDT6p11UH09nXa7zzdYHsPCw5+RR9u+6sdAEsxWWYXB7Q6fxMTbK34ItV1BzLImPOQgq+WEX5tgMcGHAHx6e9BMC+ETOwnHKPDaX/3UPk5dqDtuhrh1Joq7dFK7YQZeugBvXs4Cj/Gc9/zM7ek9jZZ5LjPbz0WW8QccVAyv444NANH9WfygPpDZaFhggd0oMWdzX07NaHeBmH67YdQQN7UpWaDoA+KozCj3/Q8u88zKlvfvUqJgO0uG4I+bbYsaXvPWzpcze/95xCrW3FfuCs2rrgAT2ottlrSk5wtKMAVUdO+qztq8nMc5Tl0MsuRmcyUrLKXbd01WYi/s/T5pyXPuTARRM5OPAOTkx7kbKNO5HVNRhbtSB4aB9Ch3t2jItW/O5V7Kw8kM6Obrdgzi3k4HWPUJOVjzm7gIJv1rvpVp/I9Ur31AfLOXTzPPZdOoOinzYTM2EUlQePE9RTexhhX7/DL6kF/inxVB/P8aruFa/Zhn+bBPw7JmrHvXKQm73G2AiHLyJG9aMmt7DR7YidiFH9qDx43PFbGEzYB0SF0V975/hPxFpVgqXoJJaik1iry9H5a/cPp+uwexvfzsC3gH3EowNgAhpe+et/jBX5l/93rtHcn2v6Hm0FtyFonR87ArhaSnnQNbEQoh/OF9xBezJT7fK3q711vS3PoOt44U9KuV4IMQhtqvdHQoiXzvCO71Bb/veBecBMtIcKF7p0RO3Hcv35BjBfSvm9EGII8MRpjtEY7L6oxeYLKeWnQojNtnP5WQhxB3AEdz/WAvXM4QHc/Xi6ErwX6AWsbqSt4jR6Apgmpfy5kVpQayXziUUkfzAPodNR+OVKqg8dJ+LGywAo/HQ5ZWu2EjKkNx3WvKt9DmK2NgBuiA4naZH2arjQ6yj+fh2V+46Q/N4TABQv+5XqQ8eJvEl7f6zgk58oXbOVkKG96bjun9onKx7QPj1hjI0k8ZX7QKdD6HQU/fArpau1G5uWT96JcBkZjHviLrKffJuk95/S0n5ls/kGm81LllO2dgvBQ3rTbvVirFXVZD74qiN/1pPv0PLVBxBGAzUnssmc/RrRk7Sbx8JV24i8pCe9N72JtbKa1PvecuTr/MnDHJr5NjU5hRx76iPOe2cGrR+6nvJ96bS4djAt/jGEnCWrqTiYQdyEkQS0dd6cV6fn0OXXRVirqjk283WH748/+i4dPnkcdHryP19FVao25Tjrza9pu+gBoq8fTs3JPA5PeRGA2FtHu00V7rrvc069+y016dmc98tC0OmpLS2n7NcdYDRw/vp3bJ9V0o4Z1Pt8Iq8eRuX+Y3T8UbuOmS99ROmaPzjx4JskvnIvRqDN4rnkf76SqkMniLJdv/xPfqJk9VZChvbyWrflE5McNuv0eg7P+afjd8eP5nJk1luYcwo5/sxHtH97Jomzb6R8z1HH55iMMeF0Wf4S+pAAhE5Ht40LqcnMI/fTVQR1Tgbggi3/onxnGsfuf52WD9zklb9bzb2FgM4pSCFoMWkcloIS8j5dQWCnFCr2HaPLr4uoLSqleM02dAF+XmmHj+pH0lOTMESG0f6DR6nY6/zUTMaj/6TtR09giAylfHsqVakniBpv8/fHP1Gy+g9Ch/am04ZF2ueaZr2h+bvP+URePVTz93KtbGe92MB00Xp44PHn2bJ9F0VFJVxy5Xjuvv1mrh57aYPpa8vyMITF02HVWxR+scon9ZpaK5mPLSLl/ScwxkWRu+hrn+jGz5qA0Dnbi/xPlvtE1zW9K+0/fIRjDyzEnFNIxjMf0uat+2k5+0Yq9h4lz1Z+i3/5g7Bhvei68W3tcyYz36jjYCs5i5eROHcCnda8Sf7nvxB9/QhS3rgfJFTsOczRe14mfvp1dP7VVhbud2okv3k/If27YIgMpcvv/yLrlSXkf76KVk/d6TGrojlo9/Mir+KwITqCxLfnapn1ekqWrqN8vTZxKmzsYCLGa9ORa7ILOPbMJ7R97g6vYnLZnmNkf/qLu5G1Vkq3pRIxSBuZL/lhw1m1dWXrtfdyW8y+Bb+UVo5JoIFd21Gw5GfflOXZtzimsMbNuJG8D5ZqujfadD916nZY+09kZXW9n3MCtE8TPr6IlA+fxNSqBbWV1ej8TAB0+OoZUq+ZS/FqrZx6E99c95nio8h+62vHvm67PkToBMKo3WJesPldLKUVXsVkpETnZyKoZ0dad9TGY7qsehVZW4spMZb0RxdTW1TmXd2rtZL52pd0Xv4KCLR3Z23EjL+U4D7nE9A5BWNsBMH9OlNzMo+j977qlc01J3JJf+htx9cNaiuLtdFZwFpTgTS7z47xNiZ7w5m0pbkSaQrEEJHoMQX6bONbm4UzCbmwM4bIUPum24F/oc1IfQ/YA9QAt3D6e2XFOY5ojnd/hBBlUspgIUQrtI7qAlvHcJaUcowQ4lkgFK1zJIUQPaSU24UQtwK9pZRTbTrHbL/zXPcJIdYCB6SUU4QQA4C3pZRdvdBtDZyUUlqEEPcByVJK53cY3M/F1YZ4tJHrDmhTj7dLKV+ypesupdxRx87twB1Syj+EEP8GUqSUQ4QQ9wOhUsrHbXmfAMqklC8LIXYCU6WUG2zbw6SUM2znPEtKuVUIEQ1slVImCyHaoI0OSyHEa8AxtCdcy6SUXWz6s4BgKeUTQoj3bfu+sp3bIinl80KI8cA/pJRjG/DDaLSHAmOklNlCCD/gTinl66exeRdwt5TyVyHEC8DlUsouQojJwGjgWimlWQjRwXY9yus7NsCeNmN8XlC7HNEWSd+VXO8pN5kLjmmTHPa1vfwMKb2n0+Ef2BB3jc91B2Zr37Lc2upKn+r2ztDePNjR+gqf6gJ0T/++2XQBNiX8n091+2dqEz587WPQ/NxcugDbk8b5VLfHcW203pzn+Y3os8UY3cbndRq0et1cuuD7OGTX3tLyKp/r9jn5DdsSfVsmAHqe+O7Mic6CczEm72kzxufaXY4sa7bytjvF97pdj2p15FyLnc1V96D52urmisnNpQv43M82H58T7xG3jrrgL99JT8/fdU740k6zjhhLKTPQ3sWty1No77PuEtoQ6zHA2+hfKIT4L1pH+DYvdYcADwghzEAZ7u8uN4iUMksIsQRtIanpwEJb588ArEd739eVJ4AvhRAngU2A/T3apcBXQlscrO7HG28BFgkhAtFGfidyev6BthCZGchG67yGnj6LG362EWcd2rT3epFS/iiEaAGssvlW4ny3uyGbJwLvCSEqANfR4cVoU7u3LymkjwAAIABJREFU2bROAb5vmRQKhUKhUCgUiv8P+csvbHgO0iwdYyllcD3b1qK994tt+rHHSsRSyvfRpivbfyfXt09KOaSB4zZW9wO0d2HPiKsNtt+uHdl/nO5YUsrvAI9H4FLKVLQFyexscNm3A231u7p5hrj8nYftnWEp5XPAc3WSF6AtlmVP/7LL37fWSbtQSvlk3ePVh5Ty32gLatXd3pDNf6AtbmbnCdt2K/Cw7Z9CoVAoFAqFQqFQ/Kk056rUCoVCoVAoFAqFQqFQ/OVp7sW3zhls04nrLnN3s5Ry959hz/+CuqPhAEKIucC1dTZ/KaV85n9ilEKhUCgUCoVCoTgt5+Kqz391VMfYhpSy359tw18BWwdYdYIVCoVCoVAoFArF3wY1lVqhUCgUCoVCoVAoFH9rVMdYoVAoFAqFQqFQKBR/a9RUaoVCoVAoFAqFQqE4h1Cfa/I9QjlVcY6gCqpCoVAoFAqForkRf7YBjaFlROe//L3xycK954Qv7aip1AqFQqFQKBQKhUKh+FujplIrzgn2tBnjc80uR5YBsCt5rE91Lzi2FIB9bS/3qS5Ap8M/sCHuGp/rDsz+CoCtra70qW7vjG8B2NH6Cp/qAnRP/77ZdAE2JfyfT3X7Z34N+N7HoPm5uXQBtieN86luj+PfAWDOO+JTXQBjdBuf12nQ6nVz6YLv45Bde0vLq3yu2+fkN2xL9G2ZAOh54jufa7pyLsbk5mr7mqu87U7xvW7Xo1odOddiZ3PVPWi+trq5YnJz6QI+97Pdx+cCVjXr1+eoEWOFQqFQKBQKhUKhUPytUR1jhUKhUCgUCoVCoVD8rVFTqRUKhUKhUCgUCoXiHEKqdWl9jhoxVigUCoVCoVAoFArF3xrVMVYoFAqFQqFQKBQKxd8aNZVaoVAoFAqFQqFQKM4hpFqV2ueoEWOFQqFQKBQKhUKhUPytUSPGinOG4EE9iX9sMuh0FH6xgrxFX3mkiX9sMsFDeiOrqsl44DWq9h4GoMP6f2Etr0TWWqG2lpxXPnLkibnrGk697amV8PhkQob2wlpZTcasBVTuPYzwM9L28+cRfkaEXk/x8o3kvPqpduw5EwkZ3teRv92af1H42U/kv/Olh3aLx+4kZEhvrJXVZM5+1WGnLiSIhOem49ehNUjIfOg1KrcfIOSyAcRMvxGAvtsWYSkq5+C9b1K++6iHtl9SLOctmoExPJiy3Uc4OPUNpNlCxNDutHlqIvpAP0xxkRyYPJ+8ZZvc8nbf9SGWknKsldUcm/E6FXu0bw+GDulB0pN3gF5H3pKVZC/UvsmrDw+m7VuzMCXGUnMil8N3vURtcTmhA7vRcs4Eh26nzf8m7/1l5L79H9p99gyG2AhkVQ0AFbvSCL6wK9bKao7Peo3KPUcwxkeT9Op9GGMikFZJ/qc/k/dv7VuWAZ1SaP3GLAAuSP2K/M9WcvKxdzz80PKJSYQO7e2Vbqtn7nbk77ZxIYemvELFbs/vL/olxtL+7Znow4Op2HOUtGkLkGYL/u1a0nb+VIK6tuHEC5+StUj7Lqt/2wRH3p6HvwQkGc9+RO6/lrrpJs67g7Bhvc7o/4q9Rx2/q1JPAND5l9cpXv0HGc984JWW/VpGXH4RCTOvx799K/aPeYCKXYcddp2/7m1MCTGApOA/aznx0EJPfz85iTBbfUm/f4HD361fvQ9jTDhSav4+9d4yj7wN8ciz81m/8XciI8L59uNFZ0wvjAEAdFz7DgWfr/RJvW5x3w1ETdC+Jdsl9WuKvltHxgMLzl535k2EXznEkb/FrJvJefmjs9Zt983LBHRth7RYAAgb1pPi1dvcNE2JsbR9634MEcFU7D7Ckela+QVImne7o9wcnfGGo9wAoNPRdcObAHTasIj8JSsJ7NIGvzZa+daHBlFbUk7Z5n2EDuuFrKzm2EytLAAkvTyNsEt6Y8kvZv/w6Q7Z+Fk3Ej6yX73X1Je0W/0uhZ+v8Comt1v3HtbySqi1ImtrOXrlfQD4nZdC/FP3AHDRkY+pOp7LwWlveBWT7QR3b0v3H57lwJ2vkrdsExFDuzv2ddz8EQf73eyh2di27vC4GW75Ep6dqumuf5eCJT/7vI50Pvg1xd+tI2O2Zx2Jf3wyIUN6Ya3SdO02A6DT0e77+ZizC0i/Yx4AcXMmEjZmoNOumdeTOf8zD92mxM28JSuRlloADBEhWApLvdKyx82EmdcTfeMILPklGOMikZZaLAUlACTPn0rQBe1AWjn+2L8o/W1vk+reBZveobasEl2gn+Oc4+75P4pXb6P181PQBQVQcyKXI9Pm03L2TV7ZDxA70fl9b11gJNaKAg8f2/E2JntDY7R1QVHoTIEgrQ3qNMXHya9MJXx4b8x5xfVJTgOmAhbgB2D22Zyn4q+NGjFWnBvodCQ8eRfHJj5O2qV3EzZ2MH7tEt2SBA/pjSk5gUPDJnPy4TdJeOput/1Hb3yYw2Omc/iq+0l48i7H9vArBnlohQzphSklgYND7uTkwwtp+YyWXlabOXLjXA5dNp3U0dMJGdyTwB4dASj9dQepo6Y5NEp+3kjY2EGY6rHTLzmBtGGTyJr7BvHz7nHsi3tsMmXr/+DwyCkcHjOV6jSt01Odmk7B+1ona9/Elzg0axHtXphcr6tSHhlP5jvL2HrRNCxF5cTdOAx0Oto+dwd7xz9H5dFsasurMMVHeeQVJiN7BtxF+oNvkfTcFIfvk56+k9Sb57F36DQixw3Ev30rAOLvuZqSjbvYM/BuSjbuIu6eqwEwF5SQdvszbtoRVwzCr73mi/R753Nw9H1kvvQRxvgo9g++kxNzFtLqaZufa2vJfPo9DlxyD4eufIDoCaMdeePn3Io+NEi7pne/QOQ1wxz7HNdvaC/8UhK81i1Zs9WhYS2toM1z9fs4ae7NZL27lJ0DpmIpKiP2hksAsBSWcezRfzk6xHaqjmY7/t7e6SaETkflwXS3NGHDeuGfEt8o/ye/cDepN88jfc4iQi7qCsDeS6aTvehbr7Xs17Ly4HHSJj1P2eZ9HucrjAb2X3IPB8fNJvLaYfjX8Xfo0F74J8ezb9AUjj+0kMRnnP4++fR77L9kKqnjZhM9YbRH3tNx5egRLJr/dKPT64OjAUgdcY/P6jVCgND+3Nv5OgK6tPWJ7qnF34DLNLiom0adtW7IkF7oI0LIeuEDjtwwF8CjUwyQOHcCOe8uZfeAe7AUlxNtK79hw3ril5LA7gF3c+zBt2n93J1u+VpMGosxOhyA/cOmEjFuIFmvfsaBUTM4MGoGRct/o/LAcfxS4tk3cArpDy4k6VlnrC348hfSbn7Sw56cRd+wf+S9Htt9Tdqld3kdkwHSb5rDkbHTHJ1igITnplO68jcADs99j9Ltad7FZDs6HSmPjKdw7U7H77bP3eHYrQ8JanpbV6dTbGwZQ/i4oZrNV89uljqyr8t1+DdQR/ySE0gdeicn5yyk5dN3ue2PnjiW6rQMt21lG3c6HvAAxEwY5YhXdpoSN/cOnUbU1UMJv7R/k7Vc7ch593tOvvAxFbvS2NXrNtIffMuxb+/w+zh4/ZMkPjYRhGhy3Tv4j8dwXYA4ctxAUl6fQcZzH7Fv+L0U/rSJ1s/f5bX9IRd1IXyk84G+tbKI0+FtTPaGM2kLYwBCb8RSeILasrwG0zXFx3lfrCb1pnn1yQ0FxgEXAJ2Bl5tybs2FFfmX/3euoTrG/2OEEFII8ZHLb4MQ4pQQovHDKKfXXyuE6O0LrUYc6zYhxG4hxC4hxB4hxDjb9v5CiM1CiB1CiP1CiCds228VQliFEBe4aOwRQiSf6VgB3TpQnZ6F+UQO0myheNl6Qka4N2qhw/tR9M1qACp3HEQfGoQhJqJBLTtFS9cTWme0InRkf4q+1rQqth9EH+LUslZUabYbDAiDwfGOR9mG7QR2bevQMMZGanYOd7czZHh/Nzt1Njt1wQEE9ulC0RcrtIRmC9bScgBqDp8goGt7h0bptkMYQgMxxoZ7nF/4xV04tUy7Ycv5Yi1Ro/oS0qMdVUeziRzRi7xlm6g8mkVI97YeeWuLywAo35aKITQIY2wEQd3bU30si5rjmu8LvvvVMboTPrIv+V+uASD/yzVEXKptr9x7FFN8jENX52ek6MeNhI1w93PYiH4U/GeN08+hQRhiI7DkFjpGmazllVSnZWBsoXXk9SGBWGxPdfWBAdSkZ/lEFykJ7tfZoVF5+CT6MM0HdQkd0JV8m49PfbmGiFHajYUlv5jynWmOkQg7wT3aOf4O6deJmpwCgrq1d0sTPrIv+V+tPaP/y7YewFptpuZ4DjE3jqRg6a8ODUt+sVdarteyKi2D6iOZHucKUH34JDXHc6jadxRpsRB2WZ0bypF9Xfyd2qC/q9IyMMZF1nuM+ujdvSthoSGNSisMfshaMwDSbPFZvTbGRTlGgHyp698ukRqXOFR9LOusdUNH9qdq/1FHeqDe8htycVcKfvgvAHku9Tb80r7kf6Vdx/JtqW7l3xgfRdS4AVSmnXT4ovD7DYS53FRHjBmAMOjqLQsAZZv3UVtU5mGPtazSY1uzYG87GhmTT4cppRWmpHgACtftJLRXe69isp2E2y8j74fNjpEqe6y2U1ta3uS2ri4tX5xB1T6tPkpLbbPVkeKl6wmtE5NDRvSn8Ov6bTbERREytA8Fn69wy2MtLafmmLOO1OQUeMwsaErclGYL0mqlYvfhJmm5xs2G8gKOWTeW/GJqS8oJ6tauSXUPILBrW6pdfFHw3a/4t4mnbNNeAErW7yRsSE+v7Y+5+TKyFv7HeSKnGYkF72Kyt5xJW5iCsFZpI/vSUt1guqb4uGzzPixFpfXJ3QU8D9gPmOvNOSnOPVTH+H9POdBFCBFg+z0COPkn2uNACNHoqfVCiFbAXGCAlPICoD+wy7b7A2CylLI70AX4wiVrhi2fVxjjojBnnXL8tmTlOTs0NgxxUZiznE8Rzdn5GOKcnZ7kD+bR9rvXCL96mJuWOSvfQ8vYIoqaTKdWTXY+RruWTkf7HxfQ6Y+PKP11O5U7Ut3y2Slb9weW7HrsbBGFOdPlXLLzMMRFYUyMp7agmIQXZ5Dy/evEPzsdEeDnls+VmqwC/OqM+hoiQ7CUlEOt1rhVZ+Vjio/ELz4Sc2Ep0aP7kvXBCqwV1RgiPBsg1w5dTVY+xrhITPGR1GS5+8IUr3VuDNHhmHMLNT/mFmKICnOks6cBqNx7hJqMXIcPk16eTscfXyO4f1c3X5izPa+FqVUsAZ3bULFDu9Ev/H49ptZxACTMnUj+V6ud18aGMS7Ka92T8xYT1Pt8x/7jz35CTWY+pjodOUNkCLXFTh/XZOVjivMcfXc7lsv+yCsGULppr5t/NJsj3ctcA/6XllrHKIp/mwTHdez41dMEdmvnlZbrtTwddq3w0RdRczwXY7T7TbgxLspN15yd53FNTK1iCezchvLtqTQLOgNYnaNLvqrXuqAAR5pWL06ntqjMJ7rGFlEYopydqMKvV5+1rrFFFLWlFUTfcjntl78OgH+7lm6ahgj38mvOcl4rU1wUNZn57j60lf+kJ2+jYOlGLHlFdfZreYP7dcKcV4Q+KKBO2cs7Y/0ASJg9/oxpfIE3MRkAKUl6/ylSvltA+PWjHGmqD6Xj31l7uBgz9kJMCdFexWQAU1ykIybb8YuPpDrTvb43ta2LuP5SR5qQS/piraymKu24M18z1JGWL0zHUlzmGZNb1LHZpewkPDaJrOf/DVb3Tlnd8yzfluqTuBk2og/mnAKEXjRJq27cjL31ciLHDSTyqkHow4Ic28NH9QO9DlNiLIFd2+LfoVWT6h5S0vrZyQRe4HyYXZOdj6W43DHaGznmIvTBdeveme33b5NASL9Ojn3C4Lzn+Ksh9Hq3GF8fTY1vp6EDMBDYDKwD+jTVfsW5geoY/zksB+wvddwALLHvEEIECSHeE0JsEUJsdxmFvVUI8a0QYqkQ4qgQYqoQYqYtzSYhhGvtHi+E+K9tNLZvI3S/FEIsBVYIIeKFEOtto717hBADqZ9YoBQoA5BSlkkpj7rsy7Jtr5VSus7NXAZ0FkJ0bLr7bNRZjU8I0WCaI9fO5vAV93HstscJHtTL8+l63ZX96pFypLFaOTT6XvZfOJHAbh3w65DkaoTjz+Lv1tRvd712gjDo8O/cjsJPfuToFdOxVlYRPeXaM+RrpA+EIKRXB44+9bHz5qMxqxlKqM8ZjVsI0ZnvxJy3HBnT732Fg5dO59C1c9CHBxMyuGeD4rpAf5IXPcTJeYsdo0ohg3o4RsMy5y0m6h8jvLt+DehGj7+MqkMnHGnazr+7gZM983XwwCVL2Mi+lG9PrUe2/nLhcTyXdEKvQ2d7eJLx9Ae0ffsB77QaYbod/w6JJMyZQP6Xq7z2iS7Qn5R3HiTjycX/u9HBOjYATarXpRt2ULxMG5U35xYSPm6wb+KFEFTuTnMkDxnQ/ex1BRT/vIkDgyZzaLQ2NbnFHWPraJ7mWjVwvLDhvbHkFVN9op7BElveiHGDKPxufb36jVk5NfPFj8+YptlosL7Asese4Oi4ezl+22NEjr+cwD7arJLMB1/D2KoFAPrgAGSN7Ybdi3apzVMT3WNyg7Y0ra2LvHkMgX06I/z9iLnnHxT/uOGM2mdbRyynCgm/YrDnNa/XZEnIsD5Y8oqp2nPYM0Gd8yzbeuCs46bO30T89Gsp/PG3pmvhdEnuh8vZffEUSn/fh6WwlMRHJzrSmPOK6Lz8ZZKevJ2yrQccnbV6hU7j9/1XziHj2Y8oXrvdbXfprzuJuWU05//4CrrgAGR9o71nsF/odejDgh3b9SGx9RjyV6E+J9VN4n18OwMGIAJt8OcBtIGeRhiiOFdRHeM/h8+A64UQ/mjvLWx22TcXWC2l7IP2bsNLQgj7I8guwI1AX+AZoEJK2QP4DZjgohEkpbwIuBt4rxG6FwK3SCmH2fR/to32dgN2NHAOO4Ec4KgQ4t9CCNe7r1eBg0KIb4QQd9rO044VeBF4+Aw+QggxWQixVQix9efDezG6TM01xEdjznVfIMKclYcxPtrx2xgXhSVHS2Oxpa3NL6Z84078kp2LIRnjozy1svMxJTi1THFRmHPc01hLyinbtJuQwb0c2/zPS3ZLY4iLxpyT77bNkp2HMSHGLY0lJx9zVj7m7Dwqd2qdvtLlGwkZeRFtlr5Bm6VvYMl11zHFR1KdXcfu/BIMoUGg16q2X3wUNdmFVGfmY4oN57x3ZtBny1uE9GxPaP9ORI1yf/gpDHoXfe2ca7LyMcXX8YXtuJa8IudUy9gIx1ReAKvL4jI1x7Mxxkdjzilw+NFaXklV6nECu3dwpDPGuVwLg57kRQ9R+O06in/6zZEmuG9nbWEZoOiHjfglx3tcG3NWvpuPT6cbPWE0HX98jegJo6l0uTkL6t4eU0IUNTmFbtqWghJtVMDmY1N8FDU5DS9WAtqTezsVu4+gDw50+NDVZrcy14D/hV6HMGiTO2qy86nJ0Ea6ynccQlolhsjQRmu5XsvT4ZcST8o/55A+4zV0RkM99SXPTdcYF+28JgY9Ke88RME36yj+yX2xN59itWijxnYbfFSvqw+lY7SNAhZ89jN+bVr6RNecnYfRJU9gz/OapBsxbjB+bVvR5qN5mHMK0Af5ax0t2w2ffWEsO3XLr71egm32Q4JzpM8YH4U5p5CQ3ucRPrIPSfNuJ3RgNwCSF8yw7S8AvY7wURdS+P2v2gixW9mL9rD5z8SbmAzubUfpit+InHglbZa+QasFDzreMT71za9UpWd7FZMBQrq1ccTk6DH9afv8JPyTYvFz8Z8w6Jvc1pWu+I2Abh0wtY7D1KoFcbNvJXzcEADaL3sNv3atfF9Hlmh1xFI3Jmfnu9scr9kc2Ot8Qof3peOGxSS+MZvgiy6g1asztXPJyiPApX2oL155Gzf9kuPxS4yl1ZwJRF01GIDzf5qPISbc67gZc8tldPjkCTotfwVzTgEVuw4T1N35ikzGvA/YO3Imabc9hyEsiPJdh72uewDmnEJt9Dcy1M2GyoMnOHTTE+wffT8F326gtrjc67hfk51P0fI6cVn8dboGOv9QDOEtMYS39Ijx9dGU+HYGMoCv0R4x/I52Dxt92hz/Q6SUf/l/5xp/ndL/N0JKuQtIRhst/rHO7pHAQ0KIHcBawB+wD0mukVKWSilPAcWAfUnb3TY9O0tsx1kPhAohws+gu1JKaW9ttgATbe8Fd5VS1vvShZSyFhgFXAOkAq/a3yWWUs4DegMr0DraP9XJ/inQXwiRUp+2yzH+KaXsLaXsfeHhEvySEzC2aoEwGggbM4jSVZvd0pf8spnwq7RFTQK6d6S2tALLqUJEgB+6IG3mugjww79dIrrgQEe+8LGDKFn5u7vWys2E/5+mFdjDqaWPDEVnW/hJ+JkIubg71Ye1BUOCB/ck7LKLnCI2O8t+cbezdJW7ndbSciynCqnNK8SSdQpTijb1MeiibpSt28qRsdM4MnYapSucjVdIz/bUllZgzvVcKKPov3uJGXMhAC2uG0L+z1so3ZFGTW4Ru65+gq0XTae2opr0F5aQ/9MWt7z2J8dBPTtQW1qOObeQ8p2H8E+Jx5QYizAaiBw3gCKbv4pW/k7UtdpiLlHXDqVohbZdHxpEy1k3OHSF0UDE2IGUrN6C3j6F26BHGPQYW0S6+9k2NTvpxWlUp2VwarH7QlbmrDwCbA8gggf1AKukZGWdsrDqdyKvHtoo3bwPf+Tg6PuoPppJdbrz3b6anAJqSyocU8Xd9DfuIcrm45hrh1L48xaPNK6U7XCODBYs+9XNh3aKVvxO1DVDgNP7P7j3eej8TZgSYylaucUxlc4vJQGdyYCloKTRWvXZUR9BPTuSu/h7KnamETF2IMV18hSvdPW3djy7v1u/NI2qtBOcWvz9GY9zNkhLNUJvBLTy5qt6XZOZh8n2IC3ssovRmYw+0bUUlzl0AXR+pibpFnyxippjWWTMWUjJik1EXj/SkZ7/x955x0dVpX/4eSe9VyChF+kgUhVFpQmKWBF/6tp17YpiX3Vt61rWhq6CZe0NsWMFKSI2EKT3TiAJJKSRnsz7++PemcykJzOjBs/DZz7htu8999z3nnPPPe95D1C8rmaU5IIf15B4slVWJU8eRY793ObOWUrSWdZ9jBrUw23/aY+8xcohf2fl0L+7x+HtvOVZEk61bCH22AGUbE2jPCO7Xluoi7DOqfVu9xtNLJOr1x1Rxw4i572v2XbK9ey8+G53mdzhprPI+W5Vk8pkgKXDrmXp0GtYOvQasj7/ma13vETajNmEd63Kj6CYqGbXddEjBlK6aSelG3eyYdj5bDzmYve92HL6zcSOHur3ZyTW9Yx8661b8O0vJJxZM82Z/3mDDUdfwsZjL2f39Y9x8MdVpN30JACOuBjCulYFufJHuVlZWMyqoZdTtnc/G868E4D1J06lYn9uk8vN/a9/xeYLHmDd+JvI/foXWl14IsUbdxE1yGrMVxYUWXly7AC0opKSzWlNfvYcEWE4osIpXLGZcI+PXImnjeDg0vXWggipUyaT/cn3TS73c7/+hZhj+nvkqDQ4zvj3xFmST0XuHipy9+AsLcQRbr0/1Ofy3dQ8boBPAFe0vB5AKFB35C9Di8dM1/TH8RlWdLuRgOdgHAEmqepGz51F5EiqBv+D9dWq1OP/nvey+icabUC30L2j6iIROQ7L1ftNEfmPqr5R2wWo9SloCbBEROYCrwL32du2AtNF5CVgv4gkeRxXISJPALfXplsrlU723jeDzq8/gDgc5MyaS+nmXSScdxIAOe98xcEFvxIzcgg9FrxkTQdx29OANQ6244y7resNcpD32XcUr9tG51fuAyDv88WUbt5F4t+s8WMH3v6aggW/EjNqCD2/e9GassKeniWkdSIdnrgRHA7E4SD3i8UUzLdectrdfyUSGuJOcs+l75D94odWOs+10/nuVxxcuJTokUM4bP7LOEtK2Xv7U+5j0u9/gXZP3YqEBFO2O4O99jXEjBtOyj+tCJNHfPlvnMVlrJp0n/u4vm//g81Tp1OWmcOOB9+k1ws30emOczi4ZgcZ78yDSidb//Ey/d69GwlyULprH2V7s0m5cJxXNjsiwhi840PK9+ey5bJ/u/N+1z0v0ePte8ERRPbMb91TBKX/9yO6zbiV5HPGUrYni61XPQZA64sneL3s9l83k/0vfULZzgx6zXsOHEFUFhRycPEKCAmm96IX7GmVrHGRUUN6kzhpNMXrd9DzSysP9v7nTQoWLGP37f+lwxNTCAG6vnwX2TPnUrJ5N0n2/ct++2vy5/9KzKjBTdZtd9/fq/IiKIitd75YdT/fvItttzxPeWYOux56k+7Tp9LhtvMoXLOdfe9+a9lHq3j6ffUfgmIiwKmkXD6RVSNvoNLDfbjt9ZPJencuJZt20+p8awzg/re+IW/+MuJGD6bf4hk4S0rZMfWZOvO/aO12erx9LxJk9SaFtIqnx3v3uwOONEXLdS/jTzySjg/+neDEOLq/fg9Fa6saVOpU2t97Ge3vu5yKnAIqsvNJOt/O77e+Jn/+MmJHDaHP9zOs6ZpuedbK76G9SZw0ysrvryw7T2+Cy+yt9z7C0t9WkZubz5jTz+eayy5g0inj69y/8mAWwXGp9Pj2eXLe/9Yvz3XqbRe53fNSbjqPrNdm+0f3lgsRR5VHXvbbX/lH9+7L6LfpI3Ba1cDu+14FoPsbd7Pj1ucoz8wh7aE36Pr8zbS77TyK1m4ny7bfvHmW3fT/Ybo1ncnUZ6tlsJPMlz+nw10X0mfBf8meOY+STbvp+Nh1lO3KBCB//jLiRg+h72LbFm6u0uj835uJOaofwYmx9FvyP9KfeJfsmd/S9s4LCe/mPRY6EBz2zQxyP5jb6DI5ODmBDtPtkBhBQeTP/o7CRcsAiDvleBLOt6YoSho3mNK92Wy6sSoacYPwih5hAAAgAElEQVRlcl24yuq3rfNKSBCdX3uAgz+vomjZ+ibXdQcXLffS3nvfDDq/ch+HffQfDrw3JzDPyOv2M3KerftOlW6PhS+ixaW1TudUnbb3/p3K/EIcduwKZ2m5X8rN6mVf0uTRZL74abPKzfZ3XURE3y6giiMslKhBPenU0+pz6PPNE+BUgpNi2XT+gwBNfvZCWsVz2P/sVyWP8iJn9g9E9u9Ktxes4TNZ789nz8Nv0vFfVzQp/Vkz59H5ieuqTORg/bGlmlomN4WGtLW8GA2NJDihQw0XaF/Lt67PTSVmeF+Cq3rlLwP+h+V1+QqwBigDLqLmO7bhEEJaYjd3S0ZEDqpqtB28apKqThORkcAtqjpRRP4NxALXq6qKyEBV/U1ELgaGqOp1ts4OeznLc5uILAQ2qOpVIjICmK6q/Zug2wnYYzdebwQ6q2rVHBVV19EWSFHV5fby5cDp9jWcDHxpn6c38D3QBrjAI52hwDogBjhSVXfUl29ruk70u6H222YFAl/V+ZQG9mwah++wOvLXdTu5gT2bTp+tX/B9yll+1z02w5rL8tf2p/tVd0iaNX3Qik6n+lUX4IidnwVMF+Dntmf6Vfeovda8kf7OY7DyOVC6AL91PM2vugN3Wb315Vk154j2lZDkrn5/psF6rgOlC/4vh1zaS9ud4XfdoXs+ZnkH/9oEwKDdnza8kw+0xDJ5TdeJftfut+3zgNnb6i7+1+2/3XpGWlrZGahnDwJXVweqTA6ULuD3fLbzuEWMI06M6f6nb8QdKNjcIvLShekx/oNQ1TSgtk+mDwJPA6vEirCxA2hqzZgjIj9iNYQvbaLuSOBWESnHCqx1YS37AIQAj9sN5BJgP2BPmscFWK7VRVgTov9NVSs9A4aoapmIPEPteWAwGAwGg8FgMBgMvxumYfw7o6rRtaxbiDXuF1UtBq6sZZ/XgNc8ljvXtk1VR9Zx3sbqvo413VK9qOpOqsZdVN92Th3rq5/rGeCZhs5lMBgMBoPBYDAYDIHENIwNBoPBYDAYDAaDoQVhhsP6H9MwNjSIiPwCVA8BeIGqrv4j0mMwGAwGg8FgMBgM/sQ0jA0NoqpH/tFpMBgMBoPBYDAYDIZAYRrGBoPBYDAYDAaDwdCCcJqZo/yO449OgMFgMBgMBoPBYDAYDH8kpmFsMBgMBoPBYDAYDIa/NGIimhlaCMZQDQaDwWAwGAyBRv7oBDSG2Kiuf/p34/zCbS0iL12YHmODwWAwGAwGg8FgMPylMcG3DC2CX9uf7nfNIWmfBEQ7ULou7aXtzvC77tA9HwP4XTtQui7tlpgX67tP8KsuQO/NX7bIvGhpdhHIcihQaV7d5RS/6/bfPpvlHU7zu+6g3Z/6XdOTlmZv0PLS3BKfkUCVyfPbnO133dGZ7wP+r0d6b/4SaHn2BlCetc2vuiHJXf2qZ2hZmIaxwWAwGAwGg8FgMLQgnGY4rN8xrtQGg8FgMBgMBoPBYPhLYxrGBoPBYDAYDAaDwWD4S2MaxgaDwWAwGAwGg8Fg+EtjxhgbDAaDwWAwGAwGQwtCzUymfsf0GBsMBoPBYDAYDAaD4S+NaRgbDAaDwWAwGAwGg+EvjXGlNvwZORGYBgQBLwOPVN+hwwOXEzd6MM7iUnbc9AxFa6x57GJHDqTj/ZdDkIOsd+dStHY7He+/nKCYSBAhOCmW9RNvpWjVVrfWgJWvExQdCarseewtMl/8rFatjOc+AiAoPpoe795PRM9OUFlJxoyP2fvEe0Qd0Z1Oj17j1j3s9bsJ79YOLS2D4GC0pAyA0I6toVKpyC2oodvt+VsI7dCast372Hr1f6jMK6TDA5cTP/5IghNiAOj77dOsO/lWRIRuL95KWKcUxCE4IiNwFpdQtHob226YhpZXANDxgcvceVW8aTdRAw7DWVxK6e59RA/uSXlWnlfetrroJDrecxESHkr+opVsvuihWrW23/Ssd74/cBnicFCelUdIchzO4lK3Zr9F/4WKSnLnLSPtoTeI6NeF3h/8C0dUOKU7M1gzakq95whtm0SXaVOI7NMZR2Q4FQcK3Nptp/4frc47gYoD+QBk/O9zWp8/nuCE6EblhVZUUllUTFBkBDid3nZ236W0vuhEUHCWlLJtyjTy5v7a6LzY/+637vvroufaTynfnc6Os27CebCYqGMG0uqWi5GQEIKT46305OSTfvuTlKyz7NQRE0Xqv6cQedQAgqLCKd+7nz03PIw6naQ8cB0A3V/7B1uve4rghBi6PX9zg9fflPs3ZPeHrDv5Nvdz09T7J2EhHP7ziwTHR0G16SXa3Xou8eOGgSoVB4sJigwnKDq8WXa8dswUt25oh9b0mvUgIW0ScZaUsv+duaQ9+Hq9+ZByw1m0u+lsECF/8So2n/8gAAkTjwZg8K6PODD7B/e5d9z0DFpZSadHriakdSIhrRMoy8gm6505NZ7ryAGH4QgNoXRXJtunPE149/akXFU1t+eQ3R+y6eKHaHfj/7nvnUSEEdahDWvHTGmyvbW7/Tzr2dv2GdlvfEH6fS+4zxXeqzPtHrqW0C7tcESFU7Z9D7tvfpqStVuR0BC6vv8IEhqCBAWR99UP7Hv6Heu43p3p8MxtAAzYOJPM6R+R8fRMqtP+/r8TO3owWlzKjqnTKLbT2vHx64kbM4SK7DzWj73BvX/8yUeTetO5NXR+D0I7tG7y8zJww9s4wkLA6W3L3abfTHi3dgAEJcQQHB9NeeaBP6RMPuyVO4gbPRhU2ffmHHb/82WgypaH7P6QzZc+QtsbziI4IZqKAwU4IkJxeWZG9OlM2d4sKvMK67S3gl/WET20F+JwkDtvGQB9vp1G2e59bLv+SZwHi911tZZXEto+mb2Pv0vmC5/WWr92eOByEiceQ1BcFBISXKOu7jvnSSQkmNAOrajML+LgL+uaXL55PiPdpt8MQJfPniUoOZGg2CgqMrLI/XAuoZ3aEt6vOzidZP7rBYqWrKbNPVcSffxQnMWl7vI5tEs72k27w53GkA6p7J/2ptf96/7QJSSNGYizuJR1NzzPwdXba9hheMdW9H3hRkLioylYvZ111z6LllfS8ZpTaDPpWACC4yLd+yddMZnsF2fV0KktjVBVh4R17wQo6Xc8TewpxxMz9miC7HcLAEd0BM6Dxe7l5jwfnZ+4jsTTRiBBDkq27PFKX+tLJtD6kglQUUnBkvVE9u3SZO34sUNqPCMAjvBYHOGxADjLinAWHQDg7n8/yaIflpCYEM8nb82ocVxLxkzX5H9Mj7Hhz0YQ8BxwEtAHONf+6yZu9GDCu6SyZsTV7Lz9eTo+fJW1weGg47+uZNMFD7B21PUknnYsnR+9hk0XPMCm8+6jIu+gVyXromj1VpZ3m8zWKx+l3Z0XQpCjVq3w7u0BSL1uEmHtW7Nm5LXsfWYWrS44kfDu7SnesJN1E25268YeO4A1x1/LjlufozK/kHXjb2LdSTfjCA1l5z+m19S9dhL5P6xizbHXkP/DKlKunWRda9e2VOYXsvOO6QBsmHwPWl4JQMaMT1lz/PUUrdtJZUERu+75HxV5hSSfO8bOq0GEdWnL6hHXkPX+fOJGDWL1iGvYcft0wruksulvD9TIj/gThpD26NsU/LSWyoPFtWrtuH06nR6+0p3vnR66gs3nP8ju+18lsndHNl/yb3bcPt2tuXbsjawZPYWMGZ8C0HbKZDJe+Iyd/3gRZ2lFg+fQCic5X/7MweWb+a3fhWhlpVeaM1+azdpxU1k7birxowaR+dJsVo+4tlF5sfvB13CEhbJm5PWsO+V2L93Y4wZwYPaPLOt6Ngc++4HQ1KRG58WaUTeQdPoI6/46qorajUdMwhEZQetbLwWgIiePtCvvZ99/XqFs+x5QJf2eZ9wNXoA2d19JRUY2JSs3smHAJNL/+V9SHriO1IemsP/xVwHI+eoXUq8+nQ53Xdjg9Tf1/hX8vM4rX5p6/2KP6U/x+h0s63I2G//vXi+t9OmfsPaEm1g7bipBUeFU5BY0+t7VZ8ddnryeysJilvc8lwOfLqbCfpGqMx+Cg2k39f/YdO79/NbnAmKH9yVu7BAAijfssv5u3EVYu2SvsqfLMzex8x8voJVO1p92O2tH31DjuS7LyKZw+Ub2Pj2TwjVb6fjwVRz4eBHrxt/kTm/p7n20mjzafe+CYqMIaRXfbHtLmjQSgMIla4k5biBhh3Wwjgly0P6pqeR8soDilZvYcORFpP3jOdr962oAtKyc7efdxZYJN7D55BuIOX4QEUf0BKDdwzdYHxmBtPtfptWFEwjv3sEr32NHDSasSyrrjr2Knbc/R8d/X+3edmDWPLZccH+Ne1WycRfbrqjx/fN3oanPS9zoQTiCg1g56DI2TL7HS2vr1U+4yyFncSl585b5xZabWibHjRlC7LFHsOa469j4f/fS6rwxbnt02XLBz+toc+nJ7msvWreDfW9+w9pxU9n31hycJWWsGnZF3fY25kaSzjyOnXe/xJpRN9DqbycAsG7sFHK+/pmUq87wqqvL9+egJeVuner1a/L54wjvksrGs+9h25SncRaW1MiHtSfdQvHGXey+/zUkKIiK/KaVb17PiH2/ALafPgVHWAg573zB1pOuIuG8k3HERLF94jXsuvguWt95OVEjhxLaqR1bx17uVT6Xbd/D9lOvt36nT0GLSyiY85M7zUljBhLZJYWfj7qBDbe8SM/HLq/VDrvdfT67X/iCn4dPoSK3kLbnjQZg1/OzWTrmNpaecDuO0BD3/rETjyf0MO9nL+r4IbWmEaw6pHDRMradeCXbTrmO4JRkQju1oyIrh8xHXnbvl3r16V6aTa5PgOItaRSt2UbJtnSveiTm6H7Ejx/mfh8IaZ3QZO2s9+fX+oxISDgSGklFbhoVuWk4i3Pd206fcAIznvxXrfluMFTHNIzrQURURN70WA4Wkf0i8rmf9BeKyBB/aHloXisiKzx+a+zr6C0iQ0TkmWbq9hCRL0Vki4isF5H3RaRNE45v7LUOA7YA24Ay4D3gNM8d4scNI/uDhQAULt9EcGwUIa0TiDqiO6U70inblYmWV3Dw1w04S8sp25VJ8YadZM9a4O519SR71gIAijftRkRq1Trw6WLixx0JQMLEERRv2EnZrkyyZ84DEeLHHYmzpAwqq3ocnXYPsWcaEyYcBarkfPZDDd34ccPcacmetYCE8UcSP24YRet2ULx+Bwc++g4AR0gwOJ04S8oo+HENYFU4+YtWEpKaRJZ9LED8+GFkf2Bphh/WDmdJKSGtEyhcvsn6ABBUswiIGnAYma98AUDut7/WqlW4fBNBcXa+D7TyqnRXJnFjB5M7bxkJ44dZ57DRMusrcEW21TiJOaove5+ZhbO0jJItaQ2eo3xfDhG9OpL9wQKchSUUrbG+uIe0TqiR/phj+nPgix8BGpUXefOWISHBhLROqPEyFtaxDcXrdtSrVVdeuO5vwvhhRA3sXiVaXkHeZwuIGX8MAKXrtlGx7wAxY48i5+3PkbBQStdtxRETRXCrBBzREUQO7YeEh5D3yTwor6DoxxU4YqII7daeoiWWDeR/v4KECcMbdf1NvX818riJ9y9+/DCyZs4DoGj1Ni8tz96J8K5tKd2R0eh7V58dRw/pye4HXkPLKsiatYDYEYfXm8bks0dRWVBEwc9rcRaVWA2HSyYAULIlDYDgxFh3z1jh8k2EpiRRsn0vjrBQSnekU7xmG1paVuO5lqAgsj9YSPasBUQf0cNdHnhy4NPF7nvniAwnuHWC+7lpjr2VbLbSjCoHv/+N2BOs9MQcO5CSDTsI79WFnI/mU5lbQPHyDQTFWvYG4CyyngMJDkaCg3F1I4Yd1oGSjTsByF/wGwBx44Z5XUfcuGEc+NBKa9Fvmyxd+1oP/rKOytyDNe5VyZY0SrftqbHe3zS3vKhuy5V2/riekdp0wzunkvb4u/XqBqpMbnXeWLddHFyyHmdRKUlnHg9U2bJLt7Zrb/W3E8j/bkUNXU97i+zXhbK0/UQf3g0tr0Ac4tbNX7SShAnD3XV1/PgjKVq1BVRxREfUWr8m/99Ysj9YSMmWNHI//xEJDqpZX1c6iTmmP3nfrwRVsj5Y2Owy2ZOIw3sgYaHkvP0FlFdQnr7f3XNZeSAPZ34h8ZPHW+UvULJio7t89rpPRw+gbFcGFXv3udclnziEjFmLrHxZtpng2ChCW8fXuMcJI/qyf/bPAKS/v5Dkk4Z6bY8ddJjXcv4Xi4gZM9xrXczYo2pNo6sOyZ31jbVjeQVRxxxB3ifzCO3antx3vqxKx4Rqmk18PgDCO6dw4LPF7m1gPSOtLzyRjOc+cpdr0UN7NVn74C/rqMit8hhz4QiPxVns0YusVe9iQ47oT1xszXc/g6E2jCt1/RQC/UQkQlWLgROAwNfejUBEglW1ovp6VX0Oq8fVtd+/gRWqut5e9WszzhUOfAFMVdXZ9rpRQCsgsxnJr492wG6P5TTgSM8dQlISKdub5V4uS88mJCWR0NREytKr1mtFJVpRlUVlGdlIWAjVcUSH03feM4S2b0Xx5t2EtIqvoVWWkU203bgJTogh/3vrpaF8Xw6O8DBCUxMBvBpAGc9/5G4ou9IYP2E4Jdv31q6bHE/5vhy3bnBSHCEpiThLy0Gh+1tWT1vKdWey+5//c2sEJ8RQWVBE3NjBZL48G62oICTF6tkMTUmibG+2+//lmQcISUmkfF8O5enZ7h4pL628Qne6y7Nya9UCrONTEgn1uB+hKUkUrtnmPsZF79mP4iwtJ+3B1yjdlel1jsqiEsIPa1/vOcr35bi3hbZvRWS/LoBlC2C5ZyWdNZKiDbuoPFhclf70rMbnRUoiElpVJAYnxKAlZbS++CSSJh1P8ZY0QtslNzovXPc9amAPQu10ughJbYUjJso779skE9IxhdJ1W9GyCioysghuk4xWVlJ5II/o44cSeeQAooYfQca/ZlCRkYWWlRE95igAEiYeQ2jbZMr35zZ4/U29f17prGYjjbl/oSlJlGUcoO+cJwnrnFJDs93tfyP57FFIcBB7Hnun6feuFjtGIXpIL9rdci6qSkhSXL1pDO/W1stFv3R3JtFDennpOkKDrfy1cRaX4ggLo+PDVxGamkTK1WeQMf3jGs91UFwUZXuz3M910Zpt7vS7yJu/nMRTjoFKJ+1uO5d9r3xBytWnWy6ozbA3z/UVWXlVedmlHSjEjR9O9FH9CWmbTNYLH9maSVTszwGHg8NmP0Vop1QOvPkFxSusl9vyjCwQqwGUMPFogmIia9iKlVbPNGURmpJEhce1/lFUz/Ma5V2jnpcktKKSHu/e63Y7rq4bN3YIWlFBqe1G6qstN7lMbptM6Z797vUVWXmEdU710pXgICoLay8rw7u2JfPF2bVcu2dZkUhZ5gH3MWV7sgjv2haAxIlHE9o22bqu7Dza3Xoem869j4QJls3UVr+GJMd52Y2zrJzg5DivNMceP4Cg6Aj6zXmSbTdMo3zP/iaVb1D1jHgSecxAnIXFlO+06uayrbuJHNoPghyEpLYivN9hlO1KpzzdI0/t8rlif9V9jz35ePI/X+ilHZaaSMmeqvOXpmcTlppI2b6qciQkMYaK/CLUvhelew8QlupdZ0R0bE1IfHTV9WVkETGgp9c+wW2Sa02jqw5JffQmwnt1pWTNFoLbJFGevp/STTvcdQhAaNvkKr1mPB+uujp/0UqvtIWkJBLetS3Rw/rQ7ra/oZVOa3hZE7XrQoJCkJBwHJEJgOIsPIBWlNa5/6GCGldqv2N6jBvmK+Bk+//nAu+6NohIlIi8IiJLReQ3ETnNXn+xiHwiIrNFZLuIXCciU+19fhYRzxLvfBH50e7ZHdYI3VkiMhuY01DCReQ44GzgGnt5pKu3W0TuE5E3RWS+iGwWkb/XI3Ue8JOrUQygqgtUdY2IhIvIqyKy2k7rKFs/QkTeE5FVIjITiPBI1zgR+UlEltvXE+1xLqEm3k++1LKL1nJonft5U7IpjbVjbmD9ybcS1r41EhJcazLqK39c2wp/2+xelzTpeO+GuEL0kN6U7sys9dhaEYEgIXpob7Zf/yQAsUf3I2ZE/6p9goMIaRXPvle+oHRXpreo52W4/u91wmonrzXPatHy3OZ5TK3ngPWn3E7av16n24xbmncOe5uEh3LYS7ez+95X3Nv2vfE1q46+mrXjplKRnUtI9V6GRuaFI8zSrtpHqCwocmuXZ+UR4uohaExe1LG+88fTkLDQGuMTHVERJJx3Mun/fNbrWAkKIrzvYZTv3U/6nU/hLC4h+cqzAdj/7DsknD8RgKCocLTC28W8zuuvK8113D8vmmUjgFNZO24qK4fUdCXc8+jbrD1hKs7CYmv8WX26jbVjgeC4KNafcjvpz3xAaNukBtLYmPKiehkDkX06s++Vz8n7dinxJx5JzDGH10xeI7RLtlqNqIi+nQnvnEr+d79V7eODvVWttsQkOIioIX0oXreNPfdMJ27ccKKOPtxrH5xOtpw8hQ3DLyFiQA/CenQE4MBbXxFmu047oiKsIQ3VbaWec//hNCKtjbHlnXe+wLoTb2GTPQY9sm8Xr90SJhxFZXVX4N+1TK5tvbOWlTWPjRpojat11yVeup5lhXilZf87cwHo/eUTOKIj0PJyECH5nLFkvjTb7YVQa11d18VUy4qi1dsp25PFugm3kXrdJAgNaVr55rneg8jBfSjfle5eLlyymsrCYrp8PI02d11B8fL1tb47eOmEBBM9+kjyv1rciOuqfo9r0/ZejDmiG2X7q42rraZT26V61iE573zJ9tOux1lcQmgn60NJ+p1Pu+sQwN1TXqdgI+vqWrcFBbnL5L1PzqzxEahR2nUiIA4q8/biLDxAUEzrBvY3GGrHNIwb5j3gHLvX9HDgF49tdwHzVXUoMAr4j4i4uoH6YTUohwEPAUWqOhD4CbjQQyNKVY/Gary+0gjd4cBFqjq6vkSLSDzwqr1vfh27HY7V6B8O/FNE2taxXz9gWR3brgVQ1f5YHw5et/PqavuaD8e6/sF2upKBu4GxqjoIqwd7qodeGtDB3veKhy3O+Khwh3uH8vRsr6+aoanWV/ey9GxCU6vWS5DDdgO090tJQsvKa1yAS6tkSxoEBxEUHVFDKzQlifIMK5BDRU4B4fbX95DWCThLSt3bPFGFiJ4d3WkMirUCDznCQ2vXzcq13OAuOom+857BERFKeeYBcCoFP6+lIsfqzcpdsJyoft3cGu3vOB9xOMh81XKHCklNto4DgmIi6frsjfSd8yTlGTmEtEmkPDPH3i+J8moVbcWBfILiotzufCHJ8W6tsvTsqsaF6/jMHKIGdifx1GPc5wjvkuo+xpPCFZtRuzHoeY6gyPA6zxHesyNdp02xtPfl0vGfF5P98SJyvrJczsozc6yxo04nqJL58uc4IsKq0t/IvAhNTaLdbeeS/fEir7xwREdYlbQqBT+sRoKD6s2Lsnps08WOM6ZQnpZJZU5V3genJBHeqyu5731N+a4Me10yUSMGkfroVNTppHTLLkJSW5H/9WLC+3YjOCWZkt/Ws/uSuwHI/nQxJdvTve+fx/X7ev8886Ux96/1RScRPbQXXadNoTwjx72+Mr+oTl3E4Xbl89WOQcj5Zom1nFOAVjoJToytMx9KtuwhOLHqo0pYhzY1eiicZeVeL3OOyHAKlq6nZHMaIa0TyZu/nMj+XQlNSSK0bTJ9vnkKR3gIlXmFVg9a6wQqsvPcdlFbvkYP7UVk/270/vwxwjq0IrxrKpF9uzbZ3rx6fpLjqLDPV56eReEvayjbnUlwUhwFC38lol83QlKT3Pu4r7egkMKfVxNz/GAAildupHSTNUY159Pvqcw7WOM6ytKzqqUpuV57+j1x2YyLGuVdHc9LdVt2leGuoSGe10uQg/jRgy3X4iaWQ76UyZ5pLNubTVi7Vm6N4OS4mh9kKyoJioqokcbE00ZQvHlPg/ZWlp5NaJtEd1rE1lk/4WYOfPI9pTszKE/PJrJfV9rfdRH9f3qR0HatSD57NJGDehCamkyri06izzdP0f4fF1KeneeVj47QEHf+Vs+Lku17cRaXEDOsT4PlW13PiCfh/bvjLCurOrZ1EgVffs/2U68n7eoHccRGUbY7nZBUjzxNSaZiX1W5Hn3cEErWbaUyO5eEv1kNzaHzHqMsM4fwdlXnD0tNojTD2w7LswsIjo1052FY20RKq71TxPTvSkV+YVUaU5Kp2Oe9T3lGVq1pLM/IsnqY+3Wny2fPEn38UCQ0hJDUVpRtS3PXIQAl9lAWz/xuTH3iVVdn5BDSxtvNvDwzh/L0LHfdnb9oBTgcBNvlaWPqqvpQZwVaZuWPu6dYTBPH0HSM1TSAqq4COmM1+r6stnkccIeIrAAWAuFAR3vbAlUtUNX9QB7g6m1dbeu5eNc+zyIg1m7Q1qc7V1Ub85YxHXhLVX+oZ59PVbVYVbOABViN+KYyAnjTvoYNwE6gB3Ac8Ja9fhWwyt7/KKxgWj/Y13cR0MlDbynQHeiiqq/deeed2Xfeeef4M6M6u3fInbOEpLNGAhA1qAeVBYWU78uhcOVmwrukEtrB6vWNHtILR3ioeznxtBHuxqUnSZNHARA//kgkKIiiVVtraCWeNoLcudZLds4XPxDRqxOhHVqT9H9jQCF37hJCO7T2Gh8W3imFst373GmMPW4A2bPm16mbO3cJSZNHsf/1r8j+aCH7XvmC3K9/IaJ7ByJ6dyL6qL7WNffvRvFmy9u83W3nERQTSe63v5J4shVtNHnyKHLmWJrp//2I4s1prB03leItaTgiwijfl2OlKb+oxosHQMGPa9xa8WOHuLVy5ywl6axRVfmeX0T5vhzS/v0m5dn5bL7sEXK//ZX4MYPJmbOUqEHe7mphXdviCA2m4kC+1znCD2tf5znK0vazZvQU1o6bSmiH1gTFRJL54mdu7fJ9OV7j+xJOOq2zRdQAACAASURBVIqyzANNzoughBiK1u1wRyR3Ubhso1sr5erTKbZ79erKi8IVmwmrdn9z5iylcEWVJwGhIcSfdQI5730FWNFCO7x4Pzlvf07EEZbrbvgRPXEWFJL9wvtsP/lqSlZupGT1JuJOH0PU8COozDuIs6DQ7XoH0HbKWex/8xuvvPW8fl/vX102Utf9K1y9laJ1O1kzegr5P6wm+ZyxAG47dttFlyoXz9K0fTiLipt07+qy4+INO2l90UkAtLn0ZLS0nIoD+XXmQ9YHCwiKiSR6WG8ckeHEHNWHzNe/8tKsOJBP/JjB7mPL91kfEoo37iS8ayqxxw+kZOseEk8bwZ5H32Ld+JvY9+oXaEUFSWeNJGnyKApXbnaXWdV7ZAp+XEPlgYOsHHwZuXOWsnfaLCuAzW3PN9ne3PkqQvSxA8n/1srLgkXLCe/VmYJFy0mYNJqoYf2g0kllQREV+3MISox1u/lLWCjRI46gdKs1LrV0zz7COlvfT1Om/B8AeXb55SJv7hISJ1lpjRxolX1/BjdqoFZXzMY8L562nLtgOcnnWEGCYoZbtnxw2Ua3XuyxAyjesof8xat/1zLZM437353rtguXPXt+9HNRuGpLtTQuJXHi0ex/65sG7a1o7XZC27fi4KqtSEiwewwzIqROmcy+N78hd84SynZnsnr4FWy79nHK9+eQ/sws9vz7DcK7pJI3fxnrJ95KRXYeWTPnedXrWllZs74OclDw4xpaX3Ai4V3bETu8b4PlW13PiCelm3YSktqKkPZtICSY2FOO5+APyy2tYwZCpZP8j+cRd7p1313ls5cb9cTjyf/cigOS87YVhmbpmNvY/9USUiYfZ+0zuDuVBUVebtQucn9YS6tTLJfm1LNHkvV11ai3oJgIont3JCja7XhH7MnHUTDvZy+Ng/N+qTWNlVk5VKTvp/DH39h+6vXkfbaAYrs+CUqMI/yIKpfs/W9+46XZ2PrEs67O+eYXEk4a7t4G1rOX880St0dNWNe2aFk5scP7Najtupf1oWWFSIidP44QQBrnJdHC0Rbwr6Vhxhg3js+Ax4GRgOeAKgEmqepGz51F5EjAc3CD02PZiXe+V7cabUC3kAYQkYuwGt8XNLBrbeeujbXA8XWdrgn6rv3nqmpdc3NUANcB32BFqH4FWNvq/PEA7H/rG/LmLyNu9GD6LZ6Bs6SUHVPteGKVTnbd8xI93r4XHEFkz/yWorXb6fH2vQRFRyIRoThCQ+k580Gv8U1RA7ozaNsscDrZ88ib7sq4ulbJJqsxmv7sh8SOGEC/Rc9DRSUZL31KyabddHryeuKOG+jWzf9hNb1m/8edxm7Tb2XzhQ9SuHxT7br//YhuM24l+ZyxlO3JYutVj1GZe5C40YNJmHi0dQxW8KK8ecvo+f4DVrTfzWmgStzowXR88HIKfl5L1rvfApA3z8qr/j9Mx1lcSv53K9z/L8s8QO/PHiE4MdbrBuR9v5Iu025AQoLRsnKCoiPY//rXNbS2T322Kt/vfome79wLDgfFm9Lo/uo/vKb76TtvGqHtkthxy/MApD30Bv0WPmv1wKrS9vpJFPy4ps5zRA/tTdyIwyk/kM/g7e97uSG3v/tCEsYfSdneLEp2pLP1ysfp+ODltLvtPIrWbm8wLxAISYwl9uj+9J3zpFdeOCsr6fzkdXSZdgMVBwpYf+odtWrVlRdZM+e576+LXis+pOi39WQ//x7x506wI4m2JXrkEILbJFvTOe1KZ++tT7iPyXhwBqkPTSGkfRsih/ajfO8+9t76BLGnjHT3TlQWFJM1cx4FP62h6/M3N3j9Tbl/0YN70vuThzm4bAMbJ/+zyfeveNMuIvt2rnHvAHp99BCV+UVomdVwDYqPpv/i5xt176rb8eCtVVMHbb32Sfp8+jCDt7+Ps7jUHYG2znwoqyB92ix6znwABAp+WkPenKW0umA8kX06AxDetR3qdDJw80xKd2awY+ozhB/Wnt6fPQYiRPToQId7L6v1uY48vBsxR/WjdPc+tt/4NGAFMfMk7aE3vO5dxgufknjqsc2yt+yPF9HuxrOJGtYXZ1EJqXdfRv43VrTcrP99QsrU8wlulYA4hODkeNJumwZASOtE2j9+IwQ5EHGQ98ViCuZbDYn4CSPc4/Djxg5h3wufULJpN8nnn2jpvvU1+fOXETd6CH0Xz8BZXMrOm6uGBnT+783EHNWP4MRY+i35H+lPvEv2zG+JO/EoOjxQ32ge/9L9jbvZcetzlGfm1Mjzhp6X4rXbiezX1bJl270zf+Fvbl1nYTEHPv2e/O9WNEo3EGVy3txfKfhhFf2/fw5U2f9ulT32+epxwHqmKw8W0+nRq9xpLN22h7L0bLLem0dk/24N2tuBTxfT+aErwOGgZEsaET07MmD5KxSt3W4FpgSvujpv3q9VOtXq16w3vyayZ0cGLH/Vmj5Iofvr91C0drs7H/rNfQpEiBs9iMqCYhyR4U0u32ork/M//47yvfvo8Mq/kCAHBXN+pN0Tt+GIicSZf5Bdl/6Tir37iDp+KN3m/c+aCumOp9zHS3gYUccMJOOeZ6lO9re/kTRmEMN/eYbK4jLWT3neve3wt+9gw9QXKMvMYcu/3qbfCzfS9Y5zOLh6O3vfme/er9WEYRz4biUZ7y9iwDt3Wmn+6nvKtuwi/lxr6Enuu19ycOHSOtOY8eAM2j5xGxISTPnuDPbe8RStbrqQrl/PwBFVNQ1U1sx5Pj0fAElnHk/UEYfhiAij10cPVWm/N4/Df55B4inH4CwuYfutz9PmilObpN31uanEDO9b4xlxlhQQFN2K4Pj2gFJ5sCoA2q33PsLS31aRm5vPmNPP55rLLmDSKeNr3CuDAUD+NGN//oSIyEFVjRaR9lgN1WkiMhK4RVUn2oGtYoHrVVVFZKCq/iYiFwNDVPU6W2eHvZzluU1EFgIbVPUqERkBTFfV/o3VrSPNXYFFwHGquq3aNs+03wecjtWDGwX8BhylqnuphohEYPV0T1HVL+x1J2IFIjsB6Kuql4lID2AuVo/xtUAfVb1cRPoBK+xz7cRyyx6tqltEJBJor6p1h8AFfm1/ut8NdUjaJy7tFqHr0l7a7oyGd2wiQ/d8DOB37UDpurRbYl6s7z6hgT2bTu/NX7bIvGhpdhGoZxoClxeru5zid93+22ezvMNpDe/YRAbt/tTvmp60NHuDlpfmlviMBKpMnt/mbL/rjs58H/B/PdJ7s+UQ2dLsDaA8a1sDezaNkOSuUH+nz5+GsPAOf/pGXGnJ7haRly5Mj3EjUNU0YFotmx4EngZWiYgAO4CJtexXHzki8iNWQ/hSP+jejtXQ/Ui83fSur2XfJVjRpjsCD9bWKAZQ1WIRmQg8LSJPA+VYrtFTgOeBGSKyGqu392JVLRWR6cCrIrIKq1G8xNbabzfw3xWRMPsUdwP1NowNBoPBYDAYDAaDhenc9D+mYVwPqhpdy7qFWON+sadwurKWfV4DXvNY7lzbNlUdWcd5G6Vbx7FX1nasBws9/r9JVa+oT89DdwNwYh2bL65l/2LgnDq05gNDa9tmMBgMBoPBYDAYDL83JviWwWAwGAwGg8FgMBj+0pge4xaKiPTHjgbtQamqHtmY41X1Pn9rGgwGg8FgMBgMBkNLxDSMWyiquho44s+uaTAYDAaDwWAwGPyLGWPsf4wrtcFgMBgMBoPBYDAY/tKYhrHBYDAYDAaDwWAwGP40iMhkEVkrIk4RGVLPfieKyEYR2SIid3isTxSRuSKy2f6b0NA5TcPYYDAYDAaDwWAwGFoQ2gJ+PrIGOBNYVNcOIhIEPAecBPQBzhWRPvbmO4B5qtodmGcv14tpGBsMBoPBYDAYDAaD4U+Dqq5X1Y0N7DYM2KKq21S1DHgPOM3edhrwuv3/14HTG3NS8zO/Q+oHXGF0W2aaTV6YvDB5YfLiUNVtiWk2eWHywuSF+fma78CvHr8m3wdgITCkjm1nAS97LF8A/Nf+f261fXMaOpfpMTYcilxhdAOu3dJ0A6nd0nQDqd3SdAOp3dJ0A6ltdAOv3dJ0A6nd0nQDqd3SdAOpHcg0G+pAVV9U1SEevxc9t4vItyKyppbfaXVpVkNqO21z02umazIYDAaDwWAwGAwGw++Kqo71USIN6OCx3B7Ya/8/U0RSVTVdRFKBfQ2JmR5jg8FgMBgMBoPBYDC0NJYC3UWki4iEAucAn9nbPgMusv9/EfBpQ2KmYWw4FHmx4V3+ErqB1G5puoHUbmm6gdRuabqB1G5puoHUNrqB125puoHUbmm6gdRuabqB1A5kmg0BQETOEJE0YDjwhYh8Y69vKyJfAqhqBXAd8A2wHnhfVdfaEo8AJ4jIZuAEe7n+c9qDkQ0Gg8FgMBgMBoPBYPhLYnqMDQaDwWAwGAwGg8Hwl8Y0jA0Gg8FgMBgMBoPB8JfGNIwNBoPBYDAYDAaDwfCXxjSMDQZDg4hFh4b39OkcUX7WmygiASnjRCRCRHoGQjtQiMiUxqxrhm6irxqHCiIyuTHrDM0nkM91S0REOonIWPv/ESIS80enqS5EpEtj1hn+3LQkmzMYmooJvmU4ZBCREUB3VX1VRFoB0aq63UfNycDXqlogIncDg4B/qeryZuoVUM/E46oa27yUNtxAUdUDzdW29Zep6mBfNOrQPRp4Get+dRSRAcCVqnqNj7pvYUUy/BB4VVXX+55aEJFTgMeBUFXtIiJHAA+o6qk+aJ5Z33ZV/ai52h7nWK6qg6qt+01VB/qouxlYAbwKfKV+rFREpA3wb6Ctqp4kIn2A4ar6vz+pbm15XGNdM7X9mmYRqTdNzS3jPPQjgZuBjqr6dxHpDvRU1c991PX7cx2oslNEpjag+2RzdD30/w5cASSqajc7j2eo6hhfdG3tKVjPdAFW+TwQuENV5/igWdvz0ex6JZA2HMj6NNB2YZ+jP9DLXlyvqmt81bR1/WpzItKxvu2quqs5uh76ASmHDIcuwX90AgwGfyAi9wJDgJ5YlXkI8BZwjI/S96jqLLvRPR6rQTQdOLI5YqoaY6f3ASADeBMQ4G+Ar19dl2E1ugXoCOTY/48HdgG+fpn/WUSGqupSH3Wq8xRW3n4GoKorReQ4X0VV9XwRiQXOBV4VEcWyjXdVtcAH6fuAYcBC+zwrRKSzT4mFU+y/rYGjgfn28ij7PM1uGIvIucB5QBcR+cxjUwyQ3VxdD3oAY4FLgWdFZCbwmqpu8oP2a1j37C57eRMwE/CpAetvXRE5CZgAtBORZzw2xQIVzU+mF6/h37x4wv4bjlV2rsQqLw4HfgFGNDehNq9ilUnD7eU0YBbg0wtpgJ7rQJWdrjK9JzCUqrk1TwEWNVPTk2uxyqJfAFR1s4i09oMuwKWqOk1ExgOtgEuw8rnJDWMR6QX0BeKqfQSMxbK/5hJIGw5kfRowuxCROKy5WjsAq7DS3F9EdgGnqWq+L/r43+a+oCqfXSiWzbUGgnzQhgCVQ4ZDF+OOZDhUOAM4FSgEUNW9+N7QBKi0/54MTFfVT4FQP+iOV9XnVbVAVfNVdTowyRdBVe2iql2x5nI7RVWTVTUJmIgPDSsPRmE1jreKyCoRWS0iq/ygi6rurraqstYdm66bj9Wz9B6QimUny0Xkeh9kK1Q1zx/pc6Gql6jqJVgvBH1UdZKqTsJ6mfSVH7FeIDfYf12/m4ETfRVXi7mqei5wOXARsEREvhOR4Q0c3hDJqvo+4LTPVYF/bMPfunuBX4ESrJcw1+8zrI8+/sCvaVbVUao6CtgJDFLVIXbP3UBgix/S201VHwPK7fMV4/3y22z8/VwHquxU1ftV9X4gGSuPb1bVm4HBQPvm6npQqqplrgURCaYej6Qm4rpXE7B65lfS/PvXEysv47Eaf67fIODvzU1gIG04kPVpgO3iQayyqLuqnqGqpwPdgaXAQz5qg59tTlX7q+rh9t/+WHbxA3AQuNHn1AawHDIcmpgeY8OhQpmqqt174M/xqntE5AWsHrFHRSQM/3xQqhSRv2G92ClW74dfGoPAUFW9yrWgql+JyIN+0D3JDxq1sdt2p1YRCQVuwJqk3Sdsl+dLgW5YPfPDVHWf7Vq1Hni2mdJrROQ8IMh2y7oBq/HpDzqrarrHciZWj2yzUdWdWC+OvjZSa0VEkoDzgQuw0ns9VoPwCKwv8770rBTa+q7n+ijAHx8l/KprNxpWisg7qlruh/TVRqDyopeqrnYtqOoae3iAr5SJSARV6e0GlPoqKiKnYvVe+vu5hsCVnR2BMo/lMqCzH3S/E5F/ABEicgJwDTDbD7oAy0RkDtbze6c9jtTZHCH7g/KnIjJcVX/yU/o8CZQNQ+BsAgJjF2OBw1XVfa9U1Wnbyeq6D2s0AbE5uy69C8sb7wngBj+VpQEphwyHLqZhbDhUeN9uwMbbY2AuBV7yg+7ZWL1qj6tqroikArf6Qfc8YJr9U6wvpOf5QRcgyx4P/ZatfT5+cJlV1Z21jeP2VRe4Cisf2mG5Oc3BctfylcnAU6rq5ZqmqkUicqkPutdjVeClwLtYPQr+elFaKCLf2LoKnAMs8Iew7cL4KJZ7mtg/VR/Gtdv8hNVAOV1V0zzW/yoiM3zUnorVyO4mIj9guded5aNmIHWHich9QCes+tWVx139oB2oNK8XkZfxLi/8MR7/XuBroIOIvI01rOViP+ieRWCeawhQ2Yn1fCwRkY9t3TOAN/ygewdwGVaD50rgS6zxwP7gMqyPW9vsvE3C+iDhC1vsRlVnPN4/VdXX+xYoG4bA2QQExi7KbG8SL1S1QkT80SD0q82JSD+s+rQv8Bhwmar6q5MAAlcOGQ5RTPAtwyGD/fVyHNbL6DeqOtdPun4P6hVI7KAh9wKucbqLgPvV9+Bb7nHcqtpDRNoCs1TV13HcBg/sBuyx9uIiVf3YT7pbsFwC/fXC6NI923bx9Vw3WVVn+Uk/GMsVU4CN/uqRDYSuiGwAbsJyo3a/3KmqX16kA5TmcOBqvMuL6apa4gftJOAorPT+rKpZftB8VFVvb2hdM7UDUnba2oPwfq5/81UzkIiIK/ZFV1V9QKwgSSmqusQHzR+B76n5fHzoY1oDacPVbeI7rGCLPtuEre9Xu7DLoHOp6S4swFuq2tsXfX8jIpXAbqyxxjUaxKp6gx/O4fdyyHDoYhrGBkM9+LsxKCK3qepjIvIstYzL8UclEChEZAXW2K3lakcyFpFVqnq4j7qvA1NUNddeTgCe8LUXwXY1fRbojTUuPAgobG4PqYjMpv6I4s2OSv17ICI/BOIjhgQgErMEKEp3oHQ99H9R1WYF5qtHM+ARy/2JBD7adW325nM5FAhEJFZV86WOCMfNbVyJyGrqL4t8zgsRmY7lOj1aVXvb5fIcVR3qg+YKVfWXi/Pvgoh0VdVtAdK+TKtFlReRR1T1Dh80F1K/bYxqpm5AbE5ELm5A9/Vm6ga0HDIcuhhXakOLRgI4/ZHNGdiNQVtvr/g2Z5+rt+5XH9NVAxF5WlVvrKsB54eGW6DGcR/uahQDqGqOiPg0hZDNf7FckWdhfdy4EDjMB73H/ZCmWhGRxao6ohZ79pe7M1iuzTOBT/AYY+VDIzOQkZgDFaU7YNG/bRaIyH9sHc889uUlLCBpFpH3VfXsul54fWhcBSRSsIhcjTWesZt4B/2LwRqK0mwCWHa+gxWsyRXh2H1Ke7m5LvYT7b+uISdv2n//BhQ1U7M6R6rqIBH5Ddzlsq+BJz8XkQmq+qUf0hdIG/bkNRFphxW8ahHwved4Zh85S0RKVPVtABF5HgjzRVBVR/ojYbUQEJtT1deqr7M/wuSqbz13gY66bzhEMQ1jQ4tGAzv9Efi5Maiqs+2/9X4FFZFnVbWpEVZdFVWgGnCBGsftEJEEVc0Bt+uaX8omVd0iIkH2mKVXbVe+5mp95/q//YLYC+tlbKN6ROlspvYI+2+9NuuZT80gFusFZpznqWl+Y9AViflUrBd/FwVY7sTNRq0I3YjI51hRutPt5VTguT+brgeu3uIhnqcFRjdXMIBpnmL/nVjvXk3E1SMlIu8BV7gaEfZYwlt8kH4H+Ap4GGuco4sCP7i1BqTsVNWJ9t96A9CJSF9VXdsE3Z32ccdU8wK5wx5//kBz0luNchEJoipoUSuaGXzLgynAP+yxruX4/uEvIDbsiaoeZ5f3Q4GRwBciEq2q9c5z3EjOBD4TESdWcMsDqnqNL4KB8jAJlM2JyD+B91V1g1jBTb/CGtteISLnqeq3zUxvoMohwyGOaRgbDhXGV3NhnC4iv2AFc/CFQDUGG6LJLq+qusz++119+4nIh2pNBdRU/cfFGsedjxUp+Z/qn3HcTwA/isgH9vJk/DOtRJH9QrNCRB4D0gGfe7lF5GRgBrAV68Wui4hcqapf+ardCOZhTXHSZFwNLH+hVZGY39Zagr34Cb9H6Q6kbnPdFBuJX9Ps0nK98NaFiPykqs2JaO7vSMGqqjtEpEZgPhFJ9KVxHOiysxG8SfOe6ygRGaGqiwHEiu7vL0+eZ4CPgdYi8hBW0LO7fRFs6MNfM/QaZcO+IFaMkWPtXzzW/Lff+6jp2ai+HGve4cXAA77aMlUeJrXhy4dQF/62uf+jKnjlRVh1aiussu11oFkNYw8CGbHccAhiGsaGQ4WATH9UrTHYE/81Bv9IfImQuxpwTX3gF3cyVX1DRJZhuYYKcKaqrvOD9AVYU2tdh9WD2QEf54q2eQIYpapbwD39wxdYX7oDTbPnXxSRV6nd3bBZY7ldbozAby6Pimq6/nBjDFSU7oDo2r0fNVBVf/TgBSxieQOEN/M4f0cKru6W7Pks+OKW3BQCdY7mPteXAa+ISJy9nIv18dZnVPVtu1weY6fvdPUxcJ+IHFfbeq0WYbwJenUNpfLnEJTvsDxjHga+9NU7yMbThl1/J9g/8MHOGvsBVEQuaub4XX/bXJmHy/R44D3bw2u9WMEGfSWQEcsNhyAm+JbhkEBEOmNN+ePqaV0M3KiqO/6gJPlEbQFm/mhtEbkc+CfWGEcBjseKzvmKH9IUBLTBewqPXX7Q9avLs625SFWP81gW4DvPdYHCF7sQEc+PAuFY4+f3ajMDvolIqqqmi0in2rb7qxdHRM7AI9qs+i9Kt991ReRmj8VwrIbc+uZ+fKhFPyB50cA5m1teBCxS8B9FoMplX3VFJBbrfc4f81q7NGtzFS5QHyKh22O4XYQDw4BlqtrsoQaBRkTisd4rjsNyp3YCP6nqPX7QjsAaNz8Cq476HpihqsW+ajfi3H8KmxORn7F6zTOBjcBgtWf9EJENqtrLR/1DrhwyBBbTY2w4JLAbwKf5W7eOL9J5WF+Qb9YARavEh57BAHIrMFDtqWfEmgLhR8CnhrGIXI81HUYmVi+/6yu6r9Gu/ery7DF2a62IfAm8b6dzMlZglj81Wm1KFBF5Fx/c1H4PN0abH7GCeSnQ7Klifg9dVX3Cc1lEHseae9hfBCov/I6qlojIc1g25vow5Y/ppeap6piG1v0VsHvt3FMJiYhrKiF/NJCXY3nZ5GCVn/FAuojsA/7ucj9vCqrq5eYrIh3wfbiTp15rPDwc/PFxVVVzRWQbVl60xwqAF+Krrs3rWN5oruCF59rrzvaTfn006x0jADZ3I/ABlvv0Ux6N4gmAz1OaBaocMhy6mIax4ZBARNpjTc1zDFbhtxhrCqA0H6WfxAoy9A5WRXIOkIL1ZfMVrGAczUnvQK1/vsJpzdFt7OmbeVwaVmAlFwVY8w/6yhSs6bD8MterB/52efZ8qcvE6jEH2A8kNDeRTcSfH0y6Ax2bnZDfwY1RRM4G/oMVfVmAZ0XkVlX9oN4D/yDdWojET+63v2Oaa5y6WQeJjMR6yd9ha3Sw3Teb6zYbjpWfyWJFrXWlKxZo2xzN5iSjyQdYHiXtVbW+srK5niyvAGuoakhdALyKFdTJV74GPlbVbwBEZBxwItYHweepCjTnC2lAP19FRORUrPK+LbAP6ITlLtvXB803VfUCsQJjfY31TjEDuMRP7tRg1XsDPJYXiMhKP2k3RHPdRf1qc6r6M5ZXV/X1XwI+Ry/3dzlk+AugquZnfi3+B8wFLsH62BMMXAzM9YPuL7Ws+9n+u9IH3QXABqygE339nBdnAGH1bB/XRL2p9u8NrC+49/0/e2cer+tY7vHvj2RIpmjOECIpKTMNKpXSYCwJ0UzoOFHqFFFJqRMqUuakSDIkQ+Z53mxDTieqo5JU2BHC7/xx3c9e71r7XWvt9dz3s6Z9fz+f9VnredZ6r+fe737f572v6XcREeMbibKv3PVeBDytg9fEpUOONfTcZPwiyup2Sj8vA6zQ87ulMuzOIrITzff/Abac6H/vKGu+GXh2z/EyOe+7cbA7E7glfd1GbNI/Mcmfi037nPtYz8+rt7R7A7Hxb45fQpTNtl3nHsDdxBisu9LPd6fnpdRzXPTe2ftclFhfH7sz5uZcS9vXD3eu7TWI4PWh6evbhLP5wwJrvRl4FnBTOt4YODLT5u2Eg30LsNTQr0LP8bHAej3H6wLf7eK10ufaN02G1xwRcF6u5/gL6f/zjN7Pvgz7Re9D9Wv6f9WMcWW6sIztY3qOj5X0yQJ2n0qZmiYrs1XP71o36NveWNJziajrkalf5ye2v9R+qbN5J/AtSZcSYmTnukc12PZ5Y7TXKIn+Nn01nJ61ygHuIoSFfsHg2a/fzLTbt+S5KYn2GMdWSNrb9tckHUZ/EatWvbpDrrEvMepnFSIKvwAhGrJhukaO8m5RRVhJi9l+aJhexKy19jCf7ft6jv9GCKpNVru9Y2OeAP7icordXa3585Ies30hgKRPE5UwR0CouLa0u4DtO5sD2/8jqXUJqu1DgEMk7Wb7sLZ2RqH0vbPhaklr2y7dcvGvIQrBGwKl+lP/nl4LP07H7wH+kfQg2o5tur7n5yeAk2xnzaBO/Nv23yTNJ2k+2xdJOijT5hFETcGdfwAAIABJREFUpngFBq87dwY1Gpi7vACwg6Q/pOPlCId8PGj7vJd+zX0ZWC/Z2owQx9oWWJP4P3hLhm0ofB+qTH+q+FZlWiDpV0T09aR0alsi65bVdybpxURZ8/rEB9fVhMLxHwmRiMtz7KdrvBzYG3iP7afn2ks2FyDmIr6HyECeb/tDJWyXJjmDc2D7i5l2jxnh1/YYBZEkvcP2mZJ2HMZgG4XPodeYQWwIbrS9Zjp3i8soPDclh40IycW2z8qwdZbtzSTdTR+VYNvZJcSSvk70mjfv6/cAM23vPRntJttrEKNdICoUbsm1mex29VwsTYyg2YsolV0VeK8z+/AkHU28LpoZwdsRlSHZY8MUI2KWZ7BY3/G5dpPt4vdOSbcTwa7fAQ8z0G6Qq6PwSqJMtFEI/gfwAccotSzS62Jf4jmANE6I0NhY1qlFpYXdpzMwZqxU3/mvgHcDXyUyx/cBa9veoIDtw21/PNfOEJt9BQsbXEC3QdIeRHB1FvAD4nPlMxnBncbuGkT1WJHXnKSbncrJ0z3jTtsHpeNssbs+96H3A/OXuA9VpifVMa5MCyQtS5RmNQ7slUSPcesPmBQZ/6rtvcqscpDtlxIbr62IzM+PgVOHZIRyr7EAsdHdCXiN7WUy7a0FfI6IavduSIs4bVMFSVvbPmW0cy1tX2t7nWZDIOkZhAJq9nMs6auEquqJ6dS2RGnkPrm2uyRl+DdioBS+lCp1cbtpM/phBmaFbk6UdBbJcHb4XDybEKe5AdjZBTYGkhYEdqVnvUSZ6GMjPnB0uycAKwIzGBjJ5xIVGz3XKH3v7Fq5fbFk76FC9uYHjrP9/hL2euy+niH9nsCOzuz3VIxJO5qYVf9+wmk70eV1K6YMjcMp6S3E+/DzwDG5jmaP/SKvOUm3EIJmjxCtEVvavj797nbbq2XaH3ofuoRQpc66D1WmL9UxrlRGQNKF7mCUhGJEwUnAKbb/VNj2WwmRsI0JoZ6fAOfllnRKupPIKs2kp5Qud3MnaRkiY/4yBiuKZj3vXQmy9Ytil4hsJzufIkSxNiHmZu4M/KiEY5U2IK+0/VQ6np/oMyvhdDcOm4HLbP8812ayuwLwZ6fRGorxJs9x5hi2Du3eAqxv++F0XDKwUXTNmlM87ekMKF7bmeJp6d/+qGMmafN6W9D2I5l27wBWK+G897Hdyb0z2d4IWNn2Memet6iTAm+Gza8AX7P9QDpekpiW8F8F1nsu8A6XE5pCMRf5fU1pq6SXEOXUr860uy/RlvR3Isj8U9t/yV3vVKapNJJ0CFEddJqkm5pKpBb29gQetH3UkPO7ERnYb7W0uzPwWUL34j7bb03n1wQOblv1l95jy9i+fcj51YkWl7+2sVuZ/pToT6pUJhxJxynmDTbHS6YSmlxuknSGpO0lbdF85RhMG8Tf2j6ktFOc2BH4OfAS2zvaPrvExg74q+0zbN9t+/fNVwG7JxJCZCsAXySyCSV68Y4hBDyeD7wAODOda4WkTRX9xS+QdGjP17GEQ5GN7YOJfvZTidLLL5TKNiaW6Pl58WH/agxI+i7wMSJgcivwMcV4jBKcwuB+xifTuclqVwxkMRu7pZTEi67Z0XO+OCGutZjthWwvavuZuU5x4gJg4Z7jhckYD9bDrcRkgC7o5N6ZHLdPA011RqMdkMumjVMMYPsfwNsK2IW4D18h6fOS9my+Mm3O0e9JgdFHtr9o+2VEZvD5wCWpvHpe5gZJ5xGvh3MlPZP2veEQQdoT+pw/Mv2uFbaPJiY8fJDBr917iYoNACSNVWH8MEKgcCgvoNupH5UpThXfqkwXXjF0g5AijrksRZQ692YvzUCp5Jix/aSkZ0l6esloPMx2upcplbEbwr6SfkBseHtFslo/F4ln2T5K0h62LyE2NZdk2oTygmx/IkRY3kmUnDbMIvrOS/E/RMbuV5IWkfRM27NGfdToHEgEei4inLXXMrBRz+F1hHMV0t/ScYSTXIKn9b5HbD+eehQnq91jgGskNSXO7waOGuHvx0LxNdt2WmtWxm4YFrL9z55r/VPSIgXsLg3cLulaBt+H3pljtON75+Yk7QAA239Kjkou80tasCkLTVUECxawC3G/+xORQCkl3He9pKMY3Hc+5nnII3Af4VD9DXh2QbtTkQ8CrwTusv2IpGfR42i2wP32K7Yfk5QV/LP9R0K3pffcn4f82QnAWKqyXp72E0Ovda6kb/R7QKUC1TGuTB/mk7RkipijUMrNfn27O4GG3xPR+DMIMZbmellKzMnpfkTS4rYfzF3kEHYihHkWYCDynBUkSDTiK3+W9HZiM/bCTJsA90t6P4MF2Vr3nDnERW5OjsTDQ0tEcxebbH0Y+AgRkFmRiG4fAWSJyAHYPknSxUSfsYBP27431y4x03tZ4jUN0TdYRHAK+Kukd9o+A0DSu4D7J6td299Mz3HTz7aTR55XPha6ei66Ukx+WNKrbN8IIOnVlFFM3q+AjTno+N75eApCNMGjZxSy+0PgAoXQoInMXbYIIOSLHw7Dx4ms7u709J3nGpX0cUKzYxmi4ubDQ0to50EMrEYo5e8PPIOeVqU2SHrO0BJ1Sc/JsTmWy4/x70eqRKiq1JVhqY5xZbrwDeBKST8lPhC2IcYAZCFpISLyOrT/tXXpUKKLaHzDo8BMSecz2OnOFadZw/bLM23040uSFgf+kyh/WowyGdidCUG2/2ZAkK1EoOM84E1Akw1bOJ3LVkAlNo3rANcA2P6NQhipFE1p2fzABpJaZ/wlnUk8r4sDd6QMnolZnFeWWCxRon2ipG+n43uA7SexXQgBmSeIz1f1OoeZdLXmjYGPSvo9BRWTgU8Cp0hq2kWeRzgvWfTLAhWkq3vnyZK+ByyRgl87A9/PtIljfNwtxP1IwAG2z821C91oP6TM9jfTV0mWAz5pe0Zhu1OZ7xIB7DcQjvEsokVn7Zb2vg78QtJ/kiofiEqTrwEH5y11rhirpsBvJL3N9tm9JyVtSoyIrFT6Uh3jyrTA9vGSric+BARs0Rsx7s0mj5ETiP7XtxAfLtsBdxRY7xfTuhaLwyKlsg2/SF+luVrSaiUj8SnburJjbNCDxCa9FAcQiqe9VQQHk9EPleiqRBTgsVQiC4Ckp5ExL7uX1HP/CuA2ymT8O98M2f4tsJ6kRQmxyEHvE0k7usWYrK7sSjoA+AAx77v5fzODWzFa0dWaidFExbF9naRViV55Ab92z2geSZvYPn+sdiWtRwTQXkoIhs1PVHCU6Ivu5N5p+2BJmxACQ412wJj/7cPYPoeYtzsHkq6yvX5L0ycS4mObEUGZHYEswSLFnNoDGJhs0ARhsv7vbH8m5/HTlHUdkw1ugtntZa1bL9Ie66/EPmh14r52G7Cv7V8WWXFZ/gM4S9I2DJTrr0VMLtls2EdV5nmqKnVlnkAtVYOVVBw1oPC4AHBuTtQ82V2L6EdsssUPEmNSivRbpQ/AVYkPrztL9DIr1GBXJDJij1EosyTpItslHeLG7hwKnP3OtbB7BbDbkBLRb2dsQHttfw14ANgB2A3YBbjd9ucK2M4efTHZaPu+7squQrn95SXeby2u3fq50ODZy5e5wBzcubhm2+f4ekI5+hRio7sDEVz7bKF1Fb93ThQ59ztJN9h+tXrmqEu6xPbrMtbzv8AWxPztuvnsEEnXEFVM1yUHeRlCYb2E9spI193H9oEd2L3a9npjfMyCwPsIRx7Ckf+Rk7J/pdKPmjGuzCu0FYdoMhwPKGT+7wWWL7Ceo4FdbF8Gs0d5HENk9LKQ9Dbge0TWSsAKkj5aIKr71ty1DcOVqTz0JwwuX8wtP+2k75yOSkQTnyFK92cCHwXOBn5QyPZVJTP+ki63vZHmHPtTJAs0t8uYZHZvJZS/i80jHwOt1qw5Zy//UFKx2csjXbrtA23/r6T5U5//MZKKlO6Xvnf2eW8MYhzeIznOZxfaD/8H3Fqd4nHhUOA04DmSvgxsBWSP8ZoLtiaEHseEpA2BGbYfVmiDvAo4xGnyxVid4vSYxxhlEkVmVUVlGlId48q8QtsP4iMVsyE/T4z+WRT4QoH1zGqcYgDbl6dNVAm+CWxs+38BJK1IlAfmOsZdbWaa3tz9h1wrt/y0k77z0UpEM3kbcJTt7P7DPhxHOMf3UiDjb3uj9L10j/yYljHJ7DbK37dSUDF5Lmm75g8SZZfN7OWDgKuIcuUuabveR1JWd0aqsPgzISxUgqL3zua9IWl/Iqh6AvG+247y2hKl6UL7YW/gbMXUgd73R+me43ke2ycq5ka/kXjNvdt2dhvYXNA24HU4sEaqXtmbUPM/nph60CVZgmSV6Ud1jCuVEbDdZOsuAV5c0PS1SYzlJGKD+B7gYkmvStfNyZbe12zsEndRJoP1C2KtIj5MViAUicc6X3AQXZRRJ7sj9p23RdIOQ06tmUSsjs+1TZSIHiLpVOCYwhuZowmxppnkzbMcRHIe7nGM7Xg9UfVwvHvGp3XIZMsYHwccROHneC5pu+YuZy93wfZEX/EnCEftRcCWhWx3de98i+11e44PT6WuXytgeyRysvJnpR9Laj98mRAtXIjoD690y9LAI7aPkbSMpBVs393xNdsGvJ6wbYXa/iGOEY47llzYMNTqhcogqmNcmVdoW2a4ILHpWp6e94vt/Yd7zFzyyvR93yHnNyA/W3qbpLOBk5OtrYHrJG0B7ecOe4gidXLiP5qxzsZO3wx8geeY5AiXHtvRq+q5EBGRv5GIbmdh+/1JkG1bokTURCnYSUPFllrwB6dRP4U5FVhL0kpElP8M4EdE9rtrrphkdu+3fWjRlcw9bdfc5ezlkfhdmwc1pZXE6KfSI4U6uXcCT0raDvhxsrstg4MRrZG0HNFj/SvFHOOn9dwrWquWp57UDzPnZ1+OeOFStt+c8fjKXCJpX6IHfxXiPb4AMd5rw64v3fJxsyTtA7wfeG0S5qxjlSrjThXfqkwbUp/uyk10FFi0iY5KWsr231vYPIeImN9Az0bGdqcD4jMUZlHMtBwOZ25shl4rW/xIMf6hYSFCMfKOkuvsklRueELJcllJSxMbhE8SKugrAYfm9H1K+i7R/3omg8sYs+ZQN68BSXsBj9o+rITIWbL9LGJu7YaEQ3E5sL/t1vOok93nAF8Bnm97U0mrAevbznIIJX2TeG7PYPBznD2uqas1J9uvYmD28qUuMHs5VWscQ4jdtJkIMJzdu+mT5bGdXdHT1b1T0vLAIQy8jq8gxgv9ro29Hruz557bXlHSysARtrPnnqe+7cuY87Pv1AybXwUutH1e7voqIyNpBrAmcGNzL+4VUuvwup+1/ZUWj3suIZR1ne3LJC0LvL5QJdZI1y3yWVWZPlTHuDIt6I2O2n6JpOcDp9jOio5KutX26qP/ZVlKOJwj2G6lGilpz57D+QhxjGfZfkuxxTE7S39GabtdoVAqv8X2SwvYegcxTmpFoh/xONv3KcZB3WF7uQzb/Tb92YGSVBL6LeBzwDts313qfaOYJ3spkemA6M18ve03Zdr9JeG0fc72GoqxWDcNrYpoYfeiPqftTBX7ZLurNe9POEBXNn3GJUgVBDsRbSKNk3xervBSCpY0LERkdZeyXUL7YbRrd6K425bk/KwDXNPj/MzMfU00tm2/cvS/HJPNWUQ/+GOEuNd4CvXNU0i61vY6PYHLZwBX5TrGkl5MBHnWJ9pFrgL+w3br2cApO3xu7n19BPvPJd4nJhzve3t+t7rtW7u4bmVqUkupK9OFzUnRUQDbf5JUQtzkSkkvtz2zgK2x0GWPXyvVSAaLxTxB9By3zh6MwCKU7ecuiqQzGchYzQesRpRelmBr4L9tX9p70vYjkrIcWNs7Za1seHYi5px+OTnFKzDgyOaylO0Deo6/JOndBewubfvkVLqH7SckZZe2dtUvn+hkzURJ87bAoclxuYzIGp+eYzT16n5O0ueJKpCjgacU87QPaVPBk+wOrRb4lqTLKSOKOBpjundK2tv21yQdRv8s9+6Z6+ls7jkxA/Ztts8uZG+ihfrmNU5OOiZLpMqCnYESoo4/Ar5D7LkgdDFOAtYd9hGjYPtJSY9IWtz2gwXWOBtJHyLuDRcS+6rDJO1v++h07eoUVwZRHePKdOHxJNxggBQdbY2kmcQG42nATpLuouDs3rmgy1KOVk637dL9fMCg5xpCVGcZBitUTzYO7vn5CeD3tu8pYdj2DpKeI2mzdOpa2/el312QY1vSQoQC8cvoUeLMzRinPu7de47vBr6aY7OHiyS9l4HAw1ZEQCaXh1PmsblfrEe0TGSjGG0z9Dku8XruZM1pg3h0yqpsA3yKKM/NdmIkvYIInLyNCKKdSJRsX8iAzsJYbfZW0sxHVAqNl8M11ntnI553femFJC6R9FlgYUmbEHPPz8wxqIERUwI+K6lodlcx5WFlBr8/Lh3+EZU22D44vSYeIvqMv2D7/AKmZfuEnuMfSvpEAbuPAjNTlVDv2Mbc4NFewJpNQC3dQ68kAnWVyhxUx7gyXSgdHd1s9D/plC4zxq2cbkkvITbNyzNYjCW3TLT3uX4C+IvtJzJtdobtS7qyLWlrwvG+mIHo9l62f1rA/AnAr4G3EIGH7RjYuLdGMX9yP2A54nXRbKBLZP0/CuzJwJib+QgHcU/yNul7En3AK0q6ggjGbJW7WElHEBUPGxPzp7cCrs21m+hqzT8gqh7+QmSLtyJV3mTavQF4gBDy+oxjpiiE0FdOi8s3GLiHPUFkvLfOsDcWxnTvtN04qbeU6NvuQ/G5511mdVP2bg9iHvIMYD2iFDe71aAymOSsnljIGe7lIkmfYUBI7j3ALyQtBdC2EoQIeJYIeg7lHqBXuHIWMU+7UulL7TGuTBtSdLRRvDyvxAdCysrc5qTymcqzV7N9Ta7tUa77bdslorD9bLcSm5B0M3AEc4qx3JC5nokc9zPX9GRS+lKiTy49x5s0WWKFiNyvbK9RwPZNttdsBFhSb/S5uYENSb8mxuYMfV1kCWR1TSo7bWZR3+kCs6h7ntvm+6LAz1xIibejNZ8GPJ9Qb7+EKKNu3S/YY/fFQ+2owLgYhVhfk9GEIe9JdzgTN+PeeRHwPOAU4Me2byu+uMJI2pwQynowHS9B9Pf/PMPmTELV/2rbr1TMg/+i7fcUWXRlNpK+RJQ530hkR8/N7e9Pdkd6/2YFRBWq6svavrOtjT42jwdeDpxO3CveRQQr/wfqDO3KnNSMcWU6MRNYmLj5leoJPpwQmWp4uM+5MaPBQlYNDwI32J7RlVOcOKXl456wfXjRlQQTOe5nrmkyKUms6F4GspjbUa6Uc77GKU78jciSlqBxoh6QtDrxb1i+gN0Hbf+ygJ3ZSFrV9q+HlM3Oxpkqz5J2JbIpt6XjJSVta/u7OXaJEUIAjygEAP9GzPvOpqs129482XspUU1wkaT5bb8wc8k/Zc775E+BV2fafTXhXJ1OvP/eQQi0jUcWqNW90/bGPaXqRypGsv3E9pdyFqMOFbqBfW03I7yw/YBC5LK1Y0yo1j8qCUkLpvf4KvlLrQzF9n+l/v43E+0M35Z0MnCU7d9m2C1yPxuKQnjyYGK+9QqSXklMIMid9vDb9NXQaCfUfvdKX6pjXJkWjCawkGO6N8pq+6mUtcllrfTVlNq9HbgO+JikU2x/ra1hSf3mqD4IXG/7dLcYpZA4U9IuwGkMHkXTtnSq4akkJLQF8C2ncT+ZNrvkLbZ7hUYOVygzt/4/6+EcSecSYiYQZWqlxG+OTP19/0UEHxYFPl/A7kWSvg78jHIjivYk+lz7jUXLnfMN8GHb35lt0P5HasHIdYzPSpm1rxOZGlNG8AY6WnPqZ38N8FpgSeIeelmGvVWJHuvF03u6YTF6+kozWBp4VU8Vz37EBIIP5Rru8N6JQwn30JQ93pv4vMpyjInPkIbZCt2ZNhv6BeRyP/vuSe+PnwPnS/oH8KdMm5VhSLor9xJB0CeI9/dPJZ1ve++x2JL0BtsXDnlP914ra+wf0Y6zDtFGhO0ZCiHHLLrSRqlMX2opdWVaIOlOYIOhAgu2s6LRkn5G3KibTOkuwMa2s5Rxk/Ozpe1/puNFiWzK5kTWeLUM20cCqzKQ3dgSuA14EXCX7U+2tNuvhCq7l1QdjvvpAsV8z+8w0GO1LbCr7Q0K2d+SmHfazJQ9bZSHFEEtZ2erwxFFXSHpFmCNJuilGBdyi+2XFbzGgsBC7lFZlbRJ2xaPrtYs6TtExvUy29lOiqR3Ae8G3kkEYBpmEWXEV2ba/zXxPDyWjhcEbra9ao7dZKure+dLiSDX1sD9xL3j1CHVIUWQdLntjQrYOZroEf8OcZ/bDVjS9gdybSf7rwMWB86x/Xg6t6QLzryel5G0O7Aj8Xr7AfBz2/+WNB/wG9srjtHeF23vqw7H/tlet7ddQRlzlyV9y/YnNXiKRO+CczPRlWlKzRhXpgtdCSx8DDiUyLIZuIDIZOWyLPB4z/G/geVs/0uhAprDSsAbnASsJB0OnAdsQkaJ+WglVBmb/i7H/XTB+4g5jocQr4kr0rki2D6VbsZgjcYewJgdY3c7oghJGzCn4NvxmWbPJQT7jiD+Dz8GnJNpcxDJcRv6Xj4IaKt90NWa/2n7J70nJB1k+9NtjDnGPJ0uaX3bVxVY31BOAK5NvdEmgoljft0OQyf3TmKG80mEfkCxDKm6VejejagoaV4b5xGfg0VwfxHDC8hsU6rMZmlgC9u/7z2Zqt7GLC5qe9/0vauxf7dKeh8wv6SViUkHOUG0Rjn74BH/qlIZQs0YV6YFEyWwIGkf22OeCZx6fzZnoN/lHUR25RvAkba3y1jTncA6HhBNWRy4xvaqbcVj5vK6N9qum5oWaHhhryIjUuZyDW2FhRYH9iVKcSEEnPZ3gXmUkk4AViQUbBthLztzhEfKmnwUeCPxHJ8H/MB2ibnAI1239fuvqzX3e99mZmr6zuxtyP2/S9d4FVH+DVFVUaT1ost7p6SnAy9Jh6WE03qrNRqF7oNdULxohGsfZnu3wjY7+3yaF5G0BgPvk8ts31zA5oJEJcXyDA5WZo2kk7QIUTX2ZuL+di5wgO1HW9pbZbj3gaQNbV/RerGVaU3NGFemCxMlsLA1MGbH2PYBkn7JQMnsx2w3sy5bO8WJrwEzJF2cbL8W+IpitvOvMm2PRKsRU+p23E9xFGOrDgeeY3t1xazWdzpDSMcdjkgZA22jpEcDtxLCQgDbExmyvr1oY2QtQgW+aATX9lPE/2EXYnIjXrr1AwuvWdLHidaQFVOZdsMziSqItnQ1s3c2qX89e6RUHzq5d6ay4eMJx1XAi1LrQtb83q6rNUYhZ+TWcNRMTSFSKfVHCO0HiHnDR9o+LNP06SShUOasiGmN7UeAz0k6KA49a7THjMIdKbC6a9Oy1sNh1MqEyjDUjHFlWiBpddu3TsB1czJA8wPPYXDU9Q+F1vU8QshCwLUly/dGuGarjLGm2LgfSZcAewHf6+mFKtYTnbJhGxGbxMtLZcPm4rptM8YzbL9ytHMt13QKsLvtP+faSvZOtr2NYmxMv76zVlnSMVx/zO+RrtacsqFLEoG9z/T8apbzBfWmLF3cOxUznd/XZLBScO0k21kK3V1l7+by2sUrhGrVUTlSsGt92w+n42cAV+Xe47rS/5C0NhFkbYLEDwI7u+U4yHS/PINIXuxg++qe39XKhMqw1IxxZbpwRCpVOxb4kcdvBm6ryJKk3Yjy078QzqCSrVIb8/mAvxLv8ZUkrZSbneiQ4uN+OmYR29dKgxLkT5QwLOkLxAd5E+U/VqFSnqtei/rMkB1yrm2W8F+SNrJ9ebK5IQNji1rRI5jyTOB2SdcyWPG6rXDKHun7mHvsCvG7Fo/pZM2pXPhBYFtJGwEr2z5G0tL9XitjRTGD+9PAavSoUXsSi7Ilurh3LtBb1mn7fxRzxHPpJHs3gbSqOqr0RfQEmhnYZ+RypaSX2y41ErPhKGAX25cBpHvSMbTfE/3b9ucUQqc/TO12X0qVNzUjWBmW6hhXpgW2N0pR+J2A69NG+ljb53V86bYfNHsAq3SRFU2lSO8h1FSfSqdNKM92ye9aPq6LcT9dcr+kFUkfrpK2AopkNAmF6zWbvipJXyVKRrMdY0LQa9i5sm4/O/vjwHEpAyng74Qaag6dCKb0ZJ63AE62/ccSdjXMCJOe6/4sfR9zeXlXa25QzKZdC1iF2Ig+nRC/yy2VPZEQbno7IRS2I+FwTlo6vHfeIOkoBgSBtiOc2VxeaPutBey0Ya4/+ySNOEKqp0LhjVkrqvRyDHBNEqmDUIo/qq2xnoqVpwE7SbqL+LxuWp9yg/qzGqeYMHh50t7IwvalktYixtpdJim3Va0yzamOcWXakKLw/0X0uB0KrKlI633W+TP2huOU0f+kL/9HRPq74N2E0100g5DEMf4TWNb2h5Ny5Cq2z4J2m/5EMxO4dyZniVm1XbErcCSwqqQ/AneT3xfe8Dsiu9YIjizI4N75MaOO58rangGsIWmxdPxQAZuXwOzyv385lFRfQozSKVFdsBhwnqS/E6Nzfmr7Lxn23pG+PxvYgJgFDLAxMe6txP2n9JobNgfWJPXs2v6TpBI978+yfZSkPdL/5yWpDWEy08m9kwgM7Eoo7YpwtHNnZkN32bu54ZAx/O0NxD1dxESGf6SflwD+AKwAgxzkSia2v5l65TcinuudMttyOqmy0YCy+rWSvkeot5sIUF2cY7r5IVUQvk/SjsSM9kUy7FamObXHuDItSAJIOxHZifOBo2zfKOn5RF/NcmO016myasoerAL8gsFZ0mz17CTqtXUfwYlcuz8hNjg7JNGphYnnNruXdCogac8hpxYmyi4fhmL/dz8H1iZewybGxFwO3JeuMebXnbqfK/ssoi1gdl80oUqdXQ2RejNfQ/TCXk0EvR5xhmr7EPuvIDZgWwL32H5Tpr2zgA83Wd7Ur/qOgpWvAAAgAElEQVSdjKBRv2uUXvO1ttdp+jsL9iJebXu9VMp4KPAnwpkf0/zU8aSLe6dCTfyWjvoybydGTN1Noeydhpn72pDRxoBi1NgZts9Ox5sCb7L9n21tVgYzhux8W/srEvedxyS9nih1Pr5t+5oGK6sPxW1bLyTtYnuO4JOkFwN72/5YG7uV6U/NGFemC98Gvk9kh2f3N6bsR5vZi42y6oZEj1wzy3FrypTA/SF9PT19leQRQln1AgY73bljUla0/R5J2yZ7/9KQRtuxIOn9tn/Yx+Ek2e9kxFYGTRZtFcJ5PZ3YiG5PuTL109JXw8W5Bt39XNkfE//+LdPxdsT7JcthS8j2I5I+CBxm+2uSZhSw23AfcC/wNyLbm8vyQ4TC/sLAiJ5SlF7zySlTs4SkDwM7E/fSXL6Uyuv/k1CBXYwQ2ZvMFL93pmqHmyUt60Liij1sWtgeDLQxbAE8l4GZ8tvSvl2mYe1eh8T2LyUdkGmzMpje7PxQDOROezgVWEvSSkRp9hnAj4C3tTHmjpTV+znF6fxdRAUHAJKusr1+F2uoTE2qY1yZLvzM9gm9J1IJ3yFDz88Nto9LNj4AbOw0czJFvLP7lm1/MdfGCJzB4MxgKR5PWeKmt3ZF8gRfnpG+T4ZRRaPS/J9JOg94ldM4CUn70b6kfug1jithZxg2l3QbIYx1DrAG8EnbPxz5YaOylO3eze2XJL0702aDJK1PONsfTOfmL2D040TWdRmiz/rDtm/PtQtcnDKkTTnge4GRMiJzTVdrtn2wpE2Ah4igzxdsn1/A7lnpxweJkvKpQFf3zucBtyXti4ebkznZ1/T43w8RTlsGWDTTZtPGcIDt1/b86kxJuQHA+1Og+ofE++P9RICnUgjbK3R8iadsP5Hacr5l+zBJ2ZMTJC0B7MCcCuvZc89HIbudqDK9qI5xZbqwA/CtIec+wNj6oPrxfMJxa8qPFk3nWiHpW7Y/OVy5Wu5GKdnoyrnal3CoXiTpRCKb/oG2xmx/L33vMkjQBcsCj/ccP058mGcjaTPgAOac6bxYAfNvtr23pM2Be4jqh4sYyAi15SJJ7wVOTsdbES0CJdgD2Ac4zfZtqQyuhKO5LBEUKJl9xvYn0obxNenUkbZPG+kxY6CTNQMkRzjbGQaQtHfK7PdtRxmHjW5rOrx3dnKP6yOctgBlhNMAlpH04pRhQ9IKRFAmh22Jz5HmPXFpOlfpgHQvalpcLrP98wJm/52qxnZgQFuhhML62US7zEwGhO/Gg9pPWhlE7TGuTGnSDfp9xM3/sp5fPRN4skD/3U7Afgxsxl8H7Nd2AyXp1bZvkPS6fr9vovUtbXc+ozX1k65HOGxX276/gM0XEqWWGzLQo7qH7XtybXeBpM8B2xCbOxPiRT+xfWAB2/9LlDDOdOGbs6TbbL9M0veBU22fI+lm22tk2p1FZP+bcSCz+64p59QXo8uez67ouE91C+AgoixbZAZjJL3D9plJ6GYOOq6KaMU43TufS8xHNnCd7XsL2JxBEk7zwEz1Wwqt962EyOBd6dTywEdtn5tru9I9kr5L9J+flE69B/it7V0z7a5GlCJfZfukFDB5j+2vZtqdkBnWE3XdyuSlOsaVKY2k5QhFywOBz/T8ahaxkcyeL5s2NI1y8jUlNjRdIOl5tv+cnpM5sP37Atd4AQPZzMZuVnmdpPOJHqWm5P39wHa2N8mx2yUKJc0mK3ip89Q+e+1eBLzRMWuxKIrRT+8mSqnXIRRhz7K97ogPnEAUStSfYs7yuizF8lTxsE+pnk9JlztGxs1isGNVLONfes09dv8XeIftO0ranUp0fe+U9CHgC4RauYgA6/62j86024lwWo/9BQkleIBfu6Va93hUSlUGk9pmVm8CrCm4NtP2yyZ2Zf2R9B/AP4GzGNzf36lSuaSbmqBSpQLVMa7MI7QVWEjiUtsBL7a9v6RlgefavrblOvpmJBpKbWi6QMPM+Mzd1Eia4SHK1v3OzQtIWpsopb6Ewmrlyf6SwEO2n0yb6GfmBnokbQjMsP2wpPcTs5K/VcKBk3QzcAQhKPNkc952lgCepAsJAbWiPZ9d0tWaJV1hu0Tp7VC75xMKzw+k4yUJFfS3lL5WCSTND5ybW2U0jO07gQ2clNpT5c2VtlfJtPspYGVCvf5AQjjtR7YPy1xyM55vT2A59xnPN0ZbnVVKVfoj6WfAfzRBnRT0+artrNL1dL/fjznbfbJEvSTtCnwZeICBPVKW3bl5T0ta3fatba9RmX7UHuPKvEJbgYXvEk7gG4D9iUz0qcQGtQ3NLMCmnKnJkm5HKKK2pk+2avavKJO16mrG5/3JoWpKvrZl3hVk+TIRNV+IwmrlaaO7K9Gr+hGiV34VIkKfw+HEHOM1gL0JpdITiKxYLk/YPryAnaF02tcu6dn03HMKZXm7WvP1ilFsP2dwMCZ39vIy7hnhYvsf6XmZlKRg0SOSFrddesb8PcRnR8MsYpZ9Fu5IOC1xDBGQagLK9xAig2O+XzSBrOoAjyvPAu5Igm8Qe5arJJ0BWQG1owh1+UHBygLsCaxUoj2rYW7e09UprgylOsaVeYW2pRHrphK1m2D25q61w9ITvd1wSJbmM5KuIJzvtra7Vne+ixDZKO0Y70yM2/pv4v/pSmIm9bzIUrbf3JHtZqO7QTpuvdEdwhO2rZiXfIjto4brL23BmZJ2Ifq5i5XX2b4kZVBWtv2rFDQooXb9TuAbRNDhPiKrcgeQXb7Y1ZqJMUqPAL2vOwO5jvGT6hlRlNY+2UvUHgVmpmx3b1Y+VzDsj8A1kk4nnoN3AdcqjaprWxGSyk9PKegM91J0PB9AyjofSIxA7A0c5Y4QqszJFzqy+6DtX3Zg9zYykwPD0NV7ujJNqY5xpTIy/07lOE2fzjKUUUx8hqSNbF+e7G7AwPiiVkhaaqTfF+jV6Wo+8gHAjrb/AbP/HQcTDvO8xq8kvdl29kiwPhTf6CZmSdqHmOf8mvR+KaFSCtA42Hv1nMuexamY1/sRYClgReAFRMn2G3PsEq/l9YBf2V5T0sYUUt3tas22RwxCSdrH7YTlPgdcLqnJEr6WWP9k5heUU1Tv5bfpq+H09D03mLkYcK6kvxPzxH9q+y+ZNhtKj+eDCM7tSwRBNyYCoCXuQZUheGDs1mIM1mfI3QdcJOnrROCsdx9wY6bdJ4n9xUWU3V909Z6uTFNqj3FlnqCtwIKk7Yi+2lcBxxGjaP7LdtbcWkmvBo4GFk+nHgB2zvlwkXQ3sYnpt9Eo0QPUicpsv/+beVUQI5XDL0KMgPo3ZcWbriScqCtSFcSKwEm218m0+1xCGf4625elPvzX2z4+d81doVDzXYcQ02vUfGfafnmm3ettr5V6o9e0/VQjkDRZ1zwX122t2ippaQZU7K8qWSZZmi57jOfi2ofZ3i3j8a8gPqe2BO4p8W+Q9GYiuLEacB4xNWAn263HpUm6wfare1+3ki6z/ZrRHlsZG5I+QgTq/kUE80v1Avf7/7fzBRE7U7FPAZ5lbd+Za6sy/akZ48q0QNJBtj89wrnt29i1faKkGwiHQsC7XUC9NfVcrZGiuSrR02Z7hVwbo9jvaszKfJKWHJIxnlfvTYsT/eYreEDs7XmFbBedQ91g+15JpxIiQAD3MzCnNAtJCwAfJ7KNABcD37P970zTj9l+vEmYS3oaZcp8H5C0KDE67kRJ9wHZyviJrtY8Gq0yeqka4a30CBdKWscthQu7puMe49HIFT+7D7iX0GYo0sdt+7z02dcENvYoENh4VKGO/BtJnyBKzCdt3/kUZy/gZaWDUbY3Lmmvx+5xXTiwkt5BVKA9HVhB0isJRfhJK7RYmVhqxrgyLeiX1VCBeY6S9ic2uVfafni0vx+D3QWJ6P7yDC5zat1jLGlV279WjBKag7bZaHU841PSDsA+wE+T/W2AL9s+YcQHTkMkHU4Se7P9UoWS73m224q9NXbnI6odLqD8HOrZJb62V0x9hEfYzi1LRtIPiLLsJiizPTGf/EOZdr9GVGnsAOwG7ALcbvtzmXafQfS0NWr2iwMnOqkRZ9ruZM1zcd1WGeOuXstdIulk4v0xrv2IGc/xx4lM8TLE/fMntm8vtKYLhr6H+50bo821iZ77JYhs5uLA12xfnbXYyhxIOgfYwnbRvl1JixNB1iZYeQnhaGYFk3odWNvFHNgU3HkDcPF4VtpUpi7zalamMk1IG4NdgBdLuqXnV88Erihwid8RPYKHpjLXy4i5taeP+KjROR14kBBDKiVmtSfhoHyDPrNUiQ+HNuyRvm824l+1xPbxkq4n1ifiw7zI5m4KUlTsrSGV9H7C9smU77falVTim671G5VTH17b9ho9xxemMuVcPgN8EJgJfBQ4G/hBrlHHyKrnEs/H34nS3FIK652seS5o2wPayWu5Y6ZaP+JywCdtzyhlUNJCRDvH0imY0fz/L0aIyrXG9nXpGvMBu9ueNcpDKu3ZB7hS0jWU7dk9GriVCGBDBCuPAbbItLsfcd+8GMD2DEklquCesP3gEDmNmhGsDEt1jCtTnR8BvySULj/Tc35WAZEJbB8NHJ02u9sAnyKcz1zRlBfafmvu+nqx3QjbvI0IFmxEfABcRozUaWv3z+n773PXOMI1bgfmVWe4l67E3gDOV8w9/QmDs2G575MuS3yflLSi7d8m2y+mwIgQ208B3we+n0r3X+gC5VOSPkSowV5IOBSHSdo/3Uey6GLN6bW2u+3/HuHP2uopdPla7oSuyjnnglbBB9ufkbSRpJ1sH5Oe40Vt352xlo8CnySc4Bt61vYQ8J0Mu0hai3CinpmOHyS0NbLmklf68j3iPjSTsu+7FW1v2XP8xaR/kEtXDuytkt4HzJ+qmXYnJl9UKn2ppdSVKY2kxWw/pGEUmXM3/amUczXgL4SDeTlwo+2svkFJRwKH2Z6ZY2cY2ycTm5gT06ltgSVsbzP8o0a01/V85EpCHYm9Jdv9NsslxFg6K/GV9EZiI30X8XpbjkwBoGT3YuCdRHB4BvBX4BLbe2bavRPYoMkSS3oW0YaxSo7dZOtiulnzxbZfn7u+Pnab1/KrgWMp+Fruiq7KOefiuh+wfWyLx+0LrEXMl3+JpOcT45tye5aRtLvtQ4ecW9AZc+xTVdeuti9LxxsB381tx6nMiaQrbW8w+l+O2e5VwF4emKixIXCw7fVHfuSodo8iWn0+Q7SZ7Q4sYPtjmXYXIUTk3kx8hpwLHGD70Ry7lelLdYwrUxpJZ9neTP0VmUts+k8jIue3E700l9q+K8dmsns7sBJwN1Hm1DiZ2RsESTcPKT/te6406hHQqrRH0qoMiL1d4AJib12iCPF/iMEbjx+UyMAm+wsCqyTbv87ZmPfYvMkxTulDwIts71tIk+ACYFPbj6fjpwNnu4xKcFdr/jLR6zm0kiB3/ErvaxngwinwWu6kH1HSmcwZXHwQuJ4Qk2u1SU+ZujWJYG2z3uzXRLLTT7ejtUJ5evwVQ532fucq+aT39e+BMyk4Az4Fi44j7hkiWkY+YDurxaVrB1YhdOpavl8ZjVpKXZnS2N4sfe9Ekdn25gCSXgq8hZjhN7/tF2aa3jR7ccNzk6T1GkETSetSpt96NC4gMp2VDGz/Gvh1abtp47EnUSb6kVRWtortszJszgfcYnt1osy3CJLeYPtCSUP71laUhO2fZV7iaZKeR7RHlBSv+iNwjaTTCUfoXcC1kvYEsP3NDNtdrbnJKvUK/+VoEvSyCNCUUy9cwF7XdFXOeRchkHVSOn4PUYX0EuJ902pqAvC4bUtqytWfkbvQ1Db0AmBhSWsyuMd4kUzz10r6HvE8mHgeLlYSjCwRjKnM5n3p+z4957JnwKd+9maiBrYfyrHXY/cR4r5WVExQIfh2NLV8vzKXVMe4Mm1QzHJcnsEqz1kbaEmbAa8hFBiXJHp2Lsuxmdb1+1RGtnJvb1jmWhvV6AWAHST9IR0vx/j077YV6amMD8cQPYONI3QP0T/a2jF2iHrdLGlZ238osMaG1xHvtXf0uyyQ6xjvT2QkLrd9Xepd/k2mTYDfpq+GRqQvV5MAOlqzOxq/IukLwNbAqcS94RhJp9j+UhfXK0RX/Yhr2n5tz/GZki61/VpJt7UxmCo1zkqO5hIKdfidyQ9QvYUY4/ZCoDeQMwv4bKbtV6bv+w45vwHlgjEVyicLJL3f9g+bIF/P+eZ6rYJ+ks4Y6fcF2hiOAnYZUr5/DFDL9yt9qaXUlWmBpKOJG91tDAhN2PbOmXa/A1wKXGb7T3mrHGS3eG+YpOVG+r07FM9K188qs6t0i6Trba/VlOSmc9kl9pIuBNYGrmVwKW52X6akFYYKCfU7VxpJ+9g+sAO7h9nerbTdZLvVmiU9B/gK8Hzbm0paDVjf9lGZ67mDcAgfTccLEyW/L82x2yVDyjkhAhFfyi3nTM/FW5rgkWI++Tm2V+t9P7aweyPwaXrKT22fn7PWHttb2j61hK0xXHNH28eN/peV4ZC0t+2vpZ+37u3pl/QV262CG5I+avt7ae8yFLvlqElJfwX+j6giuIYhAXbbl7Sx22O/lu9XxkR1jCvTAkm3216tI9vPITb+ANfavq+Azc56wyaK6hhPbiRdSfR7XuEYo7MicJLtdTLtvq7f+dwNTbLdr8/xBtuvzrU91utOZrs5tiX9ksigfM72GgpV8ZsK9NX+EtjW9gPpeAngh037y2RC0gm2t5e0h+1DOrD/NuAIoppAwAqESN3FwIdtf6ul3e8AxzqNQSpBT2bwP+k/tz6nHWC0a9fPkEx6n8Ohz2eJ51fShravGO3cGOzND2xCiIS+ghiXdpLtVpUUPXabf+f2RAtAb/n+P9zx/PfK1KWWUlemC1dJWs2F599K2ppQKb0YZo9f2cv2TzNNF+8NmwTUUurJzX7AOcCLJJ0IbAjslGt0NAdY0lUeo2KpQrTpZcDiQ/qMFwMWGvsqx8xUfC23XfPStk+WtA+A7SckZY/EIgR/bpN0PrEh3QS4XNKh6Tq581RL8upUcbOzpOOZM2uVJVhk++xUmr0qAyJyTRa6lVOc2Bj4qKTfM7haIyfA2nwWZbX2tGQqvu8mGxrm537HbTiMObVE+p2bK2w/SXwunaMQWtyW6Dvf3/ZhGev8xpDj3kx3zQhWhqU6xpXpwnGEc3wvZVWe/wtYu8kSp17gXwG5jvHJfXrDfpBps3MkLQm8iMF93I1gyhv7PqgyKbB9nkJ1dz3i/bGH7fvH4dJtHNlVgM2AJRjcZzwL+HCJRY3CVNw4tV3zw4qxUk2Qbj1CMTmX09JXw8UFbHbFEcTm/MXAUAGobMGixKsZ0MB4hUJE7vhMm8VFHG1/L33/Ymnbc3P5CbjmdMPD/NzveK6RtD7RC77MkD7jxQiBvdYkh/jthFO8PHAomToSXWknVKY/1TGuTBeOJkpmSg+zn29I6fTfgPlyjdo+WNImxLzhVYAvlOoN6wpJBxCiLL9l4AN2tmBKblal0i2SLrD9RqJUbei5LhnzZsz26cDpkta3fVUHaxqNrjJXXWbE2treEziDUPy+glBP3ip3Mb29ok1AzfYtuXa7wDGv91BJh9v+eGn7kk4AViTmTzfZeANZjnGXuhGSViDmki/P4EBolzOda8Y4nzUkPUQ8lwunn0nHOdU2TyeqCJ7GYDHBh8i4X0g6Dlgd+CXwRdu3Zqyxn/0lgB2Y83U8mSpWKpOI6hhXpgt/sD2iumFLzpF0LoPHbJyda1TSQbY/DZzf59xkZRtgRacZrZWpgaSFiB6rpZOD0jt+5fkTtrC54yZJuxJl1bM3dW1F9Zr32FBRmj6M9Lscxty/2vWabd+Y+sSbWdF32v53G1u9SLoYeCexz5gB/FXSJbb3HPGBE4jtj2vwtIClgWcWEHtbC1jNU0vU5eeEou+ZlA02j8R4jBWc1tjOyt6OYPcS4BJJxxYOyGxPtAG8BNhdA6PSmqq/xTLtnw1cTfmkSWWaUsW3KtMCSd8lyi6HDrPPHeuCpC2JfkwBl9o+bZSHzI3NfqJCk1p8S9KpwMdLiI9Vxg9JewCfJJzgPzLgGD8EfN/2tzu+fo7q7inETOf3EeOKtgPusL1HS3sziV64azoS13oJsBcxIq03O9F6DE1Xa9acM6IHkXvvbP7fJX2IyBbvOwXuccWnBSS7pwC72/5ziXWOB5Kusb1uYZsLAlsyZ/aulaJxZfxJ7WR7M2ewclKO2qqCbpWxUjPGlenCwoRD/OaecyXmneIYWVFkbIWkjxNqpCtK6i0rfCZl5mV2yYFEBu9WBgcfuiytq2SSVHYPkbRbppjJHCRF0XNtv2mEP9s+4xIr2d5a0rtsHyfpR8QInbacA9wPPKOn3NCUy06cQvSrfp+Bktlculpz07v9bKJ38MJ0vDHRD5x773yapOcRlSZTRQF2c9K0AADbf5JUYgb10sDtkq5l6tw7D0mBgvMYvOahPdhj4XSif/2GXpuVKcWJwE8IDYiPATsCf53QFY3MCUnH5SwGv45r61elL9UxrkwLbGer6/YiaRb9eyNzN6M/InppDgQ+03N+1hS4UR8HHEQtSZqS2D5M0gbMma1p3edo+0lJj0ha3HZfwabMnrGmpPcBSasD9xLrb4XtvYC9JJ1u+10Z6xqOJ2wfXtJgV2tu7pmSziLKfP+cjp8HfKfAJfYnghiX275O0ouB3xSw2yVdTQvYr5Cd8eTlRFDrDQzc72drSrTkhbbfmruwyoTyLNtHpdFmTXl19mi+Dnkc+DoRnOvVRikhqFeZhlTHuDKlkXQYI4j7tBVYsF0iS9DP7oPAg5KeGNqnozRLs4vrFuL+JFJTmYJ0JQAEPArMTGN5ekfGlBA3OTL1RX+eEIhaFPhCrlHb79Lg+eTX2C6R9ThT0i6EGnPR7ESHa15+SInvX4h+vyxSP/QpPcd3EWW0AEjax/aBudcphaK58aw+0wK+n2vbBWZ6TwCbAy8urClxpaSX255Z0GZlfGmClX+W9HbgT8ALJ3A9o7EnUXk0HhMYKtOA2mNcmdJI2jH9uCGwGlHiA7A1cIPt/2hpd6mRfp+70R3a9yLpacAttlfLsdslkr5JbPbPoFxpXWWckHQHHQgA9bwHB9GrSjzZ0JzzyV8DZM8nl9RPpMm2s7MTHa7528DKhMCggfcC/2t7t6wFj37dSdf7J+lG4NNES46INoHW0wIkXW57oz4VSKVK9ztD0k+A3UpqSki6HVgJuJuyYxUr44SkzYDLiLGNhxEijl/sSPw0G0lnAO+1/chEr6UyNaiOcWVaIOki4M2NmqqkBYDz3HKWXdrgNn18Db19fa02upL2AT5L9ET33qj/DRxpe582dseD9BwPxZNVdKMymC4FgCQtDCxr+85C9kZULrb9zUz7NwObeMh8cttr5Njtki7XnIS4XpMOiwgMzsU1W4uydYWk7wDH2r5uotcy0SRV8VcA11GoL1rScv3OF1Y5rlRmI+k0QijsIga/juu4pkpfail1ZbrwfELAqsnkLkrGKBrbKzQ/p+zxyuTNAGzsHggcKOlA4GtEyWJjd1JHqdoGGSqThk4EgCS9g8hkPh1YQdIrgf0z7XbSytBDJ/PJAVIv9GoMVmzNLVeHDtecFKizhQrHetlxvt7csDHwUUm/Z3BbQOuMpqT5iGqg1QusbzzZt7TBxgGW9GwKfJ5Wxo+u2tbGgZ+nr0plrqiOcWW68FVCMbnJar6OAoInadTIHkQPzQxgPUI9+o2Zpu8CLh1i9yryhE06QdL7bf9wuCxebvauMm7s16HddYgSX2zPkLTCSA8YDdtfzF/WiHQ1n3xf4PWEY3w2sClwOfl93FB4zZOgzFej/8m4s2lpg7afknSzpGVt/6G0/a6wfYmk5xLvbQPX2b43x6akdwLfIILW9xFjze4gMnqVyc31E72ANqRpBkUrmirTm+oYV6YFto9Jm8btiQ/acwhRiFz2IMRurra9saRVgRKb9t07stsFjTJr11m8Sod0KAD0hO0HQ7to4HIlDCvmAh8OPMf26pJeAbzT9pdy7NreK5UPb0Q4aEcWKh/eClgDuMn2Tkks6wcF7BZfs+2N0vfi7+s0xmt32/89wp+dMsLvJoQOS3qfB9yWqjV6M9GTdlxTCgp/gRjjJeAwSfvbPjrD7AFEEPhXjhnXGwPb5q+20jVDNSMkPcP2w8P9/WSho4qmyjSm9hhXpgXDZHavyu1/lXSd7bUlzQDWtf2YpBm2XzkZ7VYqQ+k6MyjpKOACYvzYlkTQZwHbH8uxm2xfAuwFfK/pR5V0a9dlqZKusr1+i8dda3sdSTcQZbmzgFttd54Ry1jzIcCPbV9VeD0X2359SZtTFUmv63d+MqtVS7oT2MD239Lxs4Arba+SYfN622ulfvk1Uzb9WtvrFFp2pWMkrQ8cBSxqe1lJawAftb3LBC+tL+le/Abg4p7PkJm2Xz6xK6tMVmrGuDJd6Cqze4+kJYgelfMl/YMymeiu7HaGpIWADxJlb739kztP2KIqo9JlZjCxGzEj8jGizPdcIjNUgkVsXzskG/1EIdsj0bb/8fr0vv4+cAPwT+DaYqsambZrvhH4fMrOnwb8xHaJsskrkuL1TxicJZ3nVOxTWfJywMq2fyVpEWD+iV7XKNxDBHYaZgH/l2nzAUmLEm1EJ0q6j/F5P1fK8S3gLcR0CmzfLOm1E7ukEemsoqkyPamOcWW68KjtRyUhaUHbv5bUOrLdYHvz9ON+qX95caJMe1La7ZgTgF8TH4r7A9sRZeuVeZg0BuNzkg6KQ88a7TFj4H5JK5I2MpK2Aoqraveh1capJ2tyhKRzgMVs31JuWSNfvtWDokTyuCQyuCVwUOqHXTlzPRuk7/sPWeOk01HoGsVM5I8ASxGzxF8AHEG+VkVxerQk/ghcI+l04v/tXeQHed5FzD3/D+LzY3EGvz4qUwDb/zfE0XxyotYyF9wq6X3A/JJWJpADucMAABVuSURBVCqarpzgNVUmMdUxrkwXOs/AdlX2NpnL6Yawku2tJb0rCVr8iMgOVuZhJK0NHE3qQZf0ILCz7RsKmN8VOBJYVdIfifmn2xWwWxRJw87jlfSqKZIlXQlYFVgeuD3XWFWxH8SuhIjVNQC2f5OUmScjTWXJb9NXw+m5hof0pE7aOeeVEfk/SRsAlvR0wtGczAHyLiuaKtOQ6hhXpgVTNAM71fh3+v5AGklzL7GJrszbHAXsYvsyAEkbAccQM1BbkwScPm77TZKeQYwrKpmNHvHyY/z7b/T8PEcfN+OTJW2l8pwy/VsQTtDJwAG2H8heTAiPfQV4vu1NJa0GrG/7qFzbU5DHbD/eZNkkPY1JWs7ZhSL8cPoGzfdxUECvlONjwCFE1cM9wHnApOwvhoGKpvRVqYxKdYwr044plIGdahwpaUng80R/0aKEamll3mZW4xQD2L48bYSzsP2kpFenn4urnw7p+VwYeFqP4739WGw12dFkZxdCOdrAZYSq9qRbcw93Ew7r/UUWOcCxRICk2ZD+D9FvPC86xpdI+iywsKRNiNfImRO8phFJAeY5nPc2gpYd6htUxpl0n5hdtZP2BLsAX56wRfVB0hkj/b6qUleGo6pSVyqVSmXM9JQPbw8sQpSpmZiv+w/b2RF6Sd8AViZG+/QKOP0s0+7snk/bK6besyNsZ/V8SjoZeAg4MZ3aFljC9jY5dpPtTtacbL8TaAR0LrGd7bT1KO/f1KMGO08q70uajxAufDORJT0X+IEn8QasCUolFiL6z5+wvXem3VcxEDi63PZNOfYq44OkFxFB8ecTIn0nEf3hOwAn2d5jApc3B5L+SojFnUS0MAxW36oJlMow1IxxpVIZkR4xlr7Y/uZ4raUyqfjGkON9e34uteFfCvgbg0uRDWQ5xnTX87mK7TV6ji9Ko2lK0MmaJR2Y7DbO/O6SNrC9T6bph9OIn0Y4bT3gwUybUxLbTxFK5d+f6LXMLX00Aq5I49NaI+kLwNYMvH+PlXSKM+eSV8aF44FLgFOBtwJXA7cBr7B970QubBieC2xCBCffB/yCcOBvm9BVVSY91TGuVCqj0ZTBNT1hvUzajEelW8ZDXMn2TiP9XtI+tg9sYbqrns+bJK1n++pkd13gigJ2obs1vx14ZXLekHQccBOQ6xjvSbRcrCjpCmAZYKtMm1MKSTMZ4f/IdlYffpcklfKG+YC1CGcjh22J+cWPpmt8lRgXVh3jyc9StvdLP58r6S/A2rYfm8A1DYvtJwmdmXMkLUi89i6WtL/twyZ2dZXJTHWMK5XKiDRiLGnDvEcjzJN6i4ZmDSvzGEkNfgdCiG32Z4rt3cfh8lsDbRzjrno+1wV2kPSHdLwscEfjIGU6Ql32qS4B/D39vHgJg7ZvlPQ6YBUioHan7X+P8rDpxmbp+67p+wnp+3bAI+O/nDFxAwPB0H8DvyPKwXP4HVGW/Wg6XpDByteVSUz6zG+C4/cCiyRhRGz/fdgHThDJIX474RQvDxxKfrVRZZpTe4wrlcpc0dsrONK5yryFpCuJsrqZwFPN+TQft+trt3r9ddXzmcSxhsX27zNsd7Xm9wIHARclu68F9rH945b2thjp97n94VMRSVfY3nC0c5MJSdsA59h+SNLngVcRiuWtR49J+jmwNnA+4XRvAlwO3AfjFkyrtEDS74j7ez/1e9t+8fiuaGRSIH914JfAj23fOsFLqkwRqmNcqVTmitQr+Xrb/0jHSxFCPS+f2JVVJhJJN9oedo7vZLx2ynI8msrtmtFQC6bRHpOSLtacnO2tCPXstYlN7zU5PYOSjkk/PhvYALgwHW8MXGx7RMd5OiJpBvAJ25en4w2A705mITJJt9h+RRq/9hWiOuizttfNsLnjSL8fj2BapVskvWwy9PFKeooBwcY5RoXVEWGV4ail1JVKZW75BnClpJ8SHzTbMMlGNFQmhBOSYvJZwOx+s3EqrWs1uxe4AHgT8M90vDAxj3ODEovqiOJrtv2UpE/YPpnoB86m6QuXdBawmu0/p+PnAd8pcY0pyAeBoyU1ZeoPADtP4HrmhifT97cT6uenS9ovx+Bojq+kU21vmXONyoRzAlFdMKHYnm+i11CZmlTHuFKpzBW2j5d0PaEQLGAL27dP8LIqE8/jwNeJebVNZN5AdmmdpA1tXzHCuVNaml7IduNgYvufkhZpu85xoqs1ny/pU8SM4d6RWLmBjeUbpzjxF+AlmTanJEnheQ1JixGVelNBnfuPkr5HBGMOSv2aXTsbk6oct9KKtsHKSmVSUB3jSqUy1yRHuDrDlV72BFayfX8Htg9jzuzD7HO2v9LS7sOSXtX0S6aZrf9qvcrxoas170wEMnYZcj7XSblY0rkMzLd+L9HHPM+RnMotSQJ1jbK47f0ncFmjsQ0xludg2w+kjP9eHV+z9vZNfer/YWVKUx3jSqVSqeRwG4UVdiWtT5QILzNkjvZiwPwFLvFJ4BRJf0rHzwPeU8Bul3S15tUIp3gjYlN7GXBErlHbn0hCXK9Jp460fVqu3SnK6cQM5xvoaTeYzKTe9Z/1HP8Z+PPwj6hUKpWpT3WMK5VKpZLDk8AMSRcxuMc4R2H26cCixGfUM3vOP0SBWbi2r5O0KgOjhH492UcJdbjm44jn9dB0vG06t02u4aRAPc+pUPfhhbbfOtGLmALUMtypz+MTvYBKJYeqSl2pVCqV1gynNFtCYVbScjkjjkaxvTqRLV2oOWf7+C6uVYou1izpZttrjHZuDPYut72RpFlUNVgAJB0JHGZ75kSvZTIj6c22z5vodVSGR9KGwAzbD0t6P9HWckhX9+lKZbypjnGlUqlUspC0MLCs7TsL230J8ClSb2Zz3vYbMu3uC7yecDLPBjYFLrednY3uiq7WLOlYQnX46nS8LrCj7aE9x5WWSLodWAm4m6iqaIIEr5jQhY0TkmbSv/d0nnoepgOSbgHWAF5BKFAfRQhxvm5CF1apFKI6xpVKpVJpjaR3AAfD/7d3/7F21/Udx5+vdjpgWuoy5+K2YnGsDJzAJlAyZHEoczHg4hRWspGJ25xsw0CyqGNMAlGDGyZqDKiwjkRWYRMXYSphUic/h0ApBTq3EQPLoiOgQIXCVvveH9/vTW/LLZSec/r59pznI7m5/X5O+72v3jbteX8/P968uKqWJzkcOL+qThrDvdfT7Xe9k23tY+ZO+R3lvhvo3tytq6rDkrwCuLSqThzlvpM0qcxJNtItz36oH1oGbAS2MkLRkuTjwOer6tZR8k2DJAcsND4rs2w7+/3PmZXvwzSY6x2f5C+B/66qy1r2spfGzT3GkqRRnAccBXwdoKruTrJ8TPfeUlUXj+le823ue/hu6VvoPMzwW8VMKvOk9r7eBZzbz/p/Ebiyqu6Y0NcatKp6MMmxwEFVtTrJy+n20M8EC9+psinJB4DfAY5Lshh4UeNM0thYGEuSRrGlqh6fa0HTG9dSpGuSnEFXWM0/2GvUHrt3JFkKfJZuNvoHwO0j3nPSJpJ5UkVLv8f88iQ/Tteq6MIky6rqoEl8vSHrl8G/jm5mfjVdIfE54Fda5trTkqyka7f2C3QH7C0GnpzFfed7sVOAU4F3VdV3kyyj62MvTQWXUkuSdluSy4CvAe+nK4DOBF5UVX80hnt/e4Hhqqqxze4meRWwpKruGdc9J21vypzkKLo3078J3D/k5eqTkuRu4Ajgrqo6oh+7Z9b21ia5g66f9d/TPSg4ja4H+jlNg2mX9LPD11XVG1tnkSbFGWNJ0ij+FDiHbkb374DrgAvGceOqGteSbACS7HQfXJJfqqq7xvn1xmFvzAyQ5ELgbcADwFXABVX1WNtUzfxvVVWSAkjyY60DtVJV/5lkcVX9EFid5JbWmbRrquqHSZ5Ksn9VPd46jzQJFsaSpFEc0n/8SP/xVuAkulNLR5JkP+BsuhOv/zDJQcCKqrp2N2950bwfP6uVEDDSadcTctFzvDbUzNCdwHxMVT3SOkhL6fYYXJvk08DSJH8AnE63JH7WPJXkxXR9zz8KfAeY2YcEe6mngQ1JrgeenBscsW+9NBgupZYk7bYk36JrqXQv3UnGwHj2ria5km4/7WlV9Zq+LdStVXX4iPfdFzgDOJauuLwRuLiqnh41s7ZJchJwXH/5L1V1Tcs8rSS5C3gfcALdQ5jrqur6tqn2vP506v+h2198FrA/8KmqeqBpMO2ySfatl4bAwliStNuS3FRVx07o3ndU1euSrJu3N3N9VR024n2vAp4AruiHVgFLq+rk0RJPTpJ9eHYxf8lQi/kkH6E7rXz+9/iOqvpAu1RtJPkU8LdV9c3WWVpK8t6q+vjzjWnYJtW3XhoCC2NJ0m5Lcjxd0fM1tj85+uox3PsW4Hjg5r535quBNVV11Ij3fVZxPY6Ce5L6Yn4T3WnG0H3PX1ZV72iXaueS3AMcXlVb++vFdD2YZ+rAKYAk9wM/DzzI9stPZ+p7sVC/2/kPvTR8k+xbLw2Be4wlSaN4J3AwXQuauaXUBYxcGAMfBL4K/GySK+ja2/zeGO67LsnKqroNIMnRwM1juO8krdihcF+bZH2zNLtmKTDXWmv/lkEa+43WAVpKsoquxc/yJF+a99IS4NE2qbSbzmNyfeul5iyMJUmjOKyqfnESN66q6/v9mSvp9ma+d0yHOR0NnJbkof56GbAxyYbuyw5yJm9vK+Y/TJd5Ld2f3XHAzC2jhsn1it6L3EJ30NZPsP1hcpuAwbcc03Ym2bdeas7CWJI0ituSHFJV94/rhkkOrqp/m9eq6Dv952VJlo2hRdGbR/z1Lew1xXySRXSrB1YCR9IVxu+rqu82DaYm+gcDDwLHJHkF3d8JgI1VtaVdMu2Ge5OcCizuuwScSffgQ5oK7jGWJO22JBuBV9O153mGvvXRKIVaks/07ZnWLvByVdVQWxRNTH+i73N5oqq+v0fC7IIk36iq457/Z2pWJHkH3f7Ur9P9O/F64M+q6h9a5tKu61voncO8E9bpepQP8hBA6YWyMJYk7badFWxjate0z45vuBYa08IHG7WU5FxgM3Al2x849b2d/iJNtX5P/Juq6uH++uXAPw/50DstLMkSuoeUm1pnkcbJpdSSpN024f2TtwA7FnsLjambvRmS0+n2Hp6xw/iBDbJoGBbNFcW9R4FFrcLohUtyJPA3wEv768eB06vqzqbBpDGxMJYkDUqSnwJ+Gtg3yRFsK/qWAPs1CzZsQ1v+dQgL9F1umkitfSXJdcCa/voU4MsN8+iFuww4o6puBEhyLLAaGMwZB9IoLIwlSUPz63RtmX4G+Ni88U3An7cIpBfscuAJ4BP99ap+7ORmidRaAZ+me1gS4DN0B7Rp77FprigGqKqbkricWlPDPcaSpEFK8ltV9YXWOfYGSdZV1RGtc8xJsn7HvaMLjWl2LLQPPsk9QzpRXQub1yHgd+lW7ayhe9BxCvD9qjqnVTZpnJwxliQNUlV9IclbgEOBfeaNn98uVRtJ/hpYXVX37eSnHL8n8+yCva3vsiYkyXvoltUfmGR+3+KX4t+JvcVFO1x/cN6PnWHT1HDGWJI0SEkuoZudeANwKfB24PaqelfTYA0k+X3gnXQPtFcDa6rq8bapdq5v47UC2K7vMl1/40H1XdZkJdkfeBnwEeD9817a5CnlkobEwliSNEhzyyznfX4JcHVVndA6WytJVtAVyKvoZts+W1UL9Xtu6vn6Lk/4NHNJE5BkKXAa8CrmrTqtqjNbZZLGyaXUkqSh2tx/firJK+nauyxvmKepJIuBg/uPR4D1wNlJ3l1Vv9003A4sfKWp9GXgNmAD3eoPaapYGEuShurafobio8Bcn8xLG+ZpJsnHgBOBG4APV9Xt/UsXJvlWu2SSZsg+VXV26xDSpLiUWpI0SEn2Bd4DvJ5tvXAvrqqnmwbbw5IE+Avgoqp6aoHX9x/yfmNJ0yHJWcAPgGuBZ+bG3SuuaWFhLEkapCRX0fUu/lw/tApYWlUz1ws3yZ1V9cutc0iaXUn+GPgQ8BjbTqOuqjqwXSppfFxKLUkaqhU79L1dm2R9szRt3ZbkyKr6ZusgkmbW2cDPVdUjrYNIk7CodQBJknZiXZKVcxcz3gv3DcCtSR5Ick+SDTv0hJWkSbsPeNZ2DmlauJRakjRI9sLdZmftjzz9WdKekuSLwKHAWrbfY2y7Jk0Fl1JLkobqza0DDMVcAZzkJ4F9GseRNJv+sf+QppIzxpIkDVySk4CLgFcCDwMHABur6tCmwSTNlL5bwLKqsk2cpo57jCVJGr4LgJXAv1fVcuB4Zne/taQGkpwI3A18tb8+PMmX2qaSxsfCWJKk4fu/qnoUWJRkUVWtBQ5vHUrSTDkPOIquXRNVdTewvGUgaZzcYyxJ0vA9luQlwDeAK5I8DGxpnEnSbNlSVY8nmT/mnkxNDWeMJUkavrcCm4Gz6JYxPgCc2DSRpFlzb5JTgcVJDkrySeCW1qGkcfHwLUmS9hJJljBvtVdVfa9hHEkzJMl+wDnACUCA64ALqurppsGkMbEwliRp4JK8GzifbtZ4K92b0qqqA5sGkyRpSlgYS5I0cEn+Azimqh5pnUXSbHm+k6er6qQ9lUWaJA/fkiRp+B4AnmodQtJMOgb4L2AN8K90K1akqeOMsSRJA5fkCGA13ZvSZ+bGq+rMZqEkzYQki4E3AauA1wL/BKypqvuaBpPGzMJYkqSBS3I7cBOwgW6PMQBVdXmzUJJmTpIfpSuQ/wo4v6o+2TiSNDYupZYkafi2VNXZrUNImk19QfwWuqL4VcAngKtbZpLGzRljSZIGLsmHgAeBa9h+KbXtmiRNVJLLgdcAXwE+X1X3No4kTYSFsSRJA5fk2wsM265J0sQl2Qo82V/OLxzm2sYt2fOppPGzMJYkSZIkzTT3GEuSNFBJfq2qbkjytoVeryr3+EmSNAYWxpIkDdevAjcAJy7wWuHhN5IkjYVLqSVJGrAki4C3V9VVrbNIkjStFrUOIEmSdq6qtgJ/0jqHJEnTzBljSZIGLsm5wGbgSradDmu7JkmSxsTCWJKkgevbNT3rP2zbNUmSNB4WxpIkDVySfYEzgGPpCuQbgUuqanPTYJIkTQkLY0mSBi7JVcATwBX90CpgaVWd3C6VJEnTw8JYkqSBS7K+qg57vjFJkrR7PJVakqThW5dk5dxFkqOBmxvmkSRpqjhjLEnSwCXZCKwAHuqHlgEbga1AVdVrW2WTJGkaWBhLkjRwSQ54rter6sE9lUWSpGlkYSxJkiRJmmnuMZYkSZIkzTQLY0mSJEnSTLMwliRJkiTNNAtjSZIkSdJMszCWJEmSJM20/wfFB1eYl4qUJgAAAABJRU5ErkJggg=="/>
          <p:cNvSpPr>
            <a:spLocks noGrp="1" noChangeAspect="1" noChangeArrowheads="1"/>
          </p:cNvSpPr>
          <p:nvPr>
            <p:ph idx="1"/>
          </p:nvPr>
        </p:nvSpPr>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457200" lvl="1" indent="0">
              <a:lnSpc>
                <a:spcPct val="80000"/>
              </a:lnSpc>
              <a:buNone/>
            </a:pPr>
            <a:r>
              <a:rPr lang="en-US" sz="1300" b="1">
                <a:solidFill>
                  <a:srgbClr val="0070C0"/>
                </a:solidFill>
                <a:latin typeface="Arial"/>
                <a:ea typeface="Arial"/>
                <a:cs typeface="Arial"/>
              </a:rPr>
              <a:t>Correlation </a:t>
            </a:r>
            <a:r>
              <a:rPr lang="en-US" sz="1300" b="1" err="1">
                <a:solidFill>
                  <a:srgbClr val="0070C0"/>
                </a:solidFill>
                <a:latin typeface="Arial"/>
                <a:ea typeface="Arial"/>
                <a:cs typeface="Arial"/>
              </a:rPr>
              <a:t>heatmap</a:t>
            </a:r>
            <a:r>
              <a:rPr lang="en-US" sz="1300" b="1">
                <a:solidFill>
                  <a:srgbClr val="0070C0"/>
                </a:solidFill>
                <a:latin typeface="Arial"/>
                <a:ea typeface="Arial"/>
                <a:cs typeface="Arial"/>
              </a:rPr>
              <a:t>:</a:t>
            </a:r>
          </a:p>
        </p:txBody>
      </p:sp>
      <p:pic>
        <p:nvPicPr>
          <p:cNvPr id="13" name="Picture 12"/>
          <p:cNvPicPr>
            <a:picLocks noChangeAspect="1"/>
          </p:cNvPicPr>
          <p:nvPr/>
        </p:nvPicPr>
        <p:blipFill>
          <a:blip r:embed="rId2"/>
          <a:stretch>
            <a:fillRect/>
          </a:stretch>
        </p:blipFill>
        <p:spPr>
          <a:xfrm>
            <a:off x="-1" y="457200"/>
            <a:ext cx="12192001" cy="6400799"/>
          </a:xfrm>
          <a:prstGeom prst="rect">
            <a:avLst/>
          </a:prstGeom>
        </p:spPr>
      </p:pic>
    </p:spTree>
    <p:extLst>
      <p:ext uri="{BB962C8B-B14F-4D97-AF65-F5344CB8AC3E}">
        <p14:creationId xmlns:p14="http://schemas.microsoft.com/office/powerpoint/2010/main" val="4267756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uilding a Data Lake on GCP with CDAP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696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8YAAAPkCAYAAABr9Sf8AAAABHNCSVQICAgIfAhkiAAAAAlwSFlzAAALEgAACxIB0t1+/AAAADh0RVh0U29mdHdhcmUAbWF0cGxvdGxpYiB2ZXJzaW9uMy4yLjEsIGh0dHA6Ly9tYXRwbG90bGliLm9yZy+j8jraAAAgAElEQVR4nOydd5RUNRfAf5myvffCLixL770IIiBNkCY2LFhQil3Agl1REcWCiCAoCnZFKRZUQBBBEKT33tney+zslHx/vNmZnZ0FgR38LPmdM+e8SW5u7stLbl5e8vKElBKFQqFQKBQKhUKhUCj+q+j+3wYoFAqFQqFQKBQKhULx/0QNjBUKhUKhUCgUCoVC8Z9GDYwVCoVCoVAoFAqFQvGfRg2MFQqFQqFQKBQKhULxn0YNjBUKhUKhUCgUCoVC8Z9GDYwVCoVCoVAoFAqFQvGfRg2MFQqFQqFQKBQKhULxlyKEmCuEyBRC7DxDvBBCvCmEOCiE2C6EaFMprp8QYp8j7lFv2KMGxgqFQqFQKBQKhUKh+Kv5AOh3lvgrgPqO3yhgJoAQQg/McMQ3AYYLIZrU1Bg1MFYoFAqFQqFQKBQKxV+KlHI1kHsWkcHAfKmxHggTQsQDHYCDUsrDUspy4DOHbI1QA2OFQqFQKBQKhUKhUPzdSAROVPp/0hF2pvAaYaipAoXiL0L+vw1QKBQKhUKhUPzrEf9vA84FS/bhv/29sU906mi0JdAVzJZSzj4PFdVdC3mW8BqhBsaKfwSW7MNe12mMqgtA0X1XelVv8JvfAlC2eYlX9QL4tRlEerfuXtcbt3oVABsTh3pVb/tTCwE43u5yr+oFSP5jxUXTC3CoWV+v6k3d+SMAf9Qa4lW9AO1OLmJzUo1XEHnQ5sRiANK69vCq3vg1KwHYWde7bQ+g2eFvOdy8j9f11t3xE8WPXOV1vUFTvga4aDZfrPo2Nfkmr+udcPwjr+usTNnGr7yu06/9sIvqk00rzuf+8dzwv3wUxQ9519cDBL2ykNJpY7yuN+D+WQBsrT3I67pbHVty0dqIt/tTcPWp3ra53clFwMXzyRdLL1y8slB4B8cguCaO7CSQVOl/LeA04HOG8BqhllIrFAqFQqFQKBQKheLvxhJghGN36k5AgZQyDdgI1BdCpAghfIDrHbI1Qs0YKxQKhUKhUCgUCoXiL0UI8SnQHYgSQpwEngaMAFLKWcD3QH/gIFAK3OaIswoh7gF+BPTAXCnlrpraowbGCoVCoVAoFAqFQvFPwm77f1tQY6SUw/8kXgJ3nyHue7SBs9dQS6kVCoVCoVAoFAqFQvGfRg2MFQqFQqFQKBQKhULxn0YtpVYoFAqFQqFQKBSKfxLS/v+24F+HmjFWKBQKhUKhUCgUCsV/GjVjrPjX8MSLr7F67QYiwsNY9NGsc06nb9wGv6tGgU6HZd1PlC9f4BZvaN4Rn/43gZRgt2H+eg62w7sBMF42CGPnviDAsu5HLKvcd4pfu3UvU+YvwW63M7RHB0YO7ukWX1Rq4rEZn5KenY/VZueWKy9jSPf2znib3c7wx6YRExHKWw/f7gz36dCBkPvuAZ0e03ffUfLxJ+7nlJxM6KOPYGxQn6J336P0s8+dcQFXD8P/yivRRUYgpMSWk3PGsvFJiiH17fEYwoMo3XGYw/dNQ1qsACQ/N5LQnm2xm8wceXA6pTu1b03XefUewnq1w5Jd4KYrZOxthN58HRgNFH+xiLxX3nIv59pJRD79MD6N6pH/9lyKPvrSGZew5GPspaVgsyNtNjJG3OWM8+vcnvAJd4NOR8mi7ymc95lX9Pp3aUfUo2MQej2FXy0l/70v3PQaU5KImTQO3yb1yHlzHgUfuOpN9KRxBF7eBZ2fL9b0LAq/Wlpt+SY9d4ezDI8++KazDEO6tyb52TtAryP702Wkz9C+dVv37Qn4pSYCoA8JxFZYwsnJ8wFotv5dpJTYS8pA2tl75QSk2QJArWfvJKRnW6TJzNFx0zA58kmeei+hl7fDmlPAnl73Oe2Kf/B6Im9wfVc36Jab8e/bC3R6Sr/9jpKPPnU7D31yEmGPOerbnPco+dRVVoHXXo3/wAEgJdbDh8l/cYpb2qBubYh/Smt/eV/8RPYs9/YHEP/UKIK6t0OWmTn50BuU7ToEQIPV72EvMSFtdrDZODT4QbfrF/nIWIReR+HXP1Dw3uduOo0pSURPGo9v43rkvvkBBfO0fPWx0cS8+BD6qAiw2ylc8D2FH7u+a6lv0BrfQbeD0GHZuBzLqoXVXltdrXr43z2Zsk9ew7ZjHRiM+I95HvRG0Ouw7VhH+TJ3m2pqsyEpAUNkOPaSUvLneZYjnH+dS5hwA2F9O4BdYsku4Oi4adr5GfX0mTyS2BYpSLudlc98xIn1e+j57M2k9GiF1WRm6fjZZO486mFD35fvILZFCkII8o6ks3TcO1hKzdXa623WbtvPlA+/1Xxy9/aMHHSZW3xRaRmPzfyC9ByHT+5/KUMua0t6Tj6Pz/qSnIJihBBc3aM9N/br4kznDZ+MANO331H6pfu1W7vrCC9/uRK7lAy9pBm39+3oFv/Bso18v3EPADabnSPpuax8eSyhgf5c8cQcAv180OkEBp2OTx51fX9a37A1voNGan3fhuVYVn5dbZnpatXD/96XKPvoVWw71iFCI/G9/n50weFIacf6+zIsa751yddugs9l14LQYd21FusfP7rrS2yA78CxyMJsAKwHt2DdUGn/HCHwu34isiQfy7ZVzuCYscPInOn5LerEZ+4kpEc77CYzxye8gWnnYYzxUSS//gDG6HCkXZLzyY+YD58i8ek7MESGgl6H5XgGAKE921Lw8yagZj7ZJzkWnY+RssOnAGj602tOG/0b12ZXv/HYCkvPq0+NGt6L2i/cCQis+UVu512RtzEuAkNIINJmZ++QRy+oH6nAt1Edkt58BJ/kOACypn9G1gx3PwQX5pNr6uuRYIgJByBz2iceaS/k+oUPuISEcdfjV78We658iNLthypUdcD17V0BPANU7+wV/yrUwFjxr2FI/97cMGwQj02ael7p/K4ZS+mMJ5D5OQRMeB3rzt+xp59wxlv3bcO643cAdAl18LvtEUpfGIsuvjbGzn0pfXUc2Cz4j30O664/nOlsdjsvvr+Qdx4bRWxkKDc8/ibd2zYltVasU+bzn36jbmIs0x+6ndzCYgaPe5kBXVtjNGhN8+Olv1I3MYZiU6WbRp2OkAfvJ2/cBGxZWUTOnkXZmrXYjh1zisjCQgrffBO/rl3dztWQkoL/lVdS9N57BA4aBHo9pUuWEP7cs9WWTdLjI8iY8w25S9ZQ+6UxRA2/nKz5PxLasw2+KQns6HoXgW0aUHvyaPYMfASA7C9+JvP970mZdr+bzUED+pD5wERC77gZv87tMaTUxnrEZbO9sIi8qW/h371LVTMAyBw9HntBoXugTkf4I/eReffD2DKyiJv/NqWr19VcLxD9xN2cvnMi1vRsan0+nZKV67EcPu7SW1BI9kszCex5iUfaosXLCOjcBktOPieGjqbW59M9ZEJ7tsUvJZ6dXccS2KYByZPHsHfgw6DTkfz8aPbf8DSWtBwaf/cK+T9toOzASQ7f5arbtZ68DVtxKcnPjwbAVliC8DFyZOzLWLLykRZtt8qQHm3xTYln96VjCGjdgOQXx7Jv0EMA5H65gqwPvqPOGw94lsu7S6j1xG0A+PfvS+6DD2HLzCLq3VmY1/yG9Wjl+lZE4RvT8evmXt90UVEEXH0VWTfdCuXlhD33NP6XV3o4pNOR8OxYjox4Amt6DnUXvU7R8t8xH3S1v6Du7fCpk8CBnqPwb9WQhEl3cfiq8c74Izc8hi3Ps15EPX4PaaMexZqeTeJn0ylduc7t+tkKisiZ/DYBVa+fzUbO1NmU7zmICPAn8fMZmNZt1uKEDt8hd2J691lkQQ7+97yMdfdGZOZJdx1Ch88VN2Pbv9UVZrVgmv00lJeBTo//2BfQ7dviPZtfnUPs1Mc5ed3dxL7+FMGD+1CVC6lz6bMWcnqqdhMac/sA4h+4DoAWw3sAMK/PRAIiQ7hq/kOsffUrwuvE8V638cS3TqX3C7fy8eBnPOxY+dzHlBebAOj+5I20vrUPG97+xkPO29jsdl6ct4R3Hr2d2IgQbnjqbbq3bURqYiWfvGw9dRNjmD5+hOaTH3qdAV1aotfpmHBDfxqnJFJiMnP9k2/RqXk9mrbHKz45Z/QYsFoJf+VlzOvWudk8+fMVzLrvamLDgrlxysdc1qIeqfGRTplbe7fn1t7aA9Vfth/io583ERro74yf88A1hAcFuBeG0OE7dBSm2c9odfm+l7Hu2lB9XR4wAtu+SnXZbqf82w+wnzoMvn4E3P8q1oq6LgQ+3YdjXjgNWZyH3/UTsR3ejsxNc1NrP30A85K3q71OhlY9seelI3z88Onu2rA2fFA3CpZvwHzA5R+Ce7TFNyWBPZeNJqB1Q2o9P5YDQx5C2mycfn4upp2H0QX60+Db19D5+XDw2seIuKYXkdf35uj9r9J4+QznoLgmPjm0Z1uSnx9FxhcrKFy9lcZLXmZXn3EA+DdKpt7ciZh2HSV11oRz71MHTyT+nmHs7H4f5Wk5NPn+FXxiI5znfviuqYT2bEvMbf0x7T+JLsjvwvqRohICmqYAkPTaePSBfhzoPQa7yUydeZMo/PE3r/jkmvp6BBzoM9aZvioXcv1M+45z8M6XqDPlrqrqdgLtACsQD2wDvnH8//tgV0upvY1aSn0REULcKoR4688l3dJ8L4QIc/w8WmoV2TpCiBtqZuVfgxCi+GLn0a5Vc0JDgs87nT0rDZmTATYr1s2rMTTv5C5QXuY69vEDqR3qYmthO7YXLGaw27Ed3ImxRWen6M6Dx0mKi6JWbCRGg4F+nVux6g/3T6wJBKUmM1JKSsvKCQ0KQK/TmmVGTj6/btnL0B7uswPGxo2wnTqFLS0NrFbKVvyMX1f3QZ89Px/r3n1gc9/KX187Gcvu3fh17IDphx8o37oVQ3z8GcsmuEtzcr/7DYDsL1cS7pipCOvbgZwFKwEo2bwffWggRseT3OLfd3s82fZp2gjLkWOYN2wBKSlb/wcBl7nf3Nvz8infvQ+s597v+DRthPXEKWyntLIo/WmlV/QCWI6fxnoyHaxWipeuIrBnZ7d4W24B5p37kdXolRYrFkfaivRVCevTgZwFWnjJ5v0YQrQyDGxVH/PRNMqPZyAtVnIXryGsT0eP9BEDu1B24ATmo9oNp2nPUXK+XEFonw7Y8oucHWZonw7kfqVdq9It+9GHBDqfuhf/vhtb/p83TdvJ09hOa2VsWv4zvtXUN8vefdWWhdDrEb6+oNchfH2xZbtWKPi3bID5WBqWE9q5Fny7muDe7u0vpFdH8hf+rJ3j1n2a/dHhZ7XXt3lDt+tXsvQXAntUqRe5+Zh37QerexuxZedSvucgALLUhOXIcQyxUQDokuphz0lD5jr8xbY1GJp08Mjf2KU/tp3rkMXuqyacvkSvB71BW4XiJZuF0YDl+GksB49iOXKcsi2en3O8kDpndwxgAXT+fk6bI+sncmytlkdpTiHmwlJaXH8Zu75aA0DalkP4hgQSGBPmYUd5JZ0GP6NbOVxMdh46SVJsJLViIjSf3KkFqzbtcZMRAnefHOiPXqcjOjyExinaLFugvy91E2LIzNVu/r3hkzGbwWajfOtW/C691GXz0XSSosOoFRWG0aCnb9uGrNp28IznuPSPvfRr1+hPy0KXXB97dqW6vHUNhqZnqMs71iFLXHVZFuVpg2IAcxn2zJPoQrWBui62DrIgU5sNttuw7t+Ivm6LP7WnAhEUhj6lOdada8E3AFmQ6YzL++ZXQnu7+8LQ3h0r+bd9Tv9mzcxzroyxl5iwZuVjzS6g/EQG2O2U7j7soasmPjmsTwf0wf7kLv6Vks37tbJz+NmIIZeSu1hrF+fTp4b2bIP5aBpmR74l2z2ve4XNEQO7kDFr0QX1I7mLf3X+t2TkUnbgBJYTGdiy873mk2vq64WPkfITGW7pz1QWFWV4LmVRdvAk5sOnqzO5FNcg2A/nnZ/i344aGP/NkFL2l1LmA2HAWQfGQB3gHzEw/jtjz8+qdJyNCI30kDG06EzA4zMJGP00ZZ9oSwntaccwpDaDgGAw+mJo0g4RFuVMk5lXSFyk66YwJjKUjDz3G+Xr+17C4dOZ9LprElc//CoPjxiMzjEwfnn+Eh68YQA6nXBLo4uKxpbpstmWlYUuOvqcztV65Ag+LVugj4vHlpePb6dO6GJiqpU1hAdjKygBmzbAsqRlY4zTysYnLpLy064BjiUtB2NcRLV6APQxUdgyKtmcm4c+JuqM8h5IScyMl4n7cCaBQwecUa81M8sregGs6ZX0ZmRjOA+9hphIrFmu8rFmZHvIGOMiKD/tCi93lKFPfATlaZXC03PwiXcv26COTbBk5YOUTlkpJRGDuxFz52Bixwx1ymrXqnI+2fjEedbxqkTf0t95bMvLcx7bs7LQR59bWdizsyn+7AtivvqcmEVfIUtKKN/oWlVhjIvEklapnNOyMca622aIi8RSqTws6TkYKuyXkjrzniN18RuEX9/XlSYmqsr1y0If++fnXBVDQiy+jepRtn0vACI0Epnvuq6yIAcR6n5tREgEhqYdsaz/yVOh0OF//6sEPvk+tgPbsJ844DWbK9JX2Gx22FyZC61ziQ/fSIsN7xI5tBunp2rL6LP2HKdenzYIvY7QpGhim9UhOCGKojRX+RSl5xIUV/0Nc7+poxi7aQYRqQlsfr+asroIZOYVEBcR6vwfExFKRpWZret7d9Z88j0vcfXEN3n45iudPrmCU1l57D12muapSYB3fLIICQFfXw+fnJlfTFy464FvbHgwmQXVP8wylVv4bfdRerWu7wwTAsZO/4rhkz9kwZrtrvCQCGS+65prddm9vomQCAzNOmFZ574U2k0mPBpdQgq249pgUASFI4tc/kIW5yOCPOuALq4ufjc8ge/gexARroezxm7XUr7ma+1hid7opqtyH+SUj4vEctpV9pb0HA8f4lMrBt96tSjb71p9EdiiPjF3DgFAHxro0HXhPtm/UW0sOYWYj7hmxiv6xIiBXcld9Ot596n+DZLc7PGt4/kQ2xgXgT4sCEtWPuYjaRfUj1S2Wefng2/9ZFKXvEHUqGFe88k19vU6gV/D2k691jTv9qlnoCOwC9gBjOHvNlusuCiopdQ1QAixCEhCe5o0TUo5WwhxGzARSAP2A2aH7AeACWgE1AZuA24BOgO/SylvdcgdRVu+8RKQKoTYCiyTUj5UjQkvAY0dMvOAq4B7pZRbHbrWAmMd4alAosPel6WUcxwyDwHXAr7AQinl02c53xHABLQnZ9ullDcLIWoDc4FoIAu4TUp5XAiRAnyCVsd+qKLnnPP8v1DN7IV1+zqs29ehT22K74CbMM14AnvGScqXLyDg7klIcxm2U0fcPrYuq9EjcB/k/rZ9P41qJ/DuE6M5kZHD6Bdn06ZRCpv2HiYiJIgmdWuxcfehqkrOyebqsB07TsknnxJ8912E3HMXll27PWYwXPlUk1FFPjWw4ULkM0bejy07B114GDEzXsZ69PiZhf8Geqstu3ORkVBd4VbNOmLwpY6n/C7ZoPZNyJj1Nf6N6hDarxOlOw5RtHZ7tflUVzcrk/XhUtKmfUGbY9orVT5NGp/doDMggoPw63oJWdcOx15UTPikZ/Dv0+vsiaroFmeph4eveRhrZi76yFDqzH8e8yHHMlAv1E/h70fs60+RPWUmsqT0LPa6//UdeDvmpR9Wv1uotGOaNh78AvAb8Qi62ORKGdbQZgHCoHfarPP3q0bmwurcqZc/5tTLHxN39zBibtMemOz4/Bci6iVw87eTKDyVzelNBwiICjnnc/hhwmyETnD5c7fQaGAndn7pOQPkbaozpeqZ/7bD4ZMfu4MTGbmMnjKXNg3rEBSglWdpmZnx0z7moZsGOMO84ZMjXpuKNJmwHjrk5pNlNRNVZ/Iuq7cfolXdBLdl1B+MH05MWBC5RaWMeXMBKbERdL2cs/t3B76DRmL+fv6Zd7718cNvxCOYl8wFs6l6mWr02rOOY3r/cbCY0dVphu/AsZTNewpdSnOkqQiZeRyR2OCcdP1Z2esC/Kgz61FyF/yMwTEAzv5oKeYTGQS0qEf0rVeS9ORtHJ3wVo18sjEugvxlGz2EAlvXx24yY9p3HEPEWdpHtRfVlYkwGghoVtdTRAhCLm3pNut7/v2IC5/UWpSs2cqpx94i5aMXKPl9h3d8crWnd+56M1/7CP+WDciYOp8685+naMXvnrI1uH5n4HegKdAY7R57KVB21hR/MVLtSu111MC4ZtwupcwVQvgDG4UQ3wHPAm2BAmAlUOklMsKBnsAgtHcVugB3ONK2qhjQOngUaCalbHWW/B8FJkgprwQQQuQCtwIPCCEaAL5Syu1CiKuAFkAnIBDY4rC1GVAfbZMBASwRQnSTUnrcoQghmgKPA12klNlCiIrHbW8B86WU84QQtwNvAkOAacBMKeV8IcTdlfT0OY88RwGjAN5+9XnuGDG8qohX0IVFVzqOQhbmnlHWdmgXuqg4RGAIsqQQy/plWNYvA8DnyhFuT+BjI0JJz8l3/s/MKSAm3L1jXLxqI7cP7oEQguS4KBKjIzhyOpOt+46yavNu1mzdi9liocRkZuJbn/D63EHajF2My2Z9dDT2bM+np1UJGDpE2+AFKFu5ivLNmzHUrYstK6taeWtuofYkXa8Dmx1jfBSWDK1sytNy8ElwPe01xkdiycirVg+ALTMbfWwlmyPCsWX+uc3O9I7lt/a8fEyr1uDTtFG1eg0x0diyzryZ2LnqBTDEVdIbG+U2A/xnWDOyMUS7yqdiKW5lLGk5+CS4wn3iI7FkaEtifeIrhcdFYkmvVCf1OsKv6Mzu/uPxiY9yyhb/vhN9SCDlp7OwZObi3yyVorXbtRnihChKnPm4ruMZ7a+ycZouynUuuuhot+XQZ8O3XVtsaenY8zV9Zat/xdi8masM0nMwxlcq5/goLJnutlnSsjFWKg9jXCRWh/1Wh6wtp4Cin9bh31K7mbZmZFe5ftHYMs9+zm44BpjF3/1M6Yq1zmBZkIMIc5WFCI308Be6Wqn4DdfeLRSBwegbtcVss2HbvcElVFaK7fAu9A1bO4NqarM1O5eAbh3Jf/czSlesJWzk9R4yF1znHOQuWk39eU8AIG12Vj33Ma1G9KLF8B6EpcRyZOU2giu9+xocF0FxRr6HngqkXbL3m/W0HzPgLxkYx0aEkp7rqtuZudX45F82c/vAbg6fHElidDhH0rJonpqExWpj3LRP6H9JK3q1d9XjC/XJFZi++x7Td9rmU0F33uHmk2PDgknPc72akpFXRHRoULV6fti0j37t3ZdRx4RpshHBAfRoWY+dR9PoSkVddl3zautyUip+N2rveDrrst2GbdcG0OnxG/Ew1i2rse1c70wji/MQwa4ZYhEUhiypUgcqvZ5kP7oTegwHv0D08anoU1qgr9MMoTdoS6kDXTP8xmp8lyUtB2NCNKAtiTfGRbp8iEFPnVmPkrfoF0o27yXuAe0ewpqdjzE2wqkrsFV9p67zaR/Rt1xBtGOTQmNkKGUH3QeBlow84u4a4hx8nm+fatp/kpAu2jL00B5tsGbmYQjyd88jPZfwgV04/uScc7LZSaV+pDKm7QfRR4Qiy8wUrfqDgDaNKNno/lrGhfjkmvr6sn3HCOnXxanXr0V9qlJT/3YW9gAlaPfMf/yJrOIfjlpKXTPuE0JsA9ajzcTeDKySUmZJKcuBqlv5fSO1qZodQIaUcofUHvfsQlsWXVO+BK4UQhiB24EPKsUtllKapJTZaAP2DkAfx28LsBltNtvT22j0BBY40iOlrPAqndFmhgE+BCp2FukCfFopvIJzzlNKOVtK2U5K2e5iDYoBdNEJiIhY0BswtOnm3GirAhHlWr6kq5WqLe8q0ZbfiSCt0xbh0Rhadsay6RenbNPUJI6nZ3MyMxeL1coP67ZyWdsmbrrjosL4faf23lBOfhFH07KoFRPJ/cP7s2zGEyyd/hhT7ruJ9k3rMfkebdW8Ze8+9LVqoY+PA4MBv8t7Yl7725+eZ+nCReSMvIO88RMw/7oG/0ED8evWDduJMz/RLfptJxEDtPcco67pQd5P2s19/k8bibxa23wnsE0DbIWlWDLPPDAu370XY1Ii+oQ4bcfRTu0wrf5zmwGEnx8iwN957NexHZZDRz31GgwE9OnhFb0AxuREDImxYDAQdEV3SlauP4MmT8w79znTVqSvSv5PG4i8WgsPbNMAW1EJlsw8SrYdwC8lHp+kGITRQMTgruQvcw2qQi5tSdmhk1jScpyyAP6N6xAxuBsFK/4gqGMzyg5os98FyzYQMUy7VgGttXysZ7lW4Nr5s1JpOeubf69zq28AtoxMjE2bgK8vAD5t27ht2mXavh/fOgkYa8UijAZCr+xG0XL39le44nfChmobdvm3aoitqBRrVh7C3xedY2ZM+PsS1LU15v2abvPOfRhrJ2JI1GwOvOIySlat41yJfnYclsPHKZjvvgOu/eRBdJHxiPAYzV+07Iptj/ssUemUsZROGUPplDFYd6zDvGi2NigODAE/xwZIBh8M9Vpgr7TRUU1tDrl6AMJgoGTFWmf6qlxInfNNcfm/sD4dMB3Sdtw1+Plg9Pdl6/zl/PLip2TsOMquL3+l6TCtC4hvnYq5qJSSTM+BcVht12ZXqb1ak3uw2nf8vE7TuonuPnn9di5r474aIi4qlN8dO+HmFBRxNC2bWjERSCl55t2vqZsQzYj+7htoXahPrkAXpr1yo4uJwa9bN8qWr3DZXDuO45n5nMouwGK18eOmfVzWItVDR5HJzKYDJ+nRop4zzGS2UFJW7jxet+co9RwDB/uJA+iiKtXlVl2x7a5SlyePoXTyaEonj9bq8tfvaINiwPfau7FnnsSy2v1LDPaMY4iwGERIJOj0GBq0x3Z4u5sMAa6HEbrYOtpMX1kJlt8WUTZ3ImXvP4556XvYT+wBm8UpGz7wUgqXVfEPyyv7N4d/cPi35JfvxXzwJC005FIAACAASURBVFnvLqZ02wF8UxLwSYrFmBDlpsu0T/OV59s+suYtZXffBzk5eT5lx9II69XOmRbAkpVPxJWXON8vhvPrUwtWbsbXkW/E0EsRvj5VL7u2RNhux5KWc8H9SGWMMeH4piRirB1PYKfm+KbW8opPrqmvNx86gW+dBHzqJRF0aWv8HK8xVOZC+9QzkIJr8rA20BA4+meJFP981IzxBSKE6A70AjpLKUuFEKuAvWhLLs5ExdbC9krHFf9rfC0cdiwDBqMtVW5XObqqONqM7WQp5TvnoF5Uo6NaM86SZ4Wec83zvHjo6ZfYuGU7+fmFXD7kJu4aeTPDBvb903RlC2YRcNdz2icr1i/Dnn4cY5crALCsXYqx1SUY2vfUlrdZyin7wPW5Gb+RjyECg8Fmw/zlLDC5Pntg0OuZeOsQxk6eg91uZ0j3DtRLiuOLZdrN7rW9OzNqaC+enPU5wx5+FSklDwzvT3hI4NkNttkofGMa4VNfAZ0O0/dLsR49iv+gQQCYlixBFxFB5Ox3EIEBYJcEXn012SNuQZaWEjbpOXShIYiwMLBaCb73bjf19ec/wdGHZmDJyOPkC/Op+/Z4Eh++gdJdR8j+dDkABSs2EdqzLc3XztQ+LTHOtety3RnjCO7c1H3ZmM1OyQ8rSPh6Huj1SFMZYQ+OxbRKu2Eo/upbdJHhxM2fiS4wAKQkePgw0q69HV1YKNGvOHbN1usp/XEFZes2OvXmvjKdmOlTQK+jZMlSLIePETTsyprpBbJfnEH8Oy9qn85Z+BOWQ8cIuVZ7D7nwi+/QR4ZT6/Pp6IICkHZJ2E1DOD54FLKklJjJD6ML8EMXF03dP5ZQsmodvg21ZXDRN/Ul66MfKfhZK8Nma2ZhLzNzdNybznM6/uQcGnz8NOj05Hy+nLL9rp07IwZdSu6iX91k689/UntXTULKW+OxpOfik6A9nS/8eROhPdvRdM0s7CYzx8a7rlWdt8YT3KkZhogQmm14j7RXPyXn8+UkPnaLc5dSgIKprxHx2stafftuKdYjRwkYPBCA0sXfoIsIJ+rdSvXtmqvJuulWLLv3ULbyF6LnzkbabFj2H6B0ybeEPnif0/7Tz8yizrznEDodeV8uw3zgOOE3aO0v75OlFK/8g+Du7Wiwcg72MjMnH34DAENUGMmztNlLoddRsOQXildvdurNfvEt4mZp169o4Y9YDh0j+Brt+hV9qV2/xM/fQheoXb/Qm4dyYvCd+DRIIXhQb8z7D5P45UwAct+cq+m12zEvfhf/kU9p/mLjCuwZJzB01GaNrL+f+V1ZXXA4vtfeCzqd9hmb7Wux7d3k1kZqZPPAXlhOpVFrybsIBMU/rMK3YSrRN2k+8ELrXK2JI/Crm4CUkvKTWRybOJOIAZcQEBXC1R8+grTbKc7IY+kDMyk8lUNKj5bc8eurWEzl/DBhtvP0rvpgAj8+8i4lmQVc8fpofIL8EQIydx9n+eMfnLHcvIlBr2fiLYMY+/L72O2SIZe1pV6tWL5wLMu89vKOjBrSkyffWcCwR6chkTxwXV/CgwPZvO8o367ZQv2kOK59TGtD917bh97t8ZpPllYrha+/gSwurmSzjkev68nYt77CbrczuHMz6iVE8eXqbQBc060lAD9vPUDnxrXx9zU60+YUlTDuHW3garXbuaJdI7pUtGu7HfOiOfjf+bTjc02OutxJqy/W9Wd+r1hXpzHGtj2wpR3F/0Htk0TlSz/SIqWd8lWf4zvkPq2e7/4NmZuGobm2oZh1x68Y6rXB0KIb2O1IaznlS989Y17lqz7Hb/A9AOR/t4ayAyeIvLGfdn4f/0Dhz38Q3KMtjVe/4/hck1anA9s1JmJYT0x7jtLwe81n5C5YQd35z2CMicBuKqP2dO0NtYpP+tTEJ2d9sBT/RrWdaQGCOzWhPC2H5OfvvLA+1Wbn+BNzaPjp0/gmx5H25gISHrwWcPUjvslxmPYcq1k/Uons9xYRO+Fm6v/4NtJkJnvO117zyTX19RKo9+2b2EvLyHl3IbETRriVxYVcv7B+HUmedCeGiFDqz3uS0l1HKoqiK9qqTAvaPfpdwLkvA/mrULtSex3xZ++aKapHCDEYuENKOVAI0QjYivbe8EtAG6AQ+BnYJqW8x/GO8bdSygVCiDqO42YOXZXjjqINaCWwWUpZ+yw2tAVek1JeViXsG+BXKeV1jrBn0JY3O5dSO46bAZOAy6WUxUKIRMAipcykCo6l1AvRHgTkCCEiHMvIlwBfSik/FELcCgyWUg51hH8hpfxICDEWeEVKGeRYSn1OeVbGkn3Y6xXVGKUNVIruu9KreoPf1L7nWLZ5yZ9Inj9+bQaR3q271/XGrV4FwMbEoWcXPE/an9LeUT3e7nKv6gVI/mPFRdMLcKjZnz9UOR9Sd2o3mn/UGuJVvQDtTi5ic9Jgr+ttc2IxAGlde3hVb/wabffVnXW92/YAmh3+lsPNPT9VVFPq7viJ4keu8rreoCna9zQvls0Xq75NTb7pzwXPkwnHP/K6zsqUbfT8Bm5N8Ws/7KL6ZNOK2WcXvAD8Lx9F8UPe9fUAQa8spHTaGK/rDbh/FgBbaw/yuu5Wx5ZctDbi7f4UXH2qt21ud1L7VvvF8skXSy9ctLI4h41C/v+Un9zxtx/E+dRq/o8oywrUUuoL5wfAIITYjjbQW4+24dYzwDpgOdpS4QtCSpkDrBVC7BRCvHIGse2AVQixTQjxoCPdJrRB+ftVZDcA3znsnCSlPC2l/AltGfQ6IcQOYAFQ7feOpJS7gBeAXxzLxyu+XH8fcJujHG4GKj5eez9wtxBiIxBaSc8556lQKBQKhUKhUCgUfwVqKfUFIqU0A1dUE7UKz0EpFbtOO46Pos3WVhdXp9LxWT/FJKW0AG5TZkKIBLQHHlXX9O2XUo6qRsc0tI2y/hQp5Ty0nfkqhx1Fe/+4quwRtPePK3jpQvJUKBQKhUKhUCgUiouNGhj/i3B8TukFYJxUe7grFAqFQqFQKBT/TtStvtdRA+N/AEKI5rjv7AxgllJ2rBwgpZwPzK+aXkr5zHnkFQmsqCbqcsfyboVCoVAoFAqFQqH4V6EGxv8ApJQ7gLN9z9ibeeX8VXkpFAqFQqFQKBQKxd8BNTBWKBQKhUKhUCgUin8Sdtv/24J/HWpXaoVCoVAoFAqFQqFQ/KdRA2OFQqFQKBQKhUKhUPynEVL+7b8NrVAAqIqqUCgUCoVCobjYiP+3AedC+dE//vb3xj512v0jyrICNWOsUCgUCoVCoVAoFIr/NGrzLcU/gqL7rvS6zuA3vwXAkn3Yq3qNUXUBKHnqeq/qBQh87jOOtOztdb0p25YBMD/xJq/qHXHqIwB+T7jKq3oBOp7++qLpBSh5YYRX9QY+rn1JbUvyYK/qBWh9fDElj1/jdb2BL3wJQMFtvbyqN/T95QBsrzPQq3oBWhz9hh0p3tfb/Mg3WNL2eF2vMb4xwEWzeWPiUK/rbX9qIYvibvC63iHpn3hdZ2VKnrzW6zoDJ31xUX1y8QTv+4ugqYsxH/jN63p9619C+bHNXtfrU7sNACWTb/G67sCJ8y6aT15/EfqnTo7+yds2tz6+GLh4Pvli6QX4o9YQr+ptd3KRV/Up/lmogbFCoVAoFAqFQqFQ/JOw2//fFvzrUEupFQqFQqFQKBQKhULxn0YNjBUKhUKhUCgUCoVC8Z9GLaVWKBQKhUKhUCgUin8QUqql1N5GzRgrFAqFQqFQKBQKheI/jRoYKxQKhUKhUCgUCoXiP40aGCsUCoVCoVAoFAqF4j+NesdY8Y9B37gNfleNAp0Oy7qfKF++wC3e0LwjPv1vAinBbsP89Rxsh3cDYLxsEMbOfUGAZd2PWFYtOed8n3jxNVav3UBEeBiLPpp1fjbXa4lP/1tA6LBu/hnLr9Xnq0uoi9+o5zF/MQ3b7t+1QL8AfAePRhdTCwDzIlfe/pe0I+KRuxA6HUULl1Iw93M3fcY6SUQ9NwHfxvXInf4+hfO1stLHRhP9wsPoIyNA2ila8D2Fnyw86zm0f+5mEnu2wmYys/bB2eTuPOoh03X6WCJb1sVusZKz9TDrHpmLtNqc8S3XzsBuMnPowbco3eH53WjfpBjqzRyHISyIkp1HOHTvNKTFCkDtSSMJ69kGu8lM6f4TBLWsh91kBqD5yjdAQuneYxx+8C2k2XLOuirbEnfnlUTf0AukyyZ93eb4XnUP6A1IUzHYrEhzKWXvPul+7eJT8Lv1acwLZ2DbuxEAQ/s+GFt11+rbll+wbvzRKd9k9SxyPltGxttfeZRD4rN3EtqjLXaTmWPjp2HaqdmX/Mq9hFzeDmtOAXt73+eWJurWAQD43/catsyT6ONqg06H9Y8VWFZX/z1GXWIqfmNexPzZ69h2rXdFCB1+d72ELMzF/OFLzmBDs/b43XCX1vZWL8X8/Wdu+gytL8Fv6K0g7UibjbJPZ2I7sBMMRgInvo4wGEGvx/LHasyL5jvTNVz1DrmfLyNrpntbBkh4ehTBjrI4OWEapl2HEL5GUj9/CeFrROj1FCxdS8br2rdv4yfeRujAS7Uy3vUl2bO/JnPapx56458eRXD3ttjLNL1luw5VKhgd9Za8hiU9l2N3PAdA7LgbCe7dEQB9RBK//PgtL735DjabnWEDenPHjcPc9BcUFfPklOmcOJ2Or48Pkx6+h/p1a3Pk+CkmPPuKU+5kWgaTn3mMvoO17xhHj7marFme5XC+9qYuehW/xinOz3gYY8OxZOS56fRJiiH17fEYwoMo3XGYw/e52kjycyMJ7amV+5EHp1PqqIMt1r+Drdjk8XmQ7j+9QEijJKTdTu4fB9hw++tYCkvdZFJu70Pqnf0ISonj+yajKc8tcosPa1WXy757zuPcLwb6ei3xGXCb5pM3rcDy6+Jq5XSJqfiNegHzF69j26X5ZP9xb0F5GdJuB7uNslkTnfIX0yfrG7bGd/CdWvv7fRmWlZ6+A0CXVA//e1+m7KOp2LZr3yn2vfZe9E3aIYsLME119x1rNu1gyuxPsNvtXNWnGyOvGeAWX1hcwlNvzOVEeia+RiPP3n879eto/dFTb7zHLxu3EREawsK3n3fXu3ErU2bOx2a3c1W/Htxxvfs3dwuKinnq1Xc4kZaBr48Pz40bTf2UJGe8zWbn+nseIyYqghmTHq72XEHz0T69btT83dZfsKz/zr08khvhN+x+7AVZmt59m7CsXeyWHi6eT+5w9HNsRaXsuWHSGfu9+jPHoQ8LonTnEQ46+iq/eomkvnYPgc3rcmLKJ6TN0mwO7d7ambbZ5vnY8go59tB0Sjfv84q9AE22fUrWrK+87pOb7v6SrNlfk/mGp08+m159RAjGuEjspWVkvfM1WTMXED/xNoJ7dXCmT35pLCFdW2A3mTn64JtOnxXSvTXJz94Beh3Zny4jfYb2DWh9WBCpb0/AJymG8hOZHBr7CraCEgJb1af2lLsq1G4DngEWAsHAr5VMrgV8BDzgcTJ/NepzTV5HzRgr/hkIHX7XjKV01tOUvHgXhraXoYtLchOx7ttG6ZR7KX35Pso+mYbv8HsB0MXXxti5L6WvjqN0yr0YmnZARCecc9ZD+vdm1mvP/7mgh80Cnytvp+zDlzC9NR598y6I6MTq5frcgO3gNrdgnytuwXZgK6bp4zG9/TD2rFNahE5H5GP3knHXY5wcegeB/XpgrJvsltZWWETOlBkUzKvSudls5E59h1NDR3L6pvsIuX6QR9rKJPZsSUhKHIu6jmfdI+/RcfKt1codWfgbi7s9xDeXT0Tv50P9G7q7xW/rcjdHHp5FyuRR1aZPevxm0uZ8w7au92DNLyZ6+OUAhPZsg19KPNu63E3WFysJ69GGbV3u5vgUrePdecXD7Oj5AEKnI3Jw13PWVdkWY1wEsSMHOHU5y7/fCEzvPkHpK6OQpUXYju3FtvcPd8OFwKfnddgO73AFRSdibNUd0/vPYJrzBIb6rRARcc74PZffQ/igS/Gr715/Q3q0xa9OPLu7jeH4ozNIemGsMy7nyxUcGvGsR7kFdW5OWB9t0GaaPgF9rVTK5r2AadqD6Ft0QUTX8ixsocOn703YDmz1iDJc0h9ZUc8q4XfzvZS8/hjFj4/E2LEHugT3OmPdvZnip0ZR/PQYTHOn4n/bOEeEhZKXJ1D89GiKnx6NoVl79KlNnOn2976bsEHd8K3nXhbB3dvik5LAvu6jOfXYDBIdZSHNFg7f8DgHrriP/f3vI/iyNgS0bghA0dptzsFd7kffEXlT/2r1+tZJYH+P0ZyaOIPE58e6xUfdNhDzwZNuYVmzv+bgFdqNpLWkgBemzWbmlKdYMm863//8K4eOnnCTn/PRAhrVS2Hh3Gm8OPF+XnrrXQBSkhP56r03+Oq9N/hi9qsE+PvTs99AZ7rQM5TD+dgb3L0ttqISdjW8isPDHwcg4cHrqErS4yPImPMNO7rejbWghKhKbcQ3JYEdXe/i6CMzqT15tFu6fdc8ya4+45z/Yy9vhbTZ+SblVtZc9TxB9RKof98gj/xyN+zjt2tfpPRElkccOkHTJ4aTsWq7Z5y3EQKfgSMpm/8ipukVbeRMPvlGbAc924hp7rOUvf2w26D4ovpkocN36GhM7z5L6Sv3YGh9KSLWvZ5UyPkMuAXbvi1uwZY/VlA2x9N32Gx2Xpz5ITOffZBFb7/A0l9+59Bx97Y/54tvaVg3ia/emsQL4+5kyuxPnHGDenVl5rPjqqrFZrPzwlvv8/YLj7B4zlSWrvqNQ8fc29S7ny6mUWptvn7nZV54aCxTZs5zi/9o4VJSkqu5Lm7nK/DpM4KyL17FNHsi+iadEJGe/brt5H7K5j5F2dyn3AbFFenB+z458rpeAGyocx0H73uTumfo95Kr9FUxjnZozSvm6JPvOQfEAOh0pLx4p/OvNTOXI/dMdWv/Ne1DAPb3uTg+OecsPvmMem96EqRkf997KD92mohre+NbL4miNVvZ3+du13lf2pKdXcdy7JG3SZ48xlleyc+PZv/Nz7Grx71EDL4Uv/pafxh/9zAK125n56V3Ubh2O3F3aw83TXuPsbv/+Aq1/YB30CYQi4BWlX7HgK89ClPxr0ANjC8SQoijQogox3HxX5TnrUKIt84zTR0hxM6LZZO30NVugD0rDZmTATYr1s2rMTTv5C5UXuY69vFzzv7pYmthO7YXLGaw27Ed3ImxRedzzrtdq+aEhgSfv8216mHPTUfmZYLNhm3HbxgatfOQM3Tqh3X3BmRJoSvQ1x99ncZYN6/U/ttsUKbNwvg2a4jlxGmsp9LBaqXkh1UEdL/ETac9N5/yXfuRVqtbuC07l/K9BwGQpSbKDx9HHxN1xnNI6tuWQwvWAJC9+RA+oYH4x4R5yJ362TWoz956iID4CA+Z4s370YcGYowJ94gL6dqc3G/Xaem/XEl4P+1pcHjfDmQvWAWAX2oi9jIzxphw59N331rRoNeh8/fFkpF7zrqq2iIMenR+PqB3uUR7biYyPwvsNmy716Nv2AZr5dlVwNCuD9a9G92unS4yAdvpg2AtB2nHdnwvxna9nfHSYiXvm18J7dPBTVdonw7kfqVd79It+9GHBGJw2FeyYTe2fE83EnVzP+csh65WPezZpx31zYpt+1oMjaupb537Yd213r2+ASIkAkPDNlj+WOGRxp55GpmVBjYrlg2rMLbu4i5gdrU94eunrdqoGqc3IAwGdAm13coi/5vVhFS6MQMI6dOJ/K9/dpTFPvTBgRiitbKwl2r6hEHTJx152YtLKD+WpqXZtBdLRi4hvd31BvfuRJ5Dr2nrPq2MHXoNcZEE92hP7uc/uZ97scl5vGP3PpJr1SIpIQ6j0cgVPbvy89rf3eQPHTtBpzYtAKhbuxan0jPJzs13k1m/eTvdL7sUPa5VFQXfrK6xvcG9O5H3xXKnPKDV6yoEd2lO7nfajGL2lysJ76vlG9a3AzkLtDpYcpb2WkFc37YcfOd7pM1O3uaDICWBKXEecgU7j1F6IrtaHakj+3L6uw2UZxecMR9voatVD3tOFZ/cuL2HnKHTFVh3/Y4sLqxGiycX0yfrkutrNuc6+r6tv2Jo6u47AIxdB2Dbvg5Z7F6O9sO7kaWevmPn/sMkx8dQKy4Go9FAv24dWLnefVB9+PhpOrbUHmSlJMVzOjObnDxNf7tmDQkNDvLQu2PfQZIT4kiKj8VoNHDFZZ1Z+Zv7A8VDx0/SsXUzAOomJ3IqI4vsPK2NpGfl8OuGLQzr18NDd2V0CXWx52W4fPSe3zE0aHPWNNWlB+/7ZEt6jvN/wcotZ+33chx9VValvsqaU0DJtoNuq66CWtfDfCLT+T/vm18J7dkWW2FJje0tWLbB+d+akXvRfLI1I/e89Po1SKL8WBqWtByE3kDRmi2E9OlI8a9bwOaaKbVkan1/yeb9GEK0sg5sVR/z0TTKj2cgLVZyF69xPgAI69OBnC+1csqp5P/sZeWV9frhtobMSX0gBvcZZMW/CDUwVtQIIcRfshxfFxaJPd8122DPz0aERnrIGVp0JuDxmQSMfpqyT6ZpsmnHMKQ2g4BgMPpiaNIOEXbmwaC3EMERyAJXBykLcxEhEVVkwjE0bo914zK3cF14DLKkEJ+hY/EbOxmfwaPA6AuAPiYKW7qrLGyZ2Rhiz/98DAmx+Daqh3nH3jPKBMSFU3radQ6labkExJ35RlkY9NQd1pXTK6uf/Sk/nYNPnHsZGCKCsRWUODuk8rQcfOK0a+sTF4H5dLbzuDw9F5+4CCzpWkfY7MdXaLP1PWxFpRT8su2cdVW2xZKeS9rMxbTe+A5ttr7njJdFrvPG6As2G9JxIwWOa9ewLdbNP7udjz3rFPqkRuAfBAYf9KktEeEx7uWQloMx1r3+GuMiKU9z2WdJz8YY51nHK+ObkkBgB+3G1WfoGLBYXPYX5nq0ERESgaFJR6wb3OsbgM+A2yj/4SOo5vMPMtd1Q2bPzUKEV9P22nQh6MW5BDzwAqa5UytlqiPo2VmETFuAddcmbVl6JSzVlUVsJOWVr1V6jqssdDrqfz+NJps+pGjNFkxb9zvTWBxpwq/tTenWvR7lZ4yNxFK5jNNcehOeupO0l96vdmla7ISbAcgsKCE2MsQVHh1JZlaum2zD1Dos/1V7gLJjz37S0rPIyHIfFC79eQ29LusKNtcgyVL5HC/Q3gr52Ak303DtXADnw6AKDOHubcSS5qpnPnGRlFdq71p+jvYqJQ0+fZomS13X1j8+HNNp1/nrfAwUVPOqxZnwiwsnvn97jsxbfs5paoIIqeKTC3IQwdX55A5YN/5UNTkAfrc8jt+YlzC0u9wZdjF9sgiNROa76oDMz6m+XTfrhGXdD+ecV0ZOHrHRrnOPjYogM8d9yX2DlCRW/LYJgB37DpOWmUNGFZmqZGbnERftsi82OtIjTcO6tVm+RnvtZMfeg6RlZJPhaEcvz5zPg3fcgE539ttTERSOLHTVPVmUiwj27Jv0ifXwu30SvteOR0QlnjG9N32yb4o2c93kq0kEtqx33v1edfjERWIrdr2iEHljP8KHdkfn71tjewPbN3b+929R/6L45IhrelOyZe956TXGR+PfvJ5Tb+nmfR7pAQrXulZslTt8lk98hFtZlKfn4ON4YG+ICsOSqdVJS2YehshQp1xg6/oVhzuAMYD7kywYDnxO9YPmvx5p//v//mGogbEXEEIsEkJsEkLsEkJUv2ZGkxNCiFeEEDuFEDuEENc5wt8WQgxyHC8UQsx1HI8UQjzvOL5JCLFBCLFVCPGOEELvCL9NCLFfCPEL0OUMWVfkH+vQv83xq3ikrRdCzHHY/5MQwt8hf6cQYqND9ishRIAj/AMhxGtCiJXAFCFEqhBivUP2ucoz5EKIhxzh24UQzzrCAoUQ3zn07qwoh/NGevol6/Z1lL4wFtO7z+M74CYA7BknKV++gIC7J+E/9llsp46A3eaR1uuIasKq2OxzxS2U//SJ57no9OjiU7BuXEbZzIlQbsZ4qeM9LeGpWFZTFmc1zd+PmFefIueVmciS0rMInl9enV68lYzf95K5Yd8ZZTzTV1NQFTKV83ccSynRhwYCsP+WyWxpfQe6AF8ir+p27roq2aIPDSS8bwe2dhzLltZ3VGuzLrEeMjfNLcyn942U//y5x7WTOaexrPsWvxsexm/4BOyZx6vvHM6nHM6AMOjRh2qzNtatq9HXbXbW9D79b6X8R8/Br75hG2RJAfbTnu/BVUs1Zlk3r6X4sdspnf40fkNvqyRrp/jpMRSOux59SiN0ETGeiaue59najt3Ogf73s6fzbQS0bIBvA8ey00rXV1ptlG7a61nXqi1iSXDP9lizCyjbechTAMiY+qGWtbkUYfB1i6tare64YRiFRcUMG/kAH3/9HY3q10Wv1zvjLRYLq9ZuoGXThtXaUiN7hcvefV1uByBiYJVuoZp24GojnlEVcXuGTGR3vwnsv2kSAJGdGrnpanD/YJCQsWJbNUqqp/mkEeya9CnY/6p7zGpP0O2fT/9bKf/p42rbXtmcJymb+ShlH76IoWNfdLUdA4q/0idryt3++g6+A/N382p8EyqqnMfIawZQWFLKNfc+xaffLqdRajL6PxmwymqcQ9XiGXndIAqLS7h6zKN8svhHGtWrg0Gv55f1m4kIC6Fpg7rnYmw1mbvnbU8/SumMcZTNfRLrpmX4Dav0bu05pL9QnyyM2nzBsUnzqP/OeO/oFrjZnDb1Y6TVRuxdw6oInb+9ukB/5//aMx6pPl1NfbJN88nnpVdKCn9c79RrjIus9nyKfqnyyoOsXvG5NMmSLQcqDtsDE9FmjitzPeD5orTiX4PafMs73C6lzHUMKDcKIarfGQOuQns/oSUQ5ZBdDawGLgWWAIlAvEO+K/CZEKIxcB3QRUppEUK8DdwohFgGPAu0BQqAlYD7Wih33gR+kVIOdQysjkX6MQAAIABJREFUg4BwtKUhw6WUdwohvgCGoW0s8LWUcg6AY4A+Epju0NUA6CWltAkhvgWmSSk/FUKMqchMCNHHobsDmpdaIoToBkTD/9g77/Coiv5v37M1vSekEEroRWkBFUHpgqKAiI+gj70CokhRwYK9g0q1olgQRUWkNymCINKL9BJCem+bzZZ5/zjLbjYJ0jbvTx/nvq5c2T0z8zlzZme+c6aTJqW8weXP011XCVcnw4MA80bczs1XXed204VFefX2VsVxdB+6qFhEYAiytAjb5pXYNmujZKb+d3r1wNcWVUfsREgEsti751yXkIR5yGOae0AwhiZtsTodOFMPI4vycKZqU+zs+7dg7Kqt3XNkZqOPjXZr6GOicGTlct4Y9MRMfp6SJWsoW/1rNedmd/Wiye3aNLbcnccIiPc8Q0BcBJbMgmphAC4fPQhzZDB5G1Lov+KVGv2Y4iOrbQRkzyvSGrp6HTicmOIiqXBNi9YHB9B46uPYi0op3XmEwMsaYsvMJ7SrNlXVcigVaXeQv2QLwcnNyf1h/Vm1KtJzMcdHUVIlLqFdL8d6KhN7XpWpxcGu5xY69PGNsG2rMqof1xDzIG2jDhEQjKFxG6xOB45D27HvWo9913oAjN1uQVaUQxPPximmuEj39K8z2DJyMMVFcWZinDE2yj09/GzY0nMpXPobMff0x3l8P3S/BQJCoKxIy29VyoguoRHm/zzuinMIhqbtsDod6BKboG+ejH/TdmAwIcz+mIc86kmLSo1ZXUQ0suDs+c1xaA+6mDhEUIj3VFRLKfaDu9BFx3n5N9aYFrmY4qM40zwwxUZWSwtnUSklm/cQfG0HrIdSsGXk4N+uKQCnHn+HqHtuxJ5ZXdcY5xnJM8ZFYs/MI7Tf1YT06kRw9w4Iswl9UAB1pzxB6ujJXuFjwvzJyPY8e2Z2LtFR3iNBQYEBvPyU9gIupeS62x6kblwdt/uGLdtp0TSJYH8z6D1VsDE28qLiqw8NRhfoR4udX1O0dJOXf4CgK1p6fa9a3oxxnnxWkZ6LqVJ5N8Z5yuuZ/xH9tf7U5FkjyVy1E//4CBJv7Ups7/bYikopz/jrEcXKhLVpSMcPtHxmirjw5SoXiizyHm0VoZE12ORGmG89Y5PPlBEnjj+3evyWFuHYvxVd3cZA7dpkWZjrNcNJhEVWL9eJjfG7Y6zmHhiCvkUHrA6He9OwmqgTGe4epQXIzMkjOsJ7mUxQgD8vPX6fFg8p6XffOBIqPWeNulER1cpITIT3SG5QYAAvj33Yrdv3zlEkxEazdO0mftm8nQ1bd2KtsFFaZuGp16cxeean1e4ji71nYIngCGRJlbqp0vIqx9Hd0OdObSaPpaRa+Eu1yVF3Xk/k0N6YEqIp2bIPc2IdSnceAafEXDeaiguo92qiIj0XfUigV3xLdxzEv3Wji4qvO0x6LkWrthLavQMA0unEnJTgc5uc8tg7RN174wXp2jJyMMZHuXUDO7WidOs+AMIH9/CkRbynfJjitPDCaMBUyRaaYiPdM83sOQUYY8KxZeVjjAnHnlvjMo4/gVKgNXBmLUAbtHbTtrMkp+J/ADVi7BtGCSF2AZuBRLTGYE10AeZKKR1SykxgHVqv1AagqxCiJbAfyBRCxAFXAZuAnmiN361CiJ2u70nAFcBaKWW2lLICbXrHX9EDmAngisMZa3BcSnmmy20b0MD1ubUQYoMQYg9wO9CqktZ3Usozw65XAd+5Pn9dyU8f198OYDvQ3JU2e4BeQog3hBBdK8XDCynlh1LKZCllcj9DEbroeEREHdAbMLS/Bvse70pfRHleuHV1G4He6F5HKYK0trcIj8bQ5ips29b9dUr5AOfpo+giYhFh0aDXo7+sM/YD3vbUMmUUlimPYpnyKPb9W7Au+hTHgT+QJYXaS1yk9kz6pNY4s7SNUaz7DmKsl4AhIRYMBgL7dqNs3W/nHa+oSWOwHUuh6Iua+28Ofr6KRX0msqjPRFKWb6PRLdqmVlHtG2ErKsOSVb1h3HhoN+K7XcaGEdM5+NlKd/jKBLVviqOozD2FqTJFG/cS0V9b9x01pDv5y7VpdunTfsByOJW9vcdgOZyqrSXOykcXFACAo1h7BQjpchkW1yYkZ9MqWLGVqFu6VYuL9XQOQe2bovP3Xoupi6iDCI1C3+gyEGDfs8nL3TJ9jPvP/udWrMs+x3Fou+YYoL3ki5BIDM2SsW1a5A4njAbCb+zqta4LoHDl70QM1jokAto1xVFcir2GtKpMwYotBHXWOgmkpVRbx2v2A70B/eVXY6+yWZjlnRFY3tb+7Ps2Y134MY4/t2Jb8TWWNx/G8vYIrPOm4Di2F+t3U93h9DEJiKhY0BswduqGbYd3WuhiPJve6Oo3BoMRWVKECA4Ff9fLnNGEoWV77Ps8ZUAYDYTdeA1FVdKiaOUWwm7u4UqLZjiKy7Bn56OPCEHnejkUZhPBV7fFelT73XWhwZiTXJuNORyE3ngNRau8dYtXbSHcpevf1qOb+dYcDnS+h4Nd7+fUo29Ssmm3u1FsauCxK5e3ac/JkydJTc/EZrOxdM2vdO/svS6xqLgEm2tK+/eLV9KhTSuCAgPc7ktWb+D6ntcgbRaE3pPnLja+Jx94ieJftvFn22EUrdhMxO393P4Byg+lUJXiTXuJuEFr4EYN6U7+Cu2+BSu2EnmLlgcDK5URnb8ZXaA2cJLzrbZ0YMfoD0lf9geNH76eJiNv5MA732MrLMNag304Gys7Pc6Kjo+xouNjpC06eyPOVzhPH0UXGVfFJlcpI5NHuv/s+zZjXaSVEYxmbe8KAKMZfePLkZla2tamTXaeOowuKk7rnNIbMLTtimOfdz4pe/VB95999yasP3zwl41igFZNG3IyLYvUjGxsNjvL1v9OtyvaefkpKinD5to86fvl62nfqhlBAf41yblp3awRJ09nkJqehc1mZ+m63+h2VYcquqUe3aVr6HBZC4ICA3j8vqGs/no6y7+YylsTRtGpbStef2pkjfdxph1HF67ZaHR69C2uwH7Ye1xABHr63HVxSSB04FrKcSY8+MYm58xZwsF+ozn96uc4irV9CfyS4tAF+mEvKDlrvRfpqquiK9VVNVGy8wjmBE9DL/zGruBwUH7Ys/nfxdYhhphKHQxGAyG9OtWKTb5QW19+PA1Tg3hMjeoS3KUd5sZ1KVr5O0HXtif6Yc9IeaSrXg9srz2zLSuf0l2H8WsYhykxBmE0EDGgCwWuexes/J3IIVo6RQ7pToHL/pkSYyrvM1IfaAacqBTdofzdRoudjr//3z8MNWJ8iQghugG9gKuklGVCiLVUn3rh9l7TRSnlaSFEONoueOuBCOBWoERKWSy0+U2fSymfrhxOCDEQ36xzsFb67ADO1HyfAQOllLuEEHcD3Sr5K+XcCOA1KeUH1RyE6ABcD7wmhFghpfzrszqcTsrnzyJg+IvakRWbV+LMSMF4tfYSaNu4FGPbzhg69tA2qrJVUP7ZG+7gfvdNQAQGg8OB9btZYDmf6GuMe/51tu7YTUFBET0H3sHw+/7L4BuvO3dAp5OKxbPxu3OCdpzE9l+Q2akYkrUdK+1//PW6uorFszHfMhKhN+DMz8L64yxMXW4Eh5Pc16YRO/M10OkoXrAc29GTBA/pD0Dxd4vQR4YTP3c6usAApFMSesfNpA66H1PThgTf2JuKQ8eIn6cd/5Q/tXpv/BlOr95JQo82DNr4DnZLBZue+NDt1mPOWH4b9zGWzAKufP0eSlNz6LdwEgApS7ay+13PUUFtNs3AabFybLRnb7hmX0zk2NgZ2DLzOfXKFzSe+QSJ44dRuvc42XO1tClYvY2wnu3d4QvX7XJ/Bmi9/G2k3YkhNJDUt7UjhM5X60xcSnccJm/xb24td/ovn4Pf0PGIoFAcJ/Yhc05jaK9Vpu5N0c6C3+BRCP8gpNOBdfkc98sYQIs108idt5ryQ6eIvKMvALlfLqNozTZCuifTcsMs7aiNsZ6GaYOpYwi6qjWG8BBabfmE9MlzyZu3irx5q6j3ljbiZv7PKCpWfYPf3RNdx4P9gsxKxdBJ2/irpnXF54vlq6kEjnldK3sbluFMO4mpm5bfKtYuwpDcFVPn3tqRVhUVlM3UdnEXoREE3v8k6HQgBLat67Dv9DQYmq6aQf63q7AeTiHidi0t8r5aRvEvfxDcPZlm6z7UjvAYp+0XYIyJIPGdx0GnQ+h0FCz+leI12stkwvMP4CgqRRcZSsu931K+/7imO8yl+7VHt+naD5EWK6nj3zvns8eOvxtzkrY20RgYyoRRD/DQuBdwOB0M6teLxg3rMe8nbW3nfwb05VhKKhNefQ+9TkdSg0ReHO95sbeUW/lt2y6eH6PtvOooysAQoU07LFz86yXHt/iXP4h7/kFaHfzBPT055Tlt3XyTOc9wYtx0bJn5pL4yh6QZY0gYP4yyfcfJcZWRwtXbCO3Rgcs2ztSOa3pCy4PG6DAaf6JNsRSuaeFZrn0EOswYgSHAjytmP4ElNYc2b9zLric/5cqvxrPziQ8pzywg6b7raDKiP+aYMLqveZ3M1TvZOeajc6a9z3E6qVj0KX53TfTY5KxUDB1dZWTr2cuICArFPMw1KqvTY9/9q+ckgdq0yU4n1h8/xP+BSSB02Lauxpl5CsNVWj6xn2Ndsfn2MegbtUYEhhDwzCdUrNDe6w16PRMevp1HnnsHh9PJwN5daVw/gW+XaLbt1uu7c/xUGhMnf4ROr6NRYjwvPHavW3f8m7P4Y88BCopK6HXXEwy/fSBDm3TWdEfezcMTXsPhdDLoum40bpDIt4u0tL21f2+OpZxm4psz0el0NKqfwAtPnHUF2tmRTipWfoHfbeM0e7d7vWaj27ls9I5f0DfviLFdD6TTAfYKrD/NqB7+1jE+t8lBydoU+8tXv0tFZh7Hn/bUm5XrvZRXvqBJpboqy1UOjdFhtF76Fvpgf3BKYu/vz+5uozgx8WOaf/mM9vtFhWGsE0nJln1E3tHXJ3UIgNDrKFz0q89tcqt9lWzyhegCTZe+j7OsnJyPFmA9nELSN6+47RCAMT6K1r/Owllu5cQT72sXHU5Snv2Ipl89Dzo9ufNWUX5I60RIn/YDjWaNI+q2XlSczuHow28CENSpJXHDbz4j+yMwHKg8vfBWtPdWxf8w4kLXwSi8EUIMAO6XUt4ohGgO7ERr4H4GJEspc4QQJVLKICHEzcBDaAUrAm16xhVSygwhxGdoI7o9gEhgPjBfSjnaNZL8E9pU6iwhRATauWoVaKPU7YEiYA2wS0pZYxerEOIbYLOU8l3XVOpAVzwWSSlbu/yMBYKklJOEEDlASyAfWAKcllLe7YrrIinlfFeYxcAcKeU81/Tnya7n7QO8BPSUUpYIIRIAG1qHTJ6UstzVuL9bSjnwr9K5eFR/n2fU4Pe1UTxbznmuqzxPjFHa+qjS527zqS5A4IvfcLxN73N7vEAa7tJeWuYk3OFT3TtPfwnAlvibz+Hzwrki7Yda0wUofeVOn+oGTtTO791Rb8A5fF447VJ+onTiEJ/rBr6iTQQpvKeXT3VDZ2svgLsb3HgOnxfO5Sd+Zk9D3+tedvxnbOl/+lzXGKe9RNdWnLcmDPK5bsfTP7IgdpjPdQdmfH1uT5dA6bO3+lwz8KVva9Uml4z1vb0IevsnrIc3ndvjBWJu0pmKk9t9rmuqr+02XfraXT7XDnz681qzyZtroX660lU/+TrO7VK0o6FqyybXli7AH3X/8vXxgklOXQBnGcj6u2E9sO5v34gzN7/2H5GWZ1AjxpfOMuBhIcRu4CBaQ/Vs/Ig27XgX2kjveCllhsttA9BHSnlECHESrcG6AUBKuV8I8QywQgihQ2tcjpBSbhZCTAJ+A9LRpivrOTuPAR8KIe5DGxl+xBXubDwLbEE7s20PWmO8Jh4HvhRCjAEWo613Rkq5wrU++jfXph4lwB1AY+AtIYTT9SyP1KiqUCgUCoVCoVAoqvMP3PX5745qGF8iUkor0K8GpwaV/AS5/ktgnOuvqs4nwCeuzza00dzK7vOoYQ2xlHI2MPs845oJ1NTN2LqSn7crfZ6Ja01yFZ27q1w6DVwppZRCiNvwbFSAlPI9oOr8v6PA8vOJs0KhUCgUCoVCoVDUNqphrPAFHYBprrXQBcC95/CvUCgUCoVCoVAoFH8bVMP4fxAhxESg6oLD76SUNZ+hc4lIKTegbWOvUCgUCoVCoVAoahunmkrta1TD+H8QVwO4VhrBCoVCoVAoFAqFQvG/hjrHWKFQKBQKhUKhUCgU/2rUiLFCoVAoFAqFQqFQ/JNQu1L7HDVirFAoFAqFQqFQKBSKfzWqYaxQKBQKhUKhUCgUin81QjtaV6H426MyqkKhUCgUCoWithH/1xE4H6x7V/7t343NrXv/I9LyDGqNseIfQfn2hT7X9Gt/EwClz93mU93AF78BwJZzzKe6AMaoJHKuu9bnulHL1wGwNWGQT3U7nv4RgLTO3X2qCxC/6Zda0wU43qa3T3Ub7loJwI56A3yqC9Au5ada0wXI6unbPBezWstv+xvd4FNdgJZHF3OyfS+f69bfvoqyN+7xuW7Ak7MBai3Of9Qd6HPd5NQFTKp/u891J538yuealbGl/+lzTWNci1q1ydYD63yubW5+LaWv3Olz3cCJc7DMfd7nuv5DXwBgZ/2bfK7d9uTCWrOdm+Nv9rnulWk/AL6vR87Y+tqyybWlC/jcxiWnLvCpXq2ijmvyOWoqtUKhUCgUCoVCoVAo/tWohrFCoVAoFAqFQqFQKP7VqKnUCoVCoVAoFAqFQvEPQkrH/3UU/udQI8YKhUKhUCgUCoVCofhXoxrGCoVCoVAoFAqFQqH4V6OmUisUCoVCoVAoFArFPwmpdqX2NWrEWKFQKBQKhUKhUCgU/2rUiLHiH8PGnQd4Y85CnE4ng7p34r4BPbzci8ssTJg+l4ycAuwOJ3f1v5aB3Tq63R1OJ0MnvEdMRCjTxt/rvq5v3AbT9XeB0GHfvgbbhprPTNbFJ+H34MtYv30Px/4t2kW/AMwDHkIXUxcA64JZ5/08z7w6mfUbfyciPIwFX55/OABjcicCH34UoddRvnQxlm+/9nI3d++F/63DAJDlFkqmTsZx7CiBIx7Hr+8NICWOvBwqVq+k7IvZXmFNiTE0mjEGQ3gQZXuOcWzUe0ibHYB6L95HaI8OOC1Wjo+eStle7azmkG7tqPfifQidjuy5q8iY/oOXZuDQWwl99BHsqacBKPt5MeWbthD25BOIgECQTvJfeIWw8U9gbNqEog8+oXTutwDo6yUS8eJzbi19QhzFH3nibL6iI6GPjwS9nrKfF1PyxVyvexvqJxI28ckL1vXvnEzEk8MROh3FPy6l8NN53r9Bg0SiXhyLuUVj8qbOpmjOfE2nTjTRr4xHHxkB0knx/CUUff2jO1zL9bPI/WYlmTO+r/a7JrzwAKHdtfQ9OeY9LK70rffWo4T0TMaeW8iB3qM8cWzRgAbTxgJw+YF5ZM36gYx35/lEN/HVR9zfTV26EnT/g6DTUb5kMWXfVMlvPXsReJsrv1ksFL87Gfuxo+iiowl5aiK6cC0tLIt/xvKD93MHXtOB2GcfROh15M9bQe4H31WLf53nHiK4WzJOi5W08VMo33cUAF1wIPGvjcLctD5ISHvqXXcYv84diRg7HPQ6Sn5cStFn33hpGhokEjVpHKbmjSmYPpuiL1z3NRmJ/XgKwmTU8tTq9RTOmlMtTmfQNWyNqecw0Omw71qPfcsSb/fEZpgHj0IW5ABgP7QN+6aabcylxlkXFoIhJhqnxULR59/WeI/EF+93l+ETo9/3LsMv3A96HTlzV7rLcPzYYYRd1wmcEltOISeeeA8AvVFP/1fvo1mv9piC/ChKz+O74e+TvvdEtXve9OYDxF/WECEEucczWDBmFhVlVhpc2YLbPnqCglPZZ01fX/Prlu28Pu1jHA4ng2/ozf23D/ZyLywu4dk3pnIqLQOzycRL40fSJKk+x1NOM/aFt9z+UtMzGXnPUO4d1QK4eJuM0UToO+8jjFp+q9iwrppN/nX7Xt74aB5Op5Obe3fhvlv6ebkXl5bx9JRPycjOw+FwcNfAPgzsdTUAX/68mu9XbAApublPV/57k+e8bH3SZZj63KHVfTvXYfttUY1ppotriN/dz2P9cTqOA1sBMHTsg7FtNxBg27EO+9blbv8bD6fz5rLtOJ2SQe2TuLdry2qaW49n8tayHdidTsIDzHxyT0+3m8PpZNiHK4gJDmD6WE9dHfPIYLJm1mA3Jz1ASHfNPqSMfRfL3mMY46KoN+VxjNHhSKck9+vl5Mz+GQC/Fg1IfHU4huhwAFr++gG5X6/wmU0+Yzs7Hvkaa0oWRx57n7I9x6ppmxNjaDLzCfRhQZTtPc6RR7W61q9xAo0mjyTwsiROvfE16bO0M4ZDu7Vzh2297XMyZ8wn+5OffRZfAF2QP/7tW/rMJud/sxSAxms+uiitxI+ew79NMwSQ/+0KMp6fQXC/LkSPGuYOf6E2TR8WRKMZYzElxlBxKoujj7yFo7DUlR71z8juA5xAR7RBxO+ARoAD+Bl4qtqDKP4nUCPGin8EDqeTV2f/yIwn7+PHt8eybNNOjqZmevmZt2ITSQl1+O6NJ/jkuYd558ufsdntbvevlm4gKSGmmrap/72Uf/E6lmlj0F92NSI6oXoEhMDUZxiOI7u8w/a7C8fhnVimjsEyYzzO7NPn/UwDr+/NrMkvn7d/NzodQSMep+iZ8eQ/cBfm7j3R16vv5cWRmU7huFEUPHIvZV/NIeixsRg7XoE+Lp7cITdROP5xZFERxuROGJp7v7QkTryTzI9+Zk+XEdgLS4kaqr2whPZoj7lhPHu6DOfEkzOp/9pD7vjUf+VBDt/xEnu7jyJyYBf8mtT10jR3Skba7eQ/+wJZw+7Gv3dPwl9+noI3p5B9xz3kjBiNM6+AwilTKZnr/ULvSDlF9t0PaH/3PoQst1K+/lf3vUPHPkbumKc03V49MTTwTgtnUfGF6wKREx4lc/gEUgfdT2Df7hiT6nmHLyom943pFH4+3/v3cTjIe/sDTg+6j7Q7RhFy200YG3vi9GfPkYTf1BW/JolewUK6d8CvQRz7r3mYlKemk/iK52Ul97vVHL3zBaqS+OZIdMEBAKS+8DFR/73eZ7ppr3sagyFjn6Tg6fHk3XsX5h490devkt/S08kfPYq8B+6l9Ms5BD8x1p0WJbOmk3fvneSPfAT/AYO8w+p0xE16hJR7n+fIdY8QeuM1mBp7xz+oWzLmBvEc6fEA6ROnEvfiCLdb7HMPUrJ+G0f7PMzR/iOxHjnl1o148lGyHp1A2uD7tN+voffv5ywsJu/N6Z7G5RkqbGQ+NJb02x4ifehD+F/VEdNlLaqlEaDZhd7/xfrdFMo/noih5RWIyPhq3pynDlH+2fOUf/b8WRvFlxznR8ZrnQO33o/91GmCBno3ngBCe3TAr2Ece7s8wsknZ1DvtYfd96738kMc+u+L7Ov+KBEDurrLcMasH9nf+3H2XzeawtVbiXv8PwC0H9qDkNgITu8+xpQrR+GwObjhlXtqfLTlL37JrH4TmNn3aQrTcuh0Vx+3W8rWg8y6fgKzrp9Qc7r4EIfDwcvvfcDMN55j4edTWbJmA0dPnPLy89GX82neuCE/fvoerz79GK9P+xiAhvUS+P6Td/n+k3f59sN38DOb6dn1Si3QRdpkAGwVFI4fTcEj91HwyH3VbLLD4eTVD75m5vOjWDDtBZZu2MrRlDQv7W+WrKVRYhzz33uOT14Zy9uzv8Nms3P45Gm+X7GBr99+mu/ee471W3dzMs1VbwqBqe+dlH/zNpYPnkLf6kpEVPW8ixCYevwHx7E9nkvRCRjbdsMyexKWj57B0KQtIryOFl+nk9eW/MH026/lhxH9WLY3haNZhV6SRZYKXlu8jfeGduWHEdfz1pCrvdy/3nyIhlEhCJ0OY4cb3NfDb7oGcxX7Fty9A+aG8fx57UOceno6dV/W7Jt0OEh7+VMO9BzB4YHjiLrzenfYem88Stobc8CpTUPN/2mDT21ywfLNAJx45mNKdhwm6bUHq6crUG/if0n/6Gd2dRmJvaCEGFdda88v4cSzn7gbxADodCS95bm/PSef8P5dMDeIu+T4Vrb1kQ/e4jubfNMoIu66CeCitcxJdTna52H+7HAbAR1bYWqciPXQSVKHv+L2d6E2LW7EYIo27mZv1+EUbdxN7AhX55heR8P3R5+RbQV0A2yu728DzYF2wNVAdQP7f4HT+ff/+4ehGsa1gBBiQqXPYUKI4T7UbiCE2Ov6nCyEeN9X2rWFEOImIUSNvWtCiJLz0dh7JIXE2Cjq1onEaDDQ96q2rP1jn7cWgjKLFSklZeUVhAYFoNdpWTwzt4ANOw4wqPsV1bSdeRnI/CxwOHDs2YSheXI1P4Yr+2Lf/zuytMhz0eyPvkEL7Nt/0b47HFBedj6PA0By28sIDQk+b//uuDRrgSPtNM6MdLDbsa5dg+mqLl5+7Pv3IUu0pLUf2IcuKhrTVV0oX7Ucyi3YD+xHBAYhTGaQ0its8NWXkbd4EwA53/1C+HVamoVd14nc+dqzlm4/hD40EGNMOIHtmmA9kY41JRNps5P306+EX9fJS7Ns+Uqkw4EjIxPsdioOHkZardiPaD3DsqgIZ14etj8PQqXOjKqYk9vjOJ2m6QDGls2xp6bhSNPSwrJqDX5dvV+ynPkFF6wLYDuVhv10BtjtlC5bS0C3zt66eQVU7DuErKLryMmj4sAR7bnKLFQcS8Gvk6enX9rs5P+8gdA+3mkU2qcTed9r6Vu24xD6kEAMMdqIRunv+3EUVC8qfo0TKT+YAkDx2h0g8I1uUgIlWyqVL4MBZ7orv/2yBnPns+c32/596KKjXWmUh/3wYe25LRYcJ0+ii4p2h/Nv05Tpap7yAAAgAElEQVSKk2nYTmWAzU7hovUE97rSSzu415UU/LgGAMvOg+hCAjFEh6ML8iegY2sKvl2hebTZcRZrvf6m1s2wp6ZhP63FuXT5Wvy7Vc8XFfsPIu3Vj7uQlnIAhMEABkO1MnIGXVwSsiALWZgNTgf2P39H36RdjX7PxaXG2diovlYWsnJAb8CyeVs1P2F9OpE7fy2glWFDiKsMt9XKcEWlMhzWRyv3zhKL53n9/dxpEd0kAZ1Bx67vN1CaW0RxZh5BUWEExYRVu6+1kobBbEKeJT1rmz0HDlMvIY7E+FiMRiP9enRhzcYtXn6OnjzFle0vByCpfl1OZ2SRk1fg5Wfz9t0kJsQSH6t1tF6sTXZT7kofgwGh985vew8fp15sDHVjozEaDfTt2pFffvfuoBVCUGopd9V9VkKDAtHrdRxPTefypkn4m80Y9HqSWzdl9eYdAOjiG+HMy0IWaHnXsX8zhqbtq6WZIbkP9gNbveo+XWQ8jrQjYK8A6cSRcgBDsw5afE/nkRgRTN2IIIwGPde1rsfag94dxkv3nKRHi7rEhQUCEBHk53bLLCxjw+E0bm7fiIZNmyNL8txu+T9vILS3dx0e2vuKSvbtoNu+2bPy3aOlzlIL1iOpGOtEAmBOSkBW2LCeSNc0+l7pO5uclIC5fiwAhet3EdShqbuurEpIl8vIXfQbANnf/UJ4X+3+9txCSncd8SrnQe0aYy8o9qTFwg04SssJ7euxl76w9aE3dfOZTfZvmUTFcddvfxFagVe3o3zfUS0uZeUULlxLcK8rqTh6yqMLF2zTwvp0Ivc7LZ1yK73jhF7bDsufJypHLxdthLgMcL3oUQFsB7x7/xX/M6iGce1Ques7DPBZw7gyUso/pJSjzu3TtwghLmgKvpRyoZTy9Uu5Z1Z+EbGRnheumMhQMvO9e6Fvu64zx9Ky6DX8JW4Z/w7j7xyAztUwfnPOQkYPuwGdTlSPX2Gu53NRHiIkwstdBIdjaNER+9aVXtd14THI0iJMgx7B75HXMA14EIzmS3nM80IXGYUzO8v93ZmTjS4q6qz+/fregG3rFvRRrnA6HWEzPkYfF4/96GHsB/90+zWEB2tTihxaL58tPQdjrPYyYYqNpCLNk1a29FyMsRGYYiOoSMtxX69Iz3WHcWO1ah0HLoRejzCbiZjyJlGzPyDo9tvO69n9e/WgbOVq93d9dBSOTE9aOLKz0UefPS3OVxfAkeGZ3unIysFQ58J1DfF1MDdvjLPI+4WkIj3X/ZJ2BmNsJBXpnnS0ZeRUT8cqVGTkgtDydNgNndEHBfhE13IwhdDenpdEYTS6Pzuzz5Hf+t1Axe9bql3X1YnF0LgJ9j/3u68Z6kRiqxQ3e0ZOtfgb6kRiS8v28mOIjcSYGIcjr5D4N0fTcOH7xL06CuGvlT9DdBT2jEr5IisbfcxfP7N3ZHXEzZ1F3VXzKd+yjYq9B2r0JoLDkUWeF3dZnIcIqv4CrEtojN89L2AeMrrmUTkfxNlQJwZTiyaeOO/ZX82PscayGoEpLsIrj1Rk5GKK89jBhPG3c/nvHxM56BrS3taWKmTuP0lUo3iKM/MJS4wmvnVDrCVlhNSp/vwAA956kLF/zCCqcTy/f7bCfb1u+8Y8vPRVbv98/Hk/68WSlZ1HbCX7UCc6kqzsPC8/zRo1YNUGbcRvz5+HSM/IJjM7x8vP0jW/cn2Pru7vF2uTPQKaTY6ct4CKHX942eTM3ALqRHl+izqRYWTl5nvpDb2+O8dPpdPznnEMHvUCTz7wH3Q6HY3rJbB9/yEKikqwWK1s2LaXzBwtrAgORxZXqfuCvX87ERyOoVkH7NvXeF13Zp9Gn9gc/IPAYELfqA0iRMurWUUWYkMCPPEN8SeryOIV/mRuMUXlFdw3ezVDP1jOzzuPu93eWradx3u3RQgIj4xClnnq+cr10RmMsd72wZZR3baa6sbg3yqJsp0HASg/dJLQPle6bY8pLspnNtlyMAX/1o0AiOjfGXN8FBVpuZhivd8rDBHedW1Fei6mv9A2xUZSfjzdE5ecQvyb18cU58lnvrD1+qhwn9nk6NH/xZ6df9FaTks5xsRYt3235xVWCw9csE0zRIVhy9LiZcvKxxAZCoC5YTx4+qS2AzUZpTDgRmB1DW6K/wFUw/gSEUIsEEJsE0LsE0I8KIR4HfAXQuwUQnwFvA40cn1/yxVmnBBiqxBitxDiBde1BkKIP4UQH7m0Vggh/F1uHYQQu4QQvwEjKt27mxBikevzJCHEp0KItUKIY0KIUZX8PSuEOCCEWCmEmCuEGPsXz7NWCPGuEGKTEGKvEKJTJf0PhRArgDlCiC1CiFZVwnU4i+bdQohprs8NhRC/uZ7/pfNN55pGGATejdxNuw/RvH48q2Y8y7evj+a1z36kpKycddv3ExESRMuk8+zgq3IvU7+7qFjxdfVRI50eXVxD7FtXUj7zaaiwYuw64Hwf6eIR1Rv3nGUAxtimHebrbqD0kw/gTHo5nRQMvx/7vj3o6zdAX7/hObRd4jU4IeVZw+j8TJUj7e2u06GPjKRg0svkPjwKv2u7YOpQfbTCC4MBc5fOlK9Zd3Zdas4rF65bnQvVFf5+xLzzHLlvzURaK2oSrBriPPx4k/PFEvf0MH2QP9Lh8Iluyrj3ibrres+FqtOhzpbf2rbDv98NlHz0gXcM/PwJnfQiJTOmIssqzaqoKe9U5Sz5XRh0+LVqTP5XSzh+0yiclnKiHh7yl2HOG6eT9KEPk9r3NsytmmNs1OACAnvfyJl5EsvMsZTPfh7bttWYB52lL/NS4ywlZb9sdMdZH1NDw+ys96ipHHk+n37zK3Z3up/cH9cTc4+WL3Z8uw671cZNbzxA3+f+y6nth5Hy7OXkp3Ef8k6nEeQcOU2rG7VRo/S9J3i382PM6jeB3z9bXmM4XyJrSNCqSXL/sMEUFZcw+L7H+eqHxTRvkoRer3e722w21m78nT6VR/Mv2ia7cNnkvNuHYGjWwtsm1xhn7/tt3LGPZg0TWT37Lb5791le/WAuJWUWkhLjuOfmvjz4/BQemfQ+zRrUdc+iqpEqtzL1vp2KNfOq2QuZm4btt0X4DRuP39CxOLNSwOlwSZw7jR1OyZ9p+Uy7/Vpm3NGND9fv42ROEesPniY80I+W8Wcakedhu85WL7nQBfjRYNZTnH7xY/fsh5Rx7xN8bXtCXSOI0marWfsibaeprjaTQB/kj7PC7httAY4ij+2s8/Ag7HlFSIfT29NFxNfL1juqz0apHpfzs8mywoa5ecPqfs9Ty5QYS8XRU277HtyjU3W/NXEeNq3GqBh0BHV0L5vpAgwCelbyYgDmAu8D1ReN/18gnX//v38YqmF86dwrpewAJAOjgLcAi5SyrZTydrQF+kdd38cJIfoATYBOQFuggxDiGpdWE2C6lLIVUACc2RVkNjBKSnnVOeLSHLjOpf28EMIohEh26bQDbnbF81wESik7o410f1rpegdggJRyGPANcCuAECIOiJdSVp+7V533gJlSyo5Axl95dHU0/CGE+OP3PQfIyPVMZ8vKLSQmPMTL/09rt9KzU2uEENSLjSIhOoLjaVnsPHiCtdv30+/RV3ny/S/Zuu8IT0/zbIwiQj09kCIkAlns3RuvS0jCPOQx/EdPxdDyCsz970XfPBlZlIssysOZqk2bte/fgi6+wXkkwaXhzMlGF+1ZK62LisaZm1PNn75hEsETJgEQ+sZknHm5XuFEeAS2XTswdfRUNva8IvShgaDXTIMxLgpbpjaiUpGeiynek1bGuEhsmfmu656XcFNcJLbMPMwNYt3XQkY/ivDzJ2r2h+giwkGAPfU0zsIipNVK+aYtGJs1+cvn9rvqCmyHDuHM9/w+juxs9HU8z6SPjsaZk1tT8AvSBdDHeqY66mOicGRdgK5BT8zk5ylZsoay1b/iyPTeXMgUF4kty3ukypaRU6X335P2Z6Ns52HKD2lrJPN/2oCjsMQnutajpzl6xyT3d1nhadjros+S35KSCBkzjsLnJiCLKi050OsJmfQi5atXYf11g1cYe0YOxkpxM8RGYcvMre4nPtrLjz0zF1t6LraMHCy7tFGg4qUb8WvVWAuTlY0htlK+iInGkX1h+QJAlpRSvm0X/p071uxenO81w0QERyBLvKfdUlEONisAzmO7Qa/XRtqqcKlxPhP+TJz92l1WzY/tLGW1Ij3XK4+YYiOxZVTPI3kL1hM1tDcAD/78Msc27uOXyfP55oHJ+IUEYA7ypziroFq4M0inZO/Pm2nZT7M51hILFWVa2hz+ZddZw/mKOtGRZFQa/c3MziU6ynskLygwgJefGsX3n7zLaxMeJ7+gkLpxddzuG7Zsp0XTJKIiPDOYLsQmBz0+jqJJE5DFRdXcZWlJNZtcJzKczBzPb5GZW0B0hPd09Z9Wb6TnVe21ui8uhoQ6URxP1arXm3t34dspz/LZa+MICQ6kXrz2LLI4HxFcpe4rqVL3xTXEPGg4/iPewdCiI+a+d6F3Tbe271pP+SfPUf7Fq0hLCc58bRlKnZAAMio14DKLLEQH+3vp1gnxp3PjWPxNBsIDzXSoH83BzAJ2nsph3cHT9JuykKfm/8amPQc5UuxpzVSuj85gS8/1sg/G2Eq21aCnwaynyF+wjsJlv7n9WI+eJnXiDMr2aEt5rCczLtkmR915Pc2WTqHBtLEUrtBmA+Qu2KBpx0dSkemdtlXrWlNcJBV/YZer1r9589dgzy/Cetyz3twXtt6enu0zm1yyessladlzC7VNENHsuzkpsVp44IJtmj2nwD213RgTjj1Xm5VQkZ5L8Wb3tPIyYAlQucf+Q+Aw8C6K/1lUw/jSGSWE2AVsBhLRGrd/RR/X3w60qRrNK4U5LqXc6fq8DWgghAgFwqSUZ4azvvgL7cVSSquUMgfIAuqg9Xr9JKW0SCmL0XbTOxdzAaSU64EQIcSZWnihlPLMnKhvAdfwDLei7dh3Plx9Rv8cz4KU8kMpZbKUMvmpe28hJSOH1Kw8bHY7y37bybUdvDeNio0KY8terZGaW1DMifRs6sZE8tjQ61k5/RmWTp3AG6PuoGOrxrw20rOjoS4iFhEWDXo9+ss6Yz/g3b63TBmFZcqjWKY8in3/FqyLPsVx4A9kSSGyKBcRqW1+oU9qjTPr/DffuljsBw+gT6iLrk6sNtrZrQcVmzd6+dFFxxDy3EsUvTCBggfupGD4/Vg3bcCv7w2IwCAMzVsiLWUYW7TCfirFK2zxpr1E3KCtp40a0p38Fb8DULBiK5G3dAcgsH1THEVl2LLyKd15GHPDOEyJMQijgYgBXchfsRXLAY9u1qBbwekg/6lncBYVY2yUhDCbEGYz6HWY27XBfuLkXz63f+8eWFZ6T+mz/XkAQ90E9HFaWvj36kH5r5suKD1r0gUw1kvAkKDpBvbtRtm632oIXTNRk8ZgO5ZC0RfaLqfWfQfdbsJoIPzGrhSu/N0rTOHK34kYrKVvQLumOIpLsWd5v0xVpSI1C3NDLf/FPvYft86l6p6ZWubGbkcX68pv3Xtg3VQlv8XEEDrpJQpfewVHaqqXW/DYJ3GknMQyv/ouyZbdhzA1SMBYtw4YDYT2v4aS1d7TsItXbSFskLYDvX/bZjiLS7Fn5+PIyceeno2pobZZXmDnNliPaHmuYt9BDIkJGOJdv9913bCsO798oQsLRQRpax+F2YTfFe2xnUip0a8z/TgiPAYRGgU6PYYWnXAc2eHtKdDTgaeLa6iNkFiqr/W71DjbTqZq4Rsk4ndlBwxVNu4CKFjxO5G3dNOi1V7LC7asfEp3HcavShkucOWjM/kLtLV5Jdu0vPzJzZM4snYXbQZ3JalLawx+JspyiyipoWEcUd/TsGzWqz05R7WX+aBoTz5LaJN0Xs96KbRu1oSU1HRS0zOx2WwsXfMr3Tt7j0IVFZdgc40gfr94JR3atCIo0DM1eMnqDVzf8xqvMBdik4vfegXnaU8ZEaGhiEBXR4nJhKl9spdNbtWkASfTs0jNzMFms7Nsw1a6dWrjpR0bHcmW3dr069yCIk6ezqRubJT7O0B6di6rf9vO9ddonTzOtGPoIuq4866+5ZXYD3nnXcv0Me4/+59bsS77HMeh7ZpjgLY/hgiJxNAsGfs+zT62io8gJbeY0/kl2OwOlu9N4dpm3htadmuewI6UbOwOJ5YKO3tS80iKCmFUrzasGDOApaNv4vVbrsK/JIumjT35IvzGrhSt9LYPRasq27dmOIrL3Pat3puPYj2SSvbHP3mFMUSGUrbrsDZ1FsiZu+KSbXLOnCUc7Deao3dMotC1+VbCY0MoWL/TXVdWpWjjXiL7a+Md0UO6k798a43aACU7j+BXqSyG39wdU0I0+QvXX1R8K6dFZXI/XeAzm2yIidD2aYCL0rKdTMPcpB7GunUI7NIOfVhQtfDABdu0gpW/EzlES6fIId0pcL3jFK3bUXlXagNwLXBmTcrLQCjw+F8mqOIfjzqu6RIQQnQDegFXSSnLhBBrAb+/DKTN73hNSuk111AI0QCwVrrkAPxd/s93Ql3V8AZqnmh0Lqre78z3UvcFKU8LIXKFEJcD/wEeugT9c2LQ63n67oE88tpHOJ1OBnbrROPEWL5dqVXGt/a+igcH9eLZWfMYPP4dpJQ8PvR6wkMCz6ldsXg2fndO0I5b2f4LMjsVQ7J2pIX9j1XnDGu+ZSRCb8CZn4X1x1mYutx4Xs807vnX2bpjNwUFRfQceAfD7/svg2+87twBnQ5Kpr9L6Ktva8fnrFiC4+QJ/G7Qdn8sX7yQgNvvQgSHEjRS22FROhwUPvoQ5p59iJj3o3ZcU0421lUrsG3xbvClvjKHpBljSBg/jLJ9x8mZq6VB4epthPbowGUbZ2rHNT0xVQvgcJLyzEc0+/p50OnImbfaPYrpxuHEWVRE+MuTQEDZoqU4MjKJ+fYrQGJZvgrbgYPUWfAtIjAAnJKg/9xC1rC7kWVlCLMZc8cOFLwxuZpu4eT3iZzyJuh1lC1aiv34CQIGar9B2YKf0UWEE/3pBxemC+S+No3Yma+BTkfxguXYjp4keEh/AIq/W4Q+Mpz4udPRBQYgnZLQO24mddD9mJo2JPjG3lQcOkb8PO0YrvypnokXLdZMI9eVRpF39NXu9eUyitZsI6R7Mi03zNKO2hg71R2mwdQxBF3VGkN4CK22fEL65LnkzVtFeP+rEUbNjIf0TCbrgwW+0R3Qlag7PdPrit54lbA33kbodFiWuvJbf1d+W7SQwP/ehS4klODHXDt6OhzkD38IY+vL8O9zHfZjRwn/QNvdt/STj7x+v4wXZlLvs5cQOh0F81diPZxC+FBtw8/8uUspWbuVoG7JNF7zMc5yK2lPTnEHT3/hAxKmjEMYDVScyiBt/LtEPTAYHE7y3phKzPTXQaejZOEybMdOEjRY+/1Kvl+ELjKcuC9noAsMACkJHnYzabfchz46gqgXntRGcoSgbOU6LBuqv4wBIJ1UrPwK861jtCNv9mxA5qRhaNsNAPvOtRiadcTQrjs4HUi7jYqFZzmazRdxFhD/zYfacU1fzid8xL1E36HZlOwvl1O4RivDrX+dhbPcyokn3nffO+XZj2j61fOg05M7b5W7DNd9+k78kuKRUlKRms3Jp2cScUNnAqNC6Dn+VgIjQxj68RgK03L44ckZ7se5/bNxLBz/ESXZhQyc/DDmIH+EgIw/U1g8UTuOqOX1nUi+oxdOuwN7uY3axmDQM+GxB3ho3As4nA4G9etF44b1mPfTMgD+M6Avx1JSmfDqe+h1OpIaJPLi+JHu8JZyK79t28XzYx7xFr4Em6yLiCR4rFb/oBNY16/1sskGvZ4JDw7lkUnv4nA6GdjzahrXi+fbpVpf+a39ruWhW2/g2fdnc/OoSUgJj991M+GujR2feGMWhUWl2rM/NIwQV6cP0knF8jn4DR0POoF913pkzmkM7bUGg3tTybPgN3gUwj8I6XRgXT7HvfGkQa/jqes78MgX63BKJwPaJdE4JpTvtmqd1kM6NiYpOpTOjeO4deYyhBAMap9E4zrVN21zOp3Y/liCudsdABQs/pXyw6eIvN1l375aRtGaPwju3oEW6z9wHdek5enA5BZEDO6B5c8TNFuiDfClvfUFxb9sI+yma4i683q37YwdPth3NrmS7Qzvk0xFWi5HR09zh2v2xUSOjZ2BLTOflFe+oMnMJ0gcP4zSvcfJctW1xugwWi99C32wPzglsff3Z3e3UZyY+DHNv3xGS+fQQE48NoWwG7v6LL4ABd+uwJ6V5zubPPF9Eqc+TePlsy5Kq+60p2i08gOwO8j9dAHWwynEvjSC0Bs8nVN+TetdkE1Ln/YDjWaNI+q2XlSczuHow29qQQpLyfxoIUnaztQ70UaMF6NttDUROIA2oAUwDfi4WqZV/OMR/1e7Q/4vIIQYANwvpbxRCNEcrSD1BX4EYqSUNiFEJLBdSlnfFaYP8BLQU0pZIoRIQNsOPgBYJKVs7fI3FgiSUk4SQuwGhkspfxVCvAHcIKVs7WqYj5VS9hdCTAJKpJRvu8LvBfoD0cAHQGe0hvI24KMz/mp4prXAASnlw0KILmjTni+rqu/yOwK4Cmjnmv59tnS6G0iWUo4UQiwEvpVSfimEeAR4S0pZfV5hFcq3L/R5RvVrr720lD53fhs/nS+BL2pnj9pyfL8ExRiVRM511/pcN2q59pK1NWGQT3U7ntbO703r3N2nugDxm36pNV2A4216+1S34S5t87Yd9Xy/Dr1dyk+1pguQ1dO3eS5mtZbf9je64Rw+L5yWRxdzsn2vc3u8QOpvX0XZGzUfR3QpBDypNRJrK85/1B3oc93k1AVMqn+7z3UnnfzK55qVsaX/eW5PF4gxrkWt2mTrgb/e++BiMDe/ltJX7vS5buDEOVjmPu9zXf+h2jFDO+vf5HPtticX1prt3Bx/s891r0zTzuL1dZzP2Prassm1pQv43MYlpy6AixtU+v9O+dbv//aNOL+Og/8RaXkGNZX60lgGGFwN15fQplODtg5htxDiKyllLrDRtZHVW1LKFcDXwG9CiD3AfOBcZ/bcA0x3bb5lOYdfL6SUW4GFwC7gB+APoPAvA0G+EGITMAu47y/8zQduQ5tWfb48BowQQmxFm5aiUCgUCoVCoVAoFP+nqKnUl4CU0krNh3yvBZ6s5G9YZUcp5Xtom1BVpXUlP29X+rwNqLyoaJLr+lrXvZBSTqpyj9aVvr7tGnkOANYD75ztmVx8L6V8uorepKqepJSZnEceklJ+Bnzm+nwcbZT5DJd0jJNCoVAoFAqFQqFQXCqqYfzv4EMhREu09c+fSym3nyuAQqFQKBQKhUKh+JvyDzwO6e+Oahj/C6g6Yg0ghJiOtkN0Zd6TUna72PsIIe5BmypdmY1SyhE1+VcoFAqFQqFQKBSKvwOqYfwvpTYaq1LK2WhnLisUCoVCoVAoFArFPwbVMFYoFAqFQqFQKBSKfxJONZXa16hdqRUKhUKhUCgUCoVC8a9GNYwVCoVCoVAoFAqFQvGvRk2lVigUCoVCoVAoFIp/EmpXap8jpJT/13FQKM4HlVEVCoVCoVAoFLWN+L+OwPlQ/tvcv/27sd9VQ/8RaXkGNWKs+EeQcU03n2vGrl8LwPE2vX2q23DXSgByrrvWp7oAUcvXYcs55nNdY1QSAFsTBvlUt+PpHwHYm9Tfp7oArY8tqjVdgANNr/epbvNDSwDYnjjAp7oA7U/9xMbYW3yue3XGfKD20mJDLcS5a8Z8xjYY6nPdt0/M9bmtAI+9qK04b46/2ee6V6b9wM31b/K57g8nF/pcszJZPX1vk2NW165NzuzWzefaddau5URb3+flBjtXcqpjT5/rJm5dDcDaOkN8rt0t87tas8lbaqHsXZH2A+D7eqT9qZ+A2rPJtaULtffeovh3ohrGCoVCoVAoFAqFQvFPQu1K7XPU5lsKhUKhUCgUCoVCofhXoxrGCoVCoVAoFAqFQqH4V6MaxgqFQqFQKBQKhUKh+Fej1hgrFAqFQqFQKBQKxT8JtcbY56gRY4VCoVAoFAqFQqFQ/KtRDWOFQqFQKBQKhUKhUPyrUVOpFf8YTJ06ETJqJOj0WBYvpvSrr73c9fXqEfrUkxibNqH4408o+2ae2y3glsH49+8PAiyLFlP23Xy3m3/nZCKeHI7Q6Sj+cSmFn87z0jU2SCTqxbGYWzQmb+psiuZoYfV1ool+ZTz6yAiQTornL6Hoa+/z74zJnQh8+FGEXkf50sVYvvWOs7l7L/xvHQaALLdQMnUyjmNHwWgi9J33EUYj6PVUbFhH2Rezzzutnnl1Mus3/k5EeBgLvpzlvi5MAegDwrX7SXCW5iDt1mrhk6Y+TkCbxkibg9Kdhzn55Eyk3XHe99eHBdFo5hj396ZrPybvm2UU/ryeJitnYj12GgDLzoPIChtB3ZKR5VZSx71L+b6jWpj1n+AstSAdTnA4ODpgNAB1nrqH0P7XANBy73yyP/qB7Pe+pipxzz14Qboh/a4m9ul73eEjHhxC3offVdONeeYhgq7tiNNiJf2pyVj3H8XUMIH4d59y+zEmxpHz3hfkf/4T0ePvJajHFW63Vhs/IOerFWTO+L6adt0XHiCkRwekxcqJJ97Dslc7H7Xe248S2jMZe24hf/Ya5XnG0bcROawPAFednEtFZh4H7nub0j3Hq2mb68XQbNZoDGFBlO45xqGRU5E2OxHXdaTek7chnU5wODn27GyKfz9AnWGe80gb/foFugB/9zNdbFpEPfZfgnpe6XYz1QmnIjOfpJfvJaJnO5yWCg4+Nu2s8W8+azTGsCBK9hzjoCv+Zwhq24i2i1/1CjPg+bto0b0tFZYK5o2dyel9J6rpnmHgpLvpOORaJra6B4DoRvH8562HqNuqIUvf9tiE2rQXtRHnthun47BYOTp6GmV7qp+3axi0tcAAACAASURBVE6MocnMJ9CHBVG29zhHHn0PabMTOega4kcMBMBZVs7xpz6kbL8nLrO3zaEwt5A9m3bTvnsyVouVaWPf5dje6vcY+fZjtLqyNWVFpQBMHfseJ/YfZ8BDg7hmgHa2sN6gP+tz+hJTx04EjXgUdDrKlyym7JsqNrlnLwJvc9lki4XidydjP3YUXXQ0IU9NRBeu/X6WxT9j+aF6GT4bZ7PJFxz/Tp0IHjkS9Fo9WPa1d/z9evUiYOhQT/ynTMF+9GiNWv6dk4kYPxx0Okp+XErh7Op5OfIFLS/nT/PkZWEyEvvpZK1++n/snXd4FNXawH9nW3ovpFBC6E06gvQiXREVFRsoVkCQavfae0NF4Oq9Kur1KlwrIiBNkBqkJkAoSSjp2fS67Xx/zGazm92EBML99Dq/58mTnTnnvPPOO+95Z86cMjot5Ru3U7hsZY0OA/oSvGAWaDSUfb+Wkk//7SJX16oFoU8vxtCxLUXL/knJ5zVxNvr7L7CVlytDRC1WsqfNdKT12fIGx+cspdRDfPBuGUnnFQ+jC/an9Egqx2bVxIfgqzrT9vm7EDot5vwSDk7+GwBXfPUEAD1OrybzzS+bPCb3Tf0KU3Y+J+99vc6613bZfCUmJ6Zy2l73vNvGEv/WbPy6xXPu1X+RtVyJuUHDejrKdt33T8zZBSRPWOAi81L0BQgZ2ZOCTQeaPCb32fVek8gq2HoIn/hobBUmR1qXTUtIGjnXsW1oEUmbDxagC/Gn/EgKKXOWOGS1fG4GQSN6Y6uoInXee5Tb7RP35myCR/XBnFdUW7UpwDNAJ6AfsM9N+f9HpGz4c5lKw1B7jFX+HGg0BM6bS8GiR8i7cxreI0egbdXKJYssLqb43Xcp+7frzV3XujU+EydivP8BjHffg9eAAWibxzrSwx5/iOyZj3N+8j34jR2OPr6lS3lrcQnGV5dS9OlqXBOs5L+xgvTJM8i4fQ6Bt1zrWlajwX/WwxQ/uZiCe6fhNXwk2pauOluzMylaNIfCB++m/IuV+M9dqCSYTRQtnkfhgzMofHAG+j790HXs3GBzXTf+apa/9YLbfmmqwFKYjqUwHWtpLlr/CI/ljd9uI3HIbJJGzkXjbSD81lENPjZA9KzrKd6R6NguWr+DoGuGYoiLwXQmi9MT53B64hyKN+7BEBfDyRH3kf74+8Q8P9NFTuqtjyt57Y1XgLIdh8Ci3OSMX/xE2O3j8WrbwqWc/7A+jZZbdeosaGpCYuDEoRjauMr1G9oHQ1wsKVffQ9ZT7xL17GwATKnppE16SPmbPBdZUUnJL7vs+h4g9ZpZDhkFa3cSMmkw3u1cZQcO741X62iODn6AM48speVLDzrS8ldt4tQdz3q0dfGW/QDsajWV5Afeoc2r93nMF/fk7WSsWMP+qx7CUlhGs1tHAFC4/QgHRyzg0KhFnHz4A9q++SBoNMTOmewoa80vRppMjnO6WFvkf7SatGtrbNFy/hRCRvbEJz6afQMe4uTC5bStQ//Wdv332fWPsusPgEZD6ydvp2DrIceujsN6ENE6ileGzWP14x9yw4szPMoFaN4tHp9AX5d9FYWlfP/Mp2z9cI3LcS5bvGhinSPbxABwcOAsUhcvJ/5lz3Zt+cQdZH74I4cGzcZSWErkVOWFSNW5bI7e8BRHRs0n/e1VxL/2gEu556c9g7efN9GtY5g19H6WP7aU+1540NMhAFj50scsGP8wC8Y/TNpR5cH4+xXfOvZ9/urKOss2GRoNAXMepvCxxeTfPQ2vESPd7iPWzEwK5s0h/967Kft8JQHz7THZaqV0+VLy776TgtkP4jNpslvZ+qgrJjda/7lzKXzkEYzTpuE9wv0+aM3MpGDuXPJnzKBs5UoCFyyoU1boYw+RPetx0q+vw5eLSsh/bSlFK119WZrMZN27iIybHyDj5gfwuaoPXt06OeSGLJ5D7tzHyLrpbnxHj0DX2lVHW3EJhW++79Igdib3gQVk33Y/2dNm4n1VP8f+EwtX0P61ez2WiX/yNs6vWMPeAXOwFJYSbY8PukBf2r1yL0fufJWEofNJuvdNh55+HZTzrUrNuCwxOaH1zZye+Tat66h7LWrVvQh73bMUlHLmqX+QubzmJSQaDXEv1Zy7xVjMmYffaRJ9cz76wfG7YNOBJo3J1S8xmkqWITLEIasuWjxxJ9kf/siRQbOwFJURbrdr0IheeLWO4cigmaQ9soxWL9/vKJP39WZO3PacJ3GJwPXAtjoPqPI/hdow/gMghIgTQiR62P+REKKz/XeaECLc/rvU/j9GCLG6drk/GkKIPkKId+tIc5xXfeg7dcSano41MxMsFio3bcZ70ECXPLbCQizHk8Hq+gZN26ol5qNHoaoKrFZMBw/iPXiwI918LgNLehZYLJSt24rvsKtc5eYXYko6gbRYXPZb8/IxHT8FgCyvwJRyFm1kzanoOnTCmpGOLUvRuWrrZgwDBrnIsBxNQpaWKr+PJ6EJd2qoVlbYBekQWp3SxdtA+vToRlBggIeUGhlCiDrLF23e7/hddvAkhmjlvDQ+XsS9OZvOP71G5/VvEjy6n8fywWP6UXH8jGM7cOSVFK3Zhv+gHi75AkddSeG3mwGl91gb6IcuIqTec7OWllOVlglA+e/HMWfnE3B1f5c8FyNX4+9H1alzju3in7bhP2qASx7/kf0p+nYTAJWHktEE+KGtJdd3QHdMZ7OwZOQoOu44gHeXto50Q7MwCn7YTlAt2wWN7kf+f7YoZQ6cUHSOVGSX7jmKtbDUo97eHWoeZkv3n0QX6Is+MtgtX9DAruStURqoOV9vJXSscnxbeaUjj9bXC6QkoGdbKlOzHPsrE09gq6hynNPF2sJWVlFLK0nYmL7kfL0VgJJ69A8e2JVcu/7ZX28lbGyN/WJmjCPvpz0ub/u7jO7Nvm+2A3D2wCm8A3wJiHCXKzSCiY/fypqXXXveSo3FnDucgs1ppIRX1w6XLV40tc5R7Wse8kv3n0Ab5Ic+0r0OBA7qhtFu19xVWwix27V0XzLWIqWHt2T/CQzRYS7lSgpL8fH3ZavdZ08cSMYv0I8QD8doCIMmDbmoco1B17ETlvR0bPb7SNWWzXhdVXdMNh9NQhOhxGRbfj6WkycBpSfWeuaMa7y+AHXH5Iaj71jrPrh5M14DXe+D5iRn/Y869K+NV9cOWJx9eb0HXy5QfJlavgwgK5S4IXQ60OmQ9vuToUtHzOfSsaYrOpb/sgWfoR7kHk12qyOe8Blac37Fv59EF+iHwUN8CBnUldwfdwOQ9fWvhI/rC0Dk9YPIW7uHqvQ8xSZ5xQAE9mpL2fGzjvKXLybXX/fy7XUvz6nuWYxFlB065TJKy79nWyrt972m1rc2TRmTtQE+jn1NIatoV5JDVl0EDOxG/k87AbtdxygjtoLH9MO4WrFPWa3rUrrnKJbCEk/ijgHJdR5M5X8OtWH8B0ZKeY+U8mg96RlSyhv/mzoBCCEaNQRfSrlPSjnnwjnrRhMegTUn17Ftzc2t84ZfG0tqKobuVyACA8HLC6/+/dFERtbIynKSm5OHrtkF2+lu6GKa4dWxLVVHjtfoHBaOLbemIWHLy0UTXrds77ETMCfsqdmh0RD8wUeEffUdpgP7sCQfa7RenhAGX3TBzdEGRmEtza0/r05L2A1DKbK/AY+eeyMlO45wdMJikqc8RYunpqHx8XIrpw8PRuOld2zrwoKxZOahCw/B0KIZbX5cQusvX8arQxzmzDxHPnOWEV2U/QFcSuI+fY42379DyC1jamRHhWHOVPQOmXI15QeOo2/m+tCuiwq7JLkAlqw8N7n6ZuFYnPzFkp2Hvpa/BE4YSvFPW2uVq5FTvOV3zJlG9FGusg1RYZgyanQ2ZeZhqJXHEz6d4gBo+/ZMtEF+VGXm41WrEaMLDcBSXAZWZQXLqkwjhuhQR3rouH703L6ETp8/xql5H2CIDnXRRd8yBnN6jovMi7VF+Lw7Hb/PvPYVhugwqjKMTufdOP0NUaGEj+9H5qcbXMoENQul0EluUVY+QVGh1GbgtDEkbfydktxCt7TaaCPDL1u8aGqdvZ0eSAFMGUYMtWTpQgOUxq/drqZMo0efi5w6isItB9zPQ6clL6PGHsYsI6HNPPvsrQtv561173LXUzPQGVxvIQZvAz2H9qrzXJoKbXitmJx7gZg8bgKmvXvc9muaRaFr2w7LsTpvz5cFTUQEttwae9tyc9HWcx/0mTAB0969HtO0ke71t/aLmvqV0RDz1XJabF5F5e79mBIVX9ZGhGPNdqoj2bloIxohV0oi3n+NZiuX4Td5glvZqkwjXtGufqwPDcBSXK5MjwGqMmry+LaJQRfkR49vnqH3hldpNkV5AeMVFeoSdy5HTG791iy0QX6XVPdcdanRN/zWMQQM6eEhT+P1jZg2vkavIL8mjcnaWs8HlyrLnO+x8VojK8TVrubMPMd1rW1D5Zq7x9c/FTbbH//vT4baMP7joBNCfCqEOCyEWC2E8BVCbBVC9KmrgHNPsxBiuhDiGyHEOiHESSHEa075ZgghTtjlfSiEeL8emZ8IIZYLIbbby0x0kr9KCPEjsEEI8ZUQYnytcjfUIXOYEGKN/XeYEGKDEOKAEGIFUHe3pYsQD/sa2INqPXOWsn99SehbbxD6xmvKfCtr3fMyZCN6ZgGEjzeRbz6N8fVlyLJypwQPStchWt+9J15jJlD2jxU1O202CmfeQ/5tU9B16IS2VetG6VUX0lSOpfA81uJsNL719+60eul+SvYcpXSv0igPGtKDqFnX02XDW3Rc/QLCS48hto4HMw/nb6uoJHnQXZy+Zi6ZL36ET5d4RO2Gtd3+KVMWc/rah0m7+2+E3jER375d3I9hsVLx+zE3X/DYG94YubXK1Aj2lMUpj16H/8grKfn5t1rlagrmf/trHbLdhV/IF3M/+5nSXUcAMGUX0PqZaZ7L1WMPgPyf93Jg8FyO3/UaLR+5xS2/d5c2mM9k1JLpSeSFbZH3ds2Q2ei7x3pUrTHXM/75u0h9/nO3G7CnMrXtEhgZQvfxV7Ljk/UelPDARVwjNxF1xQuaWOcLXHN7pgvmCbyqK5FTR3L2xYYNdfZkjy9eW8lDI2ay+Nr5+AcHMPkB11tF31H9OL6vaV781U8jYnKPnviMm0Dphytc9gtvH4KeeY7SD95Dlpd7LvzfpA7/0/fogc/48ZSsWOExvWH+UQ82Gxk3P8D5MVMxdO2Avk2cXW7DdfRE9j1zyb7jAXLnPob/jZPQBLv3sru7sad6Y0/SagnoHs/h21/m8C0v0Gr+jfjERzdMz0uMyebsAlr+bXod5Rpp/1rZs1d8i0/HVvhf6TTF6iL1TRpUM02i9TPTmjgmX/g8L0lWberz60v0TZW/BuriW38cOgAzpJQ7hBD/BGZeqIAHegA9gSogWQjxHmAFngJ6ASXAZuBQnRIU4oChQBtgixCiehzoAOAKKWW+EGIycDOwVghhAEYCdU8wq+FvwG9SyueEEBMAzxNOACHEfdXpn984hRsnTnCkaSMisOXl1VXUjYqf1lLx01oA/O+9B6vTW3dtVE3DThsZjjXH6Fa+TnRaIt/6G6VrN1O+ybUBYMvLRRNR0zOtCY/AZnTXWds6Hv+HF1H05GJkSbFbuiwrxXzoAIa+noctXwiNdyAab+XhwlKcBTblpYC0VCK0ehCe34/FzLsJXVggafcsq9kpBKfve5XK066NpLi3ZuPXNR5TVj4n73wBc14htsqaxTEsxkJ00eGYM/Ow2ocrVSaexlpUik+3dpRtV3qj9FFhWLLzlTI5yn+rsYiSDbvw6d6e8oQkzFlGfHt0AODcvDcIu+tazPa81Zgz89BH1/Q0NFSuPrrGF3RR4e5ys/LQOfmLrlk4Fid/8R/Sh6qk01iNrj15hg5xLtv66DDM2a6yTZl5GGLCKasuEx3ulqea8GnjCZ96NQDlh5ThudlfbKTTZ4+h0WkxZbmWsxiL0QX6gVYDVhte0WGYsgrc5BbvPoZ3XDOspRUYYmrsZ80twHQ20yXvxdrCmeazriNn9Ta8Ymp6EAzRoVTV0t9cj/4B3ePpuEKZK149xPKx7Us4+VsiwU5yg6JCKc52PefYLnGExUXx6K/KXD29j4FHt77NK8Pm4Qlrdu5lixfz1r7MuUMpl6TzVXdczZVTRxAQEUzBedfRIIaYMEy1ZFnyi9EG1djVEB2GycnnfDu1Iv6NmRy//XksBcowzGbTxwLw5CdPY7VYCY+JQBltCGFRYRTkuPtsQY5yXIvJwuZVG5l032SX9EHXDOa3H7bRd9TFxbiGYq0dkyPqiMnx8QQuWEThY4uRxU4xWasl8JnnqNy0karftl9WXT1hqzVSShMRgdXDfVAXH0/gokUUPvKIq/5OWLNz3eqvNbcRvlytU0kZlfsO4TNQeYdvzclD28ypjjSLwJrXcLm2PCP+Uybhd914tKEhWLKyXdKVuu8pPvgitBqk1YZXTE2eqkwj5vxibOVV2MqrKNp9DP8urZSRNU517XLE5JwvfqHDyicQei3mRta92pgyjRic9NUG+FKRlIZvj/aU7jnaaH0detRabCpi8qBLjsnBA7sQNsbep2NvqIaN7YtxXcIly2o+cxLlx89iXJfg+Xxq2VXvZIPaNlSuuft9UOWvjdpj/MfhnJRyh/3358Cg+jLXwSYpZZGUshI4CrRCWUXvVyllvpTSDHhe7cKVr6WUNinlSSAF6Gjf/4uUsjqi/QyMEEJ4AeOAbVLK2hMIPTEE5fyQUv4E1BmVpJR/l1L2kVL2GZlnRNu8OdroKNDp8B45gqodOxtwOAVNsPLArImMxHvIECo3bnKk6VvGootV5PqNHUb5r7vqEuNG+DMLMKecpfgz99UsLcnH0cY2R9NMke01bASm3Ttc8mgiIgl8+nlKXn8RW/p5x34RFITw81c2DAYMvfpgOXeWi8FWWexYcMvllanWoGxL96Eu4VNHETSsJ6dnveXyRrXo1wNE3lXzgsK3i9KLnTb/fZJGz+fkncriMoUbEvDpWLPgSvGmvQRNHEJZQqJjgSt9i2YIgx7/AVcA4NOjA9aSciy5BQgfLzR+ylBQ4eOF/6CeVJ1Q5ixrg/wxxDdXBFutBE0cQslG1+GOxZv2EDx5RKPkVhw+gVdcjENG4IQhlG7a7SK3dPMegiYrC3l4d++ArbQMa26NCwdOHErxml9dyvgN7k3gmJrqLPQ6Qq4dTNEvrkMci37ZS+gNwxW79myPtaQMS47n6pH36VqOj53HqTufo3C9omPYuCsxZRdgKSnHnOPeGC3amUT4RGXOdORNw8hfrzxYeMdF1ejarTVCr6Nw22GlV6VaZy9Dk9hC3yrGZbtg4+8Y1+0l8qZhAAT0aoe1Dv0LdyYRYde/2U3DMNr1T+g3i4S+M0noO5Pc75T69fLguSRt2Eef65W1BFr2bEtlSbnb0ONjWw7wXN8HeWnQHF4aNAdzhanORjFAVVLyZYsXb49/7JJ13vnZL7w9/jF2f7GRrBM18cS/V3usxeWYPfhT8Y5Ewux2jZgynAK7XQ2x4bT/aDGn5iyhMqXmpUj2J+sAeGH6c5SXVjDM7rPte3agvKTc0Qh2xnne8ZWj+3M2uWb9Ad8AXzr378reDe5Dlpsay/Hj6GKbo4myx+ThI6jaWSsmR0YS9MzzFL38Itbz513SAhY+gvXsGSpWf33ZdfWEOTkZbfMa/b1HjKBqp+t9UBMZSdDzz1P80ktu+jtTlZSMrmUsuhi7L49puC9rQoLQBPgBSmzwubIX5lRlfQbT0ePoW8aitcv1vXo4Fdsadq8W3t4IXx9KV31Pzoy5WDIyqfytJu4E9m6HpaQck4f4ULAjiYhrlLUmom4aSp694ZS3LoGg/p0QWg0aHwOBvdpSfjKdkgOnXGLc5YjJoeOuxJxTUG/dC7XXvXCnuueJ0oOn8I6viZ+h1w1BFxJApVNdaoy+1ehqzX3OX5dwyTF5d+e72dFyKjtaTqVol9JoN65LaBJZlWeyHbLqomRnIqETlHnt4VOGU7BBua6FGxIIu1Gxj189MfFPhbT98f/+ZKg9xn8cao/nuJjxHc7f3bGiXN+GDVVumC5ljh1SVgohtgJjUHqOv7wE+RfGaqX4nSWEvPE6aDRUrP0ZS1oaPtdeC0DFDz+gCQ0l7O8rEH6+YJP43XgjeXdOQ5aXE/z8c2iCApEWC8Vvv+NYnATA+PL7RC17GTQaSr5bj/n0GQKmTASgZNUatGEhxHy5FI2fL9ImCbr9es5PvgdD+9YEXHM1phMpxHylrJBY8N4/a3S2WSld+g5BL72hfBpkw1qsZ9LwnqDoXPnTD/jeNg0REIT/bOXBVlqtFD10P5rQMAIWPq40IjWCqm1bMe9p+AP4or+9QsKBwxQWFjPyutuZOeMObrhmDBovPzReAYBESom1xPVtvL5ZCObsAuJeeYCq87l0/uEV5bzW7ibjna/JeGcVLZ+9my4b3wEhMJ3P4eS0F92On7n0G9ouX+jYDho7kIKv1qMPD6Hljo+RNonVWEj6onfwH9qL9ls+xFZZxfnFSi+YLjyYlsufBEBoNRT98Cul2+zznJ++D1txGZqwIDodWUXlsVSqTp4l5NZxiq7/+pnSLfsIGNanUXIDRl6Jxr9mXqbw9sJ06izBtygzBgr/vZayrQn4D+1L/MZ/YKuoIuuxt13y+13Vk6yn3nOxRbOnH0QYauZbX3HoM7KXfUPliXOE3670vuV9vo7izb8TNKIPXX5bjq2iijMLauTEvb+AgP5d0YUG0nXvP8h880uMX20k9vFpjpcTLR+9har0PE7OrinX6YvHOT1/GabsAtKe/4wOK+bR8tFbKEtMI/tfysuhsIn9iZwyFJvZgq3SRPL9byufbXr8Izp/oXzOpOibX5rEFpEL78LQumZF+NNPfowpK5/Qkb3os/t9bBVVnHj4A0d6ly8e56ST/h1XzKPVo7dQmphG1r82UR/Hthyg4/AePPrrO5grqvhqUc2Q0hkfL2bVIx9SXM9DUUBEEHN/eBFvfx/HcETh7X354sVl0rnH7mXYyio5Pa9mBk2Hz54gZeEHmLMLOPviZ7RbNp8Wi2+lLDGVnC83AtB83k3oQgIcK+pKi5XEcYsdMl759jUCQgIJDAng4/2fUZhbwPsLa9ZYfOKTp/lg8fsU5OTz8JIFBIYGIoQg9WgqKx6vucZXjunPoW0HqKpw/2xck2OzUvLeOwS/+gZCo6HiZ3tMnmiPyWt+wO+OaWgCgwiYa39BYrVSMPN+9F274TN6DJaU04Ss+AiAsn982OBD1xWTG4XVSsmSJYS8rtwHK3/+GWut+6D/tGloAgMJmFejf/7993uQZSP/lfdpZvfl0u/tvnyj3ZdXK74c/S/Fl5GSwNuuJ/36e9CGhxL+/GKE/f5UtmEbFdv3OOQWvPYeEe++itBqKP3hZywpZ/C7XpFb9s0aNGEhNPt0mUOu/y03kHXz3WiCgwh/TVk5Wei0lK3bRMnH/yLoAeVzZO3ffIDkuUsdp9Dti8dInr8cU3YBKS98TucV82j96FRKjqSS+S9l8cXyk+nkbz5Iny1vgrSR+cUmyo4rjfjK9Dx8WjXDu31LrKXl+PXsgH8/ZWpNU8Tk5o/ciik9j9MPLXGUc6575178jLZOdS/XXvf0EcF0/fl1tAE+SJsk+p6JHB42h/S3V9HmbWX1f11YMLkfr8HQvBnht49tEn0BTj/9MeacwiaLyaZMZbRAU8mSFqtDVjXebWLofforzr/6Bdl//4HzL64k/oMFxC6+lfKkVPLsdi3a9DtBI3rTbccy5XNN82vsE790PgEDuqALDazeNQP4BzAZeA+IAH4CDqI896r8jyIaOz9KpekRQsQBqcBVUspdQogPgePANcBCKeU+IUQa0EdKmSeEKJVS+tvLrZFSdhVCTLenz7bLXAO8AZwEdqAMsS4BNgFHqvN50OUTIBKYCLQGfgXaArc4y7fnnQDcA/QB2kgpTW4ClXzD7Ocx0b46dY6U8gUhxDhgLRAhpax3XHTWkGFN7qhR27YCkNr96iaV2/rQLwDkjRnapHIBwtf/ijnP/XuIl4o+PB6AhNjJF8jZOPqmK99pTYyf2KRyAbqmrLlscgGOtx9/gZyNo+MJZSj//haTmlQuQK9z37MjqunX4RuYpSx6f7lssf0y6Dw4azUL46Y2udw30r5s8lgBNfHicum8O+b6JpfbP+Mbrm91bZPL/ebMDxfOdAnkjGz6mBy56fLG5Oxhw5pcdrOtW0nr0fS+HHfwF871HXnhjI2kRYLSSNrabEqTyx6WveqyxeQ9l6HuXZnxDdD095Fe55RPQ12umHy55MJle265mE6l/zoVWz76wzfifIbfU68thRBjgSWAFvhISvlKrfRFwG32TR3KN6Uj7NM601DaNlbAIqWsc12mhqL2GP9xOAZMsy9IdRJYhtIwviSklOlCiJeAPUAGyhBrty+Y1yIZpUHcDHjA3jvsKd8GYCXwQ12NYg88C3wphNhvP8bFjQ9WUVFRUVFRUVFR+avyJ1z12RkhhBZYClwNnAcShBA/OH+RR0r5OvC6Pf81wDynaZ0Awy/UudYY1IbxHwApZRrQ2UPSMKc8cU6//Z3KdbX//gT4xCmPc1fav6SUf7d/ZulblAZtfeyQUrpMtKst377PDFzwWwBSyq3AVvtvIzDaKbnuCX0qKioqKioqKioqKv+L9ANOSSlTAIQQ/wYmoXTieWIqjZu62WjUxbf+GjwjhDgIJKIM2f7u/1kfFRUVFRUVFRUVFZW/LrHAOaft8/Z9bgghfIGxgPPqlRLlE7K/279kc8moPcZ/AaSUC2vvE0I8AdSesLNKSjn9Yo8jhBgDvFprd6qUsmkngKioqKioqKioqKj8lfkTrPrs/OlVO3+XUv69OtlDkbrmTV+DMqLVeRj1QCllhhAiEvhFqHxuMAAAIABJREFUCHFcSrntUvRVG8Z/UaSULwLuywlfmsz1wPqmlKmioqKioqKioqKi8ufD3gj+ex3J54EWTtvNUdZD8sQt1BpGLaXMsP/PEUJ8izI0+5IaxupQahUVFRUVFRUVFRUVFZX/JglAOyFEayGEAaXx6/Z5AiFEEDAU+N5pn58QIqD6N8r6RYmXqpDaY6yioqKioqKioqKioqLyX0NKaRFCzEYZbaoF/imlTBJCPGBPX27POhnYIKUscyreDPjW/tUcHcpCw+suVSe1YayioqKioqKioqKiovJn4k/+uSYAKeVaYG2tfctrbX+C+5dxUoDuTa2POpRaRUVFRUVFRUVFRUVF5S+NkLKuxb9UVP5QqI6qoqKioqKioqJyufG0WvIfjooNH/zhn419Rs/8U9iyGnUotcqfgoTYpv/iU9/0bwFYGXt7k8q9M/1z4PLpfDltYc5LaVK5+vB4ALZF1f4y2KUzJGvVZZMLsCfm+iaVe2XGN8Dl84t9za9rcrl9ziufPN8edWOTyh2ctRrgsul8uWy8vEXTxgqAB879OePF5YxDl4s/oy0uVx35pInvewDT0z/nx6ipTS73mixlIdo/W7y4nDG5qXW+3P72Z7TFn4I/weea/myoQ6lVVFRUVFRUVFRUVFRU/tKoDWMVFRUVFRUVFRUVFRWVvzTqUGoVFRUVFRUVFRUVFZU/E/8Dq1L/0VB7jFVUVFRUVFRUVFRUVFT+0qgNYxUVFRUVFRUVFRUVFZW/NOpQahUVFRUVFRUVFRUVlT8T6lDqJkftMVZRUVFRUVFRUVFRUVH5S6M2jFVUVFRUVFRUVFRUVFT+0qhDqVX+iAhgCTAeKAeme8pkaBFJmw8WoAvxp/xICilzliDNFgBaPjeDoBG9sVVUkTrvPcoTUwCIe3M2waP6YM4rcpHVamI/us+/nqB2Mayd8DfibxxE7IgeWCuq2DHv7+Qnprkdf9Kvr+HfKhJptZH56xG23vcu0mK9ZB0Dh/Uk7o1Z6MMCsRSUYM7K5+zf/klpwjEAou6fRIunp3Og6520fG4Gvt3bIjQatAG+WIxFSJvk6IRFyCrzBQ2tDfanzbIFTpbXKB+M1+jQhTQHqyLDZq7CVpbHky+9xbYdewkNCea7z5dfUH41fXe9h7WiihNzl1J6JNUt3btlJB2XP4w+2J+SI6kkz37PYScA/x5t6PnTSxy7/23y1ux27B909l9gkxTuTCLprtfdzvli5QJ02/wOQq9FaLXYyis5Pe99yo+kuOnu1SKStsvmowv2pywxldMPKdfYu20snVY9hz4yGHNOQZ22uRgfaffF0wQNugJps5H+xr8dsuI/WIh3m1hFbstmaAx6KlPSSZv3rot/tXz2HtBqyPvyF7KWfgNA8yenETSqL9JsoepMFmnz33PIvSr1C0xZ+ViKy0l97jOKdiTWnH/LSDoun4c+2J/SIykOG4cM70H883eh9fXCEBXK8fveIm/NbgwxYY6yPY58hrTZMOcUNEhHbbA/bT5YiKFFJKZzOZx+8HWsRWW0+ehRgob3BikBCBjYjZIdRwDosOp59M1CwGrD0DwCc24h5YdOXVK8GPjsHbSdNACDvw+lmfmk/pzA7pf+7ZJn5LsPEnFFPDaLhZyDKWx79J/Y7PFh4LN30HpsH/yiQ5vUL+LenE3opEEIrYbKU+ku8iLvGk/kXePBYqVk7zF8u7RulOwuW97Fp00M0uwa42Lm30zErVdjyS9G6HWg1SA04pJj8uWiKWNys7vHK7bZ8BbaQD+sxWVUJJ8lYGA3dEH+2CqqMGXk4dOpFUljF1CRlOaiS+CwnrR8bgZCoyH3y41kLf3GLSa3fOVBAgddgbRY8WoR6biupiwj3nHRDa4jhuaRdN36HpWnMwAY8Mpd7Hr0Y/o9dwdtbhiI3s8bq8XKF21nuNls8HsPEt49HpvZQt7BFHY+8k+kxUpQm2gGvn0fYV3j2P/qKpcyXV6YRrORPbBWmDg4dxlFR9Lc5MbdPZr4e8fh1zqK9Z3vw5RfAkCnJ6fS+t5xCAGV2YUer2OL5+5xXKuGxI6QCVcRM/8WvNs1J//HHfh1b4utospx/aqpvlbW4vJG+UngsJ60WbYArZ83ZmOJi67VcVkfFYou0A9ptXH8ukcbrnP7FpgzjViKSmvsW0vnE9NfJPbhm+vVF41SN6XFSu6XG/GOj3Grey2eu4fwm0citFqq0nPRGPRYi8s4//LKemOyd/sWaAP9sOQVkvvFBsoPnyb2sTsRBqWZEXBVN4LHXknQiN7oI0Kw5BdjLS4DIPP9/xC7cGqdsn27t0Vj0FN1NpvUue+gCwkg9rE7HToHDOxG1dls2nywAJ9OrZBWK6az2SAheeqzxMy9sc56Xbv+OfEQMBuwAD8Bi4EwYDXQF/jEnv7/i1SHUjc1ao9xAxFCPCOEWHiBPA8IIe6sL08Dj1Vq/x8jhFh9qfL+GzTEPo1gHNDO/ncfsMxTphZP3En2hz9yZNAsLEVlhE8dCUDQiF54tY7hyKCZpD2yjFYv3+8ok/f1Zk7c9pybrMLj59l67xKydycT0bcdga2j+G7QAnY98g+ufHm6W/7YEd0xl1XyRdx0Nkx5kYi+7Wl367BL11GjodWL93HytufY3/5WLMYiMpasIu6NmQ6ZgUO6U3U+BwDjt9tIHD4HW0UVZUdOk/3JWo5Pecrt4bUuomddT/FvRxzbGp/gmkSrBUthOpbCdGxleQBcN/5qlr/1QoNkO5Mw4CFOLlxB21fv9Zje+snbSF+xhoSr5mApLCXq1hE1iRoN8U/eTsHWg45dkTcOAWBn++kcuv4ZAnq2JfK6gZcs1xBV01A5+8JKtP6+pL+zitTFy2n98n0edW/xxB1kfvgjhwbNxlJYSoT9Gvt2jafqbDYZ7/4H45pdddrmYnzEt2NLTs54hcqUTMKuG+SQlTLzDY6OmUf6q59jLSgh871VnHnkA1q+/ICjbMsX7ufEHc+RNPwhQicNxrtdcwCKtx0iaeQcjl79MJUpGbR6rcbnjt/7FuaCUk7MfZ8O7z9Uy8a3k7FiDfuueghLYZliY42GNi/fQ9LtL1ORmoW1rBJDtNIgdn55VHbkNNaiUjLfW90gHaNn3UDxjsMkDp5J8Y7DRM26gaARvdGFBXHkqvtIvulJAOKXzHXRMWX221QknyVtwVKOXPXgJcWLlsO7E9mzLcajZ/nx1leoLCjh4Iq1btf15Lc7+fewRXw96jG03gY6Th3mKB8UH0VRahbZv5/05BLAxcW3ilPnKU9MoTIlk7RHasJmwFVdCR7Tj6RRD5M4Yi76yJBGyQ4a0QtbaQVHxy/GlJXvpmv2hz+SNHo+FclnyXjj300Sky8XTRmTTz/4JgBJo+dTsHYXBWt3Y/x2G4d6zeD3NjdT9OtBCn9JoOpcjluj2CH39udJHD6HsOsG4d2uuVtMDhzcncRBD5L+8mdgkxwdM4+j4xbg3aZ5g+tINVVpWRwdMw+AXY9+TOyI7gS2jmLjHa+zecY7aA16jzZL+XYn3w5ZxPcjFV9ub7/XVRWWseepz0is5f+RI3vgHx/F5gHzOLTwQ7q96t7YBsjfe4JdN71I+blcJ7sIYm8YxG/jn2Jtm7uQNulWLmhEb7xbR5M46MEGx7eK5LOcuvcVKpLP4hUb7ihbff2SRs8nZc47jmvVKD+xX8u0R5Zx7NrH0AX6utpv5hukv/o55YdPkf3Pn8j7z5YG65z9jx+xFpZy6p6XHfp60jliyoj69R0yG41Bh6WozOFvxTuPuNU979bRHOgwleSbnsRaXKb49brd9cfknUewVZrJ+XQt+Wt3ETppMBp/H07d9QJHRymxOH75Isc1q0xJx1Ze4fDl2Edur1O2KctI2f5kMt75irLE07R8+QHM+cWcuqvmOSR+yVzH9So7cJLiXw+R89l6kkbPx697m/rrda3658Qk4AqgC/CGfV8l8BTQVM+6Kn9A1IZxEyKlXC6lXNmE8jKklDc2lbw/KkLB2RcnASsBCewGgvWRIW7lAgZ2I/+nnQDkrdpCyJgrAQge0w/j6i0AlO0/gTbIj+rypXuOYikscZNVdCqD4tOZADTr34nTq39T5O4/jSHID5/IYJf8Lcb05uiKnx15pE0S2Cb6knX069mOqrRMKpLPIs0W8r//jaBhPRRL2Dn34krHdtHm/QQN7UHFsTMU/3oQQ3Q41oISNF564t6cTeefXqPz+jcJHt3Pg+Xteqza4tjWGHw95qumT49uBAUG1JunLkr2n0QX6Iehli0Bggd2JdfeY5v99a+Eje3rSIudMZbcn3Zjyit27AsZ1l3R19tAyaHTaAx6bJWmS5brTMjYfphyCjBn51Nay4+cCRzUjXx7wzdv1RZCxiq2DhzQheyP1yItVkzpeXXa5WJ8pOL4WSqOnwEg//vf3M97dD+0AT7kf7+dsv0n0AXay/ZQ/Mt0NtvhX8GjleMVbzsIVpv9eMn4dmntkJe/8Xd0gb6Y80vQeBkcvQA1Nt5lt/FWwsb2I6BnWypTswi9ujd5a3ZTkZpJQI82AJhzanqAjF9touLkeawFJQ3SMXh0jb8a7bYKHt2P3E/WYs4uoGz/CQA0Pl4uOl6MncFzvIgb3RtskgMf/EjW3mS8Av3QaN1vpWe3HHL8zj14Gn9773Dc6N5U5BWT8nMCRalZbuUuRV/vuCjyf/jNkQagjwwh8s6xZC39BmlSepD8+3ZslOzgMf3I/uhHLIUljnp2uWPy5eJyxGSA0GsGYvx+O0Wb9zv2lR08qRzv+9/Q+Hi5xOSo+ydRlZZJlZOfh4zp5x6TvQ0AlCelgkZzUXWkLlqO6c3p1b+Ru/805zcdRAjc7nUA6ZtrfDnv4Gl87b5caSzGeCjF7UVs1JjenPt6OwCF+0+hD/TFy4Pc4sQ0Ks65xsaQnm0pOX6O4qQzSLOV9NXb3coFj+6HcfVWxcYNjG+Vp85TlZKBLjSQwk2/O8pCjS+HXjfYEU8b4ydBI3pRlZZJwQ87MOcVYikur1Pn0GsGkr38uwbr7HdFW8y5hS76OlOt84X09evZjorks2h8DOhCAsj//je8osPc6l5tu4ZOGkTlyXP1+lvF8TNUpWWS8+GPhFzdj/zvf8M7PhZzds1IKa2fN8bvtgFgK61A4+fTIF8WWi3G1VsxrtqCf4/26AL9sOQWusjWeBtczr9w474G1+va9c+JV4Aq++8c+/8y4DeUBrLK/yhqw7gOhBB3CiEOCyEOCSE+q5V2rxAiwZ72HyGEr32/o9dUCLFVCPG2EGKbEOKYEKKvEOIbIcRJIUSDutyEEHFCiET77+n28uvsMl5zyjdaCLFLCLFfCLFKCOFfj8w0IcSz9rxHhBAda+tu3060Hz9OCHFcCPGRfd8XQohRQogddj2cI0l3IcRm+/57nWQtstvrsBDiWadzOyaE+ADYD7RwkhMLnHPaPq+Pch1yqAsJwFpU5niQN2fmoY9SeqQMUWGYMoyOvOZMI7XL14d3WCDlTuXLM/PxjXJ9CPSNCnHkETotOm89hcfPX7KOhqhQTBnKg0Lw2CuJvHsC4TePJHXB+wRfrTTqKo6mueobH4MUELvgFkImDCDqweuInnsjJTuOcHTCYpKnPEWLp6ah8fFyO1d9eK1hvhptzW+tDl1wLNqgaITOuyGmuyBVmUYMtYaP6kIDlAcJu51MmUa87HkMUaGEjb+SzE9/cS0T5AfAlb8vo//hD7GWVVKRlnXJcp17wyJuGo4lv5iiX5WHQlOG0aVHufoYztfYlGnE4LjGoVRl1N0ghkv3kepj1sanYyvMxmKqUjMdefRRoRiiQzFlOpXNcr8eAOE3j8Ja5nrvN2Xm02zKUEoTUx0NLMXGNfpXX1+v6FDMBSWEj+9H5qcbsJVXoQtxf6Fis1jx7RpP6YETDdJR5+Sv5pwCdGFB6GvZA6AyNcOhI0DrJXPR+vkQ/dANDbZzXfhFheAV6k90vw5M/uEZfMIDiR3ctc78Gp2WdtcP4uzWwwAEtookrFMLjn62qc4yFxvfDFFhLg+MAPqoULzjY/Dv15lOP75Kx+9eRlaaGulzrvur5VYTedd4umxegkavQ+vv0yid/5s0dUyuxv/KzphzCx31DZT7QtgNQzE0jyT/u+1uMbnZvRNdYq/i/2FuMVnj6+0kU0OHr58n7o1ZSEuNf1+ojlRjaNmMzuuUIbiR/TrgGxVCmdM5Synd7nXOCJ2WNjcMIn3L4bqNDHhHh1LpJLciMx/veqYNuJYNocKprG98lFue2nW+MfFNY9A5GprO8gBCrxlE/nfbG+0nPu1buOjjfG2cj6EN9nf4SUN11keFIk11T4sKvWYQRZv3X1Dfaj+u9utqf6uN83lYyyqxFpeDlPXGZI2XHlNmnsPfPNndWlqJ6WyOY1sXEkCHVS8QOWNivbK1QX6K3tWyPcSO8uNnXM4/euZkAvp3IfrhKY26j9ayx2BgD/ArytBplb8IasPYA0KILsATwAgpZXdgbq0s30gp+9rTjgGexwmBSUo5BFgOfA/MAroC04UQ7hHpwvQAbga6ATcLIVoIIcKBJ4FRUspewD5g/gXk5NnzLqNhQ0Laosz5vQLoCNwKDLKXfdwp3xXABGAA8LR9KPholCHR/ez69xZCDLHn7wCslFL2lFKecZIjAIQQ9wkh9u3atavvlvIMV42EcNfSPr8QD0mOtAbgWbSsM1P/l6ZjKip3n4d8MTo6lSlct4fzL66kcOPvNH/kNqLneB48ILRaQkb3xfjddo6Onk/IuP6EjB9A1Kzr6bLhLTqufgHhpccQG+GxvEdsFiz5Z7EUpmMtNaINiPR8PheDmyk92Un51+b56aQ+/7nbJwk0eqU3cG+/Wezpfh9oBCHDe1yy3OoGN0Dx9iNovPSEXT+kpribH9V3jRtgr0v0kbrQR4VSvP2Q607pWWjtU4p+6Eak1Yo523XIrMbXi+gZ4zi1aIWT+nXoLwQBvdu72thDHYxddBvnnvkHttKKRunogpMO3u2V92uZ7/7HsS/lobdJvuFJTFlGAvp1JuzGYa5CGxsvhECjFXgF+fHttc9QlJbNlY/cVGf2wS9OJ3PPcbL2JgMQ0j6WpJWbPA4R9XRObjrVp29daVotuiA/jl3zCBlvfYU+Itg9T33l6zlmzsp1HL7qQZKnPI202mjx9F2N0/m/SRPG5NhFUx37w64bjPF7157NVi/dT2VKBtbCUiqSzxI0pIdrTNZpXRq9Lrp4wJyTT2nCcVIeepu8VVsIGNANjf0lxAWKOsof7ncvR8cqjwdDl85Eo9O6Z6xH0ICXppO95zg5dl+uk/rsfCGcyoYN7ExY/04NlA8Nix2edfPr2Q5bRRUVyWcb7ye1b2qeEILAwd3Jd/aThuhcT7yv1rnydLp7Ym19neVUp13gmugjgij69cCFdawnvTomVyTXPOKlPPQWZQdOkrrofbzbNlfmytclu577eDXnnv/USfbbnLj1GarOZBHQr7NjCo/bAS7soyFAf2AR8DV1XPn/d2y2P/7fnwx18S3PjABWSynzAKSU+bUeALvae32DAX9gfR1yfrD/PwIkSSkzAYQQKSg9pO5dPfWzSUpZZJdxFGhl16EzsMOuowGoe0KjQvUKA78D1zfguKlSyiP24ybZ9ZBCiCNAnFO+76WUFUCFEGILSmN4EDAaOGDP44/SUD4LnJFSVq94NAuo7mVOAFpIKf8O/B1I9in+MMBMheNAlvxitEF+oNWA1YY+OtzxIG/KNLos8KOPdu9FqU2HaaNod9twAuKakbktEV+n8r7RoVRkFzryABgPpuAbE8YV8ybjFRaApdJERa1FQhqrY9DQnoTfPAJ9ZDDpb3yJObsAQ3QY5YdPETl9PMI+/+uK3SswRIfRef2bHJ2wGL9e7bEUlXHmsRUgJYWbfyfy9jEk3/y0Y6GVauLemo1f13hMWfmcvPMFzHmFrkMibU5D4qoXdbCakDYzQqtHWtyHK9dG4x2IxtvzcGuv6DC3OYpmY7EyJ8tuJ0N0GFX2PAHd29BpxcMAGCJDiLxhMFUZeVSmZTvKAkirDZ/WURclVx8aSOjInkiLldCrezvKm7KMSLOVgD4dMX6zDUOMux/VvsZRMybg1SKCrr+8SdnBU3jFhNdrq4vxY2HQY3CS63bj12rQhQVReeq8Sx5zdj5Cr8MQ7VQ2Kgyz0/WIe2cuIeMHUJWWRdnBE07lQ/HvFs+xe96g8kx2LRvX6K9c3wKqMowYIoPpuEKZz2hoFoLNbCVsbF+M6xIc5csPnaTw590N1tFi99fgcf2JvHMcGh8D5ux8DDHh6KPDaPvRo4AyhNWho72sNsAX4w/b8evRjsrUzEbFC12wMgjnxnUvknsoBb/oUFJ/3qfo5++DzWrFOzSAynzXYYm9H56Md1gAeUfPcuO6FxX5ft70WzyFXrOvxTvUcz1pjF94d2hJ/JK5SIuVsoOnlIXGnDBnF2DOzKPAbufibQdBo0EXEYwlt7BO2ZHTxuHftyPxS+ZSui8ZQ0yYS89OtY0s9oV7LEblv1+PdnY7XlpMvhw0ZUyOuG20YxREyLj+JI2recccM+8mdGGBVJ3LpuKYvUEgBKfve9URk/16dyB2/s2OmCy8DBhXbXaLybZyZeSGNFnQRwQrUzv2HEWazXjHx1B++LTHOmLOKUAfGeK4LtJkwWoqIWLaOAAMQX5YKkz4OZ2zEILyOha76j5P8eXN9/zTY3pkH+W6D9n4MoUHU/B2kusTHUplVsOud2VGPj4xYQR0akn3N+8j47udtHlwoksec6bRLQbWFzsipo0j4tbRANhMZrcXQ+bsAqJmXudotDbWTypOnCdw4BWOfULn/mhtzson5JqBnH3qwwvqbIgJp/P6twEoO3QSrxbNPNoqdNIg8r/f3iB9q87nOuKkObuAoKE93F5+AjV21WrQR4Rg/M9WNAZ9vTHZVmXCEB3u8LfqdOeYXJWS4ZBtzsrHEB2GKS2Lol8SCJsy3OP5a7z1ysJxMU6y7XbTO933yg+dcpy/OSsfv94dMGUaMX6/nagHrmvwfbSWPb5BaYLvBWxAOJCLyv88ao+xZwT1vwL8BJgtpewGPAvUNc60en6Czel39fbFvJRwlmG1yxDAL1LKHva/zlLKunqwa8uplgHKynvO/uDtIT+4nkvt86htM2nX72Un/dpKKf9hTy9zyrsUpUe5B/AdcKe9bH+gyNOqviU7EwmdcBUA4VOGU7BhLwCFGxIIu1EJtH692mMtLq93VWCA5E83smb0ExgPpZK96xhtblQWNArv1QZzcTkVOYWOPGtGP8HZ9b/Tbc61xAzrxtEPf3bkuRQdM9//D0eGPYTZWIxXfAxCryN00iAq7MPzDl4xDYDD/e/HlGnk6JgFBI/qgyE2HIt9XjFaDQH9u1CScJzIuyY49KieL5o2/32SRs/n5J0v1OjhdFOymexzo5ynfGt0CI0eaXUfHuYJW2WxY9EuZwJ6tcNSUo7Jg50KdyYRMbE/AM1uGopxvdJ42ttvFnv7Kn853+3g+APvkNBvNvkblXl8Gh8DAb3aodFpKT3svmJ0Q+TmrtnNqUc/wrgugazPNzrKFqzbS8iYvlScOo9/PX5UvCOR0IkDFH38fDj74uckXr2AgnV7Cbf3Thpi624gN9aPyw6exKt1tKNBHDppkIu8wMHdqTqTSfCoPjVlS8qUsodO4t06GkOLSId/Ff6iHC9wWE/8rmjLkf73cXT0wxSu2+OQ2e0/z1J1Ppf8DfvqsPEAu42HYVyfQMnBU5hyCjl8wzPsu2oO1vIqzrz6pUujGJSh2I3RsfCXvYRNGU7upz9j/GYrOf/8icJ1ewi/ZRTtPn2S3K82A9RcJ63G0Xgp2ZVE5G2jqUg+2+h4YSlUVoNdPfYJUtf/jkarIWZgZyJ7tsFqMqPRaNwaxR1vGUaLod3YOHspSZ/+wuqxT7B67BNsnLWU3MOpfHHVPDJ2H3N3CDsN9QvT+VwSR8xVFoBav4eQcQMcadW2KFi/lwD7g7tXfAzSZCZwQNd6ZZcdOU350TMkjphLwfo9jv3Vc16rbeTciDOl52ItLb+gzg2JyZeLporJQq/DUqBc84pT6ZjtUxrCp44iaFhPTs9+m9CJVznmrBb9esAlJkuTBa/W0WS8/TVHJyxGmkwUbEhwi8mySnkZGTisJ9YSxW7mgmK0/r5Iq63OOgIQNmU4hfbz04UGgkZD7qfK2him4nJSf9jluNdF9GqDlHi8j7WbOozYYd34ddbSOnsZc/YpL6O2jXqMrHX7aHHTYACCe7XFXFJOlQe5nig8eBr/drH0W7mQgw8vJ3xIN/c8G/Y6Rn40JHbkfvqzstDTmHlY8osJHtnbURbAnFvocq2gcX5StGW/EpNbRCpTqwLd1+owZeaBzYY503hBndNf/dyhb+G6PY6GfLW+AAjhovOF9C07eBKfji2xVZqwFJQQOmkQBRtc4zHgsGvk9PHYKquoSEy5YEz26dgK79bRRN5zDYUbEwidNIiSXUdo9+mTnH/lc9drptUQOLQH1pIyLPnFeLdvjsbby+P553z8E9JiIezGYYRNGU7ZoZNYS8qwVZpo9+mTLnqX7Ewk9JqB6EICCJ8ynMKN+wge1YeSnYn130edjlvLHtUrdbZH6XCqf16Uyv8Mwn1ooIp9KPW3wAAppVEIEQrMAUqllG8IIfJQemkLgLVAupRyuhDiGac8W4GFUsp9Qohh9t8T7fIdaXUcv1RK6S+EiAPWSCm7CiGmA32klLPtedagrJSXhNLzO0JKeco+37m5lNJ9lQalXJpdTp4Qog/whpRymBDidmCilPIWIUQvlF7bNvZia6SUXe3lP7Fvr66l3zPAdSgNWT+UHuL+KEPHnwdGSilLhRCxgBnwdZZbW03gfWAsyuea7kqInZwA0G7lk6QtWoo5uwCvls2I/2ABumB/ypNSSXnobceuIdrWAAAgAElEQVS8wpYv3kfQsJ7K8vzz36P88GkA4pfOJ2BAF3ShgY7huCtjb6fF2D70e+FOvEMDMBWXYzOZsZmtWCpM7Jz/d4yHlU8MjVi5kF2LPqIiu5A7zq1EWm3YrDbK0o2kfrODw+98x53pyo0gIXbyRekYNKIXrd+ZizbAB0tBCabzuZx7/lNKE47RN/1bCjf9jk/HVhwdM58eBz+m6nwuQqdFHx6EpaQc46otpL/5b1o+ezf+vTuCEJjO53By2otuhtaGBNB2+UICBykPzWZjGkgbwuCH1jeE6ncd1vICpKmcRX97hYQDhyksLCYsNJiZM+7ghmvGeHI1APTh8QBUpGVhqzCR/PBSSg8pDdiuXzzGifnLMWUXKJ9VWmH/5E9iKsdnvesyRxSg/ZJZ5P/yu+OzSkOyVmEzWcBmo+C3RI7e/TrSZGkSuQDlx88idFqEXoutvIqUee9TZr9GHT57gpSFHzj80PVzTe84ene67/wAjY8BJAj7Ak0JsZMv2Y87rH6egL6dQKvBWlqOLsCPM48qqxD79epA2f5kfDq2InBYL2yVVaTNf9fJv3rT4pm7QaPF+NVGMt9TFr7v+tsyNAa942G/dH8ykXeMBUDabFSkZDoWXjLnl3DiofdcbKwL9qc0MY3kWUuQJgshI3sS/9xdCK0Ga3E55979Bl1oID5xzWg+c5JdTjFafx/M2QWcvv/VC+qoDQ6gzfJFGGLDMaXncfqB17AWltLxh9fw69EWabKg8TZQnpRK8tRniX93rqPhpvHWo/X3w1peQXnixcWLrQs/5PhXvzL4pem0mzwQjV5Lybk8tj/xCRk7jzL+04VsXfwR5dmF3Jf6KSXpeZhLlR6/1J8T+H3JdwAMemEaLYZdgXewP1724ftN4RfxS+cTPLovGh8vpMWKRq8jIXYyQq/jit3LsZZWYquoJGvFDzT7P/bOM0yKKmvAb3WcnPMwiaCAgOQkCAwgiCi6iusaAUGQKIgYwFUBQUygoICiK4IJcBXEACgomHGJQxriMEzunpw61vejejrQM8hA8y2s932efqam6t5Tp06dOveeqlt1HxzaKNltd7yBPjlWmY5Jkjj56BIMH3/Htf9Zga2iBtlixWIsQxMejDrQ/6Ji8qXiUsXk6sOnybz7WSwFJXTOWofpTBHIMtrYcPLf+IzcRWuQ/HReMblw5dckP/cgqFQYPvmOvNfXETv2FqLvHoh/c+ULuUUfbSG4R1skrRrZYsNeXYNss1O6ZSeRt/Y+72skbEgPEh/9B7LNRkDrNL4d8Qpntuym2/MP0PS2nmgD9EhqFdUFpRz98Hui2jflJ0dbd3/WSirPGLA6vjuQ9dVO9i76HP/oUIZ+PQdtkD/Y7ehCA/m6+SislTW0mT+SmH7XYqsxseeR5ZQ54n7XD2awd9rbmApKSHtwEM0m3Iw+JgyzoZyC73az79G36frRE8Rc3xa7zYalpBI/xyiIrCeWUrRaGaCXPPehRsW3sMHdSJ4zBk1EKLJjeKcpK5+AlikcvmMWTZ66D2tJ5QVff6HpHWm29FFUfnpkCVRqNcZPt1G58zBFqzeR+upk9EkxaOOjGq1zXQyz15id7/AfvmMWzd95gox+k89bX1QSkkqFbLVh+OQ7/K9OJjS9I6pAP1RqZVh94XtfEdK3I5qwIIpWfUPOgtXn1LHO3/yaJ6IODcJqKMXw4RaQJOIfuROroQxdQhTVB05Stf84IT3boI0OV0Zkma2U/7iX8u17SXpmZIOyA9o1Q6XVYMou5OQjiwjt25G4ibejdryKUH3gJCenv0nqC2Pxb5mC3WTGkm+kfPs+Tj/3L5LnjG7wuj77+gPokvMZwAcoD2rMKK8NbnWEkVNACEqyXIoyIvLg+cYgX1Oz/sXLPonzHzbj8hyG3gAiMW4ASZIeQHm3wIaS5J3ClfQ+jDKnWRbKMOng/1ZiLMvy95IkpQMLgLqvK82SZXlDPaLPlRj7o7wHHYOSFPdCmTYJzj8xTkBJppOBF2VZfttRZwow2iGrErjXYdeGEmMvdibe5nNHdQQ/3k+816dy3RNjX9Ml57NLJhfAYvB+6nox1CXG2+OG+1QuKAnspZIL8FvC+bxlcP50y1XeYLhU5++PJrf6XG7nM0oityPOtx/H752vdEAulc6XysbLknwbKwDGZV+Z8eJSxqFLxZVoi0t1jbzn43YPYETOar6I+8efF2wkN+d/BFx58eJSxmRf63yp/e0KtMUVkcyJxNj3iHeMG0CW5ZXAyga2LaWeuXVlWX7Wbbmv2/L3wPf1bWtAfpDj7ymUJ67IsvweyhDuujJD3Za3cp5fzZNlOdVt+Q+gr2O5BuXOV320caszwm3ZXb9nz7HP11A+3tWgXIFAIBAIBAKBQCD4byESY4FAIBAIBAKBQCC4krgCv/p8uSMS4/8Sjuma6pvIsr8sy439WnV98j8D0s5a/bgsyw19QVsgEAgEAoFAIBAI/pKIxPi/hCP5bf+nBS9cvu9fmhEIBAKBQCAQCASC/0FEYiwQCAQCgUAgEAgEVxKyGErta8Q8xgKBQCAQCAQCgUAg+EsjEmOBQCAQCAQCgUAgEPylEUOpBQKBQCAQCAQCgeBKQnyV2udIsnzZzw0tEAAIRxUIBAKBQCAQXGqk/7YC50PNurmXfd/Y/45ZV4Qt6xBDqQUCgUAgEAgEAoFA8JdGDKUWXBGc7tzf5zKT/1Cmkf4t4W8+ldst998A5Pbs51O5AAk/byOj6VCfy21zYiMA2+OG+1Tu9flrAbAYTvhULoA2quklkwtwvM0gn8ptlqFMIb4raZhP5QJ0zF7PV7F3+VzukIKPAajd+alP5fp1uR2APSm3+FQuQPusDfzR5Fafy+185nN2Jvp+FrwuOZ8BXHE674i7w+dye+ev87lMd3J6pPtcZuIvWy9pTM7u4vu2L2nnd1RMHOJzucFLvrqk10jxbX18Ljvisx8uWUz2dd8CXP0LX+vcMXs9cOli8qWSC/jc5+r87YpADKX2OeKJsUAgEAgEAoFAIBAI/tKIxFggEAgEAoFAIBAIBH9pRGIsEAgEAoFAIBAIBIK/NOIdY4FAIBAIBAKBQCC4khAzC/kc8cRYIBAIBAKBQCAQCAR/aURiLBAIBAKBQCAQCASCvzRiKLVAIBAIBAKBQCAQXEmI6Zp8jkiMBVcMfj26ED59AqhUVH3+FeUrP/bYrklJIvKZGehaNqf0zXepWL3WuS1hwwfYq6vBZke22Si4f7xzW9tvX+X41CVU7/eeE1efFEPzpdPQhAVRlXGS45NeQ7ZYAUiZ8yBh6R2x15jqrR+9+l1spaVooqJApaL6iy+pXPWRl85hMx9He1ULype/Q9VHawBQJycRMfufznLqxHhqNivzLrfY+hYlazZjWOY952f8Px8iqG9n5FoTZx5bRO2B4wBctf0d7FU1yDY72GwcHzYVgNgnRhLSv6uzfqfvX+XIpMVU7j/pbf/kGFouewRtWBAV+09yZOJipy0Agto3o8OX8zg0diGGjb96HmdYE2SbGVtFEeD9Tsysea+y/affiQgP4/PVy7y2Xwy+ku1/XWeinhiHpFZT/unXlL6zxmO7Ni2JmDnT0LdujvH1lZS9V/+crK13LMP40RYK3vSeG7jJc2MISe+EXGPi1LTXqMlQfCqkbweaPDsG1CqPuv6tUkma/zAAnVY9xt6Hl3DVk3cS3b8DthoT+yYvpXz/Ka/9pIwaROpDNxKYFseWVmOwFFcAENg8gXavjSOkbRqZ8z9xlv9pbyYLVm3EbrdzW98uPHiL53yiFdW1PLV0DfnGUqw2Ow8M6c2tfTphMlsYOfdtLFYrVpudgV3bMP72Ac56rX5YjvHjzRQu9bZF4rNjCOnXGXuNidPTF1GTcQJtfBTJCx9BGx2ObJcxfrgJ04kcEp8Zjcpf73StVl++zOmZy6nacxSApNmjCU3vhL3GxKmpr1PtZtfk50aDWoXhoy3kv6HMEdr0zen4NUtEGxeBJiRQuW6AwPYtSH1RsTcS5LzyCdUHTtLszUfRhAdRvf8EJya7YkTy7Aed+z05dTHVGScI6duBlLmj0caEY68x1+sjV/97HsFdW1OTeZqTkxedt74AuuRYVDottSdyALhm86se+pZ+8xu6pJhG6QzQ7tfl2CprnB2xzr8sxl5jpjLjJMEdWiBbrNScyifzkTewlVejT46h5bKpaMOCqNx/ot540f7LeRx2xAtdQmS9tvA1+u5dCH1kIpJaRdWGr+qNyeEzZ6C9ugXly9+l8kPlOtckJxE+52lXucR4qjdvBS5tTJaCAtG3bU3Yo462b/1XVNTT9kX8U2n7ypZ6tn1SUCARs6ajbZYKskzxnJed29StOuF3x1hQqbD8vAnzlrWectt2Rzf0PpDtYLdjWrcc24mDAGj73Yq25yCk4HAkjRZ7cUGDNr8Qf1OHBJD68gT8r072kKXt0JXAyU8hBQVhr6zAvG0TNe+74rru+gH43XY3AHJtDdXLX8V26jiqhCSCpj/jOvbYBEzbvwUuXUzufOxDTKcLOT7ldZ/0L0L7dnDWbbtrJflvrKPonS98pi9Aqx1vYfxw00XFZMO/FJ38W6eRsng6AO0y12H8eAs5/1x+UXITnx1D6KDuaMJDnPUD27dwxnpovL/pEiJJe20K2ujw+hLNZ4ExQJHj/6eAr7wOQvA/gxhK/T+AJEnjJEm6/7+txyVFpSL88ckUTn6SvOGjCBiUjiYtxaOIvbyCkpeXUL56bb0iCsc+Sv49Yym4fzx+17k6HidnLCNt/kP11kmaeR95b3/B3l4TsZZWEv2P/gCEpnfELy2evddN8KivjYtw1i26fzS6li2p2rCRwrtH4D+gP5pUb53LFi6m8iPPJMt2OpuiEWOU36ixyLUm9D26AXBs0HhCb+6DvnmSR52gvp3RpSZwNP0hcp5aQsKc8R7bT979FMeHTnZ2wACqftxD3vx3nf9X7j9B8wVj6rVF2qx7yFm+kZ09J2MtrSTu7nTXRpWKprPupeT7Pc5VOjdbWEvPACDpA+uVfeuQgSx7dW692y4Wn8hWqYieNYG8h2dx+pYxBA3ph7apZ4fNXlaO4YWllL7n3aFA5Qq1h9InEj6sN34tPM9fSL9O6NPiOdh7HFmPv0HyvIeddZPmjuXY/c951U1+aSK5L7wPQMFXO7nm5dEEpMXzQ/dHyJj+Nm1eHF3v4ZT8foTfhz9P9ekij/WW0koOznyPk0s3OtfZbDbmrdzAmzNG8NmLj/DNr3s5nuPZCf5ky680TYxh7bzJvDNzNK98+BUWqxWdVsOKpx5k7bzJrHl+Ej/ty2Tf8WxnvcMDJhB+y/Xoz7JFcL9O6NMSONRnLNlPvkGTuYotZJuN3Lnvcrj/BI7e+hhR9w8h6YUJnHjgOWqP5yDbbADkvvIRTWY+AEBoeif80uLJ6PUwWY+/SfL8cU67Js8dS+Z9sznQbxIRw3rj16IJACfGv0zOgtVU7ztGwbtfYvh0GwA1h7M4cON0Dtwwjcx75pC64GGSZj1AwdtfsL/XBKxlVUS5xQh9WgL7e43n1ONLSZmvJCApzz9E9aEsTs9+D0thsde5ibi9H37NmmA6U0j2c++et74HB00lZ8FqbCUV5C1eS9bjbwJ46YtaRdLM+89fZzeODH+aMy+sBuCPHpM4On0ZwR1a8J++U9mV/ig1J/JImvw3ANJm3Uvu8o380XMS1tIqr3iRNuteSr7f61wlW21etvA5KhVhj07BOO0JCv4xkoCB6fXG5NKFS5wJcR3W09kUPfCQ8hs5DrnWhF8PpR3xdUw+OniC8/+QkfcQPmMyRVOeJP/OUQTcUH/bV/rKEo+EuI7wRydS+8tO8oePJP/uh7CczFI2SCr87hxP9Zv/pGruODSd+qCK89TfemQP1fMnUP3CJGpXL0R/9xSlamgkuj63YPrifexZmVgP/oFl7y8Nmv1C/C159mjKtu0mo88klyCVisCJj2PLy6bkvpuRS4ox7/zJ0xYFeVTMmkz51FHUrn2fwIeVxMyem035tNHKb/pDyKZatJ2UNtXXMblsk3JjOGvWCip3H/VN/0KlIu0lVwJrMZQQfnMv9KnxF61v7ournDJKNuy46JhcVzf+yRGoQ5Q2/+T4BUTckX5RciPuGYw+LYHaY2fIfcmlc5OZnt3fxvqbbLWT/dx7ZPSdxMGbH68T09pN5EKgveMnkuL/cURi/D+ALMvLZFl+/1LJlyTpvz6yQHdNS6zZOdhy8sBqpXrzNgL69PQoYy8pxXzwCFitDUhx4d/nOudy5a5M1KGBaGPCvcqF9GpL8UalwTes3Ub4YKUjFD6oK4Z135+zvrZNa2STCeuxE2C1UvPtVvx6X+dRxl5SiuXQuXXWd+6IvaQEa9ZpAGSLlbKN2wke2N1T1wHdKP1MeYJRs+cI6pBANNHex+RO5Y+7CUl3ezqhUqEJCUQXE+ZVNuy6NhQ5ngQXrPmByMFdnNsSHxxM0Ze/YjaUN7wzSQJ7/Z3fzu3bEhoSfE5dLxRfyNa3vRrL6VysZ/LBaqXy6+8JTO/hUcZWXIYpIxO5nnOpb3u1c1m2WCnZsIPQG7p6lAm9oSvFjgSsenemcv5iwgls3wLTqXzMpwu86vo1TaTy1wMAGH7YT3S/a8lZux2A0v8cQxMSgL6ec1mecYqa7CKv9WZDOWV7TiBbXOdp3759JMVG0iQmAq1Gw+Du7fj+P4c86kkSVNeYkGWZ6lozoYH+qFUqJEkiwE8PgNVmw2q1ExTh6sjJFislX+wgdGA3T1sM7OZmiyNOW1gLS5xPQOxVNViLSrEayjBnF4DdTvXuIwCogwMwFyhJZ9gNXTE6rtWqXZloQpRrVbFrntOuxet/JOwGlx519SJuvo6CZZ8rckMCwfH0WNJrQZYJ7tmG4i9/Vs7B2m2ED1JkhA3qinHdNud+1aGBhKZ3xJRdSGCbphhWb6Z4/Y9e5yBh2t/JX/45yFC97/h561unszrYn+L1O6jalQmANjLUQ1+A4OvanrfOZ8e1sEEuv63YdRQk0EYqT28q/pOJPl558qvECyV2Fqz5nsjBrnoJD96I4cvfsBjKnOsshaVetvA1utYtsZ7JwZbraEe+3Yrf9d7tiOXQkXMm6vrOHbGVlGA9dWlicp2PAWivaorFve3bsg3/Btq+s2OPFBiAvkNbqtY7+vJWK3JlFQCq1KuwG3KRjflgs2LdtR1NO8+YhrnW7aD98Bjto1ajadcdy86tSDo99uMZir71tKON9TdVkD/B3Vpj+OhbDzmaFq1AUlHz8XtQW4P5x61oW7XzKGM9cgC5qtK5rIqM9tJH07Yj9rJS7Gdc58+XMVmXHAdA2fa9BHe6yif9i7D0jlhLK5x1S9bvwF5VS9hgl89dqL5yrcUpI2xQt4uKyaZjZ9DGKjFAHRyA1XGNqwP8MWflXZTc0P5dlLKyjLXAdVPRUuB5g7Gx/mYpLHGOVLBXOX0+0euEXY7Y7Zf/7wpDJMaXMZIk3S9J0j5JkvZKkrRKkqQUSZK+c6z7TpKkZEe5ZyVJmu5Y/l6SpAWSJP0uSVKmJEm9Heuvcazb46jfQpKkVEmSMtz2N12SpGfd5MyTJOkHYIokSTdLkvSbJEm7JUn6VpKkWLd9v+sof0KSpMkN6e9YFy1J0qeSJO10/DwzxQZQx0RhK3B15K2FRahjos7fmLJMzBsvErdqKYG33YQm2rOuOdfo8YQTQBMRjK2sytlJMecZ0cUpAV8XF4Ep1+BV35LvCtARL7+AXFWF6fc/ALAVFaGOboTODvwHpGM+eBhbQaFznTXP4Gx8nPrGRWLJc+lkyTeiceiLLJO6cjbN1i8i/K5BXvXqKN66G1OeEV28ty2s5dUettA7yujiIogc0o28lVs86pjdbKGJSAG7HdlS09jDvyzQxERizXfzvwIDmkb4nybG81xZ8oxo4zzX6eIiMbv7VJ4BXVwk2rPWu9etOXLa2cGJv7kbmiB/anOMzrK1ecX4nXUuG0tBQQFxEaHO/2MiQiko8bwBctfAHpzILWTAxBe448nXmXHfUFSOp+Q2u507n1pMv/Hz6N62Oc2bej7tsuQZvGyhjYvEkuuytyXf6OXvuiYx6Js3oTZT6dzmzF5BcG9lqGGTp0eQM3+VQ1bEWXY1oo2LQBcfgdntejHne/q9Ni4CdVgQlqJSTCfznOsCO7SgzdbXaPPdIk7PXekRI9yPRTmfrnNhyTPif1UStspqLMZy0hZOIvo+z2sxdGAXJEmiaqfrxsP56gvg3zIFi7HcqS9ASJ/2Tn1PPbEMTUhgo3R2joKRZa766BkibunlsU9zXrEzGY79RzrFW3c54oVrH+4xRRcXQdSQruSt3Mz/N6roKGyFrjhqKzSgjvZOnP4M/4H9sBw84iHLlzHZHeupbI+2z1Zw/u2IJjEeW2kZEc/MIHb1MsJnPork5weAKjQSe4lLN3uJASnUezi7pl0PAmYtJ2Dcc9R+sEhRvcyI+bt/o+2Sjv7O8cg1VdgO7wY8R00BaMKDG+1v+pRY5zXSetMrzu1SRBRo1GhbtyNkwVJ0/QahbtqiwePXD7gJ867fvNf37o/16CFsBtf582VMDmjbDICIoT3RJUT5pH/hf1UTat2ua4uhDL+WKWgTXL5wwW3IIFeyqo2PuqiY7H9NU6r3KDcoSzZsR5ei3CRImDkS47qtFyVXUquw5BaRM3sFCU+NdG4/M3+1c/lC/M1zX8544O44E4F9wLvAue9sCa54RGJ8mSJJ0jXATCBdluVrgSnAEuB9WZbbAR8ArzdQXSPLclfgEaDupZpxwGuyLLcHOgNnzkONMFmW+8iy/ArwI9BdluUOwMfADLdyLYFBQFfgGUmStA3oD/AasFCW5S7A7cCK89Cjfhoxf1vBg1PIv3cchZOfJHj4MFSh3k8QZS95UsP7lLy3ybKMOtQ1VLhswSugVuM/aIBHmUah0aDv1RPzgYMN61KnbT061ZU5MXwGx295hFOjniHivqEEdLmm3nqFn+5w1PMUU79s5U+zOSM4OWe1151BjZstrMVZIKmQ9EHecq4EzmFbn9VvwKfqc8O6ulnTXyf6gSEAqIP8we6tU6N97jzqn63Sz/szaZmSwLdLnmDN85OY//4XVFYrd97VKhVr5k1i8+uPk3E8mzxjPU8GvWxRryLORVWAH6nLnqB43VbnU7Koe2+kZP0PAGQ/+y6pL090yGrId+uzt7sOEiG9r6V4/Q6PAlW7j5KRPoWDQ2YQO/pmb/nOGFHPMSAjSRKBbZtS+P435Lz4oeuY/HTETx5O7cncC9MXJSkp37HXY13N4SynvvETb0fy09Yj/xw6O7YduvVJDg6eTtWeYwCEdG/lUSZpyt+QrTaKPt1xzljUdM7IeuPF/wsXex0DaDT49eqJOePSxWR3THv2X7jOajW6q1tQuW4DBfeOQ66tJXjEXXXK1VPBW6513y9Uzx1LzVtz0N90n7LSPwhN2+7Yju6l9q05oPND06Vf/bqdy+YN+JukVjuvkYODHvWUJUlIgcGUP/4w5h+/Q9uhaz1CQNOmA/oBN1Gz6qx3WjUatF16Ys388/N3oTFZ1yQGUGKy3Wx11fMU3vD+69svYCuvdv4f+/Bt2IrLnd8/uBh9Q/p2dK2u+w7ABcbknNkrsFcqN8CDr+/gHMWTO3sFkX8feFFyZUfMiLr3RnLmuLqOqa+4Xj24EH9z31fzt51Dqevu/i4FmqEMo84DXkHwP41IjC9f0oF1siwbAGRZLgZ6AHU9qVVArwbq/tvx9z9AqmP5F+ApSZIeB1JkWT6fR3efuC03ATZJkrQfeAxwb8W/lGXZ5NC1EIhtQH+AAcASSZL2ABuAEEmS6h3nKknSQ5Ik/SFJ0h9fZx5CHeu6s6+JicZWZKyvWr3YDEaChg8jZskC1BHhIHm6vi4hEktBicc6a3G5kuiqlbK6+Ejn8ExznhG9+51aR/3Q3q5hXbaCAuTqanRt2wCgjo7Gbjh/nQH8enTDkpmJ9eQp1LExzvWa+Civ9xMteQa08S6dtHGRzuFGVkdZm7GMis2/EDlqGM02vk6zja8j+ft5yNHHR3o87QWwGMvRhAR42MLkKBN8bTNaLX+ErjvfIHpod5q/MJrIwV0Iu76thwy7uQpJo2/U8V8uWAsMaOLc/C82Cmsj/M9aYPD4Xxsf6TX8y5xnQOfuU/FRWAqKseQZPda71zUdz6F08+8AJNzaE0t5FX6JrrvtfvERmPI9/bqxxMXFkV/sGvJaWFxGjNuHTwDW/7CL/p1bI0kSyXGRJEaHczLPc6h2SKA/XVo1Zff+wx7rtY7jdMeSZ0Sb4LK3Ni7S5e8aNanLnqDk8x8o++Znp89H3J6OpVA51pKNPxHYvoVTlqddFfuZ84zo4j2ftugSomi9aSGtNy3EUlhCcM+2FH/hGu7sHiNqj53BXlGFJjzYeV24H4s5z+jxQSltfCQ1mWdQhwRizjNStfsounjXdn1qPPqkGII6taTZiifQxUfS6ptX0TWJblBfS34x0Q/c6NRZGxlK7THPe551OtceO4O9phZtdLhHXPsznS0FJcQ8cCNXrXqaaza/ijlbecoW3KGFw54RBHe9moiBnTgy4TVln8ZyNCGufSgxRdEj+NqmtFw+lS473yRqaHeavTDG47WMS4m9sAh1jCuOqmOisBkM56jhjV+PrliOHFVicozvYrL/tVc5y4X9zfU+tq3Q4NH2qWOjsZ1nO2IrLMJWWIT5gHLNVX+3Hd3VynmzlxpQhbt0U4VHIZd5v/PulHU8A1VUPLoBdxD4xGJUTdKwGwuRQiOw7v0JdZpyo+TP2tHz8TdzntF5jbgjG4vAbsf8q/K6CBYr2KxIIaEe5dQpTQmc8BgV859CrvAc3aLt2A3biaPYs0+hjnKdv4uNybrEaFp+s5C0N6ZTtkl52Gj8fAemrHyf9C9qM8942FS16koAACAASURBVKp47VasJeWY3G6kXWgbkv3kUuc2U1b+RcZk17vmQV2vcSbupV/+hD41vtFyW2x4GU10OHGT/461oBhtQjQRt6dT9rXbftq7Rg1ciL8BSBo1zd+egfGz7ZxFAWAD7MDbKA+ALh9k++X/u8IQifHli0R9t289aWi7yfHXhuPL47IsfwjcAtSgJLjpgBVPH/DMkKDKbXkxsESW5bbA2LPKmtyW6/bZkP4qoIcsy+0dv0RZlivqKYcsy2/JstxZluXOfXONaJMSUSfEgUZDwA39qNn+cwOH74nk54cU4E/l2vUUPDgFa04eNT+5vpoc1PEqbOXVzk61O+U/ZRAxVHnvKmp4P0o27QSgdPNOou7o61XflOM2XOnQYdTxcdiKS0CjwX9AOrU/np/OdfgPTKdmy1Yshw6jaaK88iJpNYQOvZ6Kbz2HiJV/9xthtykdKv/2V2OrqMZaVILkr0cV6K/U9dcT1KsDJR99w/Ghkyl48T10SbFOGcEdW2CtqMZcz/t+pT8fIHqo8j5T7J19MDps8XvXCfzeRfkVbfyVY0+swPjNTkxnPDucKq0/2Cxecq8ETBlH0CYnokmMBY2GoBv7UrXt1z+v6Fa/DkmrIfyW3pRt+d2jTNmW34m4XXnqEtDhKmwVVVgLS6jaexR9ajy6pBivuprIUAwrlfcHS/ccJ/ffP5E4/HoAwjo1x1pRjeki391s27Ytp/MNnCksxmK18s2v++jTsZVHmbioUH5zfG3XWFbBqTwDTWIiKC6vpLxKuQdXa7bwa8YxAmTXUw9JqyH85t6UbznLl791t4XDlx3XZ/KLkzAdO0PRivVU7z2KPi0BXVIslsJiIu8aCEDwde2cww5LN/9OpONaDeyo2NXisKtfmsuuEcN6kbNgNQcHTeXgoKmYc5ROuCXPSGBHJWmR9FpXRzYxGr+miVT8eoCIm5R3PqOG96PEcaOidPNOIu/o59pveTVl23ahS4zCYizD/+okIoa57m3WHM5ib/sRnBj/MtX7jmHOM5I14w1spRUN6lu65XeKVn7NwUFTOTP/fWqz8ggb0Nm5TwCLscxDX3N2IRU/Z5y3zpbCEgxrtnLotqc4cMM0SrftAqD68GmCOyod0oT7b+DgAws8vrKtxAsldsbe2dcZL3Z2ncDOLuPZ2WU8ho2/cvyJtzF+s7M+1/M55kOH0SQloo53tCMD0qnd0fBHo+qjLibXyQLfxGRTpvJRrKDrOxI19g6XzgcPo012a/sGnn/bZzeWYCsoQpOifKTNr0sH58e37FmZqKITkCJjQa1B0/F6rPs8Y5oU5foegKpJM9BoMH+7jpp3X0AuL8F68A+0Xfujubo9skU59/W1o431N2tRKeZcA37NEjzkWI8qCb6ux/XKaKp+g5CtVuRy1407VVQMQY/PoWrR89hzvQfG6Xr1x7TjO6xHD6OKV+zii5icu2AVhwdP5dg9z1Lq+PhWwpThlG3f45P+Rem2Xfiluc5HxO390CVGU7LelchdaBtStdd1A8L48eaLisnuWPIM+LdMVY7j+g5glxstt3L7Hg52G8mRIY9Qtvk3Im7vp8T6+250ynAfYg6N9zdQnjrXHDtDwVsbOIt4t+XbgIyzCwj+t5Audpid4NLgGIr8GUoSaZQkKQJ4D1gry/IqSZJGAMNkWb7N8V5wpSzLL0uS9D0wXZblPyRJigL+kGU5VZKkpsBJWZZlSZIWAaeAN1CGhlwNVAI/AN/IsvysuxyHPruB0bIs/0eSpH8BabIs93Xft6NcBjAUCDxbf1mWiyVJ+hDYLcvyS47y7WVZdn3KuAFOd+4v+13XlfBpE0CtomrD15S/+yFBtw8FoPLTjagiw4l7fymqwACQZezVNeTdOQpVWCjRLz2nCFKrqd70HeXvfkjyH8r0R9WHsjgxdQlV+5SO/dWrZnJi+ptYCkrQJ8eeNZ3CImTH0KjUeWMI7dsBe43Jo363XOWBveXESWzFJWhiY0AlUb3xaypXfkDArTcr+/38C1QR4US/uxwpMADsMnJNDYV3j0CurkbS64n9/BMK7rgHuaoKfY9uRL7yAuasPErWbqHozTWE3600DiUffg1A/HPjCL6+E/ZaE2dmLKJ2/zG0SbEkL5ul+JVaRdmGHyh6U/niaoutb6HSaZ13bC0lFey/ay6Ve5UPUbT54Ekypy3DXFCiTNe03DH9SsZJDk943WmLOq56bQLFW/7jnK7p+nzlK6my1YxsNWGr9P7gE8Bjz7zAzt37KC0tJzIijPEP3sftNzf83h2ANqopFoP3FBgXK1sb1RSA4208ywT07kLk4+OQ1CrKP9tM6VsfEXLnTQCUr/kSdWQ4TT5ZjCooANkuI1fXcHrYQ8hVSiLYLGMTAKasPIyffEf+4rVE3TsYAMPqbwBImjuWEIdPZT26mOp9jmGr/TrR5NkHkdQqZ12A6FFDiX5gCH5NEzm+eD1H5n7ENfNHEpXeHnuNiX1TllHmOJedP3ic/dPewlRQQsrowTSdcDP6mDDMhjKKvtvD/mlvoYsO5brN89AEK8OytY7h8FvenseLqzdit8vc2qcTY4b1Y813Sgfnzv7dKCwp5+nl6zCUViAjM2poH4b26kDm6TxmLV+H3S5jl+3c0K0t427rj1+X2522KF7zLQVL1hJ5j2IL4weKLRLnjCWkT0fHFB6vU7P/GIGdW9Hi0wXUHDrlHIpbuukXwm/tiypAuVeni4uk9nQBJet3kLNAefcsee5DhPTtiL3WxKlpr1PtuFZD0zuR9OwoUKkxfvIteYtd0+2kvjoZfVIM2vgo7LUmAlqmcGLyIuIn/A1dQhSmM4XkvPQRNYeyaPrmo2jCgqg+cJITkxY6r4vk5x9yxoiT0xZTve84oekdSZk/Fm10ONaySnSOj/JkPbGUotWbnPpG3zuI2pO5nJyy6Lz1rdp1BP+WKc5jDWiZQs2R08hWG7rkGE4/8y7GT7aiT45tlM765Fiav6MMMZTUavyvTqbmVD72GhPqkEAklNjhlxKL8eudZE5e7IwXmrAgKjNOcWTCa+eMFyFdW3LthkvzZfo6cnqko+/RjbBHxoNKTVVdTL7NEZM/U2JyzL+WecTkgn+MdMbkuPUfk3/7vc6YHPXq/Esakys//YKa7T8TNm0CklpF5YavqfjXhwT+TWn7qv6ttH2xKz3bvvy/j0KuqkZ7VTMiZj4KWi3WnDyKZ79Ik63rqZg4BHXrzsp0TZIKy6+bMW/6BG0v5dUMy49foRtwB5pu/cFmBYsZ02fvOKdr0g25B03H65GCQ5HUynRN6oRUdibephzH+7M49dgbzna0Mf4G4H9NKmkvTUDSaghonQpA8W190HbpSeAjs5C0OuzlZVS9Nhd1gvKlY9OmDQSMfwxdjz7Yi/KVk26zUf6Y42vXOj1hK9ZSNu4fyNVVaDt2I/jpFy9ZTLaWVWLONfqsfxGa3pGWqxW/MRcWkzV5Ifq0BJ/pC76JybkvraJi238I7NyKpFem4JeagN1kxvjJFnKeXn5RckPSOxN6Q3c0YUGoHB92PDD4URIfu/uC/S2oSytafT6P6oOnQJYJuCYN4CaUL1CvQhlGLaP0m8ei9JsvC2pWz7zskzj/e5+v98WiyxWRGF/GSJL0AMqwZRuwG2U+tXeBKJQ51UbKsnz6PBPjJ4F7AQuQD9ztSFQnA5OBk0AOcKqBxHgYyifrc4BfgS7nSoxlWT51tv6yLI9w6PQG0ArlyfJ2WZbH/ZktTnfu73NHrUuMf0v4m0/l1iXGuT37+VQuQMLP28hoOtTnctucUKbn2R433Kdy6xLj80lgG8v5JsYXIhe8E+OLpS4x3pU0zKdyATpmr+er2Lt8LndIgTJfau3OeqagugjqEuM9Kbf4VC5A+6wN/NHkVp/L7Xzmc2en35d0yfkM4IrTeUfcHX9esJH0zq9/7m9fkdMj/c8LNZLEX7Ze0pic3aW/z2Un7fyOiolDfC43eMlXl/QaKb6tz5+UbDwRn/1wyWKyr/sW4Opf+FrnjtnK095LFZMvlVzA5z7n8LcrIpmref/Jyz6J879//hVhyzr+69PwCBpGluWVwMqzVnu17LIsP+u23Ndt2YDjHWNZlucD8+up+zr1fMTLXY7j//XA+nrKPXvW/23Opb9Dp7+fLUcgEAgEAoFAIBAI/luId4wFAoFAIBAIBAKBQPCXRiTGAoFAIBAIBAKBQCD4SyOGUgsEAoFAIBAIBALBlYT4TpTPEU+MBQKBQCAQCAQCgUDwl0YkxgKBQCAQCAQCgUAg+EsjhlILBAKBQCAQCAQCwZWEY45nge8QT4wFAoFAIBAIBAKBQPCXRpLFi9uCKwPhqAKBQCAQCASCS43031bgfKj514zLvm/sP/LFK8KWdYih1AKBQCAQCAQCgUBwJSGGUvsckRgLrghOd+7vc5nJf3wHwG8Jf/Op3G65/wYgt2c/n8oFSPh5GxlNh/pcbpsTGwHYHjfcp3Kvz18LgMVwwqdyAbRRTS+ZXIBjrQf5VG7zg5sA2JU0zKdyATpmr+er2Lt8LndIwccA1O781Kdy/brcDsCelFt8KhegfdYG/mhyq8/ldj7zOTsTb/O53C45nwFccTrviLvD53J756/zuUx3cnqk+1xm4i9bL2lMzu7i+7Yvaed3VEwc4nO5wUu+uqTXSPFtfXwuO+KzHy5ZTPZ13wJc/Qtf69wxez1w6WLypZIL+Nzn6vxN8NdEvGMsEAgEAoFAIBAIBIK/NOKJsUAgEAgEAoFAIBBcSchiKLWvEU+MBQKBQCAQCAQCgUDwl0YkxgKBQCAQCAQCgUAg+EsjhlILBAKBQCAQCAQCwRWEbL/sZ2u64hBPjAUCgUAgEAgEAoFA8JdGJMYCgUAgEAgEAoFAIPhLI4ZSC64Y/Hp0IXz6BFCpqPr8K8pXfuyxXZOSROQzM9C1bE7pm+9SsXqtc1vChg+wV1ejjoxAFRiAJetMg/vRJ8XQfOk0NGFBVGWc5Pik15AtVgBS5jxIWHpH7DUmjk9dQvV+ZR7duDFDib57AJw1qiXyjUXormkFgL3WhD2/gKIRYzx0Dpv5ONqrWlC+/B2qPloDgDo5iYjZ/3SWUyfGU7NZmXe5xda3KFmzGcMy7zk/4//5EEF9OyPXmjjz2CJqDxwH4Krt72CvqkG22cFm4/iwqQCE3HgdMVPudtbvuPVlMqe8QeX+k972T46h5bJH0IYFUbH/JEcmLnbaBSCofTM6fDmPQ2MXYtj4q0ddTVgTZJsZW0URXkYCZs17le0//U5EeBifr17mtf1i8JXsgF6diXpyHKjVlK/7mtIVazy2a9OSiH1+GvrWzTG+thLz0VMe5eujyXNjCEnvhFxj4tS016jJUPwppG8Hmjw7BtQqjB9toeBNZR5h/9ZpJM9/GEmvRbbZyZ65jOo9RwFot2gcoe2boosJQzZbMZdUsG/yUsr3n/Lab8qoQaQ+dCOBaXFsaTUGS3EFAIHNE2j32jhC2qaROf8TZ/mf9mayYNVG7HY7t/XtwoO3eM4nWlFdy1NL15BvLMVqs/PAkN7c2qcTJrOFkXPfxmK1YrXZGdi1DeNvH+Cs1+qH5Rg/3kzhUu95khOfHUNIv87Ya0ycnr6ImowTaOOjSF74CNrocGS7jPHDTZhO5JD4zGhU/nqna7X68mVOz1xOlcM2SbNHE5reCXuNiVNTX6fazc7Jz40GtQrDR1vIf0OZI7Tpm9Pxa5aINi4CTUigct0AuibRtP1+MbUncgGo3JVJ3hv/ptmbj6IJD6J6/wlOTHbFi+TZDzr3e3LqYqozThDStwMpc0ejjQnHXmP2OGb/VqmkvDAOfVoCKj8d5uxCTk5ZdN76AuiSY1HptNSeyAGg07GPPfTNemIZuqSYRukM0O7X5dgqa8Cu2KLzL4ux15gp/HQ7MXf2JaBFIntufJLKvUrM0SfH0HLZVLRhQVTuP1FvvGj/5TwO1xMvLiX67l0IfWQiklpF1YavqFz1kcd2TUoS4TNnoL26BeXL36XyQ+U61yQnET7naVe5xHiqN28FLm1MBqXtC3vU0fat/4qKetq+iH8qbV/ZUs+2TwoKJGLWdLTNUkGWKZ7zsnObulUn/O4YCyoVlp83Yd6y1lNu2+7oht6nfPnWbse0bjm2EwcB0Pa7FW3PQUjB4UgaLfbiggZt3lh/82uWQLOl0+uVFTh1FroeSvyxFxVQPmsKconRta/rB+B3m2I/ubaG6uWvYjt1HFVCEsFPL0AVEQ0SIEP1quVe8i8mJmtjI5DNVmxllQA0XTiRwHbNkO0yWf98h4pfDjS6fxHatwPNXp+MOiQAa2mVh67+rVJJmv8wfmkJSH46zNkFnHpk0QW1I3W0zfgYe40Jq6GUnOfepvLXDOe2843Jhn994dxPymLlPLbLXIfx4y3k/NPb5o2Rm/jsGEIHdUcTHuLyifYtnLEeGu9vuoRI0l6bgjY63Bnf3HgWGAMUOf5/CvjK6yAE/zOIJ8aCKwOVivDHJ1M4+Unyho8iYFA6mrQUjyL28gpKXl5C+eq19Yoof+cDzAczye55I8XPv9rgrpJm3kfe21+wt9dErKWVRP+jPwCh6R3xS4tn73UTODljGWnzHwJAGxdB7IM3kXHjDPanP+KhszomisK7R5A34Caw2TDt3eelc9nCxVR+5Jlk2U5nUzRijPIbNRa51oS+RzcAjg0aT+jNfdA3T/KoE9S3M7rUBI6mP0TOU0tImDPeY/vJu5/i+NDJzg4YgCkzC+O/Njj/Pzp9Oc0XjKE+0mbdQ87yjezsORlraSVxd6d7HGvTWfdS8v0e5ypdXIRz2Vqq3IiQ9IH1yr51yECWvTq33m0Xi09kq1REz5pA7thZnL55DMFD+qFtluxRxF5WTtG8pZT861OQJK/yZxPSrxP6tHgO9h5H1uNvkDzvYee+kuaO5dj9z3EofSLhw3rj10I514kzHyBv4cccHjyVvJc/JPGpBzxkHp7zIRUHT2MqLCVj+gravDi63sMp+f0Ivw9/nurTRR7rLaWVHJz5HieXbnSus9lszFu5gTdnjOCzFx/hm1/3cjzHsxP8yZZfaZoYw9p5k3ln5mhe+fArLFYrOq2GFU89yNp5k1nz/CR+2pfJvuPZLn0HTCD8luvRt/D05eB+ndCnJXCoz1iyn3yDJnMV28g2G7lz3+Vw/wkcvfUxou4fQtILEzjxwHPUHs9BttkAyH3lI5rMVGwTmt4Jv7R4Mno9TNbjb5I8f5zTzslzx5J532wO9JtExLDe+LVoAsCJ8S+Ts2A11fuOUfDulxg+3ebUrTargAM3TOPADdPIemIZSTPvp+DtL9jfawLWsiqi3OKFPi2B/b3Gc+rxpaTMVxKQlOcfovpQFqdnv4elsNjjuFNfmkDJN79Rvfcop59+m8rdmeet78FBU8lZsBpbSQV5i9eS9fib9eoLNE5nN44Mf5ozL6wG4I8ekzg6fRnRt/fm0KiXKPv1kEfZtFn3krt8I3/0nIS1tMorXqTNupeS7/fy/4pKRdijUzBOe4KCf4wkYGA6mlTvdqR04RJnQlyH9XQ2RQ88pPxGjkOuNeHXoyvg+5h8+uF5HjqHz5hM0ZQnyb9zFAE31N/2lb6yxCMhriP80YnU/rKT/OEjyb/7ISwns5QNkgq/O8dT/eY/qZo7Dk2nPqjiPPW3HtlD9fwJVL8widrVC9HfPUWpGhqJrs8tmL54H3tWJtaDf2DZ+0tDVm+0v9Uez3X67IHBbgmySoXm6jaUTbqfkrtvBL0fAaMmetqiII+KWZMpnzqK2rXvE/iwUt+er9woKpt8PyX33gQqFbbTJzzqXkxMzl2wGnOOAVNWHlmPv+GUub//VA7f9Rwpz4wASWpc/0KlIm3BWOwmC/9pOwJLUamHvskvTaRs069U7T3KmX++RdWeoxfdjpRu+gWroZQzTy8jYdYokCSgcTG5Lp7HPzkCdYjS5p8cv4CIO9IvKtZH3DMYfVoCtcfOkPvSKqeMJjPv95DZWH+TrXayn3uPjL6TOHjz43ViWruJXAi0d/wur6TYbr/8f1cYIjEWXBHormmJNTsHW04eWK1Ub95GQJ+eHmXsJaWYDx4Bq7VeGX7XdaXqq80AmDMO1VsGIKRXW4o3Ko28Ye02wgcrnZ/wQV0xrPseUJ68qEMD0caEAyBp1Kj8dKB2XVLa1i2xnsnFlqvoLGk0yBaLl86WQw3rDKDv3BF7SQnWrNMAyBYrZRu3Ezywu6feA7pR+pnyBKNmzxHUIYFoosMblAtgOn4G/7bNnf9X7DqKJiQQXUyYV9mw69pQ5HiyU7DmByIHd3FuS3xwMEVf/orZUN7wziQJ7LZ6N3Vu35bQkOBz6nqh+EK2X9ursZzOxXomHyxWKr/+nqD0Hh5lbMVlmDIywWpFEx/tVf5sQm/oSrEj4arenamcr5hwAtu3wHQqH/PpAmSLlZINOwi9QfFBZFAHBwCgDgnAUuBKrAw7Mogd3JnsD7ZiKa9GttvRhASgr+dclmecoia7yGu92VBO2Z4TyBbXedq3bx9JsZE0iYlAq9EwuHs7vv+P5/UjSVBdY0KWZaprzYQG+qNWqZAkiQA/PQBWmw2r1U5QRLyznmyxUvLFDkIHdvO0zcBubrY54rSNtbDE+TTEXlWDtagUq6EMc3YB2O1U7z6i2CY4ALPDNmE3dMXouG6rdmWiCVGuW8XOeU47F6//kbAbXHrU1Yu4+ToKln0OgCYy1Mtmwde1pfjLn5VzsHYb4YMUGWGDumJct825X3VoIKHpHTFlFxLYpimG1ZspXv+jhyy/Zon4pcRhXPc95dv3EtTx6vPWt05ndbA/xet3ULUrU1mp9m7mG6NzXYxz7mNQV+dyxa6jqHRarBXVXvtQ4oUSRwvWfE/kYFe9hAdvxPDlb1gMZV71LiW61i2xnslxxuTqb7fid713O2I5dATZWn+sAiUm20pKsJ66NDHZfDLHpfM1LbG4t31btuHfQNsnn9WOSIEB6Du0pWq9oy9vtSJXKk8dValXYTfkIhvzwWbFums7mnaeMQ1zrdtB++Ex2ketRtOuO5adW5F0euzHlSeLZ/sLXJy/hfRq61zWtGiFPTcbe4FiC9vpk6hi4jzKW48cQK6qdC6rIqNddfNysBfkoWnVDnuxAU3zVh51LyYmh97Qlapdh7EUFFO9W7n2KvceU/QwlmEtqyLw2maN6l+EpXfEdKYQJJDUaoq/+MlDX7+mieiS4yj+dBvl2/cS2OHqC2pHZLPLbyp/3EvJFzsI7HoNtvIqAtop/YPzjcmmY2fQxkYqsoMDsDqucXWAP+asvAuO9aZjZwjt30UpK8tY3do+93YQGu9vlsIS58gYe5XT5xMR/CURibGgXiRJul+SpH2SJO2VJGmVJEkpkiR951j3nSRJyY5y70mStEySpB2SJGVKkjTUsT7VsW6X49fTsX6VJEnD3PbzgSRJt/yZPuqYKGwFro68tbAIdUzU+R+QLBPQtxehY+4n8LabGiymiQjGVlYFjqGT5jwjujglyOviIjDlGpxlzblGdHERWPKLyVu6ng47l9NxzzsunaOjsBUUKnXbt8NeXoFKpzt/nR34D0jHfPCwUxaANc/gbHycusdFYslz6WfJN6Jx6I4sk7pyNs3WLyL8rkFe9dwx5RnRxUd4lokIxlpe7WEXvaOMLi6CyCHdyFu5xaOOOb/YrX4K2O3IlprGHPplgzo2Eku+m//lG87pf6qgQK/yZ6OLi8Ts7k95BnRxkWjPWm/JM6J1nKMzz64gceYI2vz2DomzRpL7guuueezgzvjFRyBbbYS2S8M/IZLavGL8zjqXjaWgoIC4CFdCGBMRSkGJ5w2Quwb24ERuIQMmvsAdT77OjPuGolIpzYvNbufOpxbTb/w8urdtTvOmnk+7LHkG5/HVoY2LxJLrsp8l3+jl77omMeibN6E2U0lOcmavILh3BwCaPD2CnPmrHLIizrKzEW1cBLr4CMxu14s539PvtXERqMOCsBSVYjqZp6yLDkOfHEPrTa9w9bq5hPbv5BEv3I9FOb+uIZ6WPCP+VyVhq6zGYiwnbeEkou/zvBZrjpwmoG1TzLkGIob2RJcQdd76Avi3TMFiLHfqC6BPinbqG9S1FZrw4EbprK0b+SHLXPXRM0Tc0stjn+a8YvTxZ8WiiGCs5a59uMcUXVwEUUO6krdyM//fqKKjsBW64qit0IA6OrrRcvwH9sNy8IiHLF/GZHeUdsR1LdgKilBHn1/bp0mMx1ZaRsQzM4hdvYzwmY8i+fkBoAqNxF7i0s1eYkAKjfSW0a4HAbOWEzDuOWo/WKSoXmbE/N2/0XZJR3/neOSaKmyHdwO4/KWu/oX6m4OIYb2dy1JEFDZDIf73jCb07bWok1KxnfZ+7acO/YCbMO/6zaMugL53f6wH9qCK9LTjxcTkyDvSCb+lt0dMDh/cDdQq9EkxBLZrht9VSY3qX/hf1YTak/nO/kX8hNs89FXiRTPMuQbCnfGi8e1I6TeuVxlCB3bDUlCMX/MmBLRphjZBsdH5xmT/a5pSvUe5QVmyYTu6FOXGRcLMkRjXbb3gWO9/TVMktQpLbhE5s1eQ8NRI5/Yz81c7ly/W33RNnPHgN7fVE4F9wLvAue9sCa54RGIs8EKSpGuAmUC6LMvXAlOAJcD7siy3Az4AXnerkgr0AW4ClkmS5AcUAgNlWe4I/N2t/ApgpGM/oUBPLnRoinz+n6kveHAKpj37KVm0nODhw9B3aNtASanh/Uje22RZRh0aSPigruzp9jC7O7gPXXWV9x+QjvnAAeRG6AyARoO+V0/MBw42rFfd3urRr67MieEzOH7LI5wa9QwR9w0loMs1f1LP899zlWk2ZwQn56z2GjKjCXUNm7YWZ4GkQtIHecu5Eqjv+Ot5V/piZcqyXK8L1p3HqPtu5Mxz75DR7UHOPPcOyS9NchapzSsmvHtLYxCVcQAAIABJREFUUkffSMnOTOyOYcWN9rn6dDpb9bP+/3l/Ji1TEvh2yROseX4S89//gspq5c67WqVizbxJbH79cTKOZ5NnLPWS53Utn8MGAKoAP1KXPUHxuq3Op2RR995IyfofAMh+9l1SX3YMsWzQd+uzv7sOEiG9r6V4/Q7nKmtxOXu7PsTBQY+S/dy7pL74MKik+oXUdwzISJJEYNumFL7/DTkvfuix9dSji9E1iSHlpYmogvxdI0zOR1+UpKR8h+fw5Mz7n3fq2+yNaaiC/OtR6xw6O7YduvVJDg6eTtUe5SlYSPdWXmXqOFcsajpnZL3x4v+Fc+h13mg0+PXqiTnj0sVkTyH1rDtfndVqdFe3oHLdBgruHYdcW0vwiLvqlKtPsNca675fqJ47lpq35qC/6T5lpX8QmrbdsR3dS+1bc0Dnh6ZLv/p1O5fN/+TYJK2GsBtcI5PqZNV8sIKyMcOxHj6AJqVpPUJA06YD+gE3UVP3HnGdHhoN2i49sR497H24FxGTK37aR+G/NnrEZIuhjDbfvETK7FFU/nEYqb4RU+fqXwCSTuPsX2Q9/Y7H9qzpryvx4sWJqAJd8aKx7UjU/Tc6i5jzDMRPu5vALq2p2nUY2eq4Ts8zJufMXoG9UrkBHnx9B+contzZK4j8+8ALjvU5s1cgO2JG1L03kjNnhbNM6isT3ORduL+pAvxo/rZzKHXd3d+lQDOUYdR5wCv1SPnvIdsv/98VhkiMBfWRDqyTZdkAIMtyMdADqOvFrQLcHxuskWXZLsvyUeAE0BLQAm9LkrQfWIvjfQ1Zln8AmkuSFAP8A/hUluV6xxFLkvSQJEl/SJL0x9eZh1DHuu7sa2KisRUZ66vmQdDwYcR9sJzo1+ZhKzKiCvSn5vsf0V3Tst7y1uJy1KGBzuGHuvhI55BMc54RfYLrDrMuIRJLQQmhvdthyi7AWlzuMfzOVlSEOjYG1Cr8+vbGll+A3fDnOrvj16MblsxMrCdPKbLqjj8+yuv9REueAW28Sz9tXKRzuJHVUdZmLKNi8y9EjhpGs42v02zj617DkPTxkR5PewEsxnI0IQEedjE5ygRf24xWyx+h6843iB7aneYvjCZycBfCrve8+WA3VyFp9I06/ssFW74BbZyb/8VFYSts+FzaK6u8yp+NOc+Azt2f4qOwFBRjyTN6rNfGRzrPUeQd/Sj9WhmGV7rxJwLbtyDqgSHKtutak7f+F7Le24w2NJDqE/n4xUdgyi+5wKNWiIuLI7/YNeS1sLiMGLcPnwCs/2EX/Tu3RpIkkuMiSYwO52Se51DtkEB/urRqyu79hz3Wax3H7Y4lz4g2wWU/bVyky981alKXPUHJ5z9Q9s3PTp+PuD0dS6FyrCUO29TJ8rSzYk9znhGd2/Wii4tElxBF600Lab1pIZbCEoJ7tqX4C9dwZ/OZImwlyofKqvefoPb/2Dvv8CqKroH/5rb03hNC74L0piC9KiIidhELgoD6Anb0U1DEig0Ee8EGqIgiHVFsSC8BKSFASO89ubllvz/25pbcBBK48TWv83uePLm7O3Pm7JmZMzs7ZZPS0QUH2OuF871UpudiiHWMfOhjwig/noI20I/K9FxK953AUG2kteJkKgXrd5D+6pfkffsLxjMZ59TXlJFHxO2j7Trrw4KoSHTdWNB4IsWh7+kMdCEBLj7ufDqbMvOJvH00bZc/ySWbFlF5Vh11C+jWxmbPULsvsOdfbhG6QEcaqk9R8yagS0vavz2LXrveIvyqvrR6forLsoyGxJqVjTbS4Ue1keFYctxnc5wL7369MR07ofrkSM/5ZJ8ubWtMz5KV49L2aaMisNSxHbFkZWPJyqbysFrnyrZux9BOzTdrQQ6aEIdumpBwlMK8GuUAWE4moAmPwTDsOvwefRNNkxZYc7MQQaGYD/yGtoX6osSU6epvqrepdSlvVQQN7m7f4BJAyc1GG+6wuTUrHRER5aartllL/GY8RPHCx1GKi1zi6rv3wZJ0AuHjizXPNe/r65PDbx9DxO2jiX7gerWOnk63+x2As/M/JmH4HI7f8TzaID9KDyTV6/mi4ngKvh2a2Z8vDNWmmRtPplKw/g/SX/uS/DVV/qL+7YhXU8d09LRn3ifnsw3kfrEJbaAfxtPqxn1198mOteb+vS+xb1xY8MNveDWPqbevb/Pdy+giQoi+/wbMmXnoYyMInTCEwvVO6TjZ/ELLm9Bpaf3uw+Su3k41MgELYAXeBXpXDyD530J2jCU1Yduz8ZwotfyuOp6F6lC6AD0B5znEy4FbUEeOP6w1AUV5R1GUnoqi9ByUlos+Pg5tbDTodPiOGEz59t/PeyMlq9aQedcDZE75D2U//Ybf2FF49+lp36SnJop+SyD0KnWtVfjEweRv3AVAwaZdhF83CAD/7m2xFJVhysrHmJqDf/e2aHxcp0mb/jqKrkkcPiOGYU5OwbtfXyp+Pb/OzvgMH0L55h/tskB9ix501RUUb/nTJWzR1j8JHq9ucOPTtR2W4jLM2fkIHy80fuookfDxwr9/N/K/2KBu+nLV/RRtdjQwAd3bYC4uozLLfVSv4PfDRFylrqGLun4guTa77Ow9g5291L/stTtIfPQ9cjfswpji+tCh0fuAxeQmtzFQkXAMfbM4dHFRoNfhP3oQpdtq30nXnJ7tFr46hZt3EjpBHWXx7dYWS3Ep5qx8Sg+cwKt5DIb4SIReR8jVAyjcvBNQ11L59+0EQMDll2I8lUbOx+qEiz/GPkXm+t20mHolitmCLsAHc3EZxhrysj507tyZ5IwcUrLyMJnNbNhxkIHdXdfmRYcH8adtt93cwmJOp+fQJDKUvKISikrV0YOKShM7EhLxVRzrUYVeR8jYARRtrlaWtzjbxlaWbZ3epi/ehzExhez31lB24AReLWIxxEdhysoj7MbhdttU2KYTF2zaSZit3vp1V+1sstnZu4XDzqHj+pP6wqccGTmLIyNnUZmaDVYrpvRc/LqrnRbFbAHbFHGvplF4t4iheMdhQq9U13yGTxxM/qadtnR3EXbdYEe6RWUUbtuLIS4cU24hPu3iCR3nOi1ZFxZk03cwMQ9MpPDn/efUt2DzTrI/Xs+RkbNIWfgJFWfSCR7W054mYF/HW6WvMTmT4t8T6qyzKSufnJU/8tf4xzk8YjYF2/YCUHY0mYDubbAUl2Gq1V+ofjTq+kF2f7Gr9wx29ZrOrl7TyVm7g5OPvkvuhl1u8RuCyr+OoouPQxtja0eGDaHil9o3jaqJKp9cJQs845ONx8/UrPORo+ibOrV9w+vW9gFYc/OxZGaja6Zu0ubdq5t98y3rmeNoImIRYVGg1aHrfgXmg64+TYQ79gPQNGkFOh2VW76i/IPnUYryMR/Zjb73UHTtuqKY1B3Wq15OOVPf8lZF6DX9yfvWacbGiaNo4pur64p1OgwDh2M9leiSliY8Ev9HnqH0tQVY01Jc48Y0wTD0Soy/bcPQfwimXa5rduvrk3M+XocxKY2Up9+nYOMOIu++GuOpNHy7qXXPYlt7H3hFFxSzhfITKfV6vijYthd9WCABfTqgDfSp0V9U6Rx9//UUbd9/Ye3ISYedtIF+hIwdgDm3EMVsxXhC3Syxrj7ZGVN6Dj7tm6v3dEU3sCr19vUl2/dzpM8dHBvzHwo3/UnohMGqr7/NMcpd4bR0BC6svDV/ZQbliSlkvvMd1Yhx+j0eSKgeQPK/hbjYaXaS/z1sU6lXA/0URckVQoQCHwGrFEVZLoSYDIxTFGW8EOIjIBK4CmgB/Ay0BhYCKYqivCKEuAP4QFEUYZMfBewEMhRFcd2JoRaSew5VvC/vTcjsGaDVUPrdeoo++Bz/CVcBUPL1WjRhIUR/shSNny8oCtayctKvvxNNcBARL80DsL95t2TnYGitTsH6M/Za2i2fS9KDb2HKzMeraVS1zym8Zt+covlzUwga1A1ruZGkWYspPah2BuIevIGwqy9HMVvxba/uVpx22WC8+vUhZN6TKCYTpSu/ouTjz/C9ZiwAZd9+jyY0hIgP3kb4+YJVQSkvJ+vmyShlZQgvL6K+XUHmdbeglJbi1a8PYa88T+WZdPJXbSb7rZWE3Kw2Dvmfq58Dipk3jYAremCtMJLy8GtUHEpEHx9F02VPqHmr1VD43c9kv6XuuBowoh+xT021j2qYS8o5OOFpSg6ob+k7ffYYx2cvozIzX/1c09u2z68knOLojDdcNu0AaPv6DPI277F/fuWKDHWXVMVciWI2Yilx3/AJ4KGnnmfXvoMUFBQRFhrM9LtuY8LY2tfdAejDW2LKSTpnmAuRrQ9Xy0ViR9cwvlf0IvzRaQiNhqLVm8h/+wsCb1DXqxet+AFteAjxK99E4++LYlXAbMFSXIoQULR6E2EPTAYg+bGl5Hy6AYD4Z6cSaCtPZ+a8SdlB2zTVwT1o8vRdCK2G3BVbyXhTtaNfrw7EP3036LQoRhPJc5dRfugk3c+uoSQxDawKWn9vsFoxF5dz8IFlFNrysudnj3Bo9jsYM/NpdvcoWs4Yi1dkMJU5hWRv3c+h2e9giAji8k3PoQvwAauC3jYdfvO7z/Hip2uxWhWuGdiDKeMGs3Kr+oBz/dA+ZOUX8eTbX5FTUIyCwp1XDeSq/t04npzOE29/hdWqYFWsjOjTmWnjh+LdawIAxjPp5K3cQubiVYTdMgqA3M9U28Q9M5XAgd1tn/B4g/JDifj17ECbr1+g/K/T9qm4BRv/IOSaQWh81bWThugwKpIzyV/zC6kvqGvPmj57D4GDumOtMHJ69huU2ept0JAexD99J2i05K7YQvqbjs/tNF90P17xkehjwrFWGPFt34zEKS8Q9+BNGGLDMaZkkfLCZ1QcO0vLt+agC/an7PApku571V4vmi64x+4vTs1+k7KDJwka0p1mC6eijwjBXFhiHwU68+hShJeeyNtH2zf5qkzPrZe+pXuP4dO+mf1efds3o/xYMorFgiE+kjNPvkfeqp/wahpVL529mkbR+n11iqHQavFp15Ty0xlYy41krvyZuClXog9TZxEU7T7GoQlP2/2FLtifkoTTHJvx+nn9xYAM988deZLUfkPw6teH4P9MB42W0rXrVZ883uaTV6s+OfLDZS4+OfOmO+w+OXrNl2RMuNXuk8MXLWxQn1z+xy5KvvyG4NkzEFoNJd+tp/jDz/G7Vm37Sr9R276oj13bvowb7kQpLUPfthWhc+eAXo85NZ28+S/S5Mc1FM8cg7ZjT/VzTUKDaccmKjeuQN9fnYFi+nUdhmHXoeszFCxmMFViXP2+/XNNhjG3oOt+BSIgCKFVP9ekjW3Orjh1HWybT57g9ENL7G1qfcobgMbbQJfd73Gw3zS6H/0MgLzxAwl4bjG61u0AgSUzjeKnZmPopXaCjBu/w3f6Qxj6DcSanaFmusVC0UPq7sP63v3xf2Q+1uwsjFvWUvHVp4Su/tljPlkfEYJiVj/X5NO+OeUnU8GqoAsL5Ogtz1J2ILHezxdBQ7rT6s0H0Pr7YC4owRChbqaY/NhShEFHxO1j7P7ClJ5zwe1Ih3XqlzqsJjOWohIq/jpN8e8HsRSU1Nsnp720nOJte/Dr2YH4Vx7Au3ksVmMluSs2k/rk2xfs69NeWk7gkJ4EjeiLLtgfjW1jx8Oj5hD30M0XXN78e3Wgw7fPUXbktLofzSUtQF0auA51IKcr6oDPaWAq6pTqfwRlS2b+4ztxvjMW17iw6J+K7BhLakQIcTvwEOoUkn2o33L7AAhH/Z7bHYqiJNs6xvmoo8JRwGxFUdYKIdoAXwNlwDbgPkVR/J3kbwC+VRSlTh+WTe451OMFtelu9bvAf8Ze61G5fdLUb4umXeb+iZ6LJfb3bSS0vMrjcjslqZ/n2R490aNyqzrGdenA1pe6dowvRC64d4wvltZHNgKwN37ceULWn+5n17Au6kaPyx2TqX4vtWKX+3eGL4aqjvH+Zufdd6/edD3zHbubXONxuT1TvrU/9HuSXqmrARqdzr9EX+dxuX9Hx9jTxP3xY4P65LO9hnpcdvyurRTPHONxuQGL1zVoHckbP/A8IetP6OqfG8wne/rZAhzPF57WuftZdbS3oXxyQ8kFPF7mbOWtUXTmZMfY8+j+2wpI/pkoivIx8HG107U9VfymKMos5xO29caXOp16rOqHEMIXaAN84QFVJRKJRCKRSCQSieSikB1jyd+KEGIY6sjzIkVR/t6PWEokEolEIpFIJP8L/Dd29/8fR3aMJReFoiiT6xl+C9C0YbSRSCQSiUQikUgkkvojd6WWSCQSiUQikUgkEsm/GjliLJFIJBKJRCKRSCSNCTmV2uPIEWOJRCKRSCQSiUQikfyrkR1jiUQikUgkEolEIpH8q5FTqSUSiUQikUgkEomkMaH84z9j3OiQI8YSiUQikUgkEolEIvlXIxT5tkHSOJAFVSKRSCQSiUTS0Ij/tgJ1oey1qf/4Z2Pf/7zdKGxZhZxKLWkUnOw00uMyWyVsBKB0wSSPyvWb+wkAp7oM96hcgBYHNnO07RiPy21/fB0Af8Ze61G5fdK+ARou/xI7el5u6yNquTDlJHlUrj68JQD7mo7zqFyAbslrKJrqeVsEvq3aouydWR6V63vPqwDs8HB5A+ib9g2/x0zwuNzL0r+mePpoj8sNeGs9QIPpvCtuvMfl9kpd7XFfAQ5/0VA0Rp+c1HmEx2W3PLSJsiUzPS7Xd8ZiSudO9LhcvwWrACh/b7bHZfvcvajBfHJD+TfwfDvSLXkN0HA+uSFt4Wkf1yt1tUflSRoXsmMskUgkEolEIpFIJI0J+bkmjyPXGEskEolEIpFIJBKJ5F+N7BhLJBKJRCKRSCQSieRfjZxKLZFIJBKJRCKRSCSNCes/fu+tRoccMZZIJBKJRCKRSCQSyb8a2TGWSCQSiUQikUgkEsm/GjmVWiKRSCQSiUQikUgaE4rcldrTyI6xpNHgc3lPwh+dhtBqKfp6PQXvr3S5rm8RT+Qzs/Hq2JrcNz6m8KOv7NcinpmN3xV9sOQVcHb8VJd42padMYy4FYQG8/6fMf2xtsb0NTEt8J78FMbVS7Ac3QWArtcI9F0HgQDTvp8x79roqvNlPQl9ZDpCo6F49XoKP1jhqnPzeMLnP4hXh9bkvfkhRZ+oOmujIohY8DDasFBQrBR/tQ7T6bMAtNz8HgWrNpL3zio3HSOfmIr/wF5Yy42kP7oI45GTGFrEEfvao44042PIeX05+R+vIeLhO/Ef0sdhi0Bfmjx0E8FDumMtN3Jy1mLKDrl/z9crPpLWS2ejC/anNOEUJ+97HcVkxrt1HC0XzcSvc0vOvvB5jXaEi8vLc+Hbvyfhj00DrZair9ZT8J673KgFNrmvf0zBh3WTWxNPPLeI7b/tJDQkmG8/XVbneB23LyP3y81kvvW127W4eVMIGtwDa7mRM3NepzxBtX3Tl+4jcGhPzLmFHB1+vz28T8cWxD93LwB+j79J5Y6tGAZehdBoqfx1PZUbXe9f16UfXldPAkUBq4WKFcuwnDxsE+aHz22z0MQ1B0Wh4pNF9ni/ncrmpW1HsCoK13SK584+rVzk7j6by6xv9xAb5APAkDbRTO3XBoDP957im4NnUYBrO8dzS48W9nhdf1uC5TzlrM3S2WiD/SlLOEWiUzlr5VTO0petcYnXJ/EzhE6LMTOPE9Nfo2TPcTe5bZfNQhccQOmhJE7c9waKyUz4tQOIm6F+E9NSWk7So+9QduQM3q1iAfB9bDF4+6AJi0YpK8a05WsqN7nWQ92lfTGMnaR+RsNqwfjVO1hOHkZExuFz12P2cJrwGIxrl9uPu/2+GGt5JYn/eZPSQ6dqtEVddDaezca/W2uwqA9Ml2xS89GraRSpL39B5ntrMcRH0uqtOehC/Ck7lETS/apdAZrOv4ugIWoZPDXrTcoSkvBuFUurpQ+66NP90EeYMvOozC5AHx6k3nugH+aiUhKGz6mzj8iolncNTWPzyZoAP7wu7UDYI/citBqKvtlA4fvVdG4RT8Qzc1Sd3/iIwo+d2r75s/G9oi+WvAJSrr3HJd5vp3N4afsxtV5fEsedPVu4XN+dksestQeIDfQGYEirSKba6n6x0cS8LUc4mVeCQPDUsI70s8XTtumK4co7QKPBvHsrpu3f1pgXmrhWeE97DuOXr2I5vMNxQWjwnv48SlEexuXPu+p8KosXt6q+aPyl8dzZp7XL9V3JucxavZvYIF8AhraNZuplqi/6bM8pvjmYjKLAtZc2ZdI16nfJG8on9z71Jca0XE5Me8Uj/i1oUDd73E57PqLk90OcefANFKPJI/oCdNv9DuaCEo/75F4nPkfoNFRm5pM449UafXJtcjuumo8+MhhTVj5HJz1H2aEku08G1cd5NYvGXFCMYjLXyacBBA7qRtP5dyE0GrK/2ELGEpfvqP8B+AOngVuAImA48DxgACqBh4Af3YwkadTIqdT/IwghnhZCPHj+kPbwJReYTlchxBin46uFEI/afn8khLiuhjiDhBA19zbrikZDxBMzSL/3CZKvnoL/mMHoWzZ1CWItLCLn+aUUfOTeuBV/u4m0aXNrFG0YNYmKL1+m/O1H0V7SFxEe6x5ICAxDbsCSdMhxKiIOfddBlH/4NOXvPoGuTVdESJSLzmGP30fm9MdJGX83fqPcdbYUFZP7whKXBxn1goW8l98mdfxdpN16P4E3Xk34U7MASBozjcCrBmJoFe8SxW9gTwzN40gafjcZT75B9LyZAFSeSuX0uPvUv/EPoJRXULz5DwBKf9vHqSsdjWKLl6fj3SKGA5fP4NTDy2ix0PVBqor4ubeR/u73HOg/E3NBCRE3DQXAnF/CmSffd2sUXbjIvDyf3LSpT5A8dgoBYwajb+UuN/u5peR/WA+5tXDNmOEsW/RsveP9NXQmIVcPwLuNa/4FDu6Bd/MYjlwxjeRHlxC/wJEvuau2cnLSPDdZsY/fTsZrXwJg/H453uPvpOzNJyh5egr6XoPRxLjev/noPkqfuZfSZ6dT/vEivCfNsl/zvuFezId3U/rU3ZQ+cy+W9GQALBYLz289zOJre/H15CvYcCyNk7nFbrp0axLCikkDWDFpgL1TnJhTzDcHz7L8lstZMak/25OyOJNfao+z31bOWtZSzppWK2eRTuXsdA3lLHhIdwBO/d8HJFz7JObcIspPpLjJbfbEbaS9s5Z9l8/EXOiQa0zOIuHaJzkwdDYpr31Fq5emAVBxMg2AsufvRyBQSoooe2kWup6D0ERXs/Gx/ZQtmE7ZwplUfPoqXrc8AICSlUrZwpnq3/P3o1RWYD7wuz3evstmcvKhpbR8vmZb1EXngm37CBnanX2XzeTEA28CcHjEbA6PehBruZH89X8CED93Epnvfs+h/jMwF5YSbpMVNKQ7Xi1iOdR/OqcfWUqzhVPt9394xGwOj5hNiu2FV8Kohzj18DJ0Ab4kDJ9DwvA55P2wg/x1O2xpXISPaCgaoU8OnnIT4XNnkjF9LmfHTcF/9CB3nQuLyV34FgU1vEAsXrOZ9HsfdztvsSo8/9NRFo/rxte3XsaG4xmczHV/LOgWG8yKm/ux4uZ+9k4xwIs/H+OyZmGsvu1yVtzcl5ahfuoFocEw9i4qPl5A+euz0F56OSKiiZtchAbDyFuxnNjvdkl32RiU7NQadV64+TBLruvNN3cOZMNfaZzMqckXhbJy8gBWTh5g7xQnZhfzzcFkPr21PysnD+DXU9mIvuoLJU/75KIfdwNw/K4XsRaXeca/aTS0fMHxUt+cXYAmyI+QsQMuWt+qNgTAeDqjQXzy6ac+4MiE/6vVJ9cm169TS4zJmaS98TW5a/+w61XlkwEOj3oQodOSsXRNnX0aGg3NFtzDiVufIWHw/YRd0x/vNi7l9FGgM7AatQMMkAOMtZ2/HViO5KIRQowSQhwTQiRW9SeqXR8khCgUQuy3/f1fXeNeCLJjLKkvXQF7x1hRlO8URXn+HOE9glfndpiS0zCnZIDZTMn6n/Ab0s8ljCWvEGPCcRSz2S1+xZ4ErIXuDSiANS8LpSAbrBYsR3aga9vdLYyu5wjMR3ehlBbZz2nCYrGkJYK5EhQrluSj6Nr1cOjcqR2ms2mYU1WdSzf8hO+gy6qlXUDlYXedLTl5VB5NBEApK8eck4clt0C9aDJT9MN2/Ie53r//0L4Urt6q3u+BY2gC/NBGhLiE8e3XhcrkDMxpWQCU/bbPPrIE4HtJC3K++gmAkr3H0Qb5oY90lQEQ2L8zeWvVB7mcVdsIGdUbAHNuIaUHElHMFrc4drtcZF7WhrezXJMq178WudRDbm307NqZoMCAOoUVOi/7b8VkJv/7Xwga0dslTNCI3uR9vQ2Asn3H0Qb6obPZvnTnESwFNbzLUkAToI6MaJq2QSkvRcnJAIsZ0+6f0HVxvX+MFQ6dvLzVkWMAb190bTpj+m2DemwxQ7nagT148CDxwb40CfZFr9Uwsl0MPyVm1um+T+WW0DkmGB+9Fp1GQ48moWw7keES5nzlLNdWzrLrUM5Cr1LvN+vzrZTsPYEuwBeNt8FNblD/Tna5WSt/InS0Krd49zEshep9F+85jiEmzCWepnlblLISlOxUlOx0zHt+Rtelr6twJxtj8Abcdw3Vtu+KkpOOkpdVzRYn0AX6oY8MviCdvZpFoVitdlkA+sgQAvt3puJMBpWp2QAEXN6ZvB/UTnnOqm2EjFRHKINH9ib3K7UMltaSL5GTRgJQmZrtlnehV19Gzre/AhfnIxqKxuiT9W1buvjL0vU/4zfYXWfj4eNQg00r9hyqse1LyCxU63WQrV63ieanpOxabedMidHM3rR8xl8Sp+qo1RDgpQdA06Q11rwMlPwssJixHPwNXYeebjJ0/UZhPrzDpU0FEIGh6Np1x7R7q7vO6QXEhzj5ovaxdfZFSXklXBoTYvdFY67oS0aq2kHztE/269sJUGcXhKZaAAAgAElEQVRglZ9M9Yh/8+/WmooUh7/IX/srXk2iMGXmXbS+VW0IQGVmXoP45OzPt6hyA33ReHtRndrkBva7hIwP16GYLVSm5tSoV2D/zqDVkLVcbb/q4tP8urXBeDodY3ImislM3ppfCRnpkv/bbf83AxNsv/cBVT3yw4A34H4zfydW5Z//dw6EEFpgCTAa6AjcJIToWEPQXxRF6Wr7m1/PuPVCdowbMUKIubY3JVuAdrZzrYQQG4QQe4QQvwgh2tvOtxBC/CGE2CWEeMZJhstorhBisRBisu13LyHE70KIA0KInUKIIGA+cIPtrc0NQojJQojFTmoNs6V7XAhxVQ06+wkhPrDpsU8IMa4u96qLDMOc4Wi0zZk56CLD62OuWlGKcx2/i/IQAa5OVwSEoGvXA/Ne1xkz1uxUtPHtwccfdAa0rbogAh0P0trIcCxOOluyctBF1V9nXWwUhpbNqDx5xn7OnJGDPsr1oV0fFe5mI3219AKvHEjRDz/Vmpa1tBxjWo79uDItF0N0qKs+oQHqg7jt4a0yPRdDtKsu57yfBspLbVQYJme5GTloPVRGLhqN66qVyvRc9/yLDqMy3WF7U0YO+vPYNWXee8Q9PhkAw5BrMB8/aL+m5OegCXa/f13Xy/Cb9x6+M5+xT5fWhEejFBfiffsc/OYuwfu2/4BBbe8zMzOJCvC2x48K8CG7xOgm92BaAdd/8gszvt5lH8VpFR7A3tQ8CsorKTdZ+PVUNhnFFW5xPVXOvJtHA9D6tZlcuuklNP4+9nPOcs3V5HpVSxsg6qahFPy4z+WcJjgc4e2DaffPAFjzcxBB7jrpulyG7/+9g+/0+VQsf9Xtur7HQLuM6hjTc9065HXVOaBbG4p3HXVNKzqU0HEDyPv2F1VWiKtdTemOcmaIDqMyzeEPTem56Kul49OhuctxVd4F9OmIKbsA46n0i/YRDUVj9Mnm0ynVZGSjjbp4W2aVGInydzzTR/l7kV1aQ73OKOT6z/9gxpq99hHl1KJyQnwMPLXlMDd+voN5Ww5TblI7RCIwFKWwWptarY6IwFB0Hftg3rnZLT3DlXdQueHTGtdOZpVUEB3g49A5wJusEnd/cjAtn+s/2s6Mr3aSaPNFrcP92ZPi8EUplXqyMx0v6Tzpk/17tgeg2ZO3k/zcZx7xb4boMIynHPpG3jsBhKD4F8eI+8W2IQDJz32m6uNhn9zq1Zl03vQyWr+afXJtcg3RoVSe55kkbOIQLEX182luctNzq9vqatv/iYDrVAKVCagdZfdKI6kPvYFERVGSFEWpBL4E6tQvuMi4tSI7xo0UIUQP4EagG3At0Mt26R3gPkVRegAPAm/Zzr8OLFUUpReQwXkQQhiAFcADiqJ0AYYBpcD/AStsb21W1BC1OTAQuBJYJoTwrnZ9LvCjTY/BwEtCCL863LD7OeXcb6IumGpiDcNvofLHFW7pKblpmP5Yi/fND+N904NYs5LB6vS2tAadlXrqLHy8iXzl/yj+bpP7KGd1WTWayCmMXof/0D4Ur/+11vQqM/LPLaP2hGqV6UZD5WVNcmsYrfvH4AG7ht82mpT57wNg+mMzujadqgtwi2Pe/zulT91N2dKn8br6dvWkVoumaWtMP6+ldMEMFGMFXqNusKlwfhu2jwxk3ZTBrJw0gBu7NWPWmj0AtAzzZ3KvVtz71U5mfL2TthEB6DQ15VNN93oB5USjNmkZH2/k4IiHwGIl4vpB1cSev14GXtaJyJuHcmZBtZlyGi0iNBLz3l/OqYb5wO+Uzb+H8rfn4zV2kutFrQ7tpX3OLcOtbtdNZ6+4cDI+cd3nQGi1BI/oRd7a32uVZU+vxirkSEfodegjgmrUJeya/uR+W+Vb6p93wcN6nPO6R2iEPrli7yH3kw3V9lWjfUQg6yb3Z+XN/bixSzyz1qqdMLPVytGsYiZ2jufLm/vio9fywW7buvjzlCEAw5jJVG507/xq23VHKS3Emua+thVq9ubVk+sQFcj6qUNYOfkKbuzenFmr1WnNLcMCuKN3S6at/JMZX+0kNsgXUb08eMgnV5xQ156ffvpDWi2a7hnZAoTB8YI15al3ETotIeMHXrS+VW0I4NDXEzqD3SdnfrKRQyMeRLFYCZ84qO5y6/C8EDS4G9bSiprD1FYezy93BrAHCEBdT+zMJcALwFQkF0sccNbpOMV2rjr9bIN064UQl9Qzbr2Qm281XgYAqxVFKQMQQnyHOq3jMmCVk8OveiV8OY7pIMtRK/W5aAekK4qyC0BRlCJbOufTa6WiKFbghBAiCWhf7foI4Gqn9dDeQFPgr+qChBD3APcAfHjVTVw/YZT9mi4qHHN2bvUoF4QIcLwlFIGhKCWunUNNTAu8xquNhfANQNe6C0arBcvxvZgPbMd8QJ1xox90HUqxI64lMxttdIT9WBsZjiWrHjrrtEQueoqSdT9iPHCE4HsdD9i66HBMWXkuwU0ZOeic0tNFhWN2Ss//ip4YD590TP+zEf3iHIeMzDy8YsOpmnBliA3DlOlqD3NeEdogP9BqwGLFEBNGZaarLufCnFmDnh7IS0tGDnpnudH1tHdDYnV9gDbEhNWYf4aYcKpW4Oqjw12mydVE2ITBpD71LgDmvb9gGOJ4WSpCwrEW1H7/lhMJaCJiEH6BKPk5KPnZWE4fs8n6FcOo6wGIjo4m02mUN7O4nAh/19lj/rZplAADWkaycOth8ssqCfE1ML5zPOM7x6PreDn58d3Qa9zfxxpiw6i8wHLm37MdnTe/AkDZ0WTo3YGSfSdsVxW84yNd5eYWoXOT60jbt0MzWr9yL0dueRZzvuvUQ01oBIqxAqVYrUOakHCX0bHqWBIT0ITbbGybMqq7pCdKSSE+M2ten+4VE0Zlhut9nkvn6MmjiLlrDF5NI8nbsBNdgOt7Ru/WcZQdSsKcU1ijXfUxjnJWmZ6LIdbhD/Uxav2PvH00EbcMRxvgizm3yGVE2xAbhimngNAxfUkY9VCNadTFRwT0qt5UeJ7G4pMDxw+1/3b3lxFYsurub2sj0t+LTKeZH5klRiL8qtdrxyPigOYRLNx2lPzySqL8vYn096JztPqSZFjrKD7ccxoApdB1hFgEhqIUueqriWuF1w3/Ua/7BqJr2w2j1YImvg3a9j3xadsNdAaElw9eE++zx4vy9yajuNyhc3EFEf6u796r+6LnNic4fNGlTRl/qbo++6u0fKKiHHuCXKxPDp80hrCbhuPTvhm5K7fi27k1ed//TsuXp2PKyr9g/1ZFZXouvh2aOfSNCqHs0En8erQnf/XP9da3SueISaPx7+2YferXVV2T3ZA+2au6T64mN/quK/GKj6Dz5lco2Z+IIdYxy6ImvcoOnsS3c8t6+TRh0LvKjQmrbqsRtv9tUQd6qmiCuu54EnDS7eb/ZqqWzvyTcX6Wt/GOoijvVF2uIUr1ty17gWaKopTY9jj6FmhTx7j1Ro4YN26qFwANUOA0D7+roigdzhEewIxrOahqZUQt4eurU02vHCc46ddUURS3TjGAoijvKIrSU1GUngOS89E3jUMXFwU6Hf6jB1G6bUdN0eqNJjQKERQOGi3ajn0xH3edPlm+ZI79z/zXLowbPsZyfK960VddYyoCw9C164n58B/2eMbDx2w6R4NOh9+oQZT9/Ad1JfzpOZiSkila/rVdFgB6HYFXXkHJVtf7L/nxT4JsD1TeXdphLSnFku1oQAKvGkjRWtfpm34DeuDTqY39OH/DTsKvGwSAf/e2WIrKMGW5jyIX/ZZgXzsUPnEw+Rt31fm+jAnHGiQvKxKOoW9mk6v3bBm5WBSz4wFU6HWEjB1A4eadLmEKN+8kdMJgAHy7tcVSXIq5Bts7Y8rMw9+2ng0vH7AqiLAo0OrQ9xyE+YDr/YsIx8ZymvjWoNWhlBahFOVjzc9BE6VuPqJr3xWrbfOtzp07k1xQSmphGSaLlY3H0hnUKspFbk6p0T4SlpBegKIoBPuoD6h5Zeq9n92xhUk3TKRy9Ssucc9XzsJs5SyilnJWsvsYh4bP4dDwOfYRS+9Wsfh3bwMaDaUJp93iFDrJjbx+EPkb1LwwxIXT7v2HOHHfG1QkpbvF08S3BsVqt7Gux0DMB6vbOMYpfCvQ6VzWUep6DqJy01f2jbhcbdEGc3EZpizXjtK5dM7bvBu0Gg5PeIrslT8RMXGgXRaooylV06irKP49gdAr1XWq4RMHk79JlVWwaRdh16ll0M8pX7I+Xs/hEbMp2XfcMfKMI+982zWjPDGVynRHp6++PuLsws/Oed0TNBafHDZlokNnu1+z6Tx6IKU/1V3n2rgkKpDkgjJSC8vVen0ig0EtI1zCuNTrjEIUBYK99YT7eREd4M1p20Z6O8/m2TffsqYmogmLQYRE2mZHXI756G4XueWvzKD8ZfXPfHgHxu/ew/LXLkybPqf8xWmUvzwD44pXsSQlYFz1pkPnmCCS80tJLbD5oqNpDGxdzReVVNh1PlTdF9mmiqcXlfP5pl+IilNnyHrCJ+d8so5jo2dhTErDeFqdlBfYvzOVmXkX5d+qKNmfiD4s0H4cMnYAwqCjItGxkVV925CcT9ZhTEojdZ5jxLjiVHoD+uS2CI2GssPuu+47y9X6+ZC84FMODZ9D/oadRNieSQxx4TXqlfftL/X2aaX7T+DVIgZDfCRCryN0XH/yN7ndiwZ4Aqj67EQw8APwGPBbjUaVuOH8LG/7e8fpcgquU9Wb4FjHXRW/SFGUEtvvdYBeCBFel7gXghwxbrxsBz4SQjyPmo9jgbeBU0KIiYqirBLq8O6liqIcQK3ENwKfom49X8UZoKMQwgu1UzwU+BU4CsQKIXopirJLCBEAlAPFqFNLamOiEOJjoAXQEjgGOO9OsxG4Twhxn6IoihCim6Io+2oS5ILFSs5zS4h5+zn1kxWrN2E6eYbA69UXeUUrf0AbFkKTFW+i8fdFsSoE33oNyePuQSktI/LFR/HpdSna4CCabfmUvLccUyQrN36C900Pg0ZgPrAdJScVXXfVkZr3bjunWt4T7kf4+KNYLRg3fgIVZS465y5cTPTShaDRUPztRkwnzxAwUV16XbxqLdqwEGK/WILGT9U56NZrSRl/N4a2LQgYO5zK40nErlB9cvF3mwidfjst179N4VebqExMJvhGdR+0gi/XUfrTLvwH9qLllvexlhvJeMyxtlF4e+F3WTcynnQ8ZABE/d+9CIPjDXvw8J4YkzPp8vtbWMuNJM1yLB9vt3wuSQ++hSkzn7MLltN66WziH76Z0oRTZH+xBQB9RDCd1r+ENsAHpbZNFy4yL2vFYiV7wRJi330OoVHlViaeIfAGm9wVP6ANDyF+pZPc267hzNjzyK2Fh556nl37DlJQUMTQa25l+l23MWHsyPPG6/DjYnJXbKXi+FnCblVnQeR+uoGiH/cQOLgnHX9Zpn5q40FHXjV/cw7+/TqhCwnkkj/fJ33RF+St2ELyo0to8vTdAHiPu52Kr9/F9wH1/it/24Q1/Qz6K9T7N23/AX33/uj7DgOLGcVkpPzd5+xpVHy5BJ+7HgGtDmtOBuUfv4LXiInodDoeGXIJ07/eidUK4zo1oVV4AKsOqOsrJ3Zpxpbj6aw6kIxWI/DWaVl4ZTf77JIHv9tLQbkJnVbw6NBLCPR2lLeutnJ2spZylrxgOW2cyllWDeUMq0L03VdxcND9FGxVp3B33boIFIWivSdIeUPdgbzDp3NJnKPKPfPsp7RdNoumj9xEacIpMr9QN/qJnzURfUgALRdOAUCxWDg46hG7brr23Sj/4k18Zz4LGi2mPzZhTU9GP0Cth6Zf1qHv2h9dn6HqBmamSired9qbUO+Frn03Kj5/w61cdP9D/XRV4qwljrJyATrro0PssgCCrujKmUeW0eaTJzj90BJMmfmkLPiElm/NIe7hmyk7fIocm10Lt+4haEgPOv+2VP20yWxHGdR4Gwi6oisH+00jespYFx8Rdcdocr/95YJ8RIwt7ywljpHABqMR+uTwx2eS89xiopep/rJ4dZXOV9p0Vv1l3IrFDp1vG8/ZcVPUtu+Fx/C2tX1Nt3xG/hK17dNpNDwyqB3T1+zFalUYd0ksrcL8WXVInZk4sXM8WxIzWXUoRa3XWi0LR3e21+tHBrbn8Y2HMFsU4oJ8mDfMNrvRaqXy+/fxnjxX/QTi3m0oWSnoeg8HqHFdcV3RaTQ8OqwT9361U9W5cxNahwewar/NF3VtxpbjGazcfwadRuCl0/L8WIcvmrNmD4UVJnQawSODO2L5YzW6UVMazCe3Xz6XyrRcTj7m6AdcjH9LenAp7T99QrVFRDDlR0+DohB26yiP6AugDw+i5Uv3etwnX7rlVVAUivceJ9Xmk+sit/TgSQL6dCRoUFdQwJRXhNbfx8Vf5K/fQfGOw/XzaRYryU+8S7vPnwKNhhxb/jtR9T2pb4APbb9nAq2BJ21/oI4su+6iKKkPu4A2QogWQCpqP+Vm5wBCiGgg09Zn6I36wiIXKDhf3AtB1Hd9jeSfgxBiLup0jjOob06OAF8DS4EYQA98qSjKfFvB+Ry1E/018ISiKP42OS+iLlg/gbqW4jtFUT4SQvQC3gR8UDvFw1C/37bRJnuh7VpPRVFmCiE+AvKBnkAUMFtRlLVCiEHAg4qiXCWE8AFeQ53yLYDTiqK4bdJVnZOdRnq8oLZKUNfilS6YdJ6Q9cNv7icAnOoy3KNyAVoc2MzRtmPOH7CetD++DoA/Y6/1qNw+aep3AU92On+Hsb60SthIYkfPy219RC0Xppya17ldKPrwlgDsa3rRe0O40S15DUVTPW+LwLdVW5S9M+s8IeuH7z1qB2GHh8sbQN+0b/g9ZsL5A9aTy9K/pnj6aI/LDXhrPUCD6bwrbrzH5fZKXe1xXwEOf9FQNEafnNR5xHlC1p+WhzZRtmTm+QPWE98ZiymdO/H8AeuJ3wL1+9Dl7832uGyfuxc1mE9uKP8Gnm9HuiWrn1lqKJ0b0hae9nG9UldDzdN0/3GULrz9H9+J83vs43Pa0jY9+jVAC3ygKMoCIcQ0AEVRlgkhZgL3os5wLUftW/xeW9yL1VeOGDdibAWgpkIwqoawpwDnb0k873TtYeDhGuLswnW0t4pe1Y4/soWfXIuePwE/2X6XIzcskEgkEolEIpFILpzzfA6pMWCbHr2u2rllTr8XA4urx6st7sUi1xhLJBKJRCKRSCQSieRfjewYSyQSiUQikUgkEonkX42cSi2RSCQSiUQikUgkjQnln/+5psaGHDGWSCQSiUQikUgkEsm/GtkxlkgkEolEIpFIJBLJvxo5lVoikUgkEolEIpFIGhP/A7tS/9OQI8YSiUQikUgkEolEIvlXIzvGEolEIpFIJBKJRCL5VyMURQ7DSxoFsqBKJBKJRCKRSBoa8d9WoC6UPn3TP/7Z2O/pLxqFLauQa4wljYLdTa7xuMyeKd8CsK/pOI/K7Za8pkHkVsneG+95ud3PqjrvihvvUbm9UlcDNJjODWmLhioXppwkj8oF0Ie3bJR1pKF09nQ5BrUsN6a6B6rOh1qM9bjczqe+b9Dy1lA0xnLRULIbY/vUUGWuoXyyzhDncbnmylTA8+2IPrwl0HA2bkh/8VebMR6V2+HEOo/KkzQu5FRqiUQikUgkEolEIpH8q5EjxhKJRCKRSCQSiUTSmJC7UnscOWIskUgkEolEIpFIJJJ/NbJjLJFIJBKJRCKRSCSSfzVyKrVEIpFIJBKJRCKRNCYU639bg/855IixRCKRSCQSiUQikUj+1ciOsUQikUgkEolEIpFI/tXIqdSSfyKjgNcBLfAe8Hz1APHz7yZoSA+s5UZOz3qDsgT1m36Bg7rRdN7doNWQ88VmMpZ8A0DLtx7Eu5X6TUFtoB+K1TH9JO6pu/Dr2hZNgC9YrRwb+yCK0UTcvCkEDVbTODPndcptaTR96T4Ch/bEnFvI0eH3u+gVPvlK++/Ohz4ja+k3ZL71tdsN1le2T4fmNF/8IABdjq0gc+k3ZLy2wk1uk3lTCBzSA6XcyOnZTnJfvo8gm9y/ht1vDxt67UA0fj72+EFDulP44177sSE+klZvzUEX4k/ZoSSS7n8dxWRWZc6/y54Hp2a9ac+D5q/MJHhYT0w5hXY5HX9ZhrXcCDa7awP9sBSVcnTUrFp1DhzUjSZPTwGthtwvNlN+JIkmT09B421AUdSdGFt9MJdT9y/CWlJ+zvuvLqsqT3w6tqDpwnsRXnoUi5W8r7fZdW679hU0Bh1YFVKefo+SHQkXlncdWxD/3L32Y6HzQjEb3fKuiieeW8T233YSGhLMt58uqzGM0Pug9QsDIbBWFNUYpr51JHb2jYTfPBxzriovf90fDlv8sAiNXovQasn7ZhuZS76uly0CBqr21/gYwGkTTb+ubSjdf6Le+sbPv5swW9k1JmeiVFSS+sKnFP64R7V5h2a0ePV+fFrHgVZDwaZdJM189bxlN3BQN5rOvwuh0ZD9xRa7bVq88QAAXRO/wlxQRPJDSyjatgffrm1o+vx0APTRYWCxYs4trLHuCa0Gc2GpvWwGj+pL8Ig+dlvoo0IQBn2969v5dL7k2DdY8otIffRNin/ag0+XNsQ9N9Ous2K2YM4rJOXB16k4fNKRORoNrb9bhCkjj9xP1hL71BS0oUEIrfo+vePGV11sXt/yFnLlZcTOvhHvNk3466qHKDvolHYDciE+rb7logp9bDiX/Po21uIyTJl55/TJVT5KFxYIWseYReDgHnaZF+vfzs5dhi7YH4BL/ngPFAVLWYVLuwf//fapNlsEDelxweWtun9zLru64DhAAAqW0lwUU4WL3nXxyRdKu3ateP/dV+nWrRNP/t8LLHr1bY/IPZ/Of0cbkvrCp/Znrc5/vguKgrW0AkVR+OtKR3mrbzoATRdMdfz+7AWSb3nETf+oJ6fiP7AX1nIj6Y8souKI6mM0AX7EPPcAXm2aAQrpj75G+f6jeLVvQfT8mVXRvwduAWo2juR/FjliLPmnoQWWAKOBjsBNtv92gob0wLtFDAn97+XMI2/RdOE09YJGQ9Nnp3L8tvkcHnwfoeMG4N2mCQBJ01/myMhZHBk5i/z1f6AL8rPLC79lFJnLvuHosPs4cf0TKCYLgYN74N08hiNXTCP50SXEL3B0bHJXbeXkpHluivv36+zyoHt02H2EXD0A7zbxLuEuRHb8izPVjjuQMu89IiaNqVGuV4sYjgyYxplHltDUqTOWt2oribfNcwub/cFacj7dYD/v3CkGiJ87icx3v+dQ/xmYC0sJv2moLQ+649UilkP9p3P6kaU0W+hopHJW/sjxW+a7yPlryExQFE7ft4ijo2ZRsP4PCtbvqF1njYb4Z6eSOGkefw2ZSci4ATR9YQaJk+Zhyi0AswWAgo07iJo2/tz3X4OsKtvFzb2d9Fe/5OioWaS/8gVxj02y6+zVNIrTM14m8ZaniHvyDhDigvIu9vHbyXjtS/uxxi/ULYwz14wZzrJFz54zjNY/HHNRBub8s2i8/N2uX0gdAch89zu1noyeQ9jEIW62OHrlbMJuHomhSWTdbWGz/8nb51FxMhXFYrGHazL39nrrG37rCLxbxJD1wQ9kL9+ApaiUIyNn2R9yAVq+8R/MeUWcmr2Y/d3vwpxffP6yq9HQbME9nLj1GRIG30/YNf1V22g0BA/tCcCBDjdizi2iMiULgPKjZzh65RzSXviU8qNnQCM48/hSt7qX/sZKhF7vUjYzl63mrxEP2MPFzrqh/vWtDjof6XQ95jyHzhXHkkm8ehaZL31CxdHTCI2G1CfeIu5Zh84A4XeMxZiYouo2fxqnJj9N7ic/YC1TX+o42/xCylv5sWQSpzxPyZ9H+DtpCBtXLxdVNF88B0t+MRlvfX1un+zko7I/Wme3MWDvFF+0f3v5c+Iev534Z9X7shSVYq00cfreF+3tXlU6/9X26Ry2uJjyBk7+rZq/MBdlYC5IwVychdY/0u3+6uKTL5S8vAL+M+tJj3WIqzifzg3ehoycReFP+2jqVN4Uo4mT017k2HWO8nYh6QRc3pnw6x3tky4kEENr1/LmN7AnhmZxnBx2N+lPvuHc4SXqiamUbt9D0qipJI2difHkWQBiFjxA9ssfVgVbDTx0XkP/t7Eq//y/RobsGP9LEEKU/JfT/72W8x8JIa5zOtUbSASSgErgS2Ccc5zgEb3J/eonAEr3HkcX6Ic+MgS/rm0wnk6nMjkTxWQmb82vLh3VKsLGD6T8+Fn7cUViCt6tVYdrKSgGq5WgEb3to4dl+46jDfRDFxmiprnzCJYCd3OG3zaKws077cemzDzyv/+FoBG9XcJdiGzv1vFUHEsGoGjbPrucusot+dNVrnPYytRst/SqCLi8M3k/qFmXs2obISNVewaP7E3uV2r80r3H0QapeVCVlrmgGI23wS5HMZnJ/85hi5Cr+pO/ZnutOqt5mWHPy9Ldf2GtMFGZnIl3izhyvtys2mL7AYJHX3bO+68uy1kPFNDaHuh8L22JpbDUrnPxL/sJGtEbc24hlqJSfC9tfUF5h4L9oREAp45hTfTs2pmgwIBarwudF4rFBFZ1lMtqLHULc7F1pCpcFebsfIJG9kHj7YViMmMpLquzLXyd7I9VoXTfcbvcysy8eusbfsMwe9jK1Gx7WGfK/zqDb+eW5P3wO5b84jqVXb9ualpGp7RCRvbGr1sbzAXFgHs5VioqwaL6i8JNf4JSc93z794OS1GJi600vt6uRleUete3uupc+P12Aof3selsBIuVgOF9Kdz0JwoK5fttOkeoOuuiwwgY3Iu8FZvQBvpReSYd09lMsFopP5LkkfJWkZiCMSnNTVZD01A2dvErQNDIPmj9fCjZ9Rdwbp/s51JHrJQfdrfxxfo3baAvSqUZ4+kMAMr/Ok3eqq0Ejehtb/fOlQ78Pe1TXWxxsf7NDavNJ+xRHn4AACAASURBVFtMIITb5fP55IshOzuX3XsOYDKZPCr3XDr/HW0IuLYj5X+dJmfljwSP6ONS3i4knZj7Jro8wxWu2UbA0H4uaQcM60vht1sBqNh/DE2A6t80/j749upEwaqNakCTGWuxev+Glk0o25lQJWIzMKFm60r+l5EdY8nfgqIol9UxaBxw1uk4xXbOjj46lMq0HPtxZXou+uhQDDGhVKY7nc/IxRDjOjrn36cjltJyKk6m2s9ZyysIv3U07X5YRKRt9FEfHeYiy5SRo06VPAdeLWLx69XBfux7aWtVtyjXeBciuzIj195gh1x1GdoAX7c4huiwanbJwVCLXOewEbePsZ/XOo2k60IC1I6iRW3ATOkOPdX4uY57sOWBM0KvdTlWw4Th36cjppwCjKfTa9VZX+28YraimNVGvPxYMrrwILstDLHh57z/6rKq9ABIefo94uZOptOf7xNx59UU/3nYYaP4KPQx4RjiI/Hp1Ap9bPgF5V3KvPeIe3yy/dhSlnfO8OdFo7M/0AAoTr+ruNA6Ejn5Sjpufo24h2/BlFPg0LmojKj7r+eSHe+R9c63WApL6mwL53xJmfcegQO62q+lLlxeb3314UH2sJGTr0QfHUqzhdNcyi4GHRofLzr+8CLR915Tp7JrqFGHMAzRoViKywDosOl1Agd1x6tptD2cb9e2hF4zkNhHJ5H8+FKwWN3qni4iBMVscZKtXo99+Fb7uYx3v693fauLzq3Xv4H/wB7onXT26dqW4KsHEv3I7aTNfQssVpd6Eft/U0h//kOwWhHeBkxOeeDbpQ0AzV+eabf5xfjkv5ML8WkXUi40Pl5E3Xstpsw8LMWlTnFr9snVfVSVjcHhky/Wv8U9cQcFG3Y4hVUIufoKIu4eZ2/37Lr8F9unutjiYv2bc9l1Rhj8zrnM5X+Gv6ENaf7yTLxbxTrCKhB6zQCi7rma6HvHX1Q6Xs2iQON4gSH0WnTVnrN0UeGY0h0v/c0ZOeiiwtHHx2DJKyTmhVm0WPMmMQseQPh4AWA8fhr/oX2rokwEXIehJf8KZMf4H4gQ4lYhxE4hxH4hxNtCCK0QokQI8YIQYo8QYosQorcQ4ichRJIQ4mpbvMlCiDVCiA1CiGNCiKdqkC2EEC8JIRKEEIeEEDfYzi8XQoxzCveZEOJqW9ovCSF2CSEOCiGmOoV5yOm8+/wq13RLnNJfLIQ4IoT4Aag+b8n9da3LqkRqfKOrhnA/r1SbxRE6bgAlu466nPNqEUfR9n0cn/AowSP74n/5pTWrUV1YdcV1Wpf1us3feriWePWXnbN8nX0akcbPR52OWj1ODXZRapNrC5u9fD2H+0+zn47/vzvOKc+eZo25VIcpM4pCyLgryF+z/dw6Vz/tdHzmwTcI7N8FsNmi6k17XWU56Rp+22hS5r1PQp+7yPvqR/x7O2btWwpKCL7ycuKeupvSPUdt07frn3fht40mZf779mOtf/g5w3uEC6gjWZ+s59Dl0zgyYhaWolL8u7V1hLFayVuxlSOX30PklGswNI2qUVaNtnAKFn7baPK+/dl+3PzlmfXWt+pclb6l+05gyisi/klH2fXv1gZzdgFHr3mckNF98evV/vxlt7byLgTlJ9QpxX+N/A+WolKXF2Bl+49T8udhkh9eQvSMCQgvvS2qwxY1J6mQ9uKn9uOIm4fXnP5F6pw45gGsRaX49XDoXL7/OKU7E0h97E0ipk9EGBw6BwzphTmnkIoE9zW/eZ+tJ33BBwCYsvIdNr8In/y3ciE+7QLKRcycm8h677sapxHW6JOdkshevp7UZ+zTOYl78s5ada+Pf0uZ9z7hk0bbg/j17Ej2p+spWPe7U7tXTZlq8mrDo+3TOWxxMeXN2b+5lN0qtHq0fqFYSnLcZPwr8YCNw64bbA/j36sD2Z9sIP+H3wke1YeAqvJ2Ib5Do0Fj81kAIbeOdStvNYlFURBaLd6XtCb/83WcGnefOjAy9XoA0h97jZBbr6oKHYA6a/EfjWK1/uP/GhuyY/wPQwjRAbgBuFxRlK6ABXUDAD/gJ0VRegDFwLPAcGA84Lygs7ctfFdgohCiZ7UkrrVd6wIMA14SQsSgbnJ1h02HIOAyYB1wF1CoKEovoBcwRQjRQggxAmhjS68r0EMIcUUdbnE80A7oDEyxpeNMCra3dEKIexaqjP+m9LQ9gCk91z5KCGCICcOUmUdlei6GGKfz0WGYMpxG57Sa/2fvPMOjKroA/M6W9N4DJPQO0jsoHcQCKnYEFBEVUIoKKnaxd6QoYkEEEcQCKL2DCkgNvYaS3nuyZb4fd7ObTQIksFH4nPd58mT3zpkzZ8+dOffOnXIJvLET6b//4SRXFJ9M0ZkEZEERmev/xqtZXUwJKU4yxogQTIkXH+kzxaeStWaH44C04lGnOqYk53yXoztvzzEKbFOH0n/ZjCUzp0yeoviUUn5x1ht0R3fca0bSaMWHmBLTcKsWgjkl0z6lCbSpT8WY07K0p+q2zU+MJfQVxafiVs3xhNYYGYwpMd3JnuI1RE4yyekE9O9E+q9bLmpz6XMs9DqEQdsrsPDEedJ+3mT3RWFsQqV0GW31BSB4cA8yftc2mcpYthVjSIBdLuevGJK/+IVTD7+B3s+HwtPxl3Xugu/oQebvjo2shMHjItIVwGrWnvgX69OV3UPxctqIvS5ISeqSjRjDHaMApoRUTAkpmFMzyd15CK/r6lXYF0UlbAm+owfmZEc9Ka5vl7I3dNiNNFn5ITWeG4opNdOp7rpFBpM8b5VT3c3eFoPOxxOryUzGur/xbdvkknW36CI2GIP8tINSUnDivH0DI8dvTAFpxZpXiGfDmrhFhuB3fSsarfhQa28pGQiDvoTusr7y79G60u2t4jafQx/gPK3SlJAKVok1rwCPhjUxRgZjTkzDq01j/Hq3p+HmL4ia9gweDaLx7a5dRswpGfZ6kTx/dYXPn/146Zj8D3M5Me1y6oV3qwZUf24YPh2aEHhrNyLGDCZ02IByzzs4+8+ckuk0+6bYx66Ib+7REXbZnL9iMPh5Y4pLtl/34N+7PlXGF1ca30rWXQB0egx+4Viyk5xGUquKxx4dxs4dq9i5YxWRkeFVXl4Z/oFrSPL81bhXD7XLZv95QFuWcT6FzHW78Gpe57LLMSWmaZt5FqPXYclxng5uSkjBGBlq/26ICMGcpF3HTAkpFOw9AkDWii14NNXqftHJc5x9cEpxlgXAP7MjoOKqQnWMrz56AW2AHUKIPbbvddCeXBXvkrQf2CilNNk+1yqRf7WUMlVKmQ8sAbqW0t8VWCCltEgpE4GNQDsp5UagnhAiDG3Dqx+llGagLzDUZstfQDBah7iv7W83sAtoZDt+Ka4vUX4csK5U+g6bntpSyq+fffbZ1Geffbbf7d6On5ixajvBg7sD4N26AZbsXExJ6eTuPYZH7UjcosIQRgNBA7uSUWLNr1+3FhScOEfm2p141I60H/esF0XWxt2g1+HbsRkFx86QuXo7QXdoTzu9WmllmJOcO36lyVj1F4Ywx0VcGI34927ntO4YuCzdReeScLfZHPHk3XY9ldGb9uMGCmPjtc2vVv5J0B09MIQF4lViZDD/SKyTzuxtMQTdpD27CLmzB+mrttt+6w7702Dv1g2wZOVhKvUbrAWOh63CaCDw1m5Y0rIoOHFOuym/iM25e4/hXstxLr3bNkbn4YZbVBjG8CACb+2m+eKJu+ybh1VUV+Ct3ey+MyWm4dOxGVA80uF4SBA48HoyV2/Ht1sLsFgoOHb2ss5dyTI0x1zZWjJpLkTojfYbG5172SmBl9NGSq7TdY8Oc3pg79u1BZmrt6PzdMerdUMKjp+rsC/y9h7D3VamKTGN4LsdI6MFp+IrZG/mur85dPPTmFMzSVm4luDB3bV1aDZZ33aNyLetcQRtV+qcPw8SdEsXfDs2xb1W+CXrbu4eh53FvklftYPcPcfsexAIo4Gg226w75rqFhUGeh2Zq7cTcn8/3OtWRx/ogyU7l8TpizncfzyH+48na9Me9H4+Tr7Sl1pjXHDiXKXbW0VtDrytO/m2EWBjjXDQ68he8xdB9/XHvU519IF+WLLzMCenk/juXA53fpAj3R7m7Nh3yNm6F1lYhLFGOIbIEPxv0Z5/BvbvYPf55cbkf4Oq8nHJenH0juc40PkRTo1+D1NiGgmfLiZ33/ELtpGSMcpYLcQe3wC7j680vvl2uY7CE+dwr6VdRzwb19Ji3Nqd9uvexcq5GK64PlXGF1ca30rWXQCDXwSW3PR/bBr1zFnf0LZdX9q260t8fOI/UmZJ/olrSGD/DuTuO26/1/JsUpOgQd3IWLsT345N7Q9SLqec1MXr7fUNQO/tRdZSx0wkgJy1f+E/SNtYz6NlQ6zZuZiT07GkpGOOT8attrZCz7tTSwqPa3VBH+RfUsUUwLVbkCuuCdTrmq4+BPCNlPJZp4NCPCUd846sQCGAlNIqhCh5HkvPTarAPF4736KNNt8DPFRCfqyUcmUpe/oBb0opL2crxYvNyzIDY4CVaDtUfwkcCB3SD4DkeSvJXPc3/j3b0GzLLKwFhZye8ImW02LlzAuzafDdS6DTk7pwjT34AgTd2o20nzfb5erPfQGAzLU7qPnRePR+3hQcPUPWuuJdQNvaXzMU+9Q0u55a0ybi06kZhkA/mv41h/gPFpC2cA1pC9cQ/e5Yxy/R60hftpWCo2cJHtIfgNR5K8ha93eldQfe3AVh1E6zf++2JH32MwVHzxJi05ti0+vfsy1Nt9j0Tiyh99OJ+HZshiHIj2bb5xD//gKKziTSdONMp5Gssy9/Rf25Uzj99HRMiemcmzqXOjMmUv2Z+8g7cIqUBWtsPtPOQfOtM7VXm0xwlFVn+gR8OzXFUDyaAjRZ/ympC9fi3aYRpvhUQob0v7jNFitnX/icevNeRuh1pC5cS17MSerNexlDgC/SVoUMIf4IozalqjK6iutF7KTpRL38MBj0yEIT56Z+TfSrIzXdoYHUnjkJhCB1yXp7GZU9d2cmT6fGyw/b5czZF97sDODpl95ix+59ZGRk0WvQEB4f8QB33NLPScaSk4LBPwIQWAuy0RvcudI2UuP5YXg2rQ1SUnQ2idjJs6gzbTyg3WDXmvEM+gAfcv8+QsHhWAoOx1bMF9tmk/7bNup++3KZDaeyNmob9VTG3pRvV+DVMJpmm2YgDHqK4lPw7dyc2Mkz7W068fOlVBt/J7V6jEYWmcjavO/Sdddi5cyU2TSc/xLodKSUqCcFsfG41wilxeHvKTyTQOxT0wgZ0h/vVg3walEfaTbbX9dUY8qD5bY9nac7rU4twZSczsmH36Tas0Ptr5ADOPPiHHRuxsq1twrY3CTmB4rOJHB+0icE3dcfz5YN8WrRQLM5PBhptRL57IOce+bj8iukhLiXZlF77isYQoOw5muvsgm+qydpP22q9Pkrti+gfweiXxuJIcif+t+8QN6BU+WX72IqHdMuo16AIyZbxt9DxOg7MA3uceGY/Mds0pdvo968lzGGOXwM2DvbrohvsZNnYAwJoN7cF+1rgGtNm4gpMQ1jtVB7Of/q9akCvnBNfJvpqBR6I3qvAPDSZgyZM+NBOh6SViQmXy7h4aH89cfv+Pn5YLVaeWLsSJq36E529pXtl3opm8u7hgCEDunnwmvITLya1aH+3Be09eQS6n46gSLbjDW4vHOZsmANgTd1xs82HTvj57UUHT9DwL3afikZC34jZ8MOvG9oR921c7TXNU3+0P7bE16bRbX3n0EYDZjOJhBnS/O7pTuB99unUscBjnn8VyvX4K7PVzvigmsQFf8KQogmwC9oU6mThBBBaGsdDkgpfWwyLwM5Usr3bN9zpJQ+QojhwBtAMyAfbYT3ISnlzhIytwOjgAFAELAT6CClTBBChAPbgQQpZQeb7kdssndKKU1CiAbAeaAL8BrQS0qZI4SoDpiklM7vq3D8rvLKDwMOAiOllIsv5pedNQa5vKK2PfczALujB15CsnK0OvNLlegt1r0ryvV6W5/VbN5R/bZLSFaOdud/Aqgym6vSF1VVL0wpZXdZvVKMIXXYWWOQy/VWdRupKptdXY9Bq8vXUtsDzeb9tW9xud7mp5ZWaX2rKq7FelFVuq/F61NV1bmqiskGt+qXFqwk5iJt41BX22wM0aY2V5WPqzJeHKo/4BKSlaPxsd/g4oNIVw05k26/6jtxPm8vuSZ8WYwaMb7KkFIeFEJMAVYJIXSACRhdCRVb0EZ+6wHzpZQ7S6X/BHQC9qKN3D4jpUywlZ0ohDgElLw7+QJtqvYuIYQAkoFBUspVtvXQf2iHyQGGAOV2jEuV3xNtCvhRtKncCoVCoVAoFAqFQvGvoTrGVyFSyoXAwlKHfUqkv1xKvuROMElSyjGUoljGNh37acp5cbkQwgttfe+CEvmswHO2v9I6PwYuMP/uouWXsU+hUCgUCoVCoVBUEDWV2uWozbcUAAghegOHgWlSysx/2x6FQqFQKBQKhUKh+KdQI8b/R0gpvwa+vsy8a4DoKylfCBEMrC0nqZeUMvVKdCsUCoVCoVAoFApFVaE6xgqXYev8tvy37VAoFAqFQqFQKP6vKbF7usI1qKnUCoVCoVAoFAqFQqH4T6M6xgqFQqFQKBQKhUKh+E+jOsYKhUKhUCgUCoVCofhPo9YYKxQKhUKhUCgUCsW1hHpdk8sR2mtlFYqrHlVRFQqFQqFQKBRVjfi3DagIORNuvervjX0++PWa8GUxasRYcU2wK2qgy3W2PvsLALnP3+lSvd5TFwGwO9r1Nrc68wtbIwa7XG+XhMUA7KwxyKV62577GYDfwu9xqV6AAYnfV5legKxR/Vyq1++zlYDrfQyan00pJ12u1xhSB4C4zj1cqrfatvVA1fliT81bXa63ZeyvZI3o43K9fnNWA1SZzTuq3+Zyve3O/1SlMbmquBZjclXZnDWyr8v1+s1eRc4E19djnw9+BSD/m8ku1+057K0qi0NV1fag6q7VVeWLqtILuNzPxT5W/DdRHWOFQqFQKBQKhUKhuIaQaiq1y1GbbykUCoVCoVAoFAqF4j+N6hgrFAqFQqFQKBQKheI/jZpKrVAoFAqFQqFQKBTXEmoqtctRI8YKhUKhUCgUCoVCofhPozrGCoVCoVAoFAqFQqH4T6OmUisUCoVCoVAoFArFtYTV+m9b8H+H6hgrrnb6Ax832TyL1AWrSZzxYxmBGq+MxK9nG2R+IacnfEx+jPY+1+j3xuLfqy3m1EwO9X7CLh85/h6C73O8w9HY/Q4MLa8HnQ7zzrWYNv1criG66nXxePQNCr//EMuBPx0JQofH428hs9Io/PYt++Emm2aR+n35Nld/ZST+PdpgzS8kdmIJm98di5/N5sN9HDZ7Nq5F1BuPAdDx5DwKziRxbOw0cvefKqPbPTqMhrPGYwjwIXf/SY6OmYY0mQnq147oSfcgrVb0Xu7o3IxYTWbSVuxw2LzyQ9yjwzn/3gLca4bj31Oz8fT4T8iz2ejXvRXRrzwMeh0pC1aTMH2Jdh6mDMO/dzukyUxhbAKnJ0yz6+2y6g10bgbcQvyRZgtF6dnse2ImWftPl7G/5kP9qPXIjXjXjmB145GY0rIB8K5Xjes+fhS/5rU5+uZCpzxNpg4jtFcrLPmFLtOrb9oWj7seRej0FG35naKVPzjpM7TohPutQ0FKsFooWDgLy4kDthPmjdfoV9HXbgiAacuKMvYARL36cKV8XG3CPYTc1wdzahYA59+eR+a6vzV7fUIRBncArIU5WPMzypQ35Y0P2LR1O0GBAfw8b1a5NpWHe4d2+I8bA3o9eUuXk/PtAmdf1Iwi4PlJGBvUJ+uzOeQucPjK++7BeN81GH1wINJsJmfegtLqL8sXgTd1ptqEe/CoX4NDNz9N3r4T+HVvBUDjjZ+R8dtWQobdRMJHC0j+3NGmq788Er8ebbHmF3LmqY/IjzmJMTKE6A/HYQwNRFolqfNXkvLVUgAixt1L0L1avPB+aRamvzdj7NQLIXQUbf6dot+d66KhZSfcBw131IsFM7AcP+AQEDq8X5yONT2FonWO9/aGPXYHSTPLiRWXsNcQHADSiikxnTNPfYR/7w4E3dsXS2omAP49W5N/7Bx1Z0zEEOhD3v6TnHziY6TJDED0qyPsfj81fpqz318dgdDpSF6wxu73up89DUDLE4spPBXP0dsnY8nKxbdbC6pPHopwM2AICUCaLVjSsy8rJlcVV3NMxmLl5Atfkb39MOH39bLnbbrjS/RensR/MJ/kOUsv295a05/GvU41+3fvF2dS8OMcPO55DKHTUbR5BUUrStXlFp1wHzRMq8sWCwULZ9rrss+bc5EF+SCtYLGQO3VMuT7XN2qN+6CHQafH9OcqTOvK+h5AF1UPzyffpWDuu1j2bStXBmDriUTeWb0Pq5Tc1qImD3VuWEZmR2wy767ej9lqJdDTjTkPXA/Ad+cEfe5/BKPBQGhiDOaYjWXyXklMNkYEIc0WzGlafK790RN4NauDMOhJXbye+E+X4BYVVqm26Ne9FfW/fg6kxJye7WSrZ5Pa1HzrUdxrRqD38aQoLpWTj71bIZtDhw9A7+0BCNJ+2WTXWevDJ/BqXheh12HOzMUY4n9ZMbkoLgVptpCyYLVdt1u1EJqun0bcB9/jVj20wn6OevVhgm7ugt7fG2E02ON9MU1+fw+dlwdu1YKxZOaSs+PQFcU4GweAxkB7YKftWDCwGGgHfA2UX+kV1zRqKrXiakYPTAduPNRzDIEDu+FRP8pJwK9HG9xrR3Kw26PETppOtO1GBSBt0VqOP/BKuYqTvvjV/tnQujsF30wl/+Px6K/rggitUTaD0OHWbwiWY3vKJBk6D0Amn7fLFXOo1xgCby3fZo9akRy8/lHOTJ5O1FSHzamL1nJiaFmbo94ZQ8ZKrTN+8vkvydl9nLpvP1Lub6s1ZQhxny1jV+exmDNyCb+vJwAZm/ezp+dE9vadhM7dDavJwu7rxxNw/XX2vAdvnIg1vxBLVg4etSOJ6foYsZNmEP3mo5qATkf066M4+sCrHOgxlqCB3fCor/kra9NeDvR6goN9xlFwMo6IMXfY9e584F0Ovzaf3JPxAMQ8NZtm7zxcrv3p24+w/c6p5J1Jdjpuysjh4PNfc2rmMqfjob1a4lU7ko0dx7lUr+e9o8mbNoWcl0dibNcDXWS0U7r58G5yX3uM3NcfJ/+bD/AYOt6e5nH3Y+giapDz0sNkjx+Mvn7zMvb492xTaR8DJM7+lYP9xnOw33h7pxgAITBnnMOccR6dhy/oyj73HDSgD7M+eL1c/1wM/6eeJHXiZJLuG45n714YatV0SrdmZZP54TRyFjg/PNCFhOB95+1gtZB033AK/9yB18BbXOKL/CNnOD7yLXL+OugkC3C492hChtxI7s5DTuX49miDe+1qHLphFGefnU6N17W2Jy0W4l7/ksO9RnNs0NOEDB2Ae4l2mzxH68Dmvvo4bl36kvfhc+S88DDGDuXUi0O7yX15FLmvPEr+V+/hMXyCU7pbn9uwxp0BwPP+sfbjgbde71RmRew9//qX5MUcx5yRQ8KMRfb05Dm/cGTAOAAy1+0i6vmhJM5eyv6uozFn5hJyby+b31vjXrsa+7s+zulJM6n55ii7L2tOfYRjQ14jpscTBA/qqvldp8OnXSMA9ja6B0OwH9WmDNd+d1oWJx6ayvk35lJ4Mg7gsmNyVXHVxuTeT3Ns3Azqvf8Y6HRUf+I2e15LWhbWIhMZKxwPYy/H3tOj3+XIjeM5cqMWp0y7tuJ53xjyPn6enBdHYmzfvfwY98qj5L76GPlfv4/HUOe6nPf+0+S++tgFO8UIHe63jyL/81fIe3s0htbXI8KjypVzu3k4liO7y9dT7Aur5M2Ve5l+d2eWPNKbFQfPcSI5y0kmq6CIN1fs5eM7O7Lkkd68e3sHWxmC+x8bT/aKOTx6/53oa7dE+Ic55b2SmHz+7Xnk7TvOvjYPETtphlakm4EDvcdxsP9EQof0w61GaOXaoq0dmpIz2Nf+Ecy2h13F1Hh+GJnr/iZv33FOjHwbS05exWwWAgHE9BjL7kb34tWsjl2nzs3Iwd5Pcv6teXg3rc3Re16qXEwe9TayyMyZF2fb04uJenkEmet34VGvRoX9HDKkLx61Izly1wucfPIjrLkFZerFseFTyT90mrj3vwe4shjn4HZgE84UAC8AT5UxQvF/g+oYuwghxIUfcTpkxgkhvKrYjkFCiCZVWYarEELUEkLcdxGR9sBx4KQ0mUn/dTP+fds7Cfj3bU/aj+sByNt9FL2fN4awQABy/jqIJSPnknZY0xKQ6UlgMWPZtxVD47ZlZAyd+mM+8Ccy1/kiLPyCMDRsjWnnWgB0NerZ06TJTPrSytmcu718mz3qVMe9ZgQAGRv34tumPgY/L4xhAWVk/bs0I2XZHwAk/bCBoP5a+dY87YLi26oeRQlpSJMZaTKT/PNWe16/rtdRGJuAT5tGpC7eoNm06ygGP2+MYYF4t6xP4el4is4kIk1m0n7ZQkBf7cYja9MesFhteY7gFhls11uYmE54/7bEfrUKnbuRrP2nMfh54V6O/Vkxp8k/m1zmeFFKFpl7TiJNFqfj4f3bcn6Rdv3K+Pu4y/Rak+KQKQlgMWPauQFDi07OGQsdF2jh7qGNqgB4eGFo3BrrmeNa/qICTNvXlSk3oG/7Svv4oghR4r/URnJK0bZlc/z9fC+tqxTmc3FY4uLBbCZ/zTo8unVxSremZ2A6dATM5rJmebhjiU/AkpiIcHejcMfOMjKX44uC4+fsHTDALgtaxyH/0CmEXu9Ujn+fDiXa3hF72zMnpdtH3Ky5+RQeP4cxPJjS6Os0dK4X2zdgaNXZWahMvSjhi8AQDNd1oGjz7wgvH6xJDvvTl27Gv4/zeb6Uvf59OpD2w1oKj5/DkpaN1eguKQAAIABJREFU3s8bnbdHGbt9uzQnbbl2iUpZtJ7Aflo5Af3ak7p4vd3ven+b31tpviws4ffAfu3xblWf/EOxgBbfsjbtwfs6LeblHziFKTEN/77tSZ77Gzp3I/kHTl5WTK4qrtaYDKD3cgcp8W1Vj4JTCfbjeftOYM0vxHTeEbsux97SWONjsSaXqMs7NmJoeYm6TOV2wNVF18eaEo9MSwSLGfPuzRialY1lxm43Y9m3DZmdWY4WBzFxaUQFelMj0BujXke/JjXYcCzeSeb3A+fo2bAakf7arVaQtzaLRhcShVt+Bh6FmZjNZiyn9qKPcr5VupKYXDovgCHAF/Q6hKc70mTGkpNfqbbo37O1FtMsVqTZQtovW5wdIiU+HZqSungDel8vCk6cr5DNxoggTOnZTmn2c+blAXodAf06YM7KxZKTV6mYbPDzwVpQiMl2j1GsO6BfBwrPJFBw9CyeDaIr7OeQu3uTungDBcfPkbFsG8KgxxDofA0zJabj26U5CbOXovNwI/WnTZcd40pwhLLkAlvQOshXB1Z59f9dY6iOsYuQUna+tBTjgEp1jIUQ+ktLOTEIuCY6xkAt4GId4+rA2eIvpvhUjBHON6tuEcEUxaXYvxfFp+AWUfaGtjShwwbYP8scx8VYZqUh/J3zC78gDE06YN6+mtK43fQgRSvm2Tshwi/IKb0oPrXMDbYxIpiieIfNpoSUMr+rNPlHzuDZrC4AIbd0wr1aCIXxabhHOuczBPlizsq1d1AL41Nxi3TYFHRjexp+MRHvZrU4Pn6G3UZ7+q1dSf1lM8aIoFJ+TcUYEYRbZJCT7UUJzvqLCbm7N5nrdzkd84gMwqtmOFkxp7EWmSmIT8OjnLyVxSMyiILzjt/gKr3WdMeNqExPQRcQUkbG0LIz3q98gdeY1yiY+wEAupAIZGEBIiQC7+en4/HAOGR22WnNl+vjsOE30WT1R9R6bwx6f2+HQikxBNXEEBSNJS+z3I7x5WJJTHJ8Tk5GH1rWF+VhTUmhYNtfuLW8jvBff8Sak0vRrrKzLq60vgFOsmGP3UHakvXofDxLlROMKc5xXk0JZdunW40wPJvWIW+P474odOhNWtptD2LNSrcfv2C9aNUF79fn4PXk6xR8/Z79uMc9j1GwaLZ2boxuWNNK2BJfNg5cyl5jRDDSbLbba0pIRefjRejQm2i44hPN5prhWDIdMaFkOVr8dLQdU7Hfyz0fwWWOezaIsk/rt/svIhi36AjyYk4hi8yXFZOrkqsxJrfa/DGN5z3L8fEztHpcwsduNSMoOpfkpPNy7C3Gu73t9kDiVP9kejK6gLI6DK264P3qHLyeeI2Cr993SvMa9ybeU6Zj7Fb+uRP+wcgMh50yI6Xs9dU/CEPzjpi2lb/cpCRJ2QVE+DnadLivJ0nZzn2U2LQcsgqKGDFvM/d+uZ6l+8/YjPVD5pa41udlIrz9nPJeSUwOGtiNoNuud4rJEknL3V/SYvvnJMz6GSFEpdqiZ4MozR4pabDgJULvd15ucPblOfi0a0TUKyOo8cJwzr/5bYVs1vt44hYeZL+OmDMdD1KseQW02PUVwXfcQOqSDfaHLBX1hVtkENZCk1M6QMTjtxH3gTZVX+/rVWE/G0P8nWStRSYMIf5OfjAE+mLJzCWwfwdyY05SdDbxsmOcQqE6xi5CCJFj+99dCLFBCLFYCHFYCPGd0HgCqAasF0Kst8n2FUL8IYTYJYRYJITwsR0/LYR4UQixBbjzInJvCSEOCiH2CSHeE0J0Bm4F3hVC7BFC1L2ArSOFEDuEEHuFED8Wj2ILIb4WQswUQqwXQpwUQtwghPhSCHFICPF1ifz3CiH2CyFihBBvl/aB7fPg4jw2vZ8IIbbZ9A62ib0FdLPZ6piHWsLUMkdkqadPojyRiz+hSv72dw50fdT+XR9V/6JluA0YTtHKeWU6GvqGrZG5mVjjTl7M4rI2lyd0CZvPPP0JbjW0aV96H0+sRWZbtkv7o6TutN+3c+rFr8nYtI/oSfeUEfXv2570ZVsvoKd820ubEDl2MNJiIW2J8/otvY8n0cP7EPPUFyXyVs3TxKrRW1anec82cl96mLyZL+N+6zDtoF6PLiQCa/xZcqeORhYWYLiuY1l1l+HjpLm/s7/LoxzsOx5TUjpRLzzoJGROi8Wcdga9p3+5U6ldRUX9K3x9cGvckPy160m8dTDC0wO35k3LEbz8+lZCif1T8he/IAtNZU/ZJdqnzsuDWrMmc/7VL7Dm5AOQMu93Dl5vm36Xl4O+TqPyDHXCvHsruVNGkPfpy9p6Y8BwXQdkdgbW2GMX+gHlxLeLywiDnsinhjjZm7F8KwevH8WRG58EoPrT5Tx7LNZxIf0XiiMljkeMvRNplRScOOckpvPxJHRof848O6NE1srF5CrnKovJu7s9yeEH39Ficil5r2Z17TMhrsTeYgIHXn9BFResyy+OIG/6K7gPHGY/nvvWOHJfH03ex8/j1uOWcpeLXOq3A7gPHEnhsm8q9CCvvF9YugSLVXIoIYNP7+rEjHs68/mWw8SmZpcjWY7CK4jJ2dsPYk7Pdo7JFit7W49gX8dHCR81ELeosDJ6LtoWbQYeGvQsB/s/RfysX5xSQ4f2p+DYOU6MfJuzL39JrffGVMjmzE17SFu61X4dCR7kmO4srVb2tXmIrK37Cbq1G27R4RX2xUV+CImzlzpmSJQbdy6UULHzJtwM1HhuKLGTZjkbVdkYp/jPozbfqhpaAU2BOGAr0EVK+YkQYgLQQ0qZIoQIAaYAvaWUuUKIScAE4FWbjgIpZVeb3JLSckKIT4HbgEZSSimECJBSZgghfgWWSSkXX8S+JVLK2QBCiNeBEUDxTkmBQE+0DvZSoAvwMLBDCNESSALeBtoA6cAqIcQgKWX5O1Y5iAS6Ao2AX9E2MJgMPCWlvLm8DKNHj25z77333tmtW7eWzwdcx2ORwZgS05xkiuJTcKsWQq7tu1tkSBmZ0phTnKdrCd9Ax2e/IGSWc35d9bq4362t1xNefhgatKLQakEXVR99o7Z4NmgFBjeEuyfonJ81uUUGY0py1mdKSMEt0mGzMeLCNocMHUDwvX0AyFz1FyH39iX5py0E9m6Ne2QQRQnO+cypWRj8vEGvA4sV98hgihLSnWSK4lIRBgMetcIxBPk6TXnO238Sc0ompvhU3Ko5RsLcbL4XRgNukSWORwRjKmFD8OAe+Pduy9G7X3Qqs9umd/GIDObUrOXkxSYC2khvYSnbKkpguwYAdF37Fhl7TuBR3fEbrkRvSXSBofbPIjAEa0bqBWUtx2LQhUYivP2Q6SnI7AyE0QiAedcWPB4YVybP5fi4ZN1Nnr+a+l8/b/9uNWkdI6QVaS5EGNyRRWWnNl8O+nDHDZ0+NBRryoV9URL3tm0wxyegCwjQNu/ZsBnv2weWkbvc+laSovhUu2y1Z4ej8/VC5+GGe+1IZKGJlG+Wa6MF1UIBbe2xMaJE+zToqTVrMuk/byRzxR92veYUx2h/0R9r8Xr4Gfv3S9aLo/u1euHjh75eUwwtOuHTvD0Y3RCe3k4jdMZyYld59vre0Irod8aCEOgDfcn5Y7/dXmNEMAVHY512KvVqXEsbxbLFhJLlFMWn4latpA3BmBLTEW7Gcs9HUYnz5NerLZmr/kKaHUsQjBHBeDapTdLsXyiKTbDlrXxMrkquxpgMkPXnITxqhWPJyXfyvSk5naJY545xZex1Qq8joL+2JESmp6ALKhnjQrFmXFiH5dh+dGHVED5+yJwsZKYmK7MzMO/eZt9osCQyIwVRYkaFCAgpe32NqofHA9qSTeHth75xGwqtFiwxf5XRF+7rQUJWvv17YnY+ob4eZWQCPMPxdDPg6WagTXQIR5KyqJ2XifB2jDQKL39knvNsh8rGodBhNxJq2zQud+8x8g/FOo3qZq77W9uMKzWTnB2Hca8ZXqm2mH/0HH5drsOUqNUXg6/zDJjgwT1I/3ULbtVCSPtlM7XeHY0pKf2SsbPgyFmCbuoCUpI8fzUh9/R22Lxht7ZB5plEhEGP93X1KDqTWOGYXBSfis7d6JQO2nroGs8P05Z7eBgJvrc3OTsOlevnYr8aQvydYg5oa6BLr7UW7kbcIoI4PPhFCmMT8G7T8LJjnEKhRoyrhu1SynNSSiuwB23KcGk6ok153iqE2AMMA0ruaLPwEnJZaOscvhBC3A7kVcK+ZkKIzUKI/cD9aJ34YpZK7ZH3fiBRSrnf9jsO2H5HO2CDlDJZSmkGvgOur0CZP0sprVLKg0D4JaWB6dOnT+natWuqlPLOOwLrEXhrNzJXb3eSyVy9naA7egDg1aoBluxczEkX7xQVr8VyIBCBYaA3oL+uC+bDzmsg898fTf572p/5wJ8U/voFlkM7MK2aT/47j5L/3mgKF36I5WSM067Uwmgg8JYrszll7m8cuXE8J4a8TKZto5eo8YPJ2LgPc3YepqSyU3Qztx0g5Gbt5ifsru6krdR2nfaopa2Hy95zHK9GUQgPNyzZ+YQOcqwXLd6dMmPVdoIHdwfAu7Vmoykpndy9x/CoHYlbVBjCaCBoYFcybL/Pr3srIh6/neMPvoG1oMjJJmm2EvvlSgLaaKPzAW3qYc7Oo7Ac+ytC+g5tDdeWXpNJ/H0n1e+83iV6S6ILq44IDge9AWPb7pj3/umULkIdO7zqouqB3oDMzUJmpWNNjkcXWRMRHI6hcWuEd9l1vZfjY2OJuhvYvwP5R844bDAW3zQJrVNscUxnu1IMNaqjj4wAgwHP3j0p2HLJLRUAbQq2oVo1DFE10EdG4N6uDfrw0DJyl+OL0hTLAhzq8RimuBTSflhD4vRFpHyzHICsNSXbXkMs2Xn2thf9zlgKj58j+QvnUZmS8UIfGgEIREiEVi/ad8e85w8neRFWol5E1wODEZmTReGSL8l5+j5yJj1A/mdTMR/aDSZHOwm8pRtZq507A+XZmzR9MUcGjCP/0Cny9x/HEOTnlF6a/COxZG+LIegmbbVPyJ09SF+13eb3HQQP7uHwe1ae5vc9x3Av5ff0VTvI3XMMzya1ADj1yFsEDOhsj296P2/qfvMCyd/8hnfrhjabLjcmVw1Xa0wG8G5eG2E0kLFpH551Iu3Hde5Gl1z3AHy7trCP8FtOH9FiXHFdbncD5r2l6nJoqbqsNyBzssDNA9xt8cbNA32T1ljOny5TnvXsMXSh1RBBWhw1tOpWpsObN3Ukea9rf+a92yj8cVa5nWKAptUCOZOew/mMXEwWKysPnuOG+pFOMt0bRLL7bCpmq5V8k5n959OoE+yLNeUcwi8Yg18wBoMBfe0WWM4ddMpb2TiU/M3vHHvgVQ72G0/Gir8IHdqf/CNn8G6tPbj1aq5N2tN5uuPTugEFx89Xqi1mrt+FR51qeDSM0sod5HyrZUpMo/BsIsGDu+Pb5TqKEtMqFDuL4lPsaYE3dUKU6Mj6ddZG/jM37sa7RT0KTpyrVEzO3XsMnYc7xvAgezrA/k6PsL/TIyTNWUrqko24hQZc0M+Z6/7m0M1PY07NJGXhWqdzIi2WMrtzN5j7PLm7j+EWEVQhv14sxl1z/Nvrh/8P1xirEeOqobDEZwvl+1kAq6WU915AR+6l5IQQ7YFewD1o28b3rKB9XwODpJR7hRDDge7l2G7F+XdY0X7HxYagSraA0jvAlNRV/lybspjRftfKJus/JXXhWgqOniVkSH8AUuatIGvd3/j3bEvTLbNsr61wvCKo1qcT8e3YDEOQH822zyH+/QWkLlxD9eeG4dW0tsOwXz7DY/jzIHSYd61HJp3D0F4bEShvXfFFKTFS03idw+Zgm82pNpv9erSlyWabzU+VsHnaRHw6NcMQ6EfTv+YQ/8EC0hauIXBgN0KGauu4gvq2oTAulePjHFMVG3/3HCcmzKQoMZ3Tr31Lw8/GEz35HnJjTpM4X9sYLPjmjoTdeQNW2yYgei8PWm3+iKQF6/BuWgvQbm5Be9Lt37MNzbbMwlpQyOkJ2npFLFbOvDCbBt+9BDo9qQvXUHBUWwYe/foj6NyMNFig7Yias8uxRtOrdjhhvVvhERlE/7Pfknc6ib1jptvT2343if0TPqcwMZ2aD/enzuhbcA8LoNv6t0leu4f9Ez7HLdSfLqve0J6a24KtwceT5DW7CevVkhv++hhrfiH7npx1xXoBCr6fjteTb2ivMtm6Cmt8LMbrtbWmpk3LMbbuirFjb7CYkaZC8me/4ZTX85Ep+LzyBVitFK5ZgsdN2pTW0CH9SJ638rJ8XOP5YXg2rQ1SUnQ2idjJMx11TwgMAdqumtbCbLA4P5wAePqlt9ixex8ZGVn0GjSEx0c8wB239CsjV5rMDz4h+MN3QK8jb9nvmE+dxmuQtrt03s9L0QUFEvrlZwhvL7BKfO4eTNJ9wzEdPETB+o143nwjYQvmIs0mcr5biN/IB6/YFwH9OxD92kgMQf7U/+YF8g6c4swLs6k/9wUarZ1O2g9rEAYDXq0bEnx/f1K/W0HWup349mhD402f2V5/pJXj3bYxQXf0JP/QaRr+9hEAce9+S/b6v6n27HA8m2jxQt+wBfnffoTX+De1erFlJda4WIw3aJNeTBuXYWzTDWOn3mCxaPVi1oV3AS/47lO8xk0FIGP5FgqOnSX4flusqKC9xvBArjv2I6bENE4/9rbd3uJpvmdf/gqdhxt1Zkyk+jP3kXfgFCkL1mjnda3m9+ZbZ2qvMil+xZrFypkps2k4/yXQ6UixxTGtcmltpOkfszGnZxM6/GbyD57Cr0dr3GtF4t+zDcbIYO11TrEJxI77yP57KxqTq4qrOSZbC4o4MupD7bVNz31Bk++02SCpi9a5xF6AwFu7kf7rZnw7NgOrlYL5n+I17g3t1WNbi+uyLcZtXI6xTVdHXS4qJP9zra4KvwC8Hn9JK1Cvx/TXeiwHym6qh9VK4ZLP8HzkZdDpMG1fgzXxLIZO2m8x/3HpdcUlMeh0TO7bgse+34rVCgNb1KReqB+Ldp0C4M7WtakT4kfnumHcNXsdQsBtLWtRL8wPpJXZH73HjUNH8Wmvh/ji+8X4HNvOfQNdF5N17m54t25IzYba7t56b0+arfsYtxqhJHy+lPxDsZybOrfibdFiJe6jRTT9/X0QaOuTbYQO6UfsMzOIeuVh3GqEUn/uFIriUol97rNL2zz5AaRO0GzDdKTFQtJXy4kcrb1FwrNxLZqu/QSEIO/QaerOfrbSMRm9jnqzJ2M1mUn4ZBFeTWoTOsRxnSk4fg5ZaKqQn1O+XYFXw2ha7PoKfaAvSOzxvhj3WpEUnUum1vtjqP3RE2Ru3EPKi19c2K/FZV0oxmmcA0KB5WgDXMU/4DTgB7ih7enTF3B+wqK4phFVtcbvv4YQIkdK6SOE6E6J6cG2Kc87pZRf20Zob5VSnhJChAJ/Az2llMdt63xrSCmPCiFOA21tU67LlUObpu0lpUwSQgQBx6WUQUKIacAuKeVXF7E1BW0UOh34DTgvpRxuWxO8TEq5WAhRy/a5mS3P18AytKnhf+KYSr0SmCal/EUIcRy4BW03v0VAdmm9pXzVBvhASnnDpfy7K2qgyytq67O2V7A8f6dL9XpPXQTA7uiyU0avlFZnfmFrxOBLC1aSLgnazPudNQa5VG/bc9oM+9/Cy65nvlIGJH5fZXoBskZdusNYGfw+Wwm43seg+dmUcvLSgpXEGKK9xiOucw+X6q22bT1Qdb7YU/NWl+ttGfsrWSP6uFyv3xzt4VtV2byj+m2XFqwk7c7/xK4o18e34phcVVyLMbmqbM4a6fr3RvvNXkXOBNfXY58PtFd55X8z2eW6PYe9VWVxqKraHlTdtbqqfFFVegGX+9nm44oO4PyrZD/a/6rvxPnOWnFN+LIYNWL8z/I58LsQIl5K2cM2WrtACOFuS58CHC2ZQUqZfAG5bOAXIYT2hnYo3rzqe2C2bbOvwVLKE5TlBeAvIBZtynSF398ipYwXQjwLrLeV+5uUsvhuZjJa5/ksEAP4XELdPsAshNgLfC2l/LCidigUCoVCoVAoFP9V1OCm61EdYxchpfSx/d8AbChxfEyJz9NwbHKFlHId2prd0rpqlfperhzae35L593KJV7XJKWcCcws5/jwEp9PA80ukDYfmF9O/sVom2pdUK/te7GvTGhTwRUKhUKhUCgUCoXiX0NtvqVQKBQKhUKhUCgUiv80asT4/xghxHS01y2V5OOLrT9WKBQKhUKhUCgUVznX4K7PVzuqY/x/jJRy9L9tg0KhUCgUCoVCoVBc7aip1AqFQqFQKBQKhUKh+E+jRowVCoVCoVAoFAqF4lpCTaV2OWrEWKFQKBQKhUKhUCgU/2lUx1ihUCgUCoVCoVAoFP9phHo5tOIaQVVUhUKhUCgUCkVVI/5tAypC5oO9r/p7Y/+v1lwTvixGjRgrFAqFQqFQKBQKheI/jdp8S3FNEN+1h8t1Rm5ZD0Dmg71dqtf/qzUAJPW6waV6AcLWbuRwgwEu19vo6G8AbI4Y7FK93RIWA1Cw40eX6gXwaHdHlekFyPt8vEv1ej3yIQC7owe6VC9AqzO/ENfZ9W2k2jatjZhSTrpUrzGkDlB1vthR/TaX6213/idSb3F9mw5euhGgymz+q9rtLtfbIW4JW10cKwC62OJFVXEtxuTE7t1drjt8wwbyf3jV5Xo973qRjHtdH4cCFmhxKG/Wky7X7fXox1UWh/6sgrbXMW4J4PrY2erML1Wit1h3VekF18fOdud/cqk+xbWF6hgrFAqFQqFQKBQKxbWE2pXa5aip1AqFQqFQKBQKhUKh+E+jOsYKhUKhUCgUCoVCofhPozrGCoVCoVAoFAqFQqH4T6PWGCsUCoVCoVAoFArFtYT13zbg/w81YqxQKBQKhUKhUCgUiv80qmOsUCgUCoVCoVAoFIr/NGoqteKawb1DO/yeHAM6PXnLlpM7b4FTuj46ioDnJmFsUJ/s2XPIXfCDPc37rsF43nITSIn55Eky3njbnmZo1g6P+x4HnQ7Tpt8p/O17J72GVp3xuG04SCvSYqFgwUwsx2LAYMT72Q8RBiPo9Zh2bqLw57lOed3atcdn9FjQ6Sj4bTl53893/k29euN9z30AyPx8sj/6APPJE+hCQ/Gb/Dy6wCCQVvKXL8Vy9iwAdVZ/QcailaR9vqiMj8KmjMLnhnZY8wuJn/wBhQdP4Fa7OtU+mmyXMUZFkvLxt6R/8wshTz6AT6+O9rQ2mz7i8OiPyd1/qqz/o8NoNGs8xgAfcvaf5MiYaUiT2Z7u07IuLZe/weFRH5Ky7E/cqgU7/NCsDxt/+4k3P/kcq9XKbd3bMeJW53eKZucV8NzMH0hIzcBssTJsQDcG3dCGwiITD74+G5PZjNlipU/7Zjx+h+Pd01v3HuXtb5e5Xu+pZN5dfxCrlAxqFsVDHeo66d15NpXxP/9NNX9PAHrWj2BUp/oAzN91iiX7ziKB25tHcX+b2vZ8TTbNIvX71STOKPsO5uqvjMS/Rxus+YXETvyY/Bjt/cHR747Fr1dbzKmZHO7zhF3es0ltot54DICQObPIW7EKn9sHgl5P3tLl5Hzr3EYMNaMIeF5rI1mflWojdw/G65abAInpxEkypr5NRZnyxgds2rqdoMAAfp43q8L5AHxvaEWNl0ci9LpK+cUYGULND8dhDA3AEBIA0oopMf2C5bhFhVF3xkQMgT7k7T/JySc+ttff6FdH4N9T039q/DTyYk7iVi2Y2h8/iTE0EKyO+WrG1u3xmTgF4e2DNSMdmZlO3tzZmP7+Syvnht543mFr0wX55M74AMvpEwAEfPE9Mj8fXWAQwtMLy/mzLrfXq0ktdF4emNOyHf6beDdh9/XGlJYFQMIXywl/oC+GAB9yY05xYqxDd83XRhDQszXW/EJOjP+UvP1aHQwfcRNh9/cBoels/cc0rPlFZO08QlCfNphSNd1n3pxP+trduEeH0XDWeK2M/Sc5aosXQf3aET3pHqTVChYrJ1/4iuzthy/oB1dzuTEZwPepSbh37IQ1I520hx/ErV17oGpjsi44GGtqqsP+9u3xHTMG9Hryly8nb76z/R69e+N1770O+z/8EPOJE+X6YuuxON5ZvhOrlNzWph4PXd+0jMyOU4m8+9vfmC1WAr3dmTOiDwBZ+UW8+vOfHE/KRAAv39aRjmVyg6FFOzyHatftovXLKfy1VExq0wXPux4Eq0RaLeTP/RTLkZhy7QXYejqZdzccwmqFQc1q8FD7Ok7pO8+mMv7X3Y64XC+cUR3rATBv12l+2n8OIaBeiA9TH74LqLqY3P7U9xTGpXLs0fft7agk7lFh1J85AX2AD3kxpzhua4ce9apT94MxeDevw9m35xM/S3tfr3/3Vva8zf7+mpxt+4l96hNkockl9gJ4taiPPsDnimOylJLU+StJ/nKZPc/VGuuFu5FGP05F525A6PWl1b0GDESbtJwEDAfiLlj4P4xUr2tyOWrEuBIIITYIIdr+23b8kwghttn+dxdCLLuAzG9CiADb5xzb/2pCiMW2zy2FEAOuyBCdDr8JT5L21GSShwzHs3cvDLVqOonIrGyyPppG7vc/OGcNCcFr8O2kjBhFytCHQKfHs1dPe7rHA2PJ/fA5cp4fgbFDD3TVop3ymw/uIufFR8h56VHyv3wPzwcn2BJM5L7zFDkvjSLnpVEYmrVDX6exk82+T4wj49lnSHtoGO49e6Gv6WyzJT6e9PFPkDbyIXLnzcV3wlO2BAs5s6aT9tBQ0sc8hufA2+xpJwc8it/NN+BWN8pJl/cNbXGrVZ2TfR4m4YVPiHhlDABFp85zeuBY7e+2J5H5BWSv/gOAtC8Wk/z+V3YdecfOU+/tR8o9BbWnDCHus2Xs7DwWc0YuEfc5fIhOR+0pQ0jfsNdxPswW++f8mLVMnfENM18YzU/vjGPFn3s5cT7RSf/C1X9Sp3reNyt4AAAgAElEQVQYi954gjnPP8z783/DZDbjZjTwxXMjWPTGE/wwdSxb9x1l3/EzmpusVt745ldmPDPctXotFt5ae4BPb2/Hj8OvZ8WROE6kZlOaVjUCWTi0GwuHdrN3io+nZLNk31m+vb8LC4d2ZdPJJGIz8ux5DvUaQ+Ct3fCo73z+/Hq0waNWJAevf5Qzk6cTNdVxs5K6aC0nhr5Spvxqzw0j4SPtQU72nK/xf/wRUidOJum+8tuINSubzA+nkbOgbBvxvvN2kh8aRfKQhxA6PZ69e1JRBg3ow6wPXq+wvKNgHVGvj+LEsFcq7RdpsXD+9S85//pX5O0/gTkjh4Tpiy9YVNTzQ0mcvZT9XUdjzswl5N5eAPj3bI177Wrs7/o4pyfNpOabozT9ZitnX/mamO5jOXjLJAD00bXwfnQchetXkfftbGRWBjnvvWbvFANYE+PJevYJMp94iPyFc/Ee85STHfk/fIv5+BHS7uhD7vT3XGpv+m9/krPrGLubDUVaLE764mcvI6bPRGL6TCSgRyviZy9lb9cxmDNyCC2h26N2JHu7jObUM7Oo/aYWCzwbRhN2fx8O3PQMZ6Z+C8DB+6Zy/KlZBPVpQ9zny9nb+2n29n6a9LW7Aahlixe7bPEi3BYvMjbvZ0/Piezt/TTHxs2g3vva+fRq5Hzeq4QriclAwcrfyXj2aSdd4PqYfPrW0Q4dw4Y52//kk2RMmkTqsGF49OxZvv1PPknaiBHkzp2L38SJ5brCYrXy5tIdTB/agyVjb2bFvtOcSMp0ksnKL+LNpdv5+P4bWPLEzbx7dzd72ju/7aRz/Wr8/OQt/DB6ALVD/csWInR4PvgkuW9PJvup4bh17oWuurO95pi/yZ70MNnPjiTvs3fwGvl0ufZqNkveWneQTwe15cdhXVlxJJ4TqTll5FpVD2ThkC4sHNLF3ilOyilgwe5Yvru/E4uHdkWiQ3S6A3B9TM5atxOAoyPewZqdR503y7+mRj//gFM7DLO1Q3N6DqdfmGPvEAOg01Hn7VEOvyVnoPP3JvAWxzm50mtI8fcrjcmHeo3h6MBnCBk6wJH3ao71hSaO3PUiB/pM4EDfCcVqip/zvAtcB7QElgEvXrBgxf8FqmP8DyGEuOTovBCizKOqfxspZecKyAyQUmaUOhYnpRxs+9oSuKKOsbFxIyzn4rDExYPZTP6adbh37eIkY83IwHT4CNJsLpNf6PUId3fQ6xDu7lhSHE/grUlxyOR4sJgxbd+AsZWzXgoLHHrcPUDKsml6A8JgABxphkaNMZ8/jzVes7lw/TrcO3d1Um0+eACZo13YTQcPoAsN1WxKS8N87BigPfW3pqVhTbe52GQma/kmfHp3ctLl06sjmT+tBaBg7xF0vt7oQwOdZLw6taDoTALmuCStnNx8p9EJU0oGBj8vjGEBZXwY0KUZycu0m7fEHzYQ3L+9Pa3aiBtJWf4XphTHjZUpyVElYo6dJrp6JFFRURgNBvp3vI4Nfx9y0i8E5OUXIqUkr6AIf29P9DodQgi8PNw1f1ksmM1WioetYk6cIyo8mBphQS7Vu2/fPqICvKgR4IVRr6Nfw0g2HHfucF+IU6k5NI8MwNOox6DT0aZGEAfNfvZ0aTKTvnQz/n3bO+Xz79uetB/XA5C3+yh6P28MYdr5y91+EEtG2RtAJOh8vQAwNqyPNTvHqY14dCvVRtIzMB06ApdqIx7uWEu0kUvRtmVz/P18KyxfjFfL+hSeTqDoTGKl/WJOSic/5qSW/sMaCo6fw5KujVoawwLLlOXbpTlpy7cBkLJoPYH9OgAQ0K89qYs1/bm7jqL398YYFogpKZ0822iLNVdr58YWbbDEn0fm5oDVSuGmdRg7lGrThw9o6bbP+pBQp3Rjmw4UrluppR85eEHfXI69no2iSV28HmtuAXkxpy7oC7+uzUmzteWUResJtLXlwH7tSVm8AYCcEro961cnZ9dRrPlFBPZpB0DwgA7k7DqGzt2I3sezTBn+XZqRYisj6YcNBNnKsOY54qney90eTz3r17igL1zFlcRkANP+fVizsp10aQmujclOlLjeGBs1wnL+PBab/QXr1uHexbmNmw6UtP+gk/0liTmXSlSwLzWCfDEa9PRrXpMNh5xnMPy+7zQ9m0QRGeANQJCPBwA5BSZ2nU7itjbaLBqjQY+fp1uZMvT1GmFNiMOapF1fi/5Yh7HtJa6vXHgELCYho1RcjmDDiYrFZdA61oVmC2arlci6DShM13zu6pjs3bGZ9vv9vMg/cd7ejkrj17U5qbY2klyiHZpTM8nde9zp4bJPq3oUnEuyf09ftgX3GuGYEtOu2N7iawiALDJfcUwGrR4XHD+HMSIIqLpYXx6VjZ3giEvCYL8NL66IJQvy5mIVVPF/wf9Nx1gIUUsIcVgI8YUQIkYI8Z0QorcQYqsQ4pgQor0QwlsI8aUQYocQYrcQYqAt73AhxM9CiKVCiFNCiDFCiAk2mT+FEEElihoihNhmK6O9Lf/F9C4SQiwFVl3A7u5CiPVCiPnAfiGEXgjxrk3XPiHEKJtcpBBikxBij63sbrbjOUKI94UQu4QQa4UQobbjLW227xNC/CSECLQd3yDE/9g77/AoqvWPf8629N5DS+hSpIOFLiACiv7svTcUFQRFsSD2hqKioFwv9oYNCwhIEfEiINKlhgAhvfdsO78/ZrIl2QQCmytcz+d58mR35pzvvPPOnHf2zGnieSHEeiHEHg+drvq2zXqeDrX6HuaG61o7hRBzhRAGPU26ECLWx/XYLoSwADOBy3Xty/XrUWunQQixr27+uhjjYnHkuh8Kzrw8jHGNZnGnzc+n/NPPif/yM+K/+RJZUYF1w0bXflnooVuYh4iKqadh6n02oc+8S/B9T1P1rkcrjzAQ+sRcwmcvxL7jDxxp7i6BxthYnHneNhtiG7Y58LyxWNf/Xm+7ISERY+s22A+6uzfbs/MxJ3jbaU6IxZ6d506Tk485wft44WOHUPrDKq9tIWf0cH0++MJnWLMKCUjy1jZFh2EvrQCH1qW0JqsAS5JWLCyJ0cSO6U/Wez5vcQByy6pJSm6Js1x7iMdHR5BT58F2xcgzScvMZcTdz3HJQ6/xwLXjMBi0EOVwOrns4dcZNuEZzujentPba2+ac4tKSIx2t1T4SzcnJ4eEsECXRkJYEHnlNfXOa2tmMZe9v4a7vtzA/nztB3O72DA2HSmkuMpKlc3BrwfysAWGe+WzZhXUv36JMViz8l3fbdn5mBPr34ueZDwxnxYP3wBAyGUXY93sbrF3NLWMfPI5CV9/RsKiL3GWV1CzfuPRM54glsQYrJnucz4ev5gTY5B2B8Fd21Lx5x59W7SXhikqDEeJ+/61Zbk1NBvcLwFsWQX18lta6i+syspw5mtlOnDsRQSOGU/AsFGIkFCf5xcwaizWP7zLtOWMgQRdeQMB557fkFuO297afZaWcQR3S9W3afsSbzyP7stn0faN+3CUVbm0rVkFWFza0dR4Xo/MAiyJ0VTuOkTYgC6YokIJaKHdU7VDJRxlVSRcfQ49V7xM+1cmYIwIaTReAESf159ea2Zz2ocPsW/SmwBU7jrUoD/8hb9isi8tf8bk2EnXuT6Xv/uu67MhLg5nnltPew76rvgCBI0di3X9ep/7ckurSIxwV4gSIoLJLfOulB8sKKW0ysrN/1rGlW8t5rs/tUpPRlEZUSGBPPb1Oi6f8yNPfLOOKmv9l22GqFicBR7+LsjDEFXf3+a+Awl76T1CHniWynkvNHg+ueU1JIS5X8IkhAb6jstZxVz2wVru+nqjKy7HhwZyXZ8Uzpu/mpFvryQpMZEIR4Urjz9jcmjfzgC0efR6Dj3zkasceWKK9i7jnuXQF5bEGGoOZLu+x995MQhB2ZrNJ2xv7TMEoPindScckwEsLeO9YnJzxfq6HHesNxjounQWPbcuqN3tWfCfBg4DV3OytRg75cn/d4rxP1Mx1mkPzEbr9tAZuAoYCEwBHgamAyuklP2AYcCLQogQPW83PX1/tEJQKaXsBfwHuM7jGCF6K+oEoPaJ1ZjumcD1UsrG+iX2B6ZLKbsANwMlulY/4FYhRKpu209Syp5AD6A2GoYAm6SUvYHVwOP69veBB6WUpwPbPLYDmKSU/YH7PLbfAczW9fsCGQ3YeT/QHWgH/F8j5wSAlNKKFkg+k1L2lFJ+BnyIFmAARgBbpJT5dfMKIW4TQmwUQmz8paS47m7vlttGEGGhBA48i7zLriT3wksQgYEEjRrRcAYfsvZNayl/+CYqX3+cwItu9EjrpPzxOyidfAXG1M4YWqR4HvmYtAHMPXsRdN5Yyt+Z5217YBARM2ZS/dPi+q18dc/f1+E805hNhJ4zgLLFv3qlsaYfcX1Oumm0T20hfIoD0PbJGznw5Ide4zDrYkzogLOiEJzuc6ir+Nu2PXRuk8zyN6bx+dMTefb97yjX3+IaDQY+f2YiS197kO37D7P3cLYvM/2oe/R7q3N8OD/eOozPrxvEFb3aMOnbPzR/xIRyQ7923LlwPXd9uZ6OcWEYDQ37r2HLGzhBD2KvPY+Mmf8CoPLHpVh6nF4nexPKyKCzyL3kSnIuuAQRFEjQuY2UEX/h45Sb6hdhNJI09WoynpiPs7zKt0Yj9+/RbDAEB9L+Ha0rNTYrANWLv6X4tquo/GA+sqaa4Jvvqidh6t6LgJFjqVzgLtMlD9yFfec2Kt99k8CxF2Lqenq9fCdkrwARaKH9Ow9y+PF39V2SnPeWsPnMCWwbeT/2/GJM0WEN5K8vLqWket8Rst78ms6fziCklzZkAHttpbeQv65/ns3nTMGaU0TqjOsbtx8oXLyePwfdy64bX6D1g1cAULX3SP08fufEY3LjWv6JyfmvuOeqCL7oogaO38Axa6V79iRozBjK5vm2X/o48brmOpySvzILeePaYbx53TDeXrWdg/mlOJySXVmFXNavA5/dNYZAs4l3f9lR/yC+7gMfx7Vt/JWyKddT8fKjBF56k097G6TOITrHR/DjzUP4/NqzuaJnGyZ9p3XtL622sSotl+9vGsLSW4dhdTg55DHERTPNPzG5eq/W8p4+49+0mzXBP9oChMXd8TDj8XcQJiNRFw3xTnQc9tY+QwDirj3vGDQaP44hOJDUeQ96x+TmivV1Od7Y6XSyY9RktvS9pXZPN49U04FWwEfA3b4PrPhf4X+tYnxASrlNSukEdgA/S+0ptA1IAUYB04QQm4FVQCBQO6B0pZSyTEqZB5QA3+nba/PW8gmAlPIXtBbUyKPoLpNSFtI466WUtc2Bo4DrdK3fgRigA7ABuFEIMQPoLqWsHfDoBD7TP38IDBRCRACRUsrV+vb3gMEex/tK//+Hx7n9B3hYCPEg0EZK6SvqrJdSpkkpHbofBvpIcyy8i/tlw03Av30lklK+LaXsK6Xse7bVjjE+3rXPEBfn1R26MQL69sGRlY2zuAQcDqp/WYO5uzvmiWgP3eg4ZHHDuo492zDEJyFCvVsAqarAvnsLpu793Gnz8zDEedvsLKhX/8fYti3h90+l5LGHkaUerZ1GI+EzZlL983Jqfl3jpWVKjMWW631b2bLzMSW6Ww9MCbHYc93nEjq4LzU79uMoKCby6nGkfPs6Kd++jt1DJ3bsGViSoqnJrqNdUIopPASMWsgISIrBmq1NfhHWoy2d502i34Y3iR13Bu2eu5WY0f288scFSrKyslzfcwtLiI/y9uG3qzdxTt8uCCFonRhDi7goDmTleaUJDwmi32lt+W2r1s08ITqC7MISv+smJiaSU+bu4pdTVkVcaIBXntAAM8H6D5VBbeOxOyVFlVrF6aLurfjk2oG8e8WZRARaCLZ5d2GzJMX4vH6WJHdrijkx1qubnC9iLh5GyWKtK171ylUYotxd4I1xccfcHTqgbx/smR5lZNUaLN27HT3jCWLNKsCS7D7nY/VL2OBedFr8Cp2WvEpgp9ZUbN5LyZJ17jx1JmaxF5ZijHDfv+Ykt281GzxaJZJiXPmFyUj7dx6g4OtfAHDm52GIjUcWF4HTiSEmDvvWPzF17Ox1PGNKW0InTqXsqYeRZaUEjLmQiNnzCX/8eZyFBYigYKz/WYOp42n4oin2BnZqTdvZ99J16SxsucW0fuwGCr7+haLF61y+sOeXaC+upCR7/g8YgwJc2pakGKwe2gGe1yNZ80XCDaNJuGkMGARFP2q6VQe08myJDceaVQBSkvPRckJ7tcfeSLzwpHTdXwSmJNSvqDcTJxyTG9E60ZjcEIFD3BUfZ16eV9do7TlY335T27aET51K8fTpDdqfEB5Mdom7YphTUklcWFC9NGd1SCbIYiIqJJA+KfHszi4iITyY+PBgurfS7pWRXVvzV1b9WOUszMMQ4+HvmDicRY08X3dtxZCQjAgL97k/PjSAHI9W7ZzyauJC6sZlkzsup8ZhdzopqrLy+6ECksODiA62YDYaaBfowBHk7m10ojE59roxdFr8CnHXnecaglH43W+E9OyAJTkG61Fikmc59IU1q4Dg09zjsy0JUVRu209IH3fsOdFnCICldeJxxWTXcUxGUudNo/Dr1V4xublifV2ON9bX4ih1lYnRPuQ/Bi5u8OCK/wn+1yrGnn1qnB7fnWgzcAvgYr3lsqeUsrWU8q9jzFtL3Vdc8ii6FRwdzzQCmOihlSqlXKpXxAcDR4APhBDX+VQ6tvEPtefmQD83KeXHwAVAFfCTEMJXC7evc28yUsrDQI5+jAHA4qPlse3ahbFVC4xJiWAyETRiODVrfzum4zlycjF37QIB2gPU0qc39vSDrv3G+BaI2EQwmjD3H4rtT29dQ3yy+3Ob9mAyI8tLEWEREKR3DDBbMHXpjTPL3R3QvmsXphYtMSRqNgcMG07Nb2vraMcTMeNJSp59GkeGdyN92JQHcRw6SNXCz11a2rFMhI8dTPnP3g+H8hW/E3GRNslEYI9OOMsrcOS5g374uCGUfq+9Kyn+6HvSx0/kyD3PUrbc/VC05ZfgKKv0Gh9cS/FvO4gbp42hS7hsKAU/bQBgQ/+72NBvAhv6TSD/+3Xsn/YOBUs2eOU9LVJyKDufjNxCbHY7S9ZtZUhv70pBYmwEv+/QZk8tKCkjPSuflvHRFJaWU6qPu6u22li3fR8pydqPw65tWzSLbvfu3TlUXMGRkkpsDic/7c5iaLsEL938ihpX68/2rGKklEQGmQEorNSKWFZpFSv2ZtMn0P0DVJhNRJ0/iJJl3l0cS5atJ/riYQAE9+qIo6wCe27DM28C2HIKCdXHs4mgYHA6vcpI9a/HXkYsXbtoY4yBgL7eZaS5qNyyl4DUJCyt4pvkl9w5C9l93iSq/0qncts+zNHhrv0ANh9+K/ttO9FjtSkTYi8dRtFS7TjFSzcQc4mmH9K7I47SSlf+lJfvompfBjlvLwLAvncXxuSWGDt01sr04OFIKXF4DHMwxMUT9tCTlM96GmemVqZrfvyGkgfupmTaRKzr1hAw4jzMvfpBnQmyjsdea0Ye24ffy45Rk7G0iscYFkzO24sI6e32hef4xujzBmDNKSJaL8uxlw6jSC/LxUs3EHvJUABCPXyRs2AJu66YyfaR91O2QRsukvf1r4T27oCjyuqKFzHnDaByl9ZaVvLbDmL1Y8RfNpRC/RiBKYkuW0K6pyLMJq8ZtJuTE43JvrQAv8TkWsxtkr2+2w+5nym23bsxtnTbHzh8ODW/1X1exRPx5JOUPvNMo/Z3bRHDoYIyjhSVY7M7+GnbQYZ09h7nPbRzS/48mIvd4aTKamdbRj5t4yKIDQsiMSKY9Dyt0v17WjZtfUy+5di/C0NiCwxx2vPVcuZwbH/UsTfBfb7GlA4IkwlZ5rsy3zUxgkNFlR5xOZuhbeO90njF5exipITIQDOJYYFsyyqhyuZASslPv/5Ogn79/BGT89//kd3nTaImLZOadK3nUfjA7lhzCr1iiiela7cTo5eROI9y6Ivyzfswx7hfGESdPwhhMVG9z32NT/QZAlCTlnFcMbn2OG1enEj1vsPkzV/klae5Yr0vmhrrTdHhGMO1YQUi0DVWvnZcXAcP6Qs8tp8cOE+Bv1OMf9pyTT8BE4UQE6WUUgjRS0r5ZxM1LgdWCiEGonV5LhFC+EPX08Y7hRArpJQ2IURHtMpwLHBESvmO3k27N1p3aQNwCfApWnfrX3WbioQQg6SUa4Br0bpZN4gQoi2QJqV8Tf98OrCiTrL+erfug7of3j7GcyoD6jYJzEdr4f5Ab4FuHIeT0lmvET3rBTAYqPphMfYD6QSP18bpVX77HYboKGLnz0OEBINTEnLpJeRdcwO2nX9RvXI1ce++jXQ4sO3ZS+Wi74mYpC1ZUPXR64Tc/5y2XNOaJTgzD2IZOg4A66rvMfUdhOWskeCwI61WKt/SZt8VEdGE3PIgGAwgBLYNq7Fv8RiW4nRQ9vqrRD7/EsJgoGrxjzgOphM47gIAqr9fRMi112MIjyDs3kn6eToomnA75m7dCRp1Lva0/UTNm6/ZuXQJoTfcRNvF8yhZuBTrvkNEXqHNaVb86Y9UrNpA6JB+tF3+L5xVNWQ/9IrLFBEYQMhZvch+9HUvt8ZPuRFLagvXd0tCNLvvfs31vetHD7N38ltYc4pIf/IDOs+bRJtpV1C+PZ3sj39u9JKF93e/yQ4+fRSPPhrChOeex2G3ceGQPrRvmcDnP2v+uuycAdx24XAenbeQi6fNRiK57/JziQoLYc+hLB6ZtxCnU+KUTkYN6M6QXpq2yWjkoesv4M4X/o3TKf2nazLx4PCuTPhyPU4njO/WknaxYXyxRassXtqjDcv3ZPHFlkMYDYJAk5Fnx/ZydTmfsmgTxVU2TEbBtHO6Eh7gnlfvtBVvUPDZz1TvOUzMNdpL6YIPl1C64g/Ch/Wly5q52lIVU9zXKuX1+wk9sxumqHC6/v4vsmZ9QuFnyzk0bQ4tZ2hdv8Jvu4nSOfOIeeUFMBqo/F4vIxfqZeQbrYzEvesuI6GXX0LuVe4yErvgbdDLSMW33xMx2b2sR2NMffw5Nvy5leLiUs658Bom3HwtF59/7tEzOpxkPPo27T6YoS3h0QS/hPQ7jeiLh1H1VzqmhCh67FtYr3Wkw/uPkD51DracIjKefp+2b95PiweuonLHAfI/WQ5Ayc9/EDG8D93XvqUt4TFZ0w/tdxqxlwyjcmc6XZfOAsDcqy8Vc18l/KlZCLMFZ1kpplZtsO3cRsDoC6hZsoigK65HhEcQcqe7TJdMvh1DZBRh07XYYYjVfswHjBzrV3sjBp6OrbCUPgc+9xrb1fqRa4kaPQBrZj7V6dnsve1FUp66hVYPXEXF9gPk6drFP/9B5Dm96fHbmzirakib9IbbtvlTMUeF4bRp4brHT8/jrKqh5kg+PVe+DBLMcRHsuOJJANKf/IBO8ybRetoVVGxPJ0ePFzHjziD+0iE4bXac1VZ23+6OU83OCcRkgPDpj2Hu0RNDRAQxH39KzS+rCb740maNyWWve+x3OCibPZuoF1/UlptavBhHejpBF2j2Vy1aROj112MIDydsktv+wttvpy4mo4Fp4/py53srcDol43u3o31CJF+s18ZuXtq/I23jIzirQzKXzfkBIQQX9WlP+wStV8qDY/vy8MK12BxOWkSFMvP/fCzW5HRSteA1Qh7SntvWVYtxZqRjGaHFJOvy7zD3H4xl8LlgtyOtNVS8NrPBy2cyGHhweBcmfKUtMTW+a21c1l4eXNqjNcv3ZvPFlsN6XDbw7JgeCCHonhTJiA4JXPXRbxgNgs5x4RjWfQ3n39lsMbnzB9OxZhaw/yH3T6VOH0wnbcqb2HKKOPT0B3R4a7KrHObq5dAcF0m3xS9iDAsCpyTxlnFsHXoPaVPeovOHj2i+iIukalc6SEnMNaP9Yi/AoWlvYo6NPOGY3Gmxdq9nvfChfh+evLHenBBF6qv3IAwG7fecRu0qLM8BndCqeAfRhh0q/ocRxzoG7WRHCJECfC+l7KZ/X6B/X1i7D23M7qvAWWgts+lSynFCiBuAvlLKu/W86fr3fM99QohVaF2OhwDhwE1SyvVCiKBj0W3A7qHAFCnlOP27AXgKOF/XygMu1P+mAjagHLhOSnlAnxzrFbRZn0uAy6WUeUKInsBcIBhIA26UUhbp5zBFSrlRn/Bqo5QyRQjxEHCNrp8NXCWlLBRClEspQ3U7H9Pt6Q78AkyQUjrr+Ks2vet66JOX/QSYgWellJ8JIcxAAdBfSnnUN3BZA4f5/UZN+lWbnbDkRv+OpYz4txaEc88ZcpSUTSf+59Xs6nhiK1/5ovOeHwFYk3jJUVI2jUHZ2pIK1Rvqr1d4ogT2u7jZdAEq357kV93g27QfCn+2Hu9XXYBeh74l86xhftdN/k0rI7b8+mtwngjmWG3t0ebyxYYWRxmXeRz0O/I1Bef7v0zHfKe9s2wum39PPupUEE1mQOZXrPVzrAA4O7vhJVj8wakYk3OGDvW7dsKqVVR93nAF9HgJuuwxiq/0fxyK/ESfqXjuvX7XDr5jdrPFoXXNUPbOyNRGwvnb5l6Hvm0W3Vrt5tIF/8fOfke+Bt8jkk86ii/3/29jfxP52cpTwpe1/M+0GEsp0/EYLC+lvKGBffVenUopFwALPL6n+NonpRzawLGrjkW3gbyr0MYl1353ok0U9nCdpO/pf740HgUerbNtM+512Dy3D/X4nI8+xlhK+SzwrI/0ob7srJMmxUf6dHSf62Os+9XJ1gNt0q2Tq1uKQqFQKBQKhUJxkiNPwVmfT3b+ZyrGilMHIcQ04E7cM1MrFAqFQqFQKBQKxd+Gqhj/lxBCdAc+qLO5Rko54ER0a1toTyWklM+hjdtQKBQKhUKhUCgUir8dVTH+LyGl3Ab0/LvtUCgUCoVCoVAoFAqFN6pirFAoFAqFQqFQKBSnEqfgckgnO/9r6xgrFAqFQqFQKOvWkiYAACAASURBVBQKhULRJFTFWKFQKBQKhUKhUCgU/2hUV2qFQqFQKBQKhUKhOIVQyzX5HyGlcqrilEDdqAqFQqFQKBSK5kb83QYcC4UXDTnpfxtHf736lPBlLaortUKhUCgUCoVCoVAo/tGortSKU4Ltbcf5XbNb2vcAbE0536+6p6d/B8DOdmP9qgvQZf8PrEm8xO+6g7IXArCx5YV+1e2b8Q0Am9tc4FddgJ4HFzWbLsC65P/zq+4ZmV8B/vcxaH5uLl2AP1uP96tur0PfAmDLT/OrLoA5tq3fyzRo5bq5dMH/cahWe0OLi/yu2+/I12xq5d97AqD34W/9runJqRiTm+vZ11z327ZU/+t2P6CVkVMtdjZX2YPme1Y3V0xuLl3A736u9fEpgZqV2u+oFmOFQqFQKBQKhUKhUPyjURVjhUKhUCgUCoVCoVD8VxFCjBZC7BZC7BNCTPOx/2ohxFb97zchRA+PfelCiG1CiM1CiI3+sEd1pVYoFAqFQqFQKBSKUwh5inelFkIYgTnASCAD2CCEWCSl3OmR7AAwREpZJIQ4D3gbGOCxf5iUMt9fNqkWY4VCoVAoFAqFQqFQ/DfpD+yTUqZJKa3Ap4DXBBZSyt+klEX613VAy+Y0SFWMFQqFQqFQKBQKhULx36QFcNjje4a+rSFuBhZ7fJfAUiHEH0KI2/xhkOpKrVAoFAqFQqFQKBSnEqdAV2q9wupZaX1bSvl27W4fWXyuzSyEGIZWMR7osflsKWWmECIeWCaE2CWl/OVE7FUVY4VCoVAoFAqFQqFQ+BW9Evx2A7szgFYe31sCmXUTCSFOB+YD50kpCzy0M/X/uUKIr9G6ZquKseKfQejg3iQ9dhsYDBR9vpT8uQvrpUl67DZCh/ZFVteQMfVVqnfsB6DjL//CWVGFdDjB4SDn5Q9ceeLuvIS8t+prJT9+G2HD+uCsqiFjymyqduxHBJhp99lziAAzwmikZPFacl75WDv2QzcSNqK/K78hLISgXp1JfPQ2hNFA0WdLKZj3Rb3jJDx2O2FD++KsqiHzgVdcNhvCQkh+9h4COrYBCZnTXvXK1/apm4g+pxfOKiu7732Dim0H6mkHtI6n89xJmCNDqckpxBIfhTAIsj/6mYw3viG0Zzt6/vCMK32rmbcQMVw75/RJr1G5XVt7MHxoL1o/cQsYDeR/sozsOdqavMbIUNq9OQVLq3ish3PZf+eLOEoqCB/UgxYPXefS7fL7v8lf8D25b31J+0+fxhQfhay2AlC5dR+hZ3bHWVXDoSmvUrU9DXNSLK1fuQ9zXBTSKSn4+Cfy/62tZRnUJZU2r08B4PQ9Cyn4dBlHHptX79xbzLiV8GF9m6Tb8ukJrvw91s5h7x0vU7mt/vqLAa3i6fDWZIyRoVRuP8C+ibORNjuB7VvQbtbdhHRvS97CVYSf0QVhMJD7yXJX3q6r3gApSb//DaIvHNQkfydPvoLYq0birLFhSYzGXlxO7rvaetxBp7WhzXN3YgwNRkpJ+e87CB/S65i1o8aeRfLkKwjs0JK/xk2lcut+l81hQ3rR6qk7sLSKp3TVJtJueLK+v5+4lQi9vBy8f7bL321euQ9zXCRSav7O0+09Fh55Zha/rF1PdFQk33w496jphTkIgE6r5lH42TK/lGuA0CG9AW2d1pzXPiVn1kcnrJsw+WoiLxzqyp8w5VpyXvrghHVr0xuCAgEwRYVhLyrz0rS0iqfdm/djigqlclsaafdo9y9A65k3u+7JA5Ned903ABgMdF/zBgBd1syl4JNlGALMxFw1CntBCQCZz39I+NDehA/vg6yqIX2ydi8AtH5pIhHn9MVeUMJfI+5xybaYfgMRI/rVO3d/037FO02Ow+1Xv4uzogocTqTDwYEL7wMgoHMqSU/eBUCX96exe8Js2ky7skkxuXxbGrvvft3le6BeTI6945ITetbtHz8JgPhJ1xA+cgBCvy86r5lPwcdL/FJGEu67kpjrtPWWu+7+ipJvV5PxwOz6Nj9+G2FD++Cs1nRrbQbAYKD9olnYsgspeP97kh+/FVNMJE67w5XEGB6Co7QCaPqzqnZf6uz7MMdEkPnqZ2S+9Inms8+fJKRHewq+WIF0yuOKyfaCUsyJ0Ui7A3thKQB99n1KdZr2G7980x4OTpvb5LIXPrQXHRY8DFLWK8e1xxZmE8bQYGw5hey/7fkm2Qxw5PkP3aJGC8bQWITQRlrai4/g2YDX1JjcFI5F2xASg8ES3OisU8cT31JevpvIEX2x5Zf4kpwI3A3YgR+AB07kPBVebAA6CCFSgSPAFcBVngmEEK2Br4BrpZR7PLaHAAYpZZn+eRQw80QNUmOMFacGBgPJT9xJ+o2Ps+/cCUScP4SA9q28koQO7YslJZm9w2/jyMNvkPzkBK/9B656mP3j7mH/RfeT/MSdru2RFwyupxU2tA+W1GR2D72dIw/PocXTWnpZYyPtqunsPe8e9oy5h7AhvQnu1QmAsl83s2fUXS6N2AmXkTTjTg7d9Dj7zr2TiPMHY/Fhc0BKMvuG30rW9NdJmunOn/jYbZT/8gf7R93B/nF3U7PPPQwj6pxeBLVNYuOZE9k7ZS7tn/c9tCL1kWvInPc9GwfeS2i3VHIXruaPwZOIu2ggwZ1akfrINRSt2uJKH5iaxPaBd3LwwTdp/ewdLt+3fup29lw7kx3DJhI9fhCBHbS5D5LuupjStVvZPmgCpWu3knjXxQDYCkvZd/PTXrZEXTCYgA7a+R+8dxa7x9xH5osfYE6K4a8ht3P4oTm0fEr3s8NB5lPvsuucu9h74VRirxvjypv00A0Yw0O0azrheaIvGe7a57p+w/oQkJrcZN3Sle7Z/p1llbR91rdfW0+/lqx3vmPLwLuxF5cTf+U5ANiLykl/9F9kzfuW6PPOYNfVT7Fl6L3EjB/kyrtj6N3sHDUJS3JMk/0NkDP/O5CwfdhEtp1xG9G6duprkzg4bS47zrmHrNlfENA6sUnaVbsPse/W5yj/3XMySI1WT91OTdoRipesI7hrWwLr+Dt8WB8CU5LYOfgODk2bQ6un3f4+8tS7/HXO3ewZ/wCx142pl7cxLhwzkrmznjrm9MbQWAD2jLzLb+Uag4GWT2vl0pqRS8ToM/2imzf/a5DuH5wxV48+Yd3a9GlXTseamdugn1pNv46cd75j28C7sJdUEKvfvxHDexOQmsy2gRNIf/At2jx7u1e+hFvPxxwbCcBfw+8mavwgTNHh5M5fxK7Rk9g1WquEBaQmsXPQHRx8cA6tn3HH2sIvfmbftU/Us6d0zWZ2jpjYoL3+4njiMMDBqx8i7fyJrkoxQPKz95D74gIAChavp/2LtzctJp81EXtxBYlXDXfvNBhIfeQanDXuivIJPev0SjFA/jtfsm/cva5+i2W//um/MiKEq0Pkzm6XEditnU/dgJRk9gy7nSMPzaHFU3d67Y+98Xxq9mVovp15BwdumMGh+17GnlvoSpN4t/Z8iRjep+mx02CgzXN3UrU3g5qMXKLOO9O1L/PFj8l4cgGWFnHHF5PfWcSR5z+kcus+tva5iYMPvglA9cEcdoyazI5Rkzk4TavoNansGQy0efo2bHnFbO1/m+vlkyclKzdRuXUfm9pdStrdLzfJ5p3nTmLnuZMoWfGHa7spLA5HeT724gzsJZnU7dXa1JjcFI6mLcxBCKMZe9FhHOUNT0J8PPEt//MV7LnaZ51qGNpkUKcDXYGXjufcmgvpPPn/GrVfSjvaS4efgL+Az6WUO4QQdwgh9JuZx4AY4M06yzIlAL8KIbYA64EfpJRLTtSnp3TFWAhxgxAi2eP7fCFEl+PUGiqEOMtPds0QQkw5SpoLPW0VQswUQozwx/F1vaFCCJ9NMyfipxOwZ4EQ4pLjzR/UoyM1B7OwHc5B2uyUfP8LYSPP8EoTPmIAxV+vAKBq826M4SGY4qIa1Kql+LtfCB81wCtN+KgzKP5K06r8czfGMLeWs7JaOyeTCWEyIfUft+Vr/gSHOwoEdk7FejAT2+FsqLV5hLfNYSPO8LLZoNtsCA0iuF83ij9fqiW02XGWVbjyxZzbj9zPVwFQtmkvpvBgzPGR9c418uxu5H3/H8J6tadyTwYR/U9D2uzkfbOWlEeuJv+H373ekBYs1DQrNu3BFB6COT6KkJ4dqEnPwnpI833ht78SqfsrclR/Cr5YqeX9YiVR52rbq3YcwJIU59I1BJgp/nEtESO9/RwxcgCFX650+zk8BFN8FPbcIlcrk7Oiipp9GZgTYgAwhgVj1202BgdhPZjlF12kJHRAV5dG1f4jGCM0H9QlfGB3Cr7/DwB5X6wkarTWU8BeUELFln2YYyOxF5VSo/usaMnvXvmlzU74wB5N9jeAJTm23n6Aqr/SqforXbPv7O4ULFzZJO3qfRnUpNXrwQSAo6yKqt2HqN59kModaUSM6u+1P2JUfw9/72nQ39X7MjAnRvs8hi/69uxORHjYMaUVpgCkwwZo/vVXuQ7u2QERYNYVJCU/rfOLbmD7Vlg94lBNetYJ69amT3r0Fo48PAcAU2xEPV+Fnd2dwh9+AyDfo9xGntvf677xvP/NSTHEjB9I1b4jLh8XLVpDQDvvCUIbuhcAyn/fiaO4vJ49Zb9s9oqdzUYT43BjWFJbUrl+OwBFq7cQNaxnk2IyQM7nq4gZ7S5LyTefR/m2A9hL3LH+RJ51njjLq7yffQ6n38qIOTHG1UoqbXZKvvuF8DoxOWzkGRR95dtmU2IMYcP6UfjZUozhIVj1Z335qo2UfOfuFWlJ0mJ15Kj+TY6dIT07YAgwc/jRd0BC0eJ1rn3lG/7CWWMjoHXCccVkXzYBYKz/E7spZS9ieG9q0rO03gp2hyvWexLUsfVx2+wLabeCw6p/qV8mmxKTm8rRtIUlBGd1mW5nTYPpjie+lf++E3txmS+5O4HngNoDNvzGUXFcSCl/lFJ2lFK2k1I+rW+bK6Wcq3++RUoZJaXsqf/11benSSl76H9da/OeKKd0xRi4AXBVjHXn1W/uODaGAsdcMRZCnGg39AsBV+VUSvmYlHJ5I+n9xgn66W/BnBiDLSvP9d2ele+u0OiYEmOwZbnfItqyCzAluis9Ke/NpN23rxJ58XAvLVtWQT0tc0IM1ky3ljW7AHOtlsFAhx9n0+WPDyj79U+qNu/BFzVpR7zssWf7sDkhBltmnlcaU2IM5lZJOApLSH5hEqmLXiPpmXsQQQGudJakGGoyXcMssGYVEpBURzs6DHtpBTicBCRFU30oF0uSVilxVtYQ2j2VrPeWeuXxOuesAsyJ0ViSorFmefuiVscUG4ktV5tF35ZbhCnG/SO8Ng1A1Y40rBm5Lh+2fukeOv34KqFndPc6f1t2/WthaRlPUNe2VG7eDUDRol+wtEkEIHn6jRQsXOG+NjrmxJgm6x6ZOZ+Qvqe59h965iOsmQVY6lTkTNFhOEoqXD/krVkFWOoc3xga5PXj1ml3twB1WTKLNi/ehaVFbJP9DRB9wSBCerYn5aW7MUaEYM3W7wMJHT58nNMWv0zogC7Hpd0Q5sRosl/9FABHWWX98pIY46Vry86vd00sLeMJ7tqWij99l5cTxmACp9vP/irX4SPPwFFU6tbNKfSLrjkhBlOMu+JU9NWKE9Y1J8RgTo7DnlNAtf6SxJxQ5/6N8r5/bVnua2VJjMHqEVds+n0D0PqJmyj8bi32/GKv/cawIOKuH8NpS2fT+qWJBLSKr3Pv5dcrH38nTYnDAEhJ6wVPkvrtbCKvGO1KU7P3IKF6BTvu/DMxhgY1KSYD1GS5y58lMZrYMf0p27QXZ1W125YTeNZFXXGuV77YWy8ipI8W47JnfeS3MmIICXKlafH8PdhLyuvH5IQ6Nme5dZMfu5Ws5/4NTici0FLv3GopWblJ00qMbnJ8izy3P/bCUtfLQ1tOYb3YZwgOPK64GX/DWKLHDyL6osEYI0Jc2wNaxdHlp5fptPApQvuf1uSyF9SxlWaPlHT85HHirh5FXYK6pJA89Sr386AJNndZ9qornyfG8ERMkS0wBNV/qfZ3IoxGrxjvi+ONb43QERgE/A6sBpp/zIfib+WkqhgLIVKEELuEEO8JIbYKIRYKIYKFEI8JITYIIbYLId4WGpcAfYGP9Kb1ICHEKiFEX11rlBDiP0KITUKIL4QQofr2dCHEE/r2bUKIzkKIFOAOYJKuNagB+xYIIWYJIVYCzwsh2gkhlujThK8RQnT2kedW3fYtQogv9fM5C7gAeFE/XjvPFlUhxDlCiD91+94VQgQ0ZLu+fYius1nPV/vKLVT34S4hxEdCCKGn9/RTuRDiZV3zZyFEXN1z8DiX9kKI5fq5bNLtFkKIF/Vrs00IcbmeVggh3hBC7BRC/ADEe+j0EUKs1v32kxAi6RhvEW+kdxcf/fR8pkm79AH2X3Af6Tc9TujgPvXfrtfR8j1Pnp7G6WTvmHv568wbCe7RkYCOrX2aV7lxx9HPwafNIEwGAru2p+ijHzlwwT04q6qJvePSRrM16o/az3qauEsGUbp+NziP1s8FfDmjrrt84853+KE3XRkP3vsyu8+9h72XPoQxMpQwffymL3FDcCApc6dxZOZ8nOVVAIQN7kXln1plNnPmfGIuH9m069eAbuw151G9191dvd2sCQ2cbMP3WUNJhMEdaneOnoyzspqAFB+3/VH8nfv+Yg49+jZFi9dhyy2i1aM3utKE9juNAxNnsfuihzDHRxHcvV2TtBujevchV2uR70yN+8QQHEjqvAfJeMLt7/8KJ1iuRWAAEaPPpHLbft95jlNXyyOo2rbPlTxsYM8T1zUaiLp4ONmeY6DraTZyrRo4XsSIvtjzS6g5XL+xpGrXQXYMvIO/zr0Pe24RgR3qx0N5bAHj76OBOAyQftlUDoy/l0M3PUb0NWMJ7qf1Ksl88FWirxkLaC/CcPo4xyY8o9o+eSMHnvyw/v4m6ng+66KvHeeyF6Dku18o/l5rgY29fpxP7eO5l8vWbKbke601055XROQFQ+pfc58mS8KG98OeX0L19v31E9Sh8KvVulZD18t3fDMEWogccyYVdeaLqH9bNk0XtJi87ew7KFu/E3tRmVdM3nPd0+w8934OP/Eu7eZMxhAa5EO/kbKn34R/XfgQO0dPIWvut157c99fTNlv20mf/Lr38+AYbd45alK954gwB+Ioy8VenImwhCDMgb4M+5vw6aQ6SZoe346CCYgCzgCmAp8fmyGKU5WTqmKs0wltKu/TgVJgAvCGlLKflLIbEASMk1IuBDYCV+tN665fW0KIWOARYISUsreebrLHMfL17W8BU6SU6cBc4BVda00j9nXUde9Hm2VtopSyDzAFeNNH+q9023ug9Z+/WUr5G7AImKofz/VEEEIEAguAy6WU3dEKpedgHC/b9W1TgLuklD3R3mzV+qIXcB9ay3Rb4Gwf9oUAm3TN1cDjjZz7R8Ac/VzOArKA/wN6Aj2AEWiV/STgIrRr2R24VU+PEMIMvA5covvtXcBn9wchxG1CiI1CiI0/7d+B2aNrrikpFpvH2CPQ3wwmxbq+mxNjsOdoaWrHKTkKSqhYu4WAlGR3uqSY+lrZBViS3VqWxBhsOd5pnKUVlK/bRtiQPq5tURe7x4vZs73tMSXGYssp8NKwZ+djTo7zSmPPKcCWVYAtO5+qLVoFsGzxWsJGaR0aei1/kZrsIgKS3W/kLUnR1GTXOYeCUkzhIWA0UJNZQGDreKzZWutuUGoikYNPp9+GN4kd5+6m53XOSdo5W7MKsCTV8YV+LHt+sburZXyU1xgop8eEMtZD2ZiTYrHlFLr86KyoonrPIYJ7dnSlMyd6XAuTkZS50yj6ZjUlS/7jShPav6s2sQxQ/MNaAlKS6l0bW1aBl18b0429bgydfnyV2OvGUOXx4yykZwcsyTFYc4q8tO2Fpdobdr2bnCUpBmud4zvKqjB5vIU3WMxe+4t++A/CYj4Of5dgPZKPJSmWvI+XaTbqb8PL1u3AXlSGs9pKTXoWIb06NEm7MUJ6d6LL2reJu+l8IkYNwNzS+/2ZLTvfS9ecGOu+JiYjqfOmUfj1akqWrDvqsY4bp11rNa61wQ/lOqBNIsaocCLHaqHTnBhL4tRrcVRUnZCulicfs0ee4N6dj8veqPFDCGjXkrYfzERWVWNOiKHj4tfo/Ot8AFJn34spzt0yXff+rS2XoPd+8Igr5qQYbDlFhPXtTOSofrSeeTPhg3oAkDJ7EuakGK2rp9MJUpL/8VIMwQF17uvYejb7IvqSYUdN4w+aEofB+9lRtvQ/BPXQxtVa0zIoW67dz3Hjz8ZeWtGkmAwQkBTjislhPdrSed4k2j51I4GtE9y2nMCzTrPXHV9t2QWu52jE6LP89uyr2XsQs946XvjJTwS0beGyx/vYHjYnaTYH9zmN8BH96bRmPq1ef4DAjq0JG9rXlS7sHO9hG9r5FzQpdgakJGGOCiN67Fl0/8/bWJJiaDHtGhzlld7nVVnVJN2468+j40cz6LL4ZWw5hVRu3U9IT3fcrdmrjZmu3JZGdXo2pqiwJpW9qj0ZWJJjsenPIFOYd8Xanl+CLSsfS1KM+3lwjM+R2jJbm68WaavWu1BLpLUSYQrg78QQGI4psgWmyBb1Yrwvjie+HYUMtImfJNo4VicQ22iO/ybOU+DvFONkrBgfllKu1T9/iLZe1TAhxO9CiG3AcLQB8I1xBlplcK0QYjNwPdDGY3/tNIV/AClNtO8LKaVDb4E+C/hCP8Y8wFfLZze9NXkbcPUx2N4JOOAx89p7wOCj2L4WmCWEuAeI1AezA6yXUmZIKZ3AZnyfqxP4TP9c6+966K3QLaSUXwNIKaullJV6+k+klA4pZQ7uriaDPbZnAis8zq8b2npjm9FeYLTEB1LKt6WUfaWUfc/cX0pASjLmlgkIs4mIcYMpW+49brP059+JvEirmAb17ISjrBJ7XhEiKABDiPZAEUEBBLZvhSE02JUv8vzBlC5b76217Hci/0/TCu7l1jJGh2PQJ34SARbCzu5JzX7t4Rc6pDdxd1zs0qjaugdLSgvMLRNAt7n8Z2+by5Z72+wsq8CeV4Qjvwh7Vh6WVG2d85CzelC+Wptv4M8RUylYsp74y4YCENa7A46ySmy5xdSl+LcdxI07k7LN+wju2JKS9bsQZhM1RwrYOv4RNvSbQP737spKzCWaZkjvjjjKKrDlFlGxZS+BqUlYWsUjzCaixw+kWPdX8bL1xFyq/aCNuXQYxUu17cbwEFpMudKlK8wmos4fROmKDRij9A4NJiPCZHR19XT5We+a3fqFidTsyyBvvvdbcltWPkGdUzSfD+4FTknpsjr3wvL1RF887Jh089//kd1j7qPmQCY1B7NdGtacQhylla6u4l76a7cTM+5MAOIuHUbRTxu89luzCzFFhxOg+yxyRF+v/eEDT6dyy94m+9scH+XaH3vFOVTtOUz0eK3IBp3WBkOgBYwGhNFIYNsWTdJuDFteEfuueIS8BT/gLK0g63nv2ZNLlnn6Wzterb/bvDiR6n2HyZu/6KjHORGkvQZh1F5ACLPJL+W6evdBdva5xj1cIDsfe04Bxd+sPiFdAHtJORaPF3SGAMtx2Vv4+XKs6VlkPDSHws+XU7FpF7sG3sKhiS8CsHPkJOx53rGh7LftRI/VXrTFXjqMIr3cFi/dQIxeQQ3p3dF1/2c89yFb+t7Kln63usbhHZzyOlEXDKL8j10u3cjRZ1C162CD90JDhA/tRcKdFzeaxi80MQ7XfXaEDOpN9Z6DABhjIij68Act/5b95H39a5NiMkDCZUMp0GPHhv53saHfBNb3vgOHPmM/cELPutCBvajR7bWkJFO1dY/rpXB12hG/Pfusmfmuezn8vLMxWMyULvfWLVv+O1H/V9/mnBffZ9dZN7J70C0cnvgC5Wu3IGusmFsmEDqsH+Ej6leMi5eub1LsrNp1kM09rseWW8Tuyx7BmlWALbuQwq+9V3WpOZzbJN289xaz99qZ7Dx3EsVLfifuutFU7T5ESG/tZUTt/B0BrRMITE2i5lBOk8peycpNBLZNJrBTK+24Fw72stccH+XyRdToAVhzi475OVJL1OgBVO0+5PouTBZqG0SFOVAbc/w34qwuxV58BHvxEZw1FRgCtd8PjVXYmxrfjsI3aPUO0BrGLEDDM38pTnlOxuWa6vZrkGgtsX2llIeFEDOAo/XtEMAyKeWVDeyvHUTvoOk+qB04aACK9VbaxlgAXCil3CKEuAFtLHNjHK2LRj3bpZTP6d2VxwDrhHsSL8/ZCY71XBvqV9KQXY3Z60tLADuklGcegy1uHE4yZ8wl5b2ZCIOBoi+WUbP3EFFXnQdA0ceLKV+5kbChfem48h1tOYgHtOWNTLGRtJ77iHZwo4GSRaup2plGyrszACj5/ldq9h4i+mpt/FjhR0soW7mRsGF96bT6bW3Jiqna0hPm+GhavXwfGAwIg4HiH36lbIX2w6bFE7cjPFoGE2fcSfYTb9F6wZNa2oW6zVfqNn+ymPJVGwgd2pf2K+bjrK4h88FXXPmznphHi1emIswmrIezyXzgVWJv1X48Fi3fRPQ5vem77g2cVTXsuc/dWaHrRw+zd/JbWHOKSH/yAzrPm0SbaVdQsfMgCZcOIeHyoeR8soLK3RkkXjeKoHbuH+c1B3Po9utcnNU1pE9+zeX7Q4++Q8ePHgeDkYLPllO9R+tynPXGV7SbO5XYK0ZgPZLP/jteACD+hjFeXYW77/yMvHe+wXowm84/zwGDEUdZBeW/bgazidN+macvq6QdM6TvaURfPJyqv9Lp9KN2HTNf/ICylX9w+ME3aPXyvZiBtvOnU/DZMqr3HiZGv34FHy2hdMVGwob1abJuixm3umw2GI3sf8i99F6nD6aTNuVNbDlFHHr6Azq8NZlWD1xFxfYDruWYzHGRdFv8IsawIITBYB5xqgAAIABJREFUQI+1c7Bm5pP78XJCuqYAcPqGf1GxZR/p979Gi6lXN8nfLadfT1DXVKQQJNw6HnthKfkfLyW4SyqVO9Pp9utcHMVllKzchCEooEnakaMH0PrJWzFFR9DhvUep3OFeaibj0bdp98EMTNHhVPy5h+o9h4m5Rvf3h0soXfEH4cP60mXNXG25pimva/7udxrRFw/T/L1Yu7ezXmigu6gPpj7+HBv+3EpxcSnnXHgNE26+lovPP7fB9I7yfEwRSXRc/iZFny/3S7nG4STzsbmkLpiBOTGG3Llf+UU3acp1CIM7fBZ8tNgvup7pPenw/iOkT52DLaeIjKffp+2b99Pigauo3HGAfP3+Lfn5DyKG96H72re05Uwmv17HwU5y5n9Pq+nX0WXlGxR89jOxV4wk9fX7QULl9v0cuOslku65jK6/6vfC/W6NlDfuJ+yMbpiiw+m2/l9kvfwJBZ8tp+WTt9frVdEctP9pbpPisCk2ilZvTdcyG42Ufreail+0GXwjzh9C1DVad2RrdiHpT39Eu2dvaVJMLt+eTvbHP3sb6XBStmkPUYO1lvnSH9ac0LOu/BdtXG7CA9cTkNrS9cQO7t6ewk9+8s+9/MD1ri6siZOuIv+97zTdq3Tdj926HVe9jayq8bmcEwASMh+fS+r7T2BpmYCjqgZDgAWAjgufZs8l0ylZod2nTYlvnvssSTFkv/mVa1+Pre8jDAJh1n4inf77O9jLKpsUk5ESQ4CFkN6daNNJ62LebfkrSIcDS6t4Dj46H0dxedPKnsNJ5qtf0HXxyyDQxs7qxF1zLqH9TiOoayrm+ChCB3TFeiSfA/e+0iSbrYdzOTjtLdfqBo6qEq11FnBaK5E2794xTY3JTeFo2tJWhbQEY4pqVa8L9InGt7ZzJhN2ZldM0eG1m24G/oXWq/FdYDtgRWtoO8nHhihOBHEyjf3Rx/oeAM6SUv5HCPEOsAttzbAUwAisAxZKKWcIIb4DZkkpV+r5V6F1Kz6I1qI6XEq5TwgRDLSUUu4RQqSjVbLz9XG2L0kphwoh7gfCpZQNdiUWQiwAvte7cSOE+A2t+/UX+vjd0/UK8AygXEr5khAiH631ugj4ETgipbxBCPE6Whfmf3tq6397PGxfAPwppZzdiO3tartjCyG+QauMF6N1Ex+nb38D2CilXFDrJynlRiGEBK6UUn4qhHgESJBS+lw3QwixDnhOSvmNPu7ZCIwGbkerlEejdVsfgNaaXrs9HtiJ1qV6kf75Wv0am4GOUspGB+RubzvO7zdqtzRt0u6tKef7Vff0dG1d3J3txvpVF6DL/h9Yk3jck3s3yKBsbS3LjS0v9Ktu34xvANjc5gK/6gL0PLio2XQB1iX/n191z8jUOnv428eg+bm5dAH+bD3er7q9Dmmt9bb8tKOkbDrm2LZ+L9Oglevm0gX/x6Fa7Q0tLvK7br8jX7OplX/vCYDeh789eqIT4FSMydvbjvO7dre075vtftuW6n/d7ge0MnKqxc7mKnvQfM/q5orJzaUL+N3Puo9PiXHEeSOHnDyVuAaIW7b6lPBlLSdjV+q/gOuFEFvRKlpvAe8A29C6NHj2WVwAzNUnnXINvpBS5qHNWP2JrrMOqDcxVh2+Ay4SjUy+5YOrgZuFtobWDrS1zuryKNpsdsvQKvm1fApM1SfLcs2SI6WsBm5E66K9Da2r89FWUb9Pn/xqC9r44sXHaD9oLeBdhRB/oHUXaWxx7GuBe3Sf/gYkAl8DW4EtaN2lH5BSZuvb96Jdt7fQulgjpbQCl6BNXrYFrYu3X5bJUigUCoVCoVAoFIrj4WTsSu2UUt5RZ9sj+p8XUsovgS89Ng312LcCH9OqSylTPD5vrM2jj+k9vTHDpJQ31Pl+AK3FtG66GR6f30KrGNZNsxaP5ZrQKvK1+35GmzjrWG331cK7Sv+rTX+3x+ehdXQfRavAN4qUci/usRaeTNX/PNNKtEW7felsxnvctEKhUCgUCoVCoVD8bZyMFWOFQqFQKBQKhUKhUDSAPAVnfT7ZOakqxvqySd3+bjuEENOBS+ts/kJK6XNZoVMZKWVo3W1CiDnUX9ppdu14aIVCoVAoFAqFQqH4X+KkqhifLOgV4P+5SvCxIqW86++2QaFQKBQKhUKhUCj+W6iKsUKhUCgUCoVCoVCcQqiu1P7nZJyVWqFQKBQKhUKhUCgUiv8aqmKsUCgUCoVCoVAoFIp/NEJbVUehOOlRN6pCoVAoFAqForkRf7cBx0LO0KEn/W/jhFWrTglf1qJajBUKhUKhUCgUCoVC8Y9GTb6lOCVI6z7K75ptty0FYFvq+X7V7X7gOwAO9h7hV12ANpuWMyXlSr/rvpT+CQAbWlzkV91+R74GYGPLC/2qC9A345tm0wX4Leliv+qelfUl4H8fg+bnzW0u8Ltuz4OLgOa7L7am+LfsAZye/h22/DS/65pj27Kz3Vi/63bZ/wNAs9m8qdV4v+v2PvwtWQOH+V036deVftf0JL3nSL9rpmxe1qwx+UAP/9ucumWZ3597oD37dnUc43fdznt+BJovXjRXTG7O59OpFpObSxeazxeKfyaqxVihUCgUCoVCoVAoFP9oVIuxQqFQKBQKhUKhUJxCqOWa/I9qMVYoFAqFQqFQKBQKxT8aVTFWKBQKhUKhUCgUCsU/GtWVWqFQKBQKhUKhUChOIaTzlFoJ6ZRAtRgrFAqFQqFQKBQKheIfjaoYKxQKhUKhUCgUCoXiH43qSq04ZQg6uy8xD96JMBoo/WoJJf/6zGu/ObUVcU/eT8Bp7Sl8bQEl7y0EwJgQR/wzUzHGRoPTSenCH7GlZ7jyxd1xCXlzF9Y7XtLjtxE2tA/O6hoypsymesd+906DgfaLZmHLLuTgLTMBSJh8NWEjB7iSGGNjMHdsS/SUCWA0UP71YkoXfOp1DFNKK2JnTMXSuT3Fc/5N6QdfaDssZhLnv4KwmMFopPLnXyiZ+75X3vGPX89pw3pirbLy2ZS3OLIjvUHfXTjjBvpdOoTpXW/UzrldMnd+8ghhcZGU5RY3mM/SKp52b96PKSqUym1ppN0zG2mzA9B65s1EDO+Ds6qGA5Nep3J7GuFDe9HurfsxhgRiKyirpxd/41iS778SQ3AAjrJK9l79BJXbtfVbw4f2ovUTt4DRQP4ny8ie8xUAbd+cQmC7FhhCg7Akx4JTkjlLW+Ozy0+vaMICMmd9SthZ3V02pU967Zi1AYzhIThKK1y2nnnkC6rTsnBWWynbtIe0B9927QtoFU/HuZMwRYZRsS2NvRNfQ9rsxP7fIFJn3oQxLAhpd7Bv8hwKvv2NwHbJrrxdl84ioE0i9uIypM1+TH51ncPMmxGG/2fvvMOjKroG/put6b2HBEIJAtKrChI6oggqFhRUbCAKKCKoKAqKFUVUml1ReREUsYDSq4pI76EmhPTeNtk23x93s5tNgUTD+4nv/T1PnuzemTlz5ty5Z/pdDVlL1zvLEPfOJADaJX6DLb+Q5GnvUbRpN17tWxDzyiMA6COCkTYb1pxCkqe8jenQafSRIcTOfQx9aCDSLsn56heyP/mB6BceJPCmBDTenk6d/ft2omDjnr9cLwxRwcTNm4Q+NBDsrtdotty8GHNKJh7NY7DmFgCQ/vrnFG3eTdTzD+HbR5GTMmUepsOnEEY9zZa9ijDqEVotBWt2kDH3q2r1TB/SFEvO2Qu+svPZl99i644/CAoM4LsvFtUaD0DoFVs03/gBecvWkrN4ebU44TPG4pvQBbupnNSpc53+ovmWj7GXmMBmR9psnBn+GADR70zDGNfImV4XEI01/3yD6FtZ59bbFpGzdB0ZC76pFqfRzAfx69sZaSrn7OR5mBx1LXbOBPz7dcGaU8DR/hOd8aOn34t//64ABL48i9Jf1uE39gHQaCn98SdKvljqJl8bG0PAM9PQx7eg6IOPKFn6tTPM+7YReA69HqTEevo0+S+/dtEyNQSeV3chaOp40Cg+ueCTKu1IkxiCZ07B2Ko5ee99QuHnStsgDHoiPn4LodeDTkvp+m3kL2xYn3z7G2Np1CaONXPcdfK8ugtB08YjNBqKVq6h4OPqOofMUnTOfdelszY8lNDZU9EGB4G0U7RiNZaz5wCI37SYvGXrGqzt8x+eoMjd/y25n60i+63PqskNe3YsPr27YjeVk/bUW5QfOYUhLpqot59ylSUmkux5S8j7bBUA3r06O8PCJ99FxltfVpN7MV+hjwgBAZa0bGd48D03EHK38rvkjabfTebnP9fLpwFETBxB9OO3gRAUbj/AiVEvKvpMvh1Q2id9RBDSasOaW0jGou8If0j5XXGNjycaox57mdmtTdIG+NBswRS82jdHY9BTnpzBmUlvY80v5srN7zrL3PjVcaTN/5ZmC57A84pYpMWKJT2Xoj+OkvTM+8S+MKZe7UgFVyZ+iy2vkJRp71K0eTee7VvQ6JVHlXsTEayUJaegzj7Zp3cnQPnN4Yx3/tMg989vQDeC7hjkTO/ftxOmEyn1vn8XscVhoBXQDfiz0vV2wGLAD7ADXYGyaoX6L6G+lbrhUVeMVS4PNBpCpj9K+vjpnBv2ID7XJaBvGusWxVZQRM4rC8j/tEpDb7ORM+d9UoY9wPm7JuF3x42EPv+YM9j/xmsxNo9xS+Kb0BljkygS+4zl/NPziX7pYbfwkDFDKT+Z4nYt6/1vOXmdqxPp/9AogqZNIHPCM6Tecj/eg/ugj3PX2V5QRO7r810D4grMFjLGTiHtjrGkjRyL51VdMbRt5Qy+IqEDoXERvJrwOCue+YBbZt9fq+katW2Kp5+X+7U2Tcg9l8WG+d+xf/XOWtPGTL+bjA9+4GDPR7AWlBAysp9Str6dMMZFcbDneM5OW0jjV8aCRkPj2Q9xdtpCjt74NLoqefpefSUht/ejZN8J9jS9lTOT5hH7yjglUKMh9qWxJI6exeE+Ewga1guPFsqg4fT4ORy57gmQkLN8E2nzvyFoWC8Ajgx5giODHufEqFk0eXMCHk2jONTzYZKmLai77EGPc2TQ4+St/o3SY0lOfcuTM7EWlrB/wBS3QTFA42dHk/r+j+y95lGsBcWEOexiCA2g5PAZfm98B8mvLaX5m+MBKDuV6kx7ePAUhE5L+sJVdbOrowyNZz/EiVEvcqjPRIKH91TKoNEQ0K8LAAfb3I41pxBzSiYApuNJHB86mdQ3lmA6ngQaDeemL6CRoy5Lm43Ulz7mWL9HODH8SULuHkLQXYMxxkWR/cmPZH+xxqlz5UFxvesFIK12zs38lEMJEzgyzNUJThzwCB4tG5O3agsnhkzixJBJFG3ejW9CZwxxURxPGMv5Z+YTPduhc7mF03dO58R1E0kcMhHf3p3w6tjSKU8fGeIom4WLMXzIABa99dJF4wFofRS5Jwc9jP/QazFU8Rc+CV0wNoniZN8HSZv+LpGzHnELT7rraU4PneAcFAOcn/gap4dOcH63l5dwIeqjb2Wdj/Z9lMBhvfBo4a6zX5/OGOMiOdJrHEnT5hP7ssvH5S7fwMnRM6vJLNy2jyP9FZ2tKecJeOpJcqc8Rdaoe/Hs3w9dk8Zu8WVhEYVvv0vJf752u64JCcFrxM1k3z+W7LvvA40Wz35961y2v4xGQ9DTE8h45BnO3/yA4pNraEdyX59Pwefu7Yg0W0h/8ElSbx9H6u3j8Ly6C8YG9Mmm/GJWvfAZmz/4sZrOwc9MIGP8M6TcVIvOhUXkvDbfORnsCrCRO2cx52+6n9RRE/G740ZCnn8cgBMDH2m4tu/DlWCXyue3Pifg9uswNHOX6927C4Ym0Zwe8ADpz71DxExlsGU+c56zwyYofzdNQprKKFr3m7PsEbMedcrwH3xVjfpeyFekv/YZpQcSMZ9NJfvTH4ie/TDeV7XFb0B3Eq9T6nL6olX19mnodERPvp3EkTPZ23o0fle1wb9/Fzfdzr/2BaUHTnKg830kTVtA2JjrlTbruicQGg3CoOdw/0lubVLkI7dgTs+hZM9xUt9eRsmhU862rPxsulN20lOLnDrv63gfud/vIOPT1eiC/Gg07a56tyMVHG5zG9ZcVztSdjyZE0MfJ/31zyk7dhah0XD+2QV188kaDY1mK77QnJLZYPcPIOujVU4ZBRv31P/+1WYLFzcDW3FHB3wBjAPaAAnAxRsblcuK/5mBsRBisxCiy8VjXrL83xBCHBZCvPFfzDNKCFF9Ovj/ASHEp0KIEX81vbFtSyzJqVhT0sFqpWTNFrz7XO0Wx56bT/nhRLDa3K7bsnMxHz0JgCw1YcvJxZbrWiUt+GErfpVWegF8B/Qg79uNAJj2HUfr540uNBAAXUQwvn26krtsrXv+xSa375rAQKwpqVjPpyk6/7IZz4Rr3NPk5WM+chxZRWcAaVImIYVOBzodSOkMazOwM39+uw2A5L0n8fD1wjc0oJoMoRHc8Myd/PiK+6pa0x6t2P7ZL9itNvJTs6ulc9rhmrbk/vQrANnLNxE4SLFTwKBu5KzYBEDJnkS0/t749+1E+dk08r7fgSU7H2thqZus0NHXYU7PIWe5YtfCzXvQ+XmjDwvEu0MLys+mYU7OQFqs5K7aTsBA1z2pCPdP6Ejuyi3krtquBNiU6VJh1CMMenK+2ezUqa6yKwgaeg1Cp3V+t5eZHTKq29W/55Xk/Kh03jK/3kzQdd0A8GgWReZSpXyZyzYhjIZq6f16tgWthswlP9fJrvqwQLw7KmUor1SGwEHd8O7YAmu+sjIvLVbyftiGv6MuyzIz2Oz4D+hOwdqdIKF0X6JSl8MCsWbmOVcI7SUmyk+m4N+vK7nfKPlbUrOqlbuC+tQLfVgglsw85yy9Z7yrUy8tVsoSk/CId+/o+w3sQb7j+Svdexytr+v5s5e6nguh0yErPReRzz1Qq85V6dKhLf5+vheNJ3RG10DbYqXgx6349u/hFse3fw/yV7r8haaSv6gr9vLiBtG3qs7SYiXv+234D+zmFsd/YDfnvS7d66oXAMU7j2DLr65P0dZ9zmfOXlCILDdjS1X8m2n9Row9q/i3/Hwsx44jrdbqOmq1CKMRtBqE0YgtO6dOZfs7GK9sifVcKtbz6U6f7JVQpR3Jy8d8OBFq0LmqT5YN6JOLcwo5d+A09iptgfHKllgq6/xzDTrnKjpXtbMtOxfzMVfbZ83OxZajtH3SYm2wts+jWQzmpDSlfB4GLEmp+PS/yi2OT78eFKzcAEDZ/uNofL3RVnlGvK5qjzk5HWuqMijzaBePMBqc4QW//I5fFd99MV/hN7AH+d9vReh0lB1PQuvrTch9w8hauAJpVuxlzSmot08Lua0PtqJSin4/jL20jKLfjxA+ZoibbgEDu5GzYrMrra8X+mB/vDu0wHw+S9lFUqVNChjYDaHVkrNiMznLN+HTIR6dnze6YH+qUqGzvdik6Dy4BxqDDq/2zerdjlQgLVbyf9jqtLMsKwebHb+BPShYuxMppdKO1MEne3VogTDqKyQ32P3TeHnUaou63r/abFGJ49UygYHAAWC/43sOUL3zpnJZ8z8zMP4HMBboJKV8siGFCiG0tYVJKVOllH95MPpPQhcWgjXd1VG3ZmShDQ+uv5yocAxNG2M+5VoZtKTnoI9wl6UPD8aS5howWtJccaJmPEjaq5+4bQmtIHzKaOdn07bfsKZnOr/bMrPQhtVDZ42GyKWLaLR+BWU7d2M+dMwZ5B8eRH6qqyNZkJ6Lf0RQNRHX3DOIw+t3U5Tlvl26avqa0AX6YisocXaELWnZThsYIoIxV0pvScvBMz4Gc6VBdtVOmkfTKDyaRhEx6VZarngJr/bNMafloI8IwhAZhLmSvc3pORgiXeUxRAYhrVYsWfmUn0nDnK7k7d2xBW02vEOb9fMoSzyHOcVVR+oqG8Cne2ssWflovV0NrjE2DH1EEK2WPINvd9fKkC7IF2slu5jTcjA6bG+ICKLcYYPwkf2wZBdgiHS/58G39lW2bNfRrvqIIAwRQW62NTvqoyEiCFuRMgHR8ud38E3ohDE23BnPq0M8gcN6EzntblKmLwCbXanvVZ4dQ6MwPNs0RWg1zgFxqGObIYDW39tV/nrWC32VeunVponbd3tRKd5dW9NizTs0en0iWj9v9OHB7uWt/IxqNLRYPY/Wu5dQtH0vpn2JAPj174Y14xIMrjQ6sLvqsjU9u5r9dOHBbhMJ1vRsdBX6Sknspy8St2oeAXcMrj0fe/WBWEPpXNl/VaDcq8p1KhtDRN39k0ef3liTzzm/27Oy0IaG1CmtPTub4v98Tdg3ywj77htkSQnmXX9ePOHfRFutHclGG1Y3nQHQaIhatoiYjcsp+31Pg/rkC+lsq6SzLTMbXXg9dHZwKds+XUQwuhBlEsB/aAIF322o9ozow6vbXl+lHH7X96bwp83O7779e2DNLXTpkpFbg9wL+4qAob2Ifmm801eY03MwNovGu1sbmn83R8m3V7t6+zSPZlFYc13HhcrPZaAPdx/oBw3rRdBN1zr9pzktB7/eHWi6cArenVuS9PRCsNnd2iRdSABaf2/MqdlYMvPQBfsr/j40AEMl3+7fr7Obzo2eHoVfz7bYik3Icku925EKWqx5B9/enTHERDiveXaIJ+DG3kRMu4fzzy5w6nxRnzygB7a8hr9/Gh8vQu5xtU+GxuH1vn+12eIixAMS+AXYA0y9WIJLjZTiH/93ufGvGxgLIZoIIY4JIT4TQhwQQqwQQnhVibNQCPGnYwV3ZqXrXYUQvwoh9gsh/hBC+AohtI7V3l0OeWMvkLdwxD0khDgohLjdcf17wBvYWXGthrS3OtLtF0JsdVyrMW8hRIIQYpMQ4ivgoBDiNSHE+EqyXhBCPOGwxaFKsuY49DoghJjguN5ZCLFFCLFbCPGLECLyAuVrLoRY79BxjxCi2QXKLIQQ7wkhjgghfgLCKsmpc56uzGu4Vmm2vi4ITw/C586g8Lu1zrMnLlFVZNWQn5QS375dsWYXUHboVPUIQMacJc7Pntd0qx6hPirb7aSNHEfK4DswtrkCfbMmLvVEdQWrlsEvLJD2Q7qz49NfqsWtKX0Nkapfq8ijxuQXLpzQahB6HcnTFpLy0mc0W/hkpWQ1lcctNcbGEeSu2uYWp2TvCQ73m8jR65/E2CQC9FVem1An2UoHJnfVNrcy7+4yluK9J0hd/APx8x9D6+M4c3sB21fY1e/qKwm7sx9lZ9OqZebfpyP2krKqAiqKWR0pa78XQmA6oWxrPH7dJGyFJXh1ae2MUrovkeI/DnHuqfcIGz/CNXtfSSeNlwdNFj3F+VkfIh0d3uwv1nDkWperi5kxxpVvfetFlbwixg13Cy7+9QB532zkxJBJWDLziHz2/gvLsds5MWQSR68ag1f7eIzxsQgPI2GP3kZ6DefX/ivUaBPl39nbnuTMsEkk3zeDoFHX49W1zX9XN6c+VX3cxX3IBbHbsZ2vcia6jumFrw8ePa8m67aRZA4fgfDwwHNg/7rn/Ve5UN2tC3Y7qbePI2XQSAxXtmxQn1wrf/c+obR9YW/OoOj7tdVWwhuk7RMC00FlZbrgh814X9OxhvpWs1wneh0+/bpTtEbZDSQ8jPgMvIbywyeqJrqo3Mq+omTXEZLGvez0FQBCo0Xr58PJ4VMAaDLnkdpl1MsnK/8yP1d2AxX9cQRrXhExz7n8p+lYMimzPiF/7R9EPnqL0ye7FasG2dbcAg50e9D5vcnrD4PGFe/MxLcxnTyPMOjRBfnVQ2f36yeGKO2IdxfXZLBpXyIlfxzi/FPvEvbwrdXbkVp8sv/gqyg9WKW+NMD9K1i9g2PXPuSMHv3knbXLqG+bemF0QE/gLsf/m4B+F0ukcnnxrxsYO2gJvC+lbAcUAuOrhE+XUnZBOUTfWwjRTghhAJYBk6SU7YH+gAm4HyiQUnZFOWT/oBAirpZ8bwY6ABXp3xBCREopbwRMUsoOUspltaSdAQxy5H2j49qF8u7mKEdr4D9A5QH3bUDVt8M8BMQBHR12+VIIoQfeBUZIKTsDHwOza9EP4EtgvkPHq4G02sqM4jBaAm2BBx3xqU+eQoiHHBMYf645cQRdRKgzTBceii0z9wKqVkGnJXzuDIp/2kjphu1usvQRwVgz3GVZ0nOc5xUB9JFKHK/OrfDr342W2z4k5t2p+FzdjkZzJ9eYpaFVC3QRzvkAtGGh2LLqv6Ili0so272fgIfvBeDx1a9QkJFHQJRrdtM/IojCjDy3dNFtmhDcJIKntrzNM9vfQe9p4NXEz2tMXxPW3EJlplurcdggBIvDTua0HAyV0usjgzElpigvx3IgdO6DVHN6DqZjyRiiQijZdwJplxgahWLJyFXkVbK3ISIYS7rrnpgzc5WB8Q/bneGVKTuZgt1Ujk9n13lTQ2RwnWSHjhlC6J0DCbmjn7N8ANa8YoyRwRRsP0hZUrrzBVrWnEJ0lewS+cD1GGPCaL9uDuaMXHy7XkHzNx/m2L2vYggJwJzuXrdKD5xC4+NZZ7taMvIc1yuVoVLZ9BWdICkpP5WCLsDHLT9LWg7YJXZTGR7xjdFHBGOpeHZ0Wlp8PwddaCARE2/HmpGLPioUa3a+26qQdwfXVrv61guLo14KnZbmH0wlf737yqDGxxNLRg5ISe5/fsGrfTyW9CrljQh2uzcA9sISin8/iG/vzhgbR2BoFE78mnccQnXoAhpB7Rtq6o7dqqzAOtBFhCj6VsKano0+KtQtTsXqtdVha1tOAUVrf8OzvauOVtiwwamisz6yuv3MadlV6lRItTg1ETSiDwCFC99HG+byb5rQ0DpvhzZ26YwtLR17fgHYbJRt3Ya+7ZV1Svt3sGVkVWlHQv6ST7YXlVD2534Cxt8D/D2f/NTmuRfVWVtJZ21YCLbMeuis0xL21vMUr95I6fptbrIaqu2zpmU70xT+sBnPDq1cPsYpN7ua7a2VyuFzbRfKD59ybvU2xEaCJuUvAAAgAElEQVSiDfTD97pezjgRT47GVuJ+ZKkmX+FzbUdarJ5Hi9XzsGTkovP3cfoKQ0QwlrRMCn751ZlGWu2K36yHTys7eR5dkOtogzEmHEumcr+t2cqLBC1pOZQeOOX0n5X9ttbbE1tpOZ4tYzFEBGOICqH1L3PReOixFZRgiApBHxaINUfZdWROycKW71qhLjudhi7A113ntBzy1+1C4+1R73bEZQylHdEGuB/bsKQrPrqiHamLT9YG+hFwvXK8Qh8R0mD3r+x4klv75NWqSb3bpNpscRFSgC1ANlAKrAY6XSyRyuXFv3VgfE5KucPx+QuUmZ3K3CaE2APsRTlA3xplEJcmpdwFIKUslFJaUc4U3C2E2AfsBIKBFtRMT2CplNImpcxAeYC61lHnHcCnQogHgYre3IXy/kNKecah614gzHGmuD2QJ6VMriK/P7DIUSaklLmOMl8JrHPk8SzQiBoQQvgC0VLKlY70ZVLK0guU+dpK11OBjQ5Rdc5TSvm+lLKLlLLLtcl56BtHo4uOAJ0O7+t6U7L5t4tb1UHozMlYTidT8Pk3lB86jr5xtDPMf+i1FK7/wy1+0fqdBN6svAzGs0NLbEWlWLPyyHjjc45dPYbjvR7g3ITXKf71ACmPvwWAoYn7wrf5+El0MdHoohw6D0rAtOVX6oImwB/ho2y/EkYDHt07UbxKeRnS3CFPc3jtn3S5WekwxHZsTllRabWteUc37WVW14d5uedEXu45EYvJzFPxd1dLHxBV+7a8ol8PEXS9cp4t5NY+5K1V7JS/dhfBjg6yd6d4bIWlFGzagzEuEkNMGEKnrfbyrfyfd2IrMRE8IgFjXBRabw9s+UVYMvMo2X8Cj4q0eh1Bw3qSv851T7S+XmCXCJ3WGa4EKC7MEB2KMBrwu6atS6eikjrJLj+TRvGfRzncdyL5P7teRObTpSXWolI0HkY84iIpT8pwhhXsOETwDcoZOq23B8kvLWH/gCkU/nGMmMm3cmLCO+gCfLAWlWKp8tbv3O+21cuulsw8SvadcNnWUYa8tbso2XcCj+bK4yP0OoKGJ1DqWNExxISDVkPh+j8IvnMQHk2j0Qb6KnXZ0YGLfX0CxVv3caT7GI4PeYyCtTsJuqUPurBAt5damY67tl/Wt15UdBabvPkIppMpnJv5iVOO0OsIHN6HQsf98B90FWWJSRSu20mA4/nz6uh6/rRBfmj8XM+F7zUdKD+VQtnxJI50Gc2xno4zxnYr1vwUkH//+Je0liO0jhUSvQ7/G66leIP7C+uK1u8k4CaXv7AXlWDNykN4Gp1v9xaeRrx7daIs0WVL72s6/m39Lqaz0OsIvLEXBevcfVzBuj8IukW5V14dleelol7Uhl9CR8IfvgUAy4EDaGOi0UYq/s2zf1/Kd9TNv9kyMtG3aQ1GIwCGzp2wnk26SKq/T/nh4+hi3X1y6Za6tSOaQH80vq6659m9E8XfKSuDf8cnv5rw+EV11sdWavsG111ngJAXnsByOpnCJd84ZYFSLxqq7bMWFGNsokwc+g64CmE0ULzhdze5xRt34n+Tsrjm0b4l9uISbFmu+uZ3Q28Kf9ziKnfiWU72GIk1q9JkZUYO+d+54gA1+oqsBSs4Peo5Tt3xDIVrfydwRD98r+kAUmIrKiX/x+34XNXeKUNj0FG442C9fFr2ik1ofb3w6dYKjZcHvj1ak/GZ0kbrHWf189f+QejdgzEdT8a7Uzz2cjOWnAKlTWrRCI8WMVjScgga1pPzr33BkUGPk/nJT0irleARCQTf2oeS/SewFZUo7yGp9JIsj7hIin4/TPDNvZUzz7f2IW/dLgL6dqJ45+F6tyMVCL2OwJsSMDnaEX0jRzuybidBIwdjbBqNNtCvbj658yin/7ekZzfY/auK6XhSg7WpF+EXlAU1L5TV497AkYslupRI+z//73Lj3/pzTVX3Qzi/O1ZcpwBdpZR5QohPAQ+UDRc17aMQwAQpZV32Pv3lzfRSynFCiO7A9cA+IUSH2vIWQiQAVV9hugIYAUSgrCDXpFvV8gngsJTyqhri15S+PtepIb/65unCZif75feIWPQyQquhaOUvWE4l4Xurcs6kaPlPaIMDiV72HhpvL6Rd4j/6Js4NexBDfBy+Nw6gPPE00csXKvFXrSXoEWW2v+Cn7ZSfSCboTuX8X+5XP1O06U98+3QhfvP7SFM5KVPnXVTFiKn3YmzqGnDnvT4ffXwzwua/qvw0yPc/YzmdhM8tNwBQ/M2PaIIDifxiARpvL5AS3ztvJnXE/WhDgwiZOU0Z+AlB6botmLa5OuNHN+3lij4deGrL21hM5Sx7crEz7P5PprJ82gcUXqCTm3LoNHFdryD+2nbV7lKLz5/l7JPzsWTkkTL7c5oueILoqXdSevgM2UvXKzbbsBv/vp1pu2Oh8hMIk98Fm53kZz/gyvVz0XgYqXy0JHTUILKXbcCnWyu8O8TTZr0yE5z0zGLn/U1+7gPiv3weNFpylq2nLNF1fjHohp5kLV3nFu7VOo52Oz8Eux1LTgFJU97Dr1d7rty+CHtZOWcnv1M32Tf2Ivc7ZYt2wcbdzutXrniB8pRsWn6ovJW6xXuTOPnEAiwZeSS99AXxix4ndtpISg6dIWOp8lIZv26tEFoNbb6ZCXZJWbJrMO2sF2t+p+j3w3W3a0UZnv2All89DxoN2cs2OMtQlpSGsVEobY8sw5yczrmp7xJ812C8OsTj1SEeLFblvKvNTvT0MSRPUezi3aUVQbf0xXT0LC1Xvw1A6htLKE9Op9WmRW4vIjv3wid/vV4APl1bETKiD6VHztJmzRyn3Pj1C7AXm4h990m0/j7Y8os4c/fzWLPy8O3ThZZb3ld+wuNJ5fnThwUR8+ZjoNEgNBryf9pO0caLdmZq5MnnX2XX3gPk5xfSb/goxt8/mluGDqoxrq04G51/JM1/WUT+inWUn0gmcOR1yv1cuobizbvwSehC840fYi8rJ3WasgqoCwkkZuF0RYhWS+EPWyjZ6qpj/jdce0n0raxz603vkeOoLyGjFB+X/cXPFG7cjX/fLrTZvgi7qZykJ1w/BdPkvSfw7XEluiA/rvzjI9LeXErOsvU0enEsGoMy4A75cDHWpGSC3nodNBpMP63BeuYsXsOGAlC66gc0QYGEfLgY4a1MbHnfOoKsUfdiOXKUsk1bCP34faTNhiXxBKXf/4j/4xOrF6QhsdnJffU9whe+ovjkVY52ZITik4tW/Ig2OJDIr+Y7fbLfXTdz/uYH0IYEEfLiVIRGAxpBydqtDeqTfUP9mfT9bDx8PN23GNvs5LzyHhEOnYu+q2j7HDovV3SOWjrf1faNupmUmx5Q2r6hAzAnniZqmfITX0XfryVo/D20WLeAvOXrG6btm3K3c1tv6OR7yFvyA+aTyQTcobyMKv8/qynZvAuf3l1puv4j7KZy0p92rZQLDyPeV3ck/bl33QXb7GTMWkjMB8rPQhWs3anoe5dD3y9d+l7IV1T83E+gnzcpT86j7NhZGr0+kTaHlLeln37sHcznMuvnk81W0uYtp+WyWSCg6LdDFKzdRejoQYTcpgz0op8ejcZowLtTSxq3jCX3xx20Wfs20mpDWqwIrZaWK191a5PS3vuWZouexKtdM3x7XEn5uUzOPPY2Pj3aEP3ESKdpzj69iLLj52j2wVSavDYOe7kF3+6tKNx+kOQXPiZ21gP1akcqaHP4a8zJ6aRMfYeguwbj1aElXu3jkVYr+vBgpN1O5DNj6uaTbXZSZywi7tMX0EcEk7no2wa5f5FPj8GjtWvj5rkXPkHjYWiwNtVBChAK/ATsAwYBecBbwC6UntNqR7jKvwhR37Mq/3SEEE2AM8DVUsrfhBAfAMeAoSgDYgvwOdARpdIfAKYBXzni3S6l3OVYITUB9wFDgFullBYhRDxwXkpZ7bc1hBA3o7xkawgQhPLbZ92llOlCiGIppU/VNJXSNpNSnnJ83guMQdkuXS1vlBXZKVLKGyqlbwN8AIQAvaWUaQ5b/CilvFIIMQ5l1fgOKaVVCBEEFKPMdo122EoPxEspD9ei4+/Aq1LK74QQRpSV7cE1lRll63TF9TBHPg8C39cnzwpOtx3Y4BW16UHlzZoH44Y2qNy2Z34AIKlTw5+Za7xnPVOajLx4xHoy56zy+6O7om9qULldz68E4M9Gwy8Ss/50SfnukskF+DXylgaVe3Wa8juyDW1jUOy8r/GNF49YTzokfQ9cunpxoEnDPnug/F6mJft0g8vVhzTlSLPrLx6xnrQ+pfSrLpXOe2KGNbjcTudWkdazT4PLjdy+qcFlVuZshwENLrPJvnWX1Cefad/wOsftX9fg7R4obd+x+CEXj1hPrkhcDVw6f3GpfPKlbJ8uN598qeTCJbPFZfHWqJTuff/xg7hGOzdeFras4N+6YnwUuEcIsRg4ASxEGRgjpdzvGHgeBk6jbGFGSml2vDjqXSGEJ8qguD/wIdAE2COUt2tkAbV5u5XAVSivcpfAVCllei1xq/KGEKIFysO4wSHjQF3zllIedgzmz0sp02qI8iHKG/UOCCEswAdSyveE8hNK7wgh/FHqw9sO29TEaGCxEGIWygTDrbWVWQixEugLHAQSUbZYV9i5PnmqqKioqKioqKioqKhcUv6tA2O7lHJclWsJFR+klPfWlMhxvrhHDUHPOP4uiFSW3590/FUNq3W12BF+c02Xa8l7s+Ovqoy2Vb6fRTnPi+Ns8WTHX+U4+1DOA18UKeUJlMFuVaqV2WGLR2uRU+c8VVRUVFRUVFRUVFTckfbLajH2suDf+vItFRUVFRUVFRUVFRUVFZU68a9bMa68SnqpEEK0BZZUuVwupexeh7TTUbYgV2a5lPJCP5P0X0UIMR+4psrleVLKT2qKr6KioqKioqKioqKicjnzrxsY/zeQUh5E+e3ev5J2Nhf+reD/d6SUNfzavYqKioqKioqKiorKP4F/2fuT/xGoW6lVVFRUVFRUVFRUVFRU/qdRB8YqKioqKioqKioqKioq/9OoW6lVVFRUVFRUVFRUVFQuI9S3Ujc86oqxioqKioqKioqKioqKyv80Qqont1UuD9SKqqKioqKioqKicqm5LJZikzr1/8f3jRvvWX9Z2LICdSu1ymVB8bSbG1ymz2vfAmBJO9qgcvWRrQAofW1Mg8oF8Jr2CWfaD2hwuXH71wGwKGZUg8odd+4LAHZF39SgcgG6nl95yeQCFI2/rkHl+i5YA8CemGENKheg07lVFN7f8PXC7yOlXuQM7d2gcoN/2ALAgSZDG1QuQLuzP3Ck2fUNLrf1qZ+wZJ9ucLn6kKYAl0znS/WMLI+8q8Hl3pr2ZYPLrEzJK/c0uEzvpz+7pD655LnbGly294tfU35sS4PLNV7Rm/JTvze83GY9ACh6dEiDy/Z9b/Ul88k7oxq+39I9Vem3NLTOnc6tAi6dT75UcgH+bDS8QeV2SfmuQeVdStSt1A2PupVaRUVFRUVFRUVFRUVF5X8adWCsoqKioqKioqKioqKi8j+NupVaRUVFRUVFRUVFRUXlMkJ9TVTDo64Yq6ioqKioqKioqKioqPxPow6MVVRUVFRUVFRUVFRUVP6nUbdSq6ioqKioqKioqKioXEaob6VueNQVYxUVFRUVFRUVFRUVFZX/adQVY5XLBm18R4w33gdCg2XXeiybV9YYT9OoOZ6PvELZV29hO/gb6PR4jnsJtHrQarAd/A3zumXO+Nt37uHV9z7EZrNzy/UDeOCuW9zkFRQV89xr73IuNR2jwcCLUx+lRdPGnEk+z5SZbzjjpaRl8OiYkdw3sVXNesVdiaHfnaDRYN2/FevO1e7hMS0x3jIRmZ8NgDVxN9Zfv69RlufVXQiaNh6h0VC0cg0FHy9zC9c3iSFk1hSMrZqT++4nFH6+QrFheCihs6eiDQ4CaadoxWoKv3K34zUzRxPbtwNWUzmbJr9P9qGz1fLv987DhLZrit1qJXPfabY+9TF2q82ZPm5wF7wjg2rUHcAQE0azBU+gC/Sh9OBpTk+ch7RYAYiddT/+fTtjN5Vz5vF3KT2k/Has1s+L1qvnYIgOBWmvJjNi7DBiZtzL4UGTafzKuHrLbjLnETxbxjrlaVt3xmPkBIRfILK0GHvyCUyfvA5lpQDo2vXAMPRusNvBbqN8xfvYTh1GhEXjef/TTjmakEjKf1zi/N562yJylq4jY8E31crQaOaD+PXtjDSVc3byPEwO/WLnTMC/XxesOQUc7T/RGT9yyp0EDOwOgNfkVzHvWIvxxlEIocG8bQ3mNe71QtfhKozD71Xe2GG3UbZ0AbaTh10RhAbvGfOx52Vjeuc552V9p254PzgBNBrK1v1E2Yqv3O9n7/543nInALLMRMmCt7CdPQVAwIf/QZpMYLeBzUbB5LHOdC03LyZ32TqyFq6oZouo5x/Ct49yr1KmzMN0+BTCqKfZslcRRj1Cq6VgzQ4y5iq6hE++i4DhCQBccegbcj5ZRdabn1eTGz5jLL4JXbCbykmdOpeyw4qezbd8jL3EBDY70mbjzPDHAIh+ZxrGuEaK/QJjQNqx5p+vJreCZ19+i607/iAoMIDvvlhUazwAofd0fg4eeys5i5c3qL4AnU9/Tdmp8271vTL1fRYNUcEADNr6OtIuKc8twisiEKvJzK7HFpN/8Gy1PJqNGUD8g4PxiYtgVZuxmHOLnWGhV7Wiw6zRCL32grZqKLRN22Lof5fih/dtwfL7TzXG00TG4XH3DMq/m4/t+J8A6LoMQN8hARBY9m/GumutM/6l9Mna5u0xXD8GhAbr7g1Ytq2qWefoZng8NJvyr+diO7xT0Wvye2AuQzr8VNkil2/avucQr32wDLvdzs0DenL/CPffbi8qKeXpuR+TnpWLzWbjnuEDGd7/GgC++GED36zdBlJy88BejL6xv0vunwd4bfGXitxBvbn/thvc5BYWlTDj7Q85l5aJ0aBn5mMP0KJJI9Kzcpj+5vtk5xWgEYJbBvdh1PCB7rZo1RmPEWNBo8Hy6y+Y17k/M7q2PTDcMFppI+x2ylcsxnb6iHIP+gxHf/UgkBJ76lksf24GLp1P7nJqKeZzmZycMI/Sg9WfPWNMGM0XTkYX4EPJoTOcmqA8ex7No2n61qN4t23Kude+In2Rcr8DBnRxpm275zOyv/iZtLeWNpi+AFds+5Ccr35ucJ985dEVZH20iow5S+olVxvkhz4iGHtpGVmLvyVr4QrCJ9+F3wCXzo3nPIJvjyuxm8o5+/g7Tj/nl9CR2JkPgFZD9tJ1pM9XfgNaG+BDswVTMMSEYT6XyamH38BWUELQTdcSMc75u+/7gHZAJ8fnCr4HmgJXViuIyr8CdcVY5fJAaDAOfxDTxy9R+tYkdO17IcIa1RjPcN1obImV/JjVgun95zHNm4zp7SfQxndEExsPgM1m46V5i1n42gy+/+xdVm/cxqmz59xEfvDFCq5oHsfKj+fx8tOTePW9DwGIi43mm4/e5puP3ubr99/Ew2ikX68etegvMAwYTfnyuZR9OB1d6+6I4Khq0eznEin79HnKPn2+1kExGg3Bz0wgY/wzpNz0AN6D+6BvGusWxVZYRM5r8yn4rErjZrORO2cx52+6n9RRE/G740a3tLF92uMfF8HSXk+wZdpH9Hr53hpVOLHyV/6T8CRf938arYeBK0YmuNI3jaDgTDoZu0/UrD8QM/1uMj74gYM9H8FaUELIyH4A+PfthDEuioM9x3N22kIav+IaRDV7fyr2cjO7427l+B0vuMkzRAXjd217ylMyiXr89nrLjp31AAWb9nKo9wTnNY/bH0GWlWJa8DyyKB/rmWMY+rsmTazH91E6ezylrzxK2RdzMd41CQCZeZ7SVx5V/l6diDSXYT3wmzPd0b6PEjisFx4tYtzK4NenM8a4SI70GkfStPnEvvywMyx3+QZOjp5ZzY4Zi1ZydKCSr/XATjxHT6R07jMUP/cA+u590ES61wvr0b2UvDCWkpnjMH0yB497J7vbccBN2FOTq+XjPe4xCl+YSv4j92C8th/amMZu4faMNAqfnkjBxPswLfsc70enuIUXTn+MgkkPKINijavZSRzwCAE3XouxubstfBM6Y4iL4njCWM4/M5/o2YotZLmF03dO58R1E0kcMhHf3p3w6tgSgKwPVzpf0Zn55ucEjrwOQxW5PgldMDaJ4mTfB0mb/i6Rsx5xC0+662lOD53gHGQCnJ/4GqeHKvXCbi7BXl5SzT6VGT5kAIveeumCcSrQ+oQ4P/sPvbZB9c188zMA0t5ZUa2+V6a+z6K0KpNSv1w7lcOvryCofRzb732L3U9+RKdXx9SYR86uRLbc9gol57Lcruv9vOj06hi23/smaxOmXdRefxshMAy8m7Kv38T0/tNoW/eo0Q8jBIaE27CdOei6FBKNvkMCpk9nYvroWXTNOiACw5XAS+iTEQLD0Psp+/xlTO8+jrbdNYjQ6FrKdhe2k/uqBZk+nknZgqlug2Kbzc7Li79i4fMT+e69mazZtotTyalu6f6zejPNYiJZMW8GH82ewpxPlmOxWDmRdJ5v1m7jqzlPs3zeDLbuOkBSaoZL7oLPWTjrCb5b9AprtvzOqWT3iaQPvv6Blk1j+WbBbGY/8RCvLf4SAK1WyxMPjGTV4lf54q0ZLPtxvXtaocHjtvGULphByUvj0HXujSbC/ZmxHt9H6SuPUPrqBMUv36n4R+EfjKH3jZS+PonSl8eDRovHXcpz09A++fwryoTcuZeXYDp5nrhXHqp+v4CY6aNJ++AH9vd8FGt+MaGOZ8+aV0zScx+RtqjSBIhGQ+OZ9zm/WrLz8R/cA6+O8X9b36ODH3d+L9q+95L45LQ5Swi+a3D95I56DqQkcdCjmJNSCbptAMbmMWS9/y0nrnMN7v16deBQz4dJmraA2FfGOe0V+9JYEkfP4nCfCQQN64VHC6XPGPnILRTuOMChXuMp3HGAiEeUdj135VaODHLaYjRwFvdB8c1AMSr/atSB8V9ECLFZCNHl4jEvqQ6/1nL9UyHEiP+2PvVFCNFBCDGkLnE1Mc2x56QhczPAZsW6fzu61t2qxdNfMwTbod+QxQXuAeYy5b9WC1qd01kfOHCA2OhIYqIi0Ov1XNe3Jxt37HRLeirpHD06tQOgaeNGnE/PJDs33y3O73sOEBMdQVREWM36RzZF5mciC7LAbsN69A+0LTrWpejVMF7ZEsu5VKzn08FqpeTnzXglXO0Wx56bj/lwItJqdbtuy87FfOwkALLUhPl0MtowV+e8ycDOJH6zHYDMvacw+nnjFRZQTYfkTfudn7P2ncLHsTrcZGBnTNmFnF6zi4Iz6bWWwfeatuT+pFTf7OWbCBykzP4GDOpGzopNAJTsSUTr740+LBCNjyc+HVqQ9o7SqSz+4ygA+rBAAGJeuI9zsz8HCb7dW9dbtm/31mQvXe9uw6xUNEHh2I7vw7p7C8Loia5jT1eE8jLXZ4MHUP13E7RXdEBmpyH8Ap3XpMVK3vfb8B/oXn/9B3Yj9xtFv9K9iWj9vNE5yle88wi2/Ortsb3Y5PwsImKQphJkdjrYrFj+2Iyuo3u9qKyzMHq4qSwCQ9C1645525pq+djSzmPPSAOrlfKtG9F37+kWbj12GFlS7PysDQmtJqMCXQvXjgppsZL/w1b8Kq1YAPgN7EH+txsdtjiO1tcbXahiC3upUgah0yF0OqTjWfZoHoM5Kc1RNgPmpFR8+7tPVPn270H+SkWuad9xNH4uuXVBY/DBXn7hflGXDm3x9/O9qCyhMyJtFuf3gh+3Nqi+FbJyVm1zq+/V4tXzWbRk5jnThie0pfBEKp4RgeTuOYnBzwuPGvxF/qEkSlOyq12PvelqUlbvwnQ+p05l+rtooppiz8tA5it+2HZ0J7r4TtXi6boMwHr8T2RJoSttSBS286fAagZpx3buGLr4zsCl9cmaRs2x56Qj8zLBZsN28Fd0rbpW17nHdVgP70QWF1YLq4lDJ84QGxFGo4hQ9Hodg3t1ZdMf+93iCCEoMZUhpaS0rBx/H2+0Wg1nUtJoF98UT6MRnVZLlyvj2fD7XkVu4mlio8JpFBmmyL22O5t+2+Mm93RyKt07tAEgLiaK1IwscvIKCA0KoHXzJgB4e3kSFxtFZrarvmmaxGPPTkXmKD7OumcrunZXuRfMXMkvG6v4Za0W9AbQaBD+wcg8ZaKmoX1yhRytpweWrPxanz2/nm3J/VGZNM1evonAwUo6a04BJftPIh27sAB8Ojan7Gya83v+TzvQBfq6Fe+v6uvdoYXrgs1+SXyyxqin/GxaveR6xCvpLWk5CK2Oou178RvY3a3dAyg7pUyelOxJROen2Nq7QwvKz6ZhTs5AWqzkrtruXBkPGNiNnOWKnXIq+bwqjAQqL8f7AJOBus16/peQUvzj/y431IHxZYyU8uqLx/pH0wGo08BY+Acj812dJ1mQg/B336or/ILQtemO5fe1VZOD0OA56U28n/sE24n92M8pq5kZGRlEhLo6IeGhwWRm5bolbdmsCeu3/Q7AwaOJpKVnkZHl3slbs3E7Q/r2ql1/30BkoUuuLMpF+FRvKDXRzfEYMxPjrY8jQmpYyQC0YSHY0l0rL7bMbHThITXGvRC6qHCMVzSn/OAx5zXviECKU112Lk7LxTui9o64Rqelxc09Sd58AAC/xmEEt4rhyJINtecb6IutoARsysqTJS0bfYSyPdMQEYy5Uv6WtBz0EUEYG4cj7ZLgEQm0/uVNmrwxHgB9RBABA7piScvFdOQsaAS2otJ6y7bkFBI3dwKtf3nTGW7Py8KedhZdux7Y87LRNmuDJtDdzrr2V+M14328xs+ibMncamXVd+6N5c8taALc0yl5B7tdU/Rz1StzWjaGKnFqImrqKEWXdt2wHj/gvC7zsqvlC6DreA3eL32E16SXKPt0jvO6x5h0YsIAACAASURBVB0PU7b8gxq3qduzM12fc7LQBtde34wDr8e8231yyW/WHPznvo9x0FA0wTXYIty9nPrwKrZIr2QvjYYWq+fRevcSirbvxbQv0ZlGF6wMyvyHJVDw7YZqcnXhwVhSXc+ONT0bXYVcKYn99EXiVs0j4I7BNZZN2m1gt9YYVm80OjdZ1vTsBtXX2LIJAOVnlI5pRX13k/8XnsXK+DSJwCsqiNw9yvbu0rRcPCPrPtHg0ywCg783vb+ZTv9fLn1/U/jU4Id9A6vF0cV3xrp3o9t1e1YK2tiW4OkNOgPaZu0Rfoo9LqVPFn5ByIIqbZ9vlbbPNxBdq25uW7sr43HPdDzGvYquSz/ntYycfMJDXHLCgwPIzMlzSzdySB/OnEuj35gnuWXiTKY9eDsajYbmsdHsOZJIfmExpvJytu0+RIZjAJuRk+cuNySomtz4uBg27FC2px88foq0zBwyst3b3fMZWRw7lUTbK5o5r2n8g7HnufyCPS8b4V/dR+raXYXXs4vxGjeTsi/fdtrNvOFbfF78DO/ZXyqTGymu7c0N6ZN9r1Em0oNvvpaUN/6DOTUHQ9VnL8j92TOn5VxQdtXnMWLCrViy8il1+L+/o2/Y2OHOz+lvfXlJfHLgsATyvt1YL7n6yFA82zZ3yi3dc9yZPnzKaGeazI9+rFRmxU8ZIoMwp7nLNTgm8HUhAc4JPktmHrpg/5rMcjvuA+MXgTeB0poiq/x7UAfGF0EI0UQIcUwI8ZkQ4oAQYoUQwqtKnIVCiD+FEIeFEDMrXT8rhJgphNgjhDgohLjiAvm8IIRYIoTYKIQ4IYR40HHdRwixoZKMYZXSFDv+CyHEe0KII0KIn4Caly1d6WYIIXYJIQ4JId4XQgjH9c1CiLlCiK1CiKNCiK5CiG8d+rxUKf1kR9pDQojHKtnpUKU4U4QQL1SS+5oQ4g8hRKIQopcQwgDMAm4XQuwTQtx+8btRhSoLdMah91G+ZkmNHXukHdO8Jyh5+UE0Mc3RhCtb1WQNv44uqkxwPXDnLRQWFXPL/Y/x5bc/cUWLpmi1rvNwFouFzTv+YGDCNX+rAPaMJEwLp1D2yfNYdm/AeNPEmpNVVbCWclwI4elB2JszyHljIbKkkp+vp+xes+8lbecx0v84DkBgfDSHP9+AtF9AnxrycP5KfU2Ti1IitFq0vl7k/byTI4OewF5aDoDGoCNy4gjOz1laQ8K6y/Zu25TMz3/myKAn3ILLlsxF33soxhtGI7RaqLLaY93/K6WzHsK0eBbGoXe7y9bq0LbrjnXPtgvrVcFfvK+pr38BgO3EIbRRjauEVk9v3buDkmfvp/S9F5TzxoCuXXdkUT72pNq3v19I9Qp0bTtiHHA9pZ8udl4rmPoIBY89SOELU/G4fjia2Ko61iCwlnsFgN3OiSGTOHrVGLzax2OMd2w7FQLTQWXlrWDVZrx71rAjo8a6p/w7e9uTnBk2ieT7ZhA06nq8urapHtX8X95F9zf01YXX0CGuQ5272PNSgdbLSFD7OE58+AvWSis49fFFGq2WwHZxbB81h60jX61zur/MhcrrwND/Tsybvq52XeakYfntJzzumIrH7VOwZyQr7xeoRW6D+eSab4S7zkPuxbz2yxofzLIPnqNs4VOULXkZXfdBaBq3qlEGKCvEldmx9zAt42LY8MkbLH/7OV5evJTiUhNNYyIZc/NgHnp+Lg+/8A4tmzRCW3FEosY21V3u/bfdQGFxCbc++hxLv1/PFc0au7WppaYyJs9+l6kP3YWPl2dlQRe1BYD1wG+UvjQW0/svYrzeMYDy9EHXtgclz4+hZPoo0OnRhERWEdUwPrn8tLIlPefbrYTfd10t6S5eFy8UPeX5D9GH+OPR0n3b/V/RN+97VxsVcs8NNevyN31y3qrN+PbsUD+5UlL4y+9OufqIYGdY5bPKgUOqHGGTNQuu5yNZClT0aTsAzYGaX2yj8q9CfflW3WgJ3C+l3CGE+BgYXyV8upQyVwihBTYIIdpJKSuWbrKllJ2EEOOBKcADF8inHdAD8Ab2Oga5mcBNUspCIUQI8LsQ4nvp7u1ucujYFggHjgAfXyCf96SUswCEEEuAG4AfHGFmKeW1QohJwCqgM5ALnBJCzAWaAGOA7iieZ6cQYgvgPiVcHZ2Usptj6/TzUsr+QogZQBcp5aM1JRBCPAQ8BLBs0t3c3M31cg/hH+w28w+gadQMj5HKmUnh7Yv2is6U22zYjvzhilRWiu30YbQtlU5zREQE6ZVWfzOycggNqbIq4u3FS08pg1QpJYPueIhGkeHO8G0799AqvikhQdW3EFYgi/KcqwsAwjcIWey+HbvyFjD76QMwcDR4+oDJvTNuy8hCG+HaqqoNC8GWWY+tiDotYW89T/HqjZRu2I7v7Tc6g0oz8vCJcnWofSKDKM3Ir0kKnR+7CY9gX7KPJDPi59kA6L096Db1Vjo9eiMeQTVvJ7XmFqL19watBmx29JEhWDKUe2lOy3G+3AfAo2UsTedNQqJs16rYQpX706+EP3ADwqDHGBtOm3XKaq0hPAiEQBcRhDU994Ky9ZHBWDLykFJiTsuhZK/7oFATGIo9IwXTu9MxDLoNvP3Q1dgxA9vJQ2hCIhHefs7tl7o2XbCfO6UMOPPddxgoebvXX3NaNoaoECpOsBoq6V4XLH9uRf+A65ymCAzBnl97vbAlHkQTGonw8UPbvA269lfh07Yb6A0IDy88KsnShLjm2jTBodhzq2+L1TZpis+EJyl8YSqyyLWdU+YqOsiCfMy/bUPj5/6c6CODsWS6l9OSnoMhKsQ5NW+IqG4ve2EJxb8fxLd3Z8oTk7GkZ6OPUlbpCr/fTNC9w8j91P0lRdb0bPRRoZh2K991ESFYMxT9rA4dbDkFFK39Dc/2LSnd5XgxmVbp9F9sG3W9sFuVVWNculgy3O9XffU1tmxC4O2DQVBtFaSivrvJr8ezWJE+7B6loz90/3wKj6dQkuxaKfWKDKIsvWZ/UROlabmU5xZhM5VjM5XXOd1fRRblXtQPayLjMA5TzjkKL190zdpTbrdjO7EH64GtWA9sBUDfewSyyHEPGtgnu+lcmOO2Kir8g5FF7vdRE90M422Os7RefujiOyo6H93liltSiO3ILjSNmgMQHhzotkqbkZNPaJU2bNWGHdx3y3UIIYiNDCM6PIQzKem0jY/j5gE9uXmAcqRi3pKVhAcrK+/hIUHucrNzq8n18fLkxckPKuWTkuvGTCHaYT+L1crk2e9yfcLV9L/G/bSaPT8bfaVdO5rAEGRB7T7Sdsrll7Xx7ZQt6Y6t5rYjf6LvMcAZ9+/65JB7hhAyUpFXul8ZDGav3EbLJdMReu1Fnz1DZDDmC/j7qs+jNsCHspMp+CV0oux4cr31rYwlzVVX/QdfTd6qzQ3uk/NXbSFkzI1kf/J9neVWpK+Q692tDSW7DlMVv57tnZ8Njvso9DoMka66YogIxpKuyLVm5zuPhejDArHmFFSTiftq8VUofeGzKOOmMGAzkFBTwv8mNa0Dqfw91BXjunFOSrnD8fkLoGeV8NuEEHuAvUAboHWlsG8d/3ejDCovxCoppUlKmQ1sArqhDD5fFkIcANYD0SiD38pcCyyVUtqklKnARi5MHyHETiHEQaCvQ+cKKrzWQeCwlDJNSlkOnAZiUMq+UkpZIqUsdpSv9j3ELupjBwCklO9LKbtI+X/snXd4FUX7sO85Jb03kkAgoQRp0hGVEoqAKKIIVmyvBVABaWIv2BsKSlF8FduLKCoKgnRQULq00EJLCGmk9+SU+f7Yk3NyUkiCJ37yc+7rypWzuzPPPPPs7DM7O032GO5ZhC44AhEYBnoDhs59sBzZ5RS++I0JFL8xnuI3xmM++Adlyz/SGsXefuBh6+Q3uGFofTnWjGQAOnXqRFJyKsmp6ZhMJlZv3MqAq5znGeUXFGIyaXMBv/t5Hd07d8DH2zFoYNWG3xg+qN8F82JNPY0IDEP4h4BOj6FdLywn/nQO5O1n/6mLiNG+/pZUfxEviz+GsXlTDE3DwWDAe1gcxVv+qBauNkJemIbpVBL5X2grcBYsdVRUp9fsIfZmrXiHdW1FeUExxRnVX3Qvuy2OqP6dWP/oPOI/W8eyYU+zbNjTrH9kHucPnOarq6aQsv1IrToU/H6IoOu0mQAhYwaQs1b7eJG7dhfBowdo5ugWS3nyeQ4NnEz8wMmUnTtP2N3akNHgMQPscvZ1vpcDvcdxoPc4ylOzyF2/G79e7euUbckvxpSRg/l8LuUpmXi0ch66rguLRBfVWitv3fujC4uk/DfHSuIi1NHboItqBQaD05xEQ484TLs2A2BNdAx3E0YDgTf0JW9dpQ82QN66nQTdrOnn1TUWS0ER5owLf29yj66kQ1AYCIEICQe9AWOvOMz7nMuFCHPkUde8NRiMyMJ8yr7/hMIZd1A48y5KPnwF89F9lH78hj2sPrIZuiZaeXPvNxDTzm1OcnWhYfg++RKFs1/BmpJcSUEP8PS0/zZ27YlpryPfwmggYEQ/8qvYIn/dDgJGDbTZoi2WgmLM53PQB/mh8/PW4rq74Xt1F8pOaumZ8wpxi9by5zPkKnTubhRucB7SXbB+BwE3aXI9u7TFWlCE+XwOwtMdnbemp/B0x7tvN0qPJ9rjeV9t6322WnAV0lyG0Bvtx/7X9/vL+uZ8+TOnRkwk/c3F9rl94Fzeq1LfZ7EifsZn2hz000s2c/jd5bQYo7n/oG6tMRWUUFqDv6iNlDV7CLmiLUKvQ+/pVu94F4s15TS6wCZ2P6xvdwXmBGc/XLJguv3PfHQXZWs+w5JgmyPrpX3sE35BGNp2x3xYm2Ljap/spPO5k1rdFxAKej36TldhPrrbWefZj9r/zPHbKVv5sVY/Gt1t6x8ARnf0rS9HpmuNqA5toklMzSA5PROTycwvv+0irldnJ7nhocHsOKD58azcfBLPpdMsPMR+DJB6PosNf+xleD9t3nOH2BgSU9JJTjuvyf11B3G9nUdv5BcWYbKtfP7dmi106xiLj5cnUkqef++/xERFcveo6tMDrInH0YVGIoKbaH65Wz/MB7Y7hRGVeoF1zRx+2Zp9Hn3MZZpNAF1wuN02rvDJmZ+t4uiwKZwe/ya5azSdAof2xJSZV+uzl7/tEEHXa3OkQ8YMIGfNrmphKijcdwLPVo5F14JG9sNgaxxfjL4VuEdHULTf8VG49NS5RvHJfkOvROfu1iC5padTcIuOxK1VM3z7dMW9dTPy1+3ELbpKT79R+8Do3U3Lsykjh6L9CXjEROAWFYYwGgga2YdcW9q563ba3yGCxwwgd20lnRwfv7+ulMICIBLt3bUPcJx/QKNY0TioHuP6UXUAhv1YCBGD1hPcU0qZI4RYDHhUClvxGdxC3fauKZ07gVCgu5TSJIQ4U0V+bXFrRAjhAcxH66k9axvuXJO+1kq/K44N1DzwBcCM84eWqjo2xA7VsVop+/FjPO9/TtumYdcGrOlnMVyhbeVg3lHz3CoAnW8g7rdoW80gdJgPbMNyVOuCMRgMPDX5QcbNeBGL1cJN1w6mdUxzlv74CwC3jhzGqaRknnp1DnqdjpbRUcx63NHBXVJaxh979vP8tAk1pm1HWilf9xXut0zTdDj4GzIzBUOXOE3/fZsxtO2JoesAsFqQZhPlP9Wy1YvFStZrHxC+4DXQ6ShYvgbTyUR8x2hDoAq+XYk+OJDIJfPQeXshrRL/saNIvukB3GJj8B1xDeXHTxG5VJOf875jcEHSxn00H9iZ27e+g7mknM3TPrJfG/7ZdDY//jHF6bn0e+0+Cs5lctPyFwA4vXoXe+Ysd4rvEeDjpHabz5/hzIx5mNJzSH7lc1rOn0bTx++gOP60feGrvA178B/YnU7bFmhbxEx93x7/1MR3afu/5+l++htkmalG2QAp7y6lxWvjGyQ78dlFtHx/CsLoKJqlSxfg+ehLCE8fZGkR1vjdCIMBY9/hmH5bhbFLHwxXDAKLGUzllP630lBQozuGy7pS+r+52rHV8Vm3/aYPyFq6gdLjZwkZq738ZX75C/kb9+A/sAcdti7EWlJG4jSHftEfTMO3d0cMQX503PlfUt9ZQtbS9UQ+eTcetpclQ/tulHw+B68pryF0Osq3rsGakoixv1YuTFtWYuzeF+OVg8FiQZrKKFlYv3mdRQvfw+/Ft0Gno2z9KixJZ3Afpo00KPvlJzxvuwfh54/3BNuKnrZtmXQBgfg+bUtDr6d8y3pMux0vsrHr55PzzXrKEpIIulOzRfZXv1CwaTe+A3rQdstH2hYeM+ZoZg0LIuqdx7TFc3Q6cn/eSsFG7WUyYvrdCJ3mnppMu5vsL1ZQlpBE4O1aD2fOktUUbt6FT1wPWm/8GGtpGSkztZEGhpBAohY8bdczf8UWin7dY9fT//oLf/iqzIznX2fXnwfIzc1n0I1jefj+u7h5xNAaw1oKMzH4ay95+au2ulTfnC9WEvHyozWW97/yLPr01Ibihl3dgbAr2+MZEcT1+z6gPLuQXVMcQ+j7fDmD3dMWUZqeS+v7h9L24evxCPNnyIbXSd2wjz3TP6YgIYW0TQcYsvF1bTuhxkZaKV/3BR63zbDVBb8iM89pfhcw/7npgtE9Rk3U/IHFQtmaL+xbtzWmT8ZqpXzlJ3jc87S2xdTeTciMZAw9td5J8651teorfPxxv0NbIV7o9JgPbMVyQltgy6DX89RDtzPhhfewWK3cOOhqWjeP5JvVWwC45dr+jLvlOp6d+ymjJr2AlPDYPaMItC0sN/WNheTlF2Ew6Hlq3B34+Xg75E64iwnPvKXJHdKP1i2a8c3P2vf6W64byOmzqTz9zkfodDpaNY/kxcn3A/Dn4QRWbvydNtHNGPOotl3cpHtGM7hVb7stSr9ZgNcjL2vbNm5fizUtCWMfbakS09ZVGLtc7eyXP9H8sjXxGOY/t+I1cy5YLViTT1H61bt4jXu+0Xxy1FNjKT+XycmJc+zx2n7xNKemz8eUnsPZV76g9YKpRD1+B0WHTnPe9uwZQwPouPot9L6eSKsk4oHrORA3iZT5y+0rXBtC/Dn/2WrcIkIIGTvMJfoCeHVqTfaSNS73yRHT7yLzs5UNlwvErp6LtbiUzEXLKUtIos3K9zCEOEYh5G/+k45bF2ItLePMVFuda7GS9OwiYr96HnR6spaup/S4tuNI6gff02rhDEJuG6zdn/Fv2mX59rb3E1XfX0vxr0A0dB7Mvw0hRDRwGrhKSvmHEGIRcBQYgdYgNgGfA13RGrAHgJlSysW2RmwPKWWmbQXrt6WUcbWk8wJwI5WGUtt+jwFaSyknCiEGoPUGx0gpzwghCqWUPkKIUcA4tIWswtCGUj8opay2EZ0QIgA4hvblSw9sB5ZJKV8QQmwGpkspdwsh4my/r7fF22zLrxVYbNNNADvQlrU/BKSiDekuBLYAv9QgNwTYLaWMFkLcDNwgpbynrvtQOHOUywuqzxtaJ7YptfaezYvBGKG9OBa/UfPWJX8Fr5mfcrrzNXUHbCAx+7WXq4VRY10qd/xZbf7rrqY31RGy4fQ890OjyQUoePjaOkI2DN/5Wk/b3qiRdYRsON3O/kj+/a4vF37/1cpF1oj+LpUbvEJ7+T4QPcKlcgEuP7OCw62uc7nc9id/xpTp+nclY0hLgEbTubGekW8j7nS53DGpX7lcZmWKXquzqmkw3k9+1qg+uejZW1wu2/ulbyg7usXlct0v60/Zye11B2yoXFvDuODReq3V2SB8P1jVaD55R+Qol8u9IkV7b3G1zt3OatNOGssnN5ZcgN3NbqwjZMPokbwcau8E+kdxvN2wf3wjLvbIL5eELStQQ6nrxxHgHttw5iC0YRUASCn3ozVi49Hm9W6rUUL92An8jNZYfck2LPoroIcQYjda7/HRGuL9ACSgDX9egNYorREpZS6wyBZ2OVD72J2a4+9FaxjvRGsUfyyl/FNKaUJbTGsHsLIWPauyCWh/0YtvKRQKhUKhUCgUCoULUEOp64dVSjm+yrm4ih9SyntriiSljK70ezd1z0k4LqV02gneNt/4ypoCSyl9bP8lUOMCVrXEewZ4pobzcZV+b0ZbXKCma7OB2TXEnwvMrUNuJrY5xlLKbKD6howKhUKhUCgUCoVC8TeiGsYKhUKhUCgUCoVCcQkh5SU1SvmSQDWM60BKeQbo6Cp5Qoj7gMlVTm+TUj7iqjQqpfUDEFPl9Ewp5RpXp6VQKBQKhUKhUCgUlyqqYfw3I6X8FPj0b0rL9auuKBQKhUKhUCgUCsX/MVTDWKFQKBQKhUKhUCguIaRVDaV2NWpVaoVCoVAoFAqFQqFQ/KtRDWOFQqFQKBQKhUKhUPyrUQ1jhUKhUCgUCoVCoVD8qxHaFrgKxT8eVVAVCoVCoVAoFI3NJTF590ib4f/4d+N2CasuCVtWoBbfUlwSnOo0xOUyWx5cC8DBmBEuldvp9AoAErsNdqlcgBZ71zM9+naXy337zBIAdjV17ULmPc/9AMDuZje6VC5Aj+TljSYX4PeIm10q96rU7wDX2xg0O+9rcYPL5XZJ/AlovHJxINq1zx7A5WdWYMo85XK5xpCWHG51ncvltj/5M0Cj6bw3aqTL5XY7+yOpfQa4XG7E1k0ul1mZM12ucbnM6H3rGtUnn+7sep1j9q9zeb0HWt13NHa4y+VednwV0Hj+orF8cmPWT5eaT24sudB4tlD8O1FDqRUKhUKhUCgUCoVC8a9G9RgrFAqFQqFQKBQKxSWE2q7J9ageY4VCoVAoFAqFQqFQ/KtRDWOFQqFQKBQKhUKhUPyrUUOpFQqFQqFQKBQKheISwirVUGpXo3qMFQqFQqFQKBQKhULxr0Y1jBUKhUKhUCgUCoVC8a9GDaVWXDJ4Xt2D4JkTEHod+d//Qt5/lzpdN8ZEEfrSNNzbtSZ77mLyPlsGgL5JKGGvzkAfEgRWK/nLVmE6k2yPFzp+NOcXLquWXsTzD+Eb1x1raRnJ0+dQGn/ScVGno/VPszGlZZP4wCwAmky9E99rrrAH0YcEY4xtSdD0h0Gvo/CH1eQv/topDUN0FCEvzMDtstbkzvuU/C++1S64GQn/+F2EmxH0eoo3/Erews+d4o58/h7aDehCeUk5S6cv4Fz8mVptd+ML99JzTH+e7nCfludWkUxY8gy+oQEUZOTWGs8tKoxW86dhCPSh+OApTk2agzSZAWg+6378B3bHWlLG6SnvU3zoFH5xXWm1YBp6bw9MWQXV5IXddx2R025H5+WOpaCYhDtfpPiQtn+rX1xXmr/4AOh1ZC5ZR9q87wFoOX86Hq2aovPxxC0yBKySlNnaHp/t17yrCRaQMvtrfK/qZNfpzJS59ZYNoPfzxpJfZNf1ynPfUnoqFWtpOQV7j3Nq5kf2a+5RYcQunIIhwJeig6dImDgXaTITMqovMbP+g97XE2m2cGLqPLJ+/B2PVpH2uB3Wzsa9RTjm3AKkyVwvu9rzMOt+hE7H+SXr7XmImTsZgMuPf4clN5+kmR9QsGkPXp3bEPXaIwAYw4ORFgvmrHySpr9HyaFTGCNCaP7uYxhDA5FWSdb/1pD56QqavvAggTfFofP2tOvsP7AbeRv3XnS5cIsMJmbOZIyhgWC12uW03fwh5ckZeLSOwpydB0Dam59TsHkPkc8/hO8ATU7y9DmUxJ9EuBtptfR1hLsRodeTt3ob6e/+r1o5M4a0xJR1BqS12rUKnnl1Nr9u20lQYADLv1xYazgAYdRs0XrjInKWriXrw2+rhWny3Dh843pgLSkj5fF37f6i9ZZPsBaVgMWKtFg4feNjADSdOxP3mGb2+IaApphzz7lE38o6t/9tIVlL1pE+/7tqYZq9+CB+A7sjS8o4M3UOJbay1vztifgP6oE5K48jgyfZwzd9+l78B/cEIPDVWRSvWYffuAdAp6d45c8UfbnESb6+eRQBT83EGNuGgkX/pWjJN/Zr3reMxnPEdSAl5lOnyH31jTrz5Ao8r+pB0OMPg07zyXmfVqlHoqMIfnE67u1ak/PBp+R/rtUNws1I+CezEUYjGPQUr/+N3AWu9cm3vjWOZh1iWP22s06eV/UgaObDCJ2Ogh9Wk/dJdZ1DZmk6Z7/v0FnfJJTQVx5HHxwE0krBslWYzpwFIHbTh+QsXeeyus//xjhN7v7vyf7sRzJnf1ZNbtgz4/Dp3xNrSRmpT8ym7PBJ3GKaEvneE468REWQOecLcj77EQDvvt3t15pMvZP02V9Vk1uXrzCGh4AAU2qm/XrwPdcTcre2L3mzp+8m4/NfGuTTAMInjabplFtACPK3HiBh7EuaPlNvBbT6yRgehDRbMGfnk75wOU0e0vYV1/l4onM3Yi0td6qT9AE+tJo/Ha/OrdG5GSlLSuf05Pcw5xbScfP79jy3eH08qfO+p9X8aXhe1hxpMmNKy6Zg5xESn/qI5i/c16B6pIKOx7/HkpNP8sz3Kdi8B8/ObWj22qPavQkP1vKSlVdvn+zTvxug7TmcPvdrl9w/v2t6EXTbUHt8/4HdKElIbvD9q8MW8UA7oBewu9L5y4EPAT/ACvQESqtl6m9CqqHULkf1GCsuDXQ6Qp5+lLSHn+bsyAfxuTYOY8vmTkEseQVkvTaf3MVVKnqLhay3PyJ55AOcu3MyfrfdQOjzj9kv+9/QD/fWUU5RfOO64x4dyfEB4zj35DyavjzB6XrIfSMoO5HsdO78R99z4lrHS6T/Q2MJmjmRjIlPkXLz/XgPG4Axxllna14B2W/OczSIKyg3kT5uOqm3jSP19nF4XtkTt07t7Jcvi+tCaEw4r8dNYdlTi7j5lftrNV2zTi3x9PNyPtchmuyz59kwbzn7V+2oNW7U03eTvmgFB/s8gjmviJDbB2l5G9gN95hIDvZ5mDMzF9DitXGg09HilYc4M3MBR254EkOVNH2v6kjIrYMo2pfA3pZjOD15cjGamAAAIABJREFUDs1fG69d1Olo/vI4jt81i/gBEwka2RePNlqj4dTDb3P42mkgIevbTaTO+46gkX0BODx8GoeHTiFh7Cyi35mIR8tIDvWZQOLM+fWXPXQKh4dOIWfVHxQfTbTrW5aUgTm/iP3XTHdqFAO0eOYuUj5ayZ9XP4o5r5Awm13cQgMoij/N9ha3kfTGElq/8zAApSdT7HHjh01HGPSkLfixfna15aHFKw+RMPYlDg2YRPCNfbQ86HQEDOoBwMEOt2LOyqc8OQOAkmOJHBsxlZS3vqDkWCLodJx9ej7NbGVZWiykvPwJRwc9QsKNMwi5ezhBdw7DPSaSzE9XkvnlarvOlRvFDS4XgDRbOfviYg7FTeTwSMdL8PFrHsGjbQtyftxCwvDJJAyfTMHmPfjGdcctJpJjceM499Q8mr5i07nMxKk7nibh2kkcHz4J3/7d8Ora1i7PGBFiy5uJurhx+DUsnP1yneEA9D6a3BNDJ+A/oh9uVfyFT1wP3KMjOTHwQVKffp+IWY84XU+880lOjZhobxQDnJv0BqdGTLQfW8uKuBAN0beyzkcGPkrgyL54tHHW2W9Ad9xjIjjcdzyJM+fR/FWHj8v+dgMn7nqxmsz83/ZxeLCmszn5HAFPzCB7+hOcH3svnoMHYYhu4RRe5heQ/977FH39jdN5XUgIXqNHkXn/ODLv/g/o9HgOGljvvF00Oh1BT04k/ZGnODfqAc0n11CPZL85j7zPnesRWW4i7cEZpNw6npRbx+N5VQ/cXeiTS3IL+fGFz9i8aGU1nYOfmkj6w0+RfFMtOucXkPXGPPvHYMcFC9lvf8i5m+4nZewk/G67gZDnpwCQMOQR19V9H/8AVqn9nv05Abdei1srZ7ne/XvgFt2UU9c8QNqzcwl/UWtslZ8+x5mRE7W/myYjS0opWPeHPe/hsx61y/AfdmWN+l7IV6S98RnFB45TfiaFzMUraPrKBLyv7ITfNVdw/FqtLKct/LHBPg2DgaZTb+X47S/yZ/u78LuyA/6Dezjpdu6NLyk+cIID3f9D4sz5hN13nVZnXTsNodMh3IzED57sVCdFPHIz5WlZFO09Rsp7Syk6dNJel5WdSbPLTnxioV3nfV3/Q/ZP20hfvApDkB/NZt7Z4HqkgvgOt2DOdtQjpceSSBgxhbQ3P6f06BmETse5Z+bXzyfrdDR7RfOF5ckZLrt/AOf/+6NdRt7GvQ2/f7XZwsEo4FecMQBfAuOBDkAcUHdlo7ikcFnDWAgxSwgx2FXyXI0QYrMQokfdIRst/beEEPFCiLf+xjQjhRDVPwf/f0AIsVgIMfpi47t3aospKQVzchqYzRSt3oL3gKucwlizcymLPw5mi9N5S2Y25UdOACCLS7BkZWPJdvSS5q34Fb9KPb0Avtf0Juf7jQCU7DuG3s8bQ2ggAIbwYHwH9CR76Vrn9AtLnI51gYGYk1Mwn0vVdF6zGc+4q53j5ORSfvgYsorOALJE+wgpDAYwGEBK+7UOQ7qz+/vfAEj68wQevl74hgZUkyF0guufuoOVrzn3qrXs3Y6tn63BaraQm5JZLZ7dDld3Ivvn3wHI/HYTgUM1OwUM7UXWsk0AFO09jt7fG/+B3Sg7k0rOT9swZeZizi92khV617WUp2WR9a1m1/zNezH4eWMMC8S7SxvKzqRSnpSONJnJ/nErAUMc96Tiun9cV7J/2EL2j1u1CxatR1C4GxFuRrK+22zXqb6yKwgacTXCoLcfW0vLbTKq29W/T0eyVmovbxnfbCbo2l4AeLSKJGOJlr+MpZsQ7m7V4vv16QR6HRlf/FIvuxrDAvHuquWhrFIeAof2wrtrG8y5Ws+8NJnJWfEb/rayLEvLwWLF/5oryFu7AyQU7zuuleWwQMwZOfYeQmtRCWUnkvEf1JPs77T0TSnnq+W7goaUC2NYIKaMHPtXes9Yx0u9NJkpPZ6IR6zzi77fkN7k2p6/4j+Pofd1PH/WYsdzIQwGZKXnIuLZB2rVuSo9unTC38+3znDC4O5oaJvM5K38Fd/BvZ3C+A7uTe4PDn+hq+Qv6ou1rNAl+lbVWZrM5Pz0G/5DejmF8R/Sy36vi/90lAuAwh2HseRW16fg1332Z86al48sK8eSovm3kvUbce9Txb/l5mI6egxpNlfXUa9HuLuDXodwd8eSmVWvvP0V3Du2xXw2BfO5NLtP9oqrUo/k5FIefxxq0LmqT5Yu9MmFWfmcPXAKa5W6wL1jW0yVdf6lBp2zNZ2r2tmSmU35UUfdZ87MxpKl1X3SZHZZ3efRKoryxFQtfx5umBJT8Bl8pVMYn0G9yfthAwCl+4+h8/VGX+UZ8bqyM+VJaZhTtEaZx+WxCHc3+/W8Ndvxq+K76/IVfkN6k/vTrwiDgdJjieh9vQn5z0jOL1iGLNfsZc7Ka7BPC7llAJaCYgq2x2MtLqVg+2Ga3DfcSbeAIb3IWrbZEdfXC2OwP95d2lB+7rw2iqRKnRQwpBdCrydr2Wayvt2ET5dYDH7eGIL9qUqFztbCEk3nYb3RuRnw6tyqwfVIBdJkJnfFr3Y7y9IysFjxG9KbvLU7kFJq9Ug9fLJXlzYId2OFZJfdP52XR622qO/9q80WlThWLREYAhwA9tuOs4DqL2+KSxqXNIyFEHop5XNSyvWukFdJrhBC/F/p1R4HdJNSznClUCGEvrZrUsoUKeVFN0b/SRjCQjCnOV7Uzenn0TcJbricyCa4tWxB+UlHz6ApLQtjuLMsY5NgTKmOBqMp1REm8rkHSX39U6choRU0mX6X/XfJb39gTsuwH1syzqMPa4DOOh0RSxbSbP0ySnfsofzQUfsl/yZB5KY4XiTz0rLxDw+qJuLqe4YSv34PBeedh0tXjV8ThkBfLHlF9hdhU2qm3QZu4cGUV4pvSs3CMzaK8kqN7KovaR4tI/FoGUn45DG0XfYyXp1bU56ahTE8CLeIIMor2bs8LQu3CEd+3CKCkGYzpvO5lJ1OpTxNS9u7axs6bJhLh/VzKD1+lvJkRxmpr2wAnyvaYzqfi97bUeG6Nw/DGB5Euy+ewvcKR8+QIcgXcyW7lKdm4W6zvVt4EGU2GzS5fRCmzDzcIpzvefCYgdqQ7Xra1RgehFt4kJNty23l0S08CEuB9gGi7S9z8Y3rhnvzJvZwXl1iCRzZn4iZd5P89HywWLXyXuXZcWsWhmeHlgi9zt4gDrUNMwTQ+3s78t/AcmGsUi69OkQ7HVsLivHu2Z42q+fS7M1J6P28MTYJds5v5WdUp6PNqjm03/MFBVv/pGTfcQD8BvfCnN4IjSudAayOsmxOy6xmP0OTYKcPCea0TAwV+kpJ88UvEfPjHAJuG1Z7OtbqDTFX6VzZf1Wg3avKZSoTt/D6+yePAf0xJ521H1vPn0cfGlKvuNbMTAq//oaw75YStvw7ZFER5bt21x3xL6KvVo9kog+rn84A6HRELl1I1MZvKd2+16U++UI6WyrpbMnIxNCkATrbaMy6zxAejCFE+wjgPyKOvOUbqj0jxibVbW+skg+/6/qT//Nm+7Hv4N6Ys/MduqRn1yD3wr4iYERfmr78sN1XlKdl4d6qKd69OtB6+dtaun0vb7BP82gViTnbMV2o7Gw6xibODf2gkX0Juqmf3X+Wp2bh178LLRdMx7t7WxKfXAAWq1OdZAgJQO/vTXlKJqaMHAzB/pq/Dw3ArZJv9x/U3UnnZk+Oxa9PJyyFJcgyU4PrkQrarJ6Lb//uuEWF2895dokl4Ib+hM+8h3PPzLfrXKdPvqY3lhzX3z+djxch9zjqJ7cWTRp8/2qzRR3EAhJYA+wFHq8rQmMj5T//71KjzkanECJaCHFUCPGZEOKAEGKZEMJLCHFGCPGcEGIrMKZyj6Dt2qtCiD+EELuFEN2EEGuEECeFEONtYXyEEBuEEHuFEAeFECMrpXdECDEfreA9K4R4t5I+DwohZjdE1xrCLbDpFS+EeLHS+Z5CiN+FEPuFEDuFEL5CCL2tt3eXTea4C9hK2MIesuXpVtv5nwBvYEfFuRrijrHF2y+E+NV2rsa0hRBxQohNQoj/AQeFEG8IIR6uJOsFIcQ0mz0OVZL1tk2vA0KIibbz3YUQW4QQe2z3KOIC+WsthFhv03GvEKLVBfIshBAfCCEOCyF+BsIqyal3mo7EazjXwCdOeHrQ5N3nyF++1j73xCGqiqwa0pNS4juwJ+bMPEoPnaweAEh/+wv7b8+re1UP0BCVrVZSbx9P8rDbcO9wGcZW0Q71RHUFq+bBLyyQzsOvYNviNdXC1hS/hkDVz1WkUWP0C2dO6HUIo4GkmQtIfvkzWi2YUSlaTflxio17i3Cyf/zNKUzRnwnED5rEketm4B4dDsYqyybUS7b2ApP9429Oed7TYxyFfyaQ8uEKYuc9ht7HNuf2AravsKvfVR0Ju2MQpWdSqyXmP6Ar1qLSqgIqslkdKWu/F0JQkqANazx27WQs+UV49WhvD1K87ziFOw9x9okPCHt4tOPrfSWddF4eRC98gnOzPkbaXngzv1zN4X4OVxf13H2OdBtaLqqkFT7+RqfLhb8fIOe7jSQMn4wpI4eIZ+6/sByrlYThkzly5X14dY7FPbY5wsOdsEdvIa2G+Wt/CzXaRPt35pYZnB45maT/PEfQ2Ovw6tnh79XNrk9VH1e3D7kgViuWc1XmRNczvvD1waPPVZy/5XYybhyN8PDAc8jfMODsQmW3PlitpNw6nuSht+PWsa1LfXKt/NX7hFb3hb3zHAU/ra3WE+6Suk8ISg5qPdN5KzbjfXXXGspbzXLtGA34DLqCgtXaaCDh4Y7PkKspi0+oGqlOuZV9RdGuwySOf9XuKwCETo/ez4cTN04HIPrtR2qX0SCfrP3L+FwbDVSw8zDmnAKinnX4z5KjSSTP+pTctTuJePRmu092ylYNss3ZeRzo9aD9OPrNCaBzhDs96T1KTpxDuBkxBPk1QGfn8wnDtXrEu4fjY3DJvuMU7TzEuSfeJ2zCmOr1SC0+2X/YlRQfrFJeXHD/8lZt42i/h+zBm864o3YZDa1TL4wB6APcaft/EzCorkiKS4v69sa2BT6SUl4O5AMVjbBSKWUfKeXXNcQ5K6W8EvgNWAyMBnoDsyriAjdJKbsBA4B3hKNmaQt8LqXsCrwN3CCEqBiPcR/w6UXoWpmnpZQ90CbR9xdCXC6EcAOWApOllJ2BwUAJcD+QJ6XsiTbJ/kEhREwtaY8CugAV8d8SQkRIKW8ASqSUXaSUS2uJ+xww1Jb2DbZzF0q7ly0f7YGvgcoN7luAqqvDPATEAF1ttvnKZtP3gdFSyu7AJ8ArtegH8BUwz6bjVUBqbXlGcxhtgU7Ag7bwNCRNIcRDtg8Yu1cnHMYQHmq/ZmgSiiUj+wKqVsGgp8m7z1H480aKN2x1kmUMD8ac7izLlJZln68IYIzQwnh1b4ff4F60/e1jot5/HJ+rLqfZu1NrTNKtXRsM4fbvAejDQrGcb3iPliwsonTPfgIm3AvAlFWvkZeeQ0Ck4+umf3gQ+ek5TvGadogmODqcJ7a8x1Nb52L0dOP145/XGL8mzNn52pduvc5mgxBMNjuVp2bhVim+MSKYkuPJ2uJYNoTBuZFanpZFydEk3CJDKNqXgLRK3JqFYkrP1uRVsrdbeDCmNMc9Kc/I1hrGK7bar1em9EQy1pIyfLo75pu6RQTXS3bofcMJvWMIIbcNsucPwJxTiHtEMHlbD1KamGZfQMuclY+hkl0iHrgO96gwOq97m/L0bHx7XkbrdyZw9N7XcQsJoDzNuWwVHziJzsez3nY1pefYzlfKQ6W8GStegqSk7GQyhgAfp/RMqVlglVhLSvGIbYExPBhTxbNj0NPmp7cxhAYSPulWzOnZGCNDMWfmOvUKeXdxDLVraLkw2cqlMOhpvehxctc79wzqfDwxpWeBlGR/vQavzrGY0qrkNzzY6d4AWPOLKNx+EN/+3XFvEY5bsybErp5rE2rAENAMah9QU3+sZq0H1oYhPETTtxLmtEyMkaFOYSp6r802W1uy8ihY+weenR1ltMKGLqeKzsaI6vYrT82sUqZCqoWpiaDRAwDIX/AR+jCHf9OFhtZ7OLR7j+5YUtOw5uaBxULpr79h7NSxXnH/Cpb081XqkZCL8snWgiJKd+8n4OF7gL/mk5/Y/C4XwpJ+Hn0lnfVhIVgyGqCzQU/Y7OcpXLWR4vW/OclyVd1nTs20x8lfsRnPLu0cPsYuN7Oa7c2V8uHTrwdl8SftQ73dmkegD/TD99q+9jDhM+7CUuQ8ZakmX+HTryttVs2hzao5mNKzMfj72H2FW3gwptQM8tb8bo8jzVbNbzbAp5WeOIchyDG1wT2qCaYM7X6bM7WFBE2pWRQfOGn3n5X9tt7bE0txGZ5tm+MWHoxbZAjt17yLzsOIJa8It8gQjGGBmLO0UUflyeex5Dp6qEtPpWII8HXWOTWL3HW70Hl7NLgecRhDq0f0Ac7TNkxpmo+uqEfq45P1gX4EXKdNrzCGh7js/pUeS3Sqn7zaRTe4TqrNFnWQDGwBMoFiYBXQra5IikuL+tbKZ6WU22y/v0T7UgJaQ7I2frL9PwjskFIWSCnPA6VCiAC07zivCiEOAOuBpkDFOJFEKeV2ACllEbARuF4IcRlglFIevAhdK3OLEGIv8CfaBPr2aI24VCnlLlu6+VJKM9qcgruFEPuAHUAw0KYGmdjSWiKltEgp09EeoJ4X0LUy24DFQogHgYq3uQulvVNKedqm659AmNDmFHcGcqSUSVXkDwYW2vKElDLblueOwDpbGs8AzagBIYQv0FRK+YMtfqmUsvgCee5X6XwK2j2kIWlKKT+SUvaQUvbol5SDsUVTDE3DwWDA+9r+FG3+o26r2gh9cSqmU0nkff4dZYeOYWzR1H7Nf0Q/8tfvdApfsH4HgaO0xWA8u7TFUlCM+XwO6W99ztGr7uNY3wc4O/FNCn8/QPIUbQCDW7Rzx3f5sRMYoppiiLTpPDSOki2/Ux90Af4IH234lXB3w+OKbhT+qC2G9O7wJ4lfu5seo7QXhuZdW1NaUFxtaN6RTX8yq+cEXu0ziVf7TMJUUs4TsXdXix8QWfuwvILfDxF0nTafLWTMAHLWanbKXbuLYNsLsne3WCz5xeRt2ot7TARuUWEIg77a4lu5v+zAUlRC8Og43GMi0Xt7YMktwJSRQ9H+BDwq4hoNBI3sQ+46xz3R+3qBVSIMevt17YLmwtyahiLc3fC7upNDp4KieskuO51K4e4jxA+cRO4vjoXIfHq0xVxQjM7DHY+YCMoS0+3X8rYdIvh6bQ6d3tuDpJe/YP8108nfeZSoqWNImDgXQ4AP5oJiTFVW/c5e/luD7GrKyKFoX4LDtrY85KzdRdG+BDxaa4+PMBoIujGOYluPjltUE9DryF+/k+A7huLRsin6QF+tLNte4Jq/OZHCX/dx+Ir7ODb8MfLW7iDo5gEYwgKdFrUqOeYYftnQclHxshj9ziOUnEjm7IuO75rCaCDwxgHk2+6H/9ArKT2eSP66HQTYnj+vro7nTx/kh87P8Vz4Xt2FspPJlB5L5HCPuzjaxzbH2GrGnJsM8q9P/5LmMoTe9l3WaMD/+n4UbnBesK5g/Q4CbnL4C2tBEebzOQhPd/vq3sLTHe++3Sg97rCl99Vd/7J+deksjAYCb+hL3jpnH5e3bidBN2v3yqur9rxUlIva8IvrSpMJNwNgOnAAfVRT9BGaf/McPJCybfXzb5b0DIwd2oO7OwBu3bthPpNYR6y/Tln8MQzNnX1y8Zb61SO6QH90vo6y53lFNwqXaz2Df8Unvx43pU6djc0r1X3D6q8zQMgL0zCdSiL/i+/sskArF66q+8x5hbhHax8Ofa+5EuHuRuGG7U5yCzfuwP8mrXPNo3NbrIVFWM47ypvf9f3JX7nFke/jZzjR+3bM5yt9rEzPIne5IwxQo684P38Zp8Y+y8nbniJ/7XYCRw/C9+ouICWWgmJyV27F58rOdhk6NwP52w42yKdlLtuE3tcLn17t0Hl54Nu7PemfaXW00TZXP3ftTkLvHkbJsSS8u8ViLSvHlJWn1UltmuHRJgpTahZBI/tw7o0vOTx0Chmf/ow0mwkeHUfwmAEU7U/AUlCkrUNSaZEsj5gICrbHEzyqvzbnecwActbtImBgNwp3xDe4HqlAGA0E3hRHia0eMTaz1SPrdhB0+zDcWzZFH+hXP5/cfazd/5vSMl12/6pScizRZXVqHaxB61DzQus97g8critSY2KV4h//d6lR3+2aqo4vqDi+0DKaZbb/1kq/K44NaEMRQoHuUkqTEOIMUDHBr6rcj4GngKNcuLf4QroCYOtxnQ70lFLmCCEW29IVNcTFdn6ilLI+Y58uugRIKccLIa4ArgP2CSG61Ja2ECKO6jZahtYrH47Wg1yTblXzJ4B4W89+XdSWtwvluTZ71jdNBxYrma9+QPjCVxF6HQU/rMF0MhHfMdo8k4Jvf0YfHEjTpR+g8/ZCWiX+d93E2ZEP4hYbg+8N11B2/BRNv12ghf9xLUGPaF/7837eSllCEkF3aPP/sv/3CwWbduM7oAexmz9ClpSR/PicOlUMf/xe3Fs6Gtw5b87DGNuKsHmva1uD/PQLplOJ+Nx8PQCF361EFxxIxJfz0Xl7gZT43jGKlNH3ow8NIuTFmVrDTwiK122h5DfHy/iRTX9y2YAuPLHlPUwlZSyd8aH92v2fPs63MxeRf4GX3ORDp4jpeRmx/S6vdpfafP4MZ2bMw5SeQ/Irn9Ny/jSaPn4HxfGnyVyiLSOQt2EP/gO702nbAm0LhKnvg8VK0jOL6Lj+XXQe7lT2h6Fjh5K5dAM+vdrh3SWWDuu1L8GJT31ov79Jzy4i9qvnQacna+l6So875i8GXd+H80vWOV33ah/D5Ts+BqsVU1YeidM/wK9vZzpuXYi1tIwzU+fWT/YNfclerg3Rztu4x36+47IXKEvOpO3H2qrUbT6YzIlp8zGl55D48pfELpxC85m3U3ToNOlLtEVl/Hq1Q+h1dPjuRbBKSpMcjWl7uVi9nYLt8fW3a0UenllE2/89DzodmUs32PNQmpiKe7NQOh1eSnlSGmcff5/gO4fh1SUWry6xYDJr810tVpo+fR9J0zW7ePdoR9DNAyk5coa2q94DIOWtLyhLSqPdpoVOC5GdfeHTiy8XgE/PdoSMHkDx4TN0WP22XW7s+vlYC0to/v4M9P4+WHILOH3385jP5+A7oAdtt3ykbeExQ3v+jGFBRL3zGOh0CJ2O3J+3UrCxzpeZGpnx/Ovs+vMAubn5DLpxLA/ffxc3jxhaY1hLYSYG/whar1lI7rJ1lCUkEXj7tdr9XLKaws278InrQeuNH2MtLSNlptYLaAgJJGrB05oQvZ78FVso+tVRxvyv79co+lbWuf2mD8iylZeQsZqPy/zyF/I37sF/YA86bF2ItaSMxGmOrWCiP5iGb++OGIL86Ljzv6S+s4Sspetp9tI4dG5agzvk4w8xJyYRNPtN0Oko+Xk15tNn8Bo5AoDiH1egCwok5OMPEd7ahy3vMaM5P/ZeTIePULppC6GffIS0WDAdT6D4p5X4T5lUPSOuxGIl+/UPaLLgNc0n/2irR0ZrPrlg2Ur0wYFE/G+e3Sf73TmKc6MeQB8SRMhLjyN0OtAJitb+6lKf7Bvqz+SfXsHDx9N5iLHFStZrHxBu07lgeUXdZ9P5W03nyCXzHHXf2FEk3/SAVveNuIby46eIXKpt8VXw01qCHr6HNuvmk/PtetfUfdPvtg/rDZ16DzlfrKD8RBIBt2mLUeV+vYqizbvw6d+Tluv/i7WkjLQnHT3lwsMd76u6kvbs+86CLVbSZy0gapE20DBv7Q5N3ztt+n7l0PdCvqJiu59AP2+SZ8yh9OgZmr05iQ6HtNXSTz02l/KzGQ3zyeVmUud8S9uls0BAwR+HyFu7i9C7hhJyi9bQa/rkXejc3fDu1pYWbZuTvXIbHda+hzRbkCYzQq+n7Q+vO9VJqR98T6uFM/C6vBW+vTtSdjaD04+9h0/vDjSddrvdNGeeXEjpsbO0WvQ40W+Mx1pmwveKduRvPUjSC5/QfNYDDapHKugQ/w3lSWkkPz6XoDuH4dWlLV6dY5FmM8YmwUirlYin7qufT7ZYSXluITGLX8AYHkzGwu9dcv8inrwPj/aOgZtnX/gUnYeby+pUG8lobZSfgX3AUCAHmA3sQntzWmW7rvg/hKhrrooQIho4DVwlpfxDCLEIrYE6Eeghpcy0hVsMrJRSLrM1cntIKTOFEPfafj9qC3cG6IHWMG4tpZwohBiA1qNYUdJXSimdxlXZenhDgcullDXWLrXpKqV8RwixGa1BbAI+B7ra5B0AZgL/s+XrVinlLlsPaQnwH2A4MMbWgI8Fztl6squmPwptka3hQBDa3mdXSCnThBCFUkqfqnEqxW0lpTxp+/0n2pDxXjWljdYjO11KeX2l+B2ARUAI0F9KmWqzx0opZUehze0eDNwmpTQLIYKAQrSvXXfZ7GUEYqWU8bXouB14XUq5XAjhjtazPaymPKMNna44H2ZL50G0kQT1TrOCU52GuHwKf8uD2sqaB2NGuFRup9MrAEjs5vo5cy32rmd69O11B2wgb5/R9h/d1fQml8rtee4HAHY3u7GOkA2nR/LyRpML8HvEzS6Ve1Wqto+sq20Mmp33tbih7oANpEuiNvCnscrFgWjXPnug7ZdpyjzlcrnGkJYcbnVd3QEbSPuT2ntVY+m8N2qky+V2O/sjqX0GuFxuxNZNLpdZmTNdrnG5zOh96xrVJ5/u7HqdY/avc3m9B1rddzR2eN0BG8hlx1cBjecvGssnN2b9dKn55MaSC41mi0uiq3Nfixv+8ctbdUn86ZKwZQX17TE+AtwjhPgQSAAWoDWM/wpfASuEELvRvsYcrSP8N0CX2hrFdehqR0rJDuP6AAAgAElEQVS539bwjAdOoQ1hRkpZbls46n0hhCdao3gwWm91NLDXNgf6PFCbt/sBuBJtKXcJPC6lTKslbFXeEkK0QXsYN9hkHKhv2lLKeFtj/pyUMrWGIB+jrah3QAhhAhZJKT8Q2oJpc4UQ/mjl4T2bbWriLuBDIcQstA8MY2rLsxDiB2Ag2lD642hDrCvs3JA0FQqFQqFQKBQKhaJRqW/D2CqlHF/lXHTlAynlvZV+R1f6vRht8a1q19AaVDVR0yocfYALr1KhUZOuSCnjatK1SphdaAuEVeUp298FkVr3+wzbX9VrtfYW266Pqul0LWlvtv1VldGpyvEZbLa0zS2eavurHGYf2nzgOpFSJqA1dqtSLc82Wzxai5x6p6lQKBQKhUKhUCickZfgHN5/Ov/4PYKFEAFCiONoqzpv+P+tj0KhUCgUCoVCoVAo/m9RZ49x5V7H/x9IKXPRhgDbEUIEow03rsqgqnOTGwMhRCfgiyqny6SUV9Qj7tNoQ5Ar862U8kLbJP2tCCHmAVdXOT1HSlnXwmcKhUKhUCgUCoVCcclR36HU/yiklFloe+f+/0r/4MWmb2sA/2MawTUhpaxht3uFQqFQKBQKhULxT6CO9ZMVF8E/fii1QqFQKBQKhUKhUCgUjYlqGCsUCoVCoVAoFAqF4m9FCDFMCHFMCHFCCPFEDdeFEGKu7foBIUS3+sa9GC7JodQKhUKhUCgUCoVC8W/FeomvSi2E0APzgGuAZGCXEOInKeXhSsGuBdrY/q5A24b3inrGbTCqx1ihUCgUCoVCoVAoFH8nvYATUspTUspy4GtgZJUwI4HPpcZ2IEAIEVHPuA1GSDVzW3FpoAqqQqFQKBQKhaKxuSS6Ync3u/Ef/27cI3l5rbYUQowGhkkpH7Ad3wVcIaV8tFKYlcDrUsqttuMNwEwguq64F4MaSq24JNjd7EaXy+yRvByAXU1vcqncnud+ABpP5+2Ro1wut3fK90Dj2cLVcitkN5ZcaDxbHIwZ4VK5AJ1Or2hUW+xwcZm7opHKG2g67436yx+Nq9Ht7I+NauPG0tmUecrlco0hLRtN38akse5fY/rkxqpHLkWf3Fi2aCyf/Fv4aJfL7Zu2DHB9PdLp9Arg0qyrG8sWlwLyEhhKLYR4CHio0qmPpJQfVVyuIUrVxn5tYeoTt8GohrFCoVAoFAqFQqFQKFyKrRH8US2Xk4GoSsfNgJR6hnGrR9wGo+YYKxQKhUKhUCgUCoXi72QX0EYIESOEcANuA36qEuYn4G7b6tS9gTwpZWo94zYY1WOsUCgUCoVCoVAoFJcQl/qq1FJKsxDiUWANoAc+kVLGCyHG264vBFYBw4ETQDFw34Xi/lWdVMNYoVAoFAqFQqFQKBR/K1LKVWiN38rnFlb6LYFH6hv3r6KGUisUCoVCoVAoFAqF4l+NahgrFAqFQqFQKBQKheJfjRpKrVAoFAqFQqFQKBSXEP/4TYwvQVTDWPFPZBgwB20y/cfA61UDRM16AP+B3bGWlHFmylyKD2l7dfrFdaX5iw+AXkfmknWkzdP2goycfgcBQ3thDAtE5+VBeXKGXVb07Efxvrw1SCtJz/2XsuTztJo/DUOgD8UHT3Fq0hykyQxA81n329M9PeV9ig+dwi+uK20WPwVSYs4pcNKz2TP34D+4J4YgP3TubpQnZ3B68nv11herxJSZx5mpczCl5wDQ49iX6IwGys5lcvrxBeT/4bzWgHtUGG0WTEUf4EPxodOcmKjpH3xTPyIf0faBtBaXUnb2PD5dWmMpKbPH7bBhDvGDJtuP3aLCGmQLgA6b5uLZKhJpsjjpFTn1VkLvuAZzdj7CaAC9DqET9ZZ7+fYP0Xl7oPf2BKvVycYB1/RAlpspS0zj3DtfE/3mww3SuevRr9C5G8HqXM0EXn8VTafeikebZiT853UiJ42ut1yPVpG0WjC9atEldtOHWEvKQGpp6f28seQXceK6yUQ8/xC+cd2xlpaRPH0OpfEnHRF1Otrt/AydpwdlSakkT5+D3+BeBN02VLP72tkkv/4lJQnJDb5nfnFdaT7rfoROhykzD2OIv6ajjU7rZ1OamM6pKe9jyS8m+Ob+xLwxDmHQYy0uI2HCO+Rv2Q9Ai5fuJ2BgN6wlZZyc8gHFB7U02n33Ej7dY+35dlW5qLBN+9Vv2cO2/20h5WfT8WgThTkrD4CUN74kf9Memr34IH4DuyNLyjgzdQ4lNjnN356I/6AemLPyODJ4kl1006fvxX9wTwC6HV9CeXIGpybNcU7fRkOfl+Cb+zlsvPcz0j74lvOfrHSSebH6VqSL0IG0UhvPvDqbX7ftJCgwgOVfLqw1XAXC6Gm3cdaSdaTP/65amIbqHDHlNoLvGFJn2o3Bxfg4wF7mALpsm4elpIyUud8R/sD16L09KEvO4MQj72EpLKmXTxYGPXpPd6TZQsaS9fZkOqyfQ/xgzSc3tN6rqH+kyYzOyx0hBJaiUgBi3puEV8eWCIOerGWbSP3g+4uyRW2+07N9NNGvj0fn5YE5Mxe9nzd6P69a5aLTnntptpDz8+94d4vFGBro5Osr5z9/6wHCH7yBfZ3uwqtz6xrzrw/wodX86bhFhVF+NoOTE97CkleEW7MwOm5+n3Jbndr+wNecn7+MzMUraD5vJm4tIsBiJX/DTnSe7hf0ya1/mo0pLZvEB2bZTwffcz0AVyctwZxfzKHbX6bo4OlqZc+9eRiXLZyCMcCHwoOnOPbo+47nFvDp0oouP7/K0XHvkrlyO4EDutivXbb7Syw5+Zx7fA7Ffx6zn6+rDqmsb8TzDxFwY5xWp9rwH9iNvI177ccX+3w0f+kBQu8cgiw32c9V9vUAaf9dSdjYoRf17HX67QP7Yej40Xh0aIl7y6bafbfVqUU746vZQrgZafnN6wg3I0KvJ2/1NjLe+x8AHu2iafqyfSrrCuBOIL/ajVP8n0YNpVb809AD84BrgfbA7bb/dvwHdscjJoJDfSaQOHM+zV8br13Q6Wj+8jiO3zWL+AETCRrZF482zQBIW/gD5177guIDJzj32ueUnEh2SjR+8GMcu+1Fop67j6in7yZ90QoO9nkEc14RIbcPsqXbDfeYSA72eZgzMxfQ4rVxoNPR4pWHMJ3P5UCvh+wv4RXk/7qf5JcXU7w/gYzPVlF06GS99T18zWMcHjqFvA27iHjsVu3lAchetZ3Do5/DUlRC8+fvBeG8KmHzp+8iddEK9vd5FHNuIWE2/cvOpnP45mc5OHgquRv/JGBgN/Zd/QinH6/9ZbhBtrCdtxaWcHj445SnZVeTl75oBfFDplJyLImUt7+ut1wAnYcbJfGn2dPyFo7e8lwlG+/j0MDJxF8zhdJTKbRaOL3BOusMevZ3u5+jY5510rfkaBInHnyDgu2HafKf6xokt/RkCvFDpmp/wx+3y0wYolW8Zye/zYnrJpP3y+/k//IHvnHdcY+O5PiAcZx7ch5NX57gpEvTlycgzVYK/zjodD3zkx8BiB8ylbyNext8zyrKcMLYlzj74qd4tWtOwn2vcmbmAnvaBwdPpfRUCpETbwYgZHR/kmZ9xq7oW8n7dT9tFk6zp+ERE8F+W7mKee0hAMLuHop3p5bsaXcXR8Y879JyAdDkgespTUjGs21zAI4MfBTPy1qQvXwLR4dN4eiwKeRv2oPfgO64x0RwuO94EmfOo/mrDhtnf7uBE3e9WE23/N/2kfzypwBkLF5F0cGT1dKvoKG+o+mMO+1xzVl5hD1wAx5tHNsyXqy+hwdP5MgQrTGl8wyoUdcKbhx+DQtnv3zBMJXR+4QAmo0DR/Z10vdidQbI+Pgv77JxUTT4ebHR5IHrseQXAdj9aMt3HiHp1S84MGgK2at3EDFBa/TW6ZOHTMfg7405r4j9cZMJHtm3mp4XU+/l/7qf+EGTOPfaF4Age+XvJM6cD4BwMxA/+DEOD5tG6NihuDULvSh/X5vvjHnrYZJf/YL4wY+h8/Wi7Nz52uX2exSdmwFzXhGHBkwiYEgvMj5dzaG4iRweMdMusyL/5978HyG3DqIsOQN0otb8RzxyM/nbDnCo78PkbztA+CM322WVnUmzd7cd6T4W/xv64d6qGZmLfiBh8AROXD8Zv0E98ep2Wa0+OeS+EZRVeZfw7t2JwDGDAdjW/HaOT3qf1m88VO1+AsQ8M5aUD1ey+6qJmHOLCL9joOOiTkfMM2PJ2bzfftzqtQfsl80Z2Zyd+CalldKvqw6prG9F2KzFK8j6arU9TOVGMVzc8+E/sBt+fTuTs+oPio8kOsmr8PXxQ6YSMKDbxT17D47AGOLwa/439Pt/7J13eBVF18B/c1t6u0kgCRAIvUovIipNmgVQsKKC2BWRpmJ7rdhRxAJYUbCiAhaqgBSV3nvoIb333DbfH7u3JTdA4PK+8LG/5+HhZnbmzJmzs+fs7MzOkjntW5KvHeuKqeX7j/m0hbRYOXL7MyQPeoyD1z5G2NUdCGrXDIA6rz1G+puznWJ/ASZVOWka/+/RBsZ+RgjxdzXpXwohhv0P9IkUQjx8nmQXn2G+BCHEvGqOrRJCdPJI6oKyJfthwAJ8Bwz2LBPZrws581YBULLlAIbwEIy1oghp14SKo2lYjmcgrTZyF6wlsl9XABzFZa5yuqBAbFn5LnlFa3cCyo2pvbCE8Kvakfu7chqzf1xJVH9FRmT/LuTMW+mqVx8RQkTvDlQcTQO7A2mzk7tgrVf7CldvI7JvZ3LmraJky36ETnfG+jrRBQWClET266LIXLOD4i0H0IcE4iitIKRtI686w3u0Iee3fwDI+nElUQOUcsWb9mMvUG7kAurXdj2JL95ywNepASDsijZnbAtjrSgi+3ch49NfseUX4Si3+E2uYocAcheucx0DMNaKonD1drC72xJQr3aNdbaXlnvJdVKenEL5IeV78SFtG9dYZye17u7v+i2tNgp+XU34NUr5iEE9yP/1L8Ku6UbezysAKNu2H314CIZYRY4hLpqwXp3J/WGZ13FdcOA52zakvdIPK45nENG3I/l/biaqf5cqtijefABTfLRiizYNyZyr6JL+ya/oggMRJgNR/buQrV6bxR51mAd1o3h7Mo4yC8Wb9lMdZ9MvjPHRRPbpSNGm/a5Zbmm1UbbvOEFNE73kR/TrQu5PipzSrQcUG6tyitfvwZ5f1aUVrd7mmjEu3nIAodP5PMc11T+idwfKD510lc2d/xeOcgvGOPM56+u8HgCETl8ljyed2rUhIjzslHlcsgwBSLsyAyStNvIWriFC9UvnovN/i3M9Z5X7nHP2FZS+oQsyUX44DYCC1dsxX9sNOL1PDm3fmLKDKRijw5FWGzmV4gicXdwrVPtCZL8u5C9Zjyk+2nVdGyLDlNUZQQFIqw17cdlZ+fvKvtNpo8BGdSj6V1nNFNggjqDGdauVG9K+CWX7j6MLMmGICiPnp1UENowHwOFhY2f7o4f1VGKZ0BHcplG17Y/s14WcHxW9czzqBeVBa8VR5Vw5fXLYVe0p+XenK01KSdkeZca1Wp/8/VKv82QeMQhrhvuhcN6KbRjCgzHWqvqAKvKK1mSp/SLjh1VED3BfSwmjB5L9+3qs2crD9rD2jSk/4V7pVvDrasJ6dcJRVOJKO6MYourrmdeamlVFN5fMs7g+zEOvQtodZH273PXwyJ/XXvTgHpQlu32nZzwFJaYKg75aWzjUPisMBoTBgPMJSUDDOpSs3+UUswxwP0m5QHFIccH/u9jQBsanQAhx6jsKH0gpu/upbn8tc48E/DowVj+yfcZ9R0qZKqU804cCdYATHn+nqGkujHFmLKnZrr8taTkY48yY4s1Y0jzS03MwxbtvMsOuaEO9F0cTPfQqUt/+1pUe2b8L6HWY6tUi+LJGOCosrhtLa1o2xjhlMGCKi8aSmuMqZ03LIahpPUUXKWn67X+IvaPqckCnvjG39KVg5ZYz1rfOE3dw2YZPXfo6b5ijVH1tuUUEt04iICHGVcZgDlNuGFT9LWk5mFT9PQlt34SiTfuqpHtiiPKWdTpbGOPMVdIrU2vUIFqtmIbOaEAfGnTGcgHQ66j94GBaLnqb2DuucdnWS/6d/ZVAXEOdpc1O02//Q8tFb/vUWxj02EvKaiTXE+eNmitPeg7GuGiCu7TClp2P5WgaxtrRWD36gyJHqSPh+fuwnEjHlp3ndVwXGkz0XdcC0OCdRzHVr30W58x9PZnioik/kuYq40nsbb3JX7GlSh8LbtEAabEiLTZMcWYqPK/N1BxMcWaEQU9gg3gMUaHogkxVZJ9Lv0h88R5OvDIbY1So18MYR3EpoZ1b0mLpNBLfHoM+IkSV4+k7sn1eH5Vx5om9tQ8FK7f6PMc1vV5cvkNFVlgxxcdQstX9QOJs9fXEYS07faYzRWcAh3upp2cfdXK2OsfePch/elbDuZ6zKn3O7P1AwV5cRvTQHgCYr+tOQELMGflkU1w0uuBA8ldudeXxpfvZxD1n2ZD2TSlY6Z4NlEjabf2cthtmkT5jvrLM+iz8fWXf6bRR2f7jRPbrgiEqDOmQmNQ45Uuu0wc55Vo8+pWpbqy7banZRFzTGWt6DhXH0hF6HcZaUdW23xATiTVT8ZnWzDwM0RGufIb4aEIuUx4qB3du6fLJTnRhIQQkxlG8Zluldrt9ctrrX3gt9QYISEogICkBgMt+eZHQdo2wpOUSEO99zg3mMGwesaoiza23Kc5MzKAupM12D7oD4s3Yi9zXsvn2AUQO7YUICnClnS6GeOrrmdcZQwD0ESFuHc/y+gi/og0Znyz0so3zWK1Rg2i17F2Spo/DXlzzmJr44j3k/roOW7Z7csPz3Dljqi44qFpboNPR+PdptNj0NcVrt1K2TfG55QeOEeYeYA8HvJfDaFwSXLIDYyFEAyHEPiHEbCHEDiHEPCFEsBDiqBDieSHEWmC4EOI2IcROIcQuIcQbatmHhBBvesgaKYSYrv4uVv8XQogPhBB7hBC/A7U88ncUQvwlhNgshFgihIhX01cJIaYIIf4CxuIDdeb5fSHE30KIw56z0EKISUKIjWp7nOvVXgcaCSG2CSHeEkJ8JIS4Qc3/ixDic/X3aCHEK+rv8Wp7dwkhHvew114hxEfAFjwchhAiRgjxjxDC7V2r2nqX+jtICPGdquP3QFDl7D5EeL+8JHxkkb6Ler7OWH44lUP3vUHOL6upNcp9E2ZJy6bVordJfHE0JduSq+5m4BTi88GXcmzvkMnsGTCRtBkLqmYRguibeiLtdnJ//uuM9T355lx2dLnXra/abktaDm0Wv0Vgw3hK9xxF2j3f5fVlG+8GhXdvTUCdGDK+WuKrQV56VyvL51mS1dhIIfOrxezo/hD7hz+PtDuo9/yoM5cLFG/ax9EJH3JgxMvUGjnQuxwQ/9gwpN2uBNsa6nxs8kz2DJjIgREvV9+AavQ6lc4AwmioMquvZJFEXn8VBb+urlaOlJKw3p2xZRdgLyqtcrxw0Tr2X60s07Nm5lFn0u0119PzPAuPdA8SHrsJaXOQ8/NqL0FBTesRP+ZG97J5H31GSom9tILsX1bT/LsXaDbXe8nlufSLiL6dsGUXKO8xV8pTuG47OT+tZG//x7Fl5lHnuXuq1e+0qOWkzU6O6xqWPvNU1rFa/Ss5mthR11G8YbfXapGz1heIGzNcyV9xnmdoz8AOp9M56+tF7O7xoD+18s25nrPKfa5SprKDKURf153Wi99CHxqEw2LzLaiSHkHNEwlqVIfjr35Vve5nGfcAApMSkHaHO/4A2B1s7zCaHd0epPYDgzHVq0UVzsJ3BrdKAuDI+A+oNXIgTb9/ESGE17uzVeR6ts15TEp0wYE0/sS9lFqYDMQ/Ntzrwbbv/uZDXw+smbkcnzyTvCXrAaj33kREgNHdT/U6Et+fhCUlE1tmnldZT59cvutQZdEIvV6dhYTDL31Ni1njfSolTtH3Gr48iiMvz/EedAvh1daMqXORVhu1HvKYczhNDPHSV82bO3eRK4YA3v73LK8PabW5Vlp5HnP6+t39xmPLyccYFVYlz+lk27ILqPCYOfdsJ+COqdXYAgCHg+Rrx7Lv8lEEtW1KgLqy6OQT7xN9p+s2Ngxl1aLGJcalvvlWM2C0lHKdOkB0zqyWSyl7CCESgH+BjkAesFQIMQSYB/wDOF8cvAV4tZLsoar8NkBtYA/wuRDCCEwHBksps4QQzrL3qOUipZRXn0bveKAH0BxYCMwTQvQDmqAsRRbAQiHEVcBTQGspZTsAIcStwJVquTqqLFR53wkhOgKjgK6qnPXqQD1Pbc8oKeXDqiyEELVVWc9KKZedRm+Ah4BSKeVlQojLUAbZnqSgDrqFEPdPmTLleYCikqPcGNIAUJ78mTxmSU3x0VgzchFGA6Z4j/S4aEwJMbRc8i4AJdsPYkqIIXf+aprMftaV78QLX7h+t1jwGrpAI+h1YHdgjI9xLYuypOVgSnA/9TXGR1N2IIXwKy5zbYxlCKs8zleWAId1b82efuNOq6+10nu5sXcPJPqmngQk1ibn51UAHFP1bbtmOroAg2vpHoAtt1B54qvqb4qPxqLqX3vkAOLuuZaAxFrkLd6APiy4iq6eVJZVnS1q3T2Q0M7NaThtLMWb9mNKiPZ6gu+Spy4Jc76HHdKuiWrH6m0c2CyRhtPGIm12SrYlY0qIpnjjXvIWrSe4ZZLL7tHDexHZtxP7b36eyzZ+UmOddYEmL90qI212ZYOSM+wXTr0AInp1oDw5hdD2Td154qKxZeURPfJ6kq9X+oU1PQejR38wxkcTdmV7ou8ZjCEiFEeFheBOLdAZjdR9dzzG+GjK9x9z3TxlzV1Kk9nPntE589TTPORKzDdcQUjbxpRsSyYwKZ6yPUe92h/ZtxP7blHeDXb2C1PdWJp89iSp03/CPKibq46AhBiKUfpbWJfmNHr/MYo37adsz1FSpswBoGvqz+fUL1y6X9udyH6diejdEX1IIPqIUFcefWgw1vQckJLsb5bS6MtnKd64F1NCDM7FhyaPOioTc/cgYm5TViY4lwMefvRdn+fY0y419R1Oyg8ep3jjXi+ZlrTsM9bXE/OwXoT36XTafDXGYVNmjVWMqi/z5Gx0dvaB8825njNrRh51nxpB2BVtiLmtr2u2q9H0sRwaMw1DZCh7bnoea2YegQ3jierT8ZQ+GSC4RX1q3d6X0n3HsOUpDzFM8VVn2GsS96zpucTePZDY2/uhjwxFZzKSM937baaCFZuRNju2nAKKN+4joH7ts/L3lX2nU8fyQyc5cLvyfL797q8pP5Km2rGq3IqULEwJMS4bR1zdDmtWPo0/eYKcX1a7Z3Yva0xAvVq0XPoexjgzQgjqPDWC8oPu92w946gtOx9jrSismXkYa0W5dJQWG+XJKZhvUGb3LcfTCWqRpPgLoM6UR6k4moolNauKT7Zl5BIx8ArC+3YhrFdHRIAJfWgwjea/gzAaMNaJpWT9Lkz1alO8NRnpkATUjaWiUmy35hRiCHfbOyA+Gku60j/D2jak+UwlLhjNYUT16cDJjxdiCHfHbGNcNKXb9hPYyv3Q1VcM8dQ34roeStzX6bAcT8cYH0Pppj1eejn9L9Ts+nDGaoM5HF1III0/exLsDnTqfYY1I8/rOs/49Ddqj7q2ZrFK9feRA7oqrwJ42MKWkQt6HeEDLif5+nGYkur4tIUnjqISSv7dSdjVHak4cJyKwykcvet52hz5FeBbwOdkz4WEvAiXKl/oXLIzxionpJTr1N9zUAaHAN+r/3cGVkkps6SUNmAucJWUMgs4LIToJoSIRhkwrsObq4BvpZR2KWUqsEJNbwa0BpYJIbYBzwJ1Pcp9z+mZL6V0SCn3oAy6Afqp/7aiDDabowyUK7MGuFII0RJlsJ6hzlhfDvyt2uAXKWWJlLIY+BllIA1wTEr5r4csI/An8MQZDopBscscACnlDmBHpeMbVb2TpJRfTp48OWfy5Mn9nYNigPylG4ge1hOAkA5NsReVYM3Mo2T7QQKT4jHVq4UwGjAP7sHJN+awp/84Dj34JvmL1xM9rCeR/bpg8RgA6dSlSOFXtkXa7BSu2YH5WmVFfMzwXuQt3aDWu5HoYb3c9RaWUrByC4ENEwhsVk+pc4h7l1lQdgsNqB+HJTUbR7nltPrmL1PqCkhSnldkzV5E1teLyf9zE/mL17v0De3QFCQ4yiyUHfTe/KNw3S6ir7scgNjhvchbshGAvGWbEHode4Y9T9aPq4hVbRjaoSnVUfT3rtPaomTnIUr3HGNX77HkLVnvSnfeMDnxfMfIcjILe3HpaW1sScliV++x7B08mfy/thI9rBe6oACi1IGYNTOP8J7tiX94KAdHTsFRbqmxzvkrtxBzq7LpR9jlraq1RcmO5DPuF1aPWQbzkB5kzXEviRNGAxHXX4Utt5CKQyexqTdjRcvXE3WjsvlKULtm2ItKyfp4Hvs638mupkM58dhbWA6fpPjvHeTM/r3KDHLUwG6U7T92Ru331DNlytdYcwo5OPp18pdvIrJPR/KWbiTEo18cGPkajjL3w/OiDXtp8dMrnHhtDiGtG7r6WP7SjcSo/apkx2FK9xxjZ6/HyVu8gdjblQ1pIvt39tL7bPqFS/fX57C9033s6PYAyQ++jaPC6rKx+caeFKjXU+SAbpTtP07Bsg2Yb1LkBLdXrsXKM0JOsmf/wb4B40h9/StMiXEA7mu40jl22aUGti9YucV1nYMyYHDq66Qm+joJ79me2g/dxOF7Kj+rPXekrQKhNwKKjaNuuNIvOht8vH94PjjXc2bNzOPAHS+xucFwNifdzMl3lXB9aMw0Qjs0xVFaodQhBHXGDifja2VVTnU+2VQnhqafPsHBh6ZiijMToMaC6ME9qExN4l7+sg1kzV5Eymtf4Sgp58QLn2FWZTqv6+A2yoDKGU/Kk0/6xXcWb1b2EHAtWxYCe3Gpa3d6X3JLtlbpmiAAACAASURBVB0kqHkijnILtrwizIN7ENK+MWXJKWTMcm/KFt69NdvbjeTwI29TtvswlrQc9lzzOAF1Yn3G0fxlG4gerugdPbwX+Wq9BnM4JTsPEahefwENEgjp2obC5RuoPWEE+rAQ0l76xKdPtmXlkfHWV+zrPor9V97LiTFvUvz3Dg4NmUDytWNJf+0L5bUbIKhhPPrgQGz5RVgz3Ut/Xef0793Eqv2i9s09yVH7xcYuj7Cx88Ns7Pww2b/9y6GnPiFlxq8EeCwrj7j+KqTNQUWy+82z0+m7t8MdHBnxHEUrN5P20idE3dgbQ2yUa/MpgLL93ptlnen14YzV29qN4tCDb1Oy/RCHHn7Hdd6dDyecRA3shiUjt2axSvX32zvfhy3f/QWQiOuvonD5BkKvaOeKqdXZQm8ORxemLBcXASZCe7Sj4pByD6X3WGqPcm9++m36Nf7fIc50Wdb/N4QQDYC/pJT11b97A2OA9kAnKWW2Ojt8o5TyLjXPaKCVlHK88zewD2gmpZyg5imWUoYKId4Dtkspv1DTfwa+AfYDs6SUl/vQaRUwUUq56RR6fwn8JqWcV6m+d4ADUsqZPtr5m5SytUfafmAmkA+YAStwp5Syk7p02iylfF7N+zKQhTIrXFlOCcrs+Ukp5dOnsfVvUsrWQoj5wDQp5Ur12Bbg/kptHgS8h7JD9efAq8ee+lgCZM1RbjQSX7mf8J4dcJRXcHT8+5TuUJYIRfTuSL0X7gGdnpzvl5OmPiVvNOtJAhsmYKgVhS7QhCU127UZSNmhk5jizJTsOsyRMdMQeh0NP5qAITKU0t1HODzmXaRF/YTAq/cT0bO98gmB8dMp3XGImFv6KLsmCrAXlGCMVTbZOPbUx9R+cAg6kxERaFKW1pWUc+COF85YXykllpQsjk3+GGt6Lp1S5uOw2sAhKd1zhAP3v4PlZBbNvn6GwxM/wpqRR0BibZp8PB5DZCglu46QPOY9pMVGw7cfxjyoGxUnlY02jLWjcBSX4yirILhFfQBFtt1ByhtzyZi1kIDE2jWyBUCbNR8SkFhb2dhFXYq1sc5Q2m7+FHtRGdJqw5pTgCEqDH1I0BnJDUisTePPnsQYF40+NMhl5411htJm7UeY4qOpOJaOtNkpPXBCeZ/1DHUOSKxNi9/fVN5tlRJdgMmlc8tFb2OsHYUhMgx7cRnCqMeWU3jGttAFmmi76VN2XP4gHfbNBaDiWBp5Py4noEECGPWUbthN7jeLAUh46UFCr+qALKsg5YlplO1M9rqWEmc8TdiV7bEcTyfliWlEj7qBoBZJBDZvQP5fWzn6+HR0gaYan7OI3h1IfHE06HTYcgsxmMO9+kXJ7iMEJNYmb/EGDo99n3rP3038fdcjbXYc5RYqTmay75aXsOUU0GDKfa46Do/7gBK1jvZbP8UQFQ4Oh+uhybn2C0/CLm9F3WfuJrR9EyqOpWEvKkMYdOgjwrDlF5I84kVsmXnUe+UBwlU5xyZMp3SHYuMGH0wgrFtrDOZwrNn5pL3zLTnfL6flmhnoTEZMCTE4LFYcJeXsv/1FV/1NvnqWo5M+dF17NbF97QcHk/jcSAAsGbnYsvMp3rCX8gPHyZ6j9Imz1deWV0hwq4bYywpxlFRdweFk0n9eZ+PWHeTnFxJtjuTh0Xdy0/X9q80vjEEYIuKpOJZGzvd/kj79R2JGDAA4a53rv/c4wa2SCGreoNp6/cHGOkOBcztnnoRd3orm816h/Gg6jrIK8ldtI6qf8uBH6HXsHvrMGftkfWiQ8q5tWi6Z3/1J4lPKjuUOux1bZh6p73xHcOuGNYp7rdd+rPaFIozx0epn/rIIbl6f3N/+JqhJXUx1Y0mf9Supb39bY1v48p1OG7de+T4iwKh89mjtDoLbNDqlXHQCodMpD6fX7qDWiH7Ku9bS/X5y5pd/eLW/0cwn2TtoAiHtm/psvz4yjEYzJmGqE4PlZDaHHnwTe34xkYMup86E2xBBJgIT47Bm5pLz1e/k/fQnLf75EmtmrusdVntBMcaE2Gp9ckjX1sTcd6Prc03CaKDOm48RNaQXjgorFem57Lt/KsXblXPVau7THBz/MZaMPAITa9F85jgMkaEU7zrK/kemuezipOm0R8hdtln5XFOf9rSe+wwA1qxcSrceoGTDLmRZxRnHEE99E156kMihvREGvcsnb2t/Dw3efuScr4/EV+8nakBX9KGB6EOD2VhnKEnvjyWqf1csqdmUH00j7f2fSHz53rO69uIeHkq9Z+4CIP3tr8n68Aca/vQWlhPppDz+TrW2CGzegLpvP67en+go+H0tmdO/AyB65PVE33UtAUl1AN4AJnOBfyp4XdywC1o/gCvS511U09qX+sD4CNBdSvmPEOITlEHuGNwD43i8l1IvAaZLKRcIIaKAzcAx4Ekp5QZVrnOgeiPwAMogrxbK7Ox9KAPMPSgD0X/UpdVNpZS7z3Fg3A94GegjpSwWQtRBGfDagS3OBwAeMnqr/6JRBrfzpJTjhBAdgC+BbqhLqYE71fZXHhgXAxHAj8AGKWWV7w172No5MB4PtJRS3iuEaA1sA7qdqs0Am+oO8XtH7ZQyH3DfLPmLzid/AWBT3SF+lQuKzv8m3Oh3ud3Upa3nyxb+luuUfb7kwvmzxc6k6/0qF6DNkV/Pqy3W+7nPdT1P/Q0UnbfUG3z6jDWkw4kF59XG50tna3bV7y2fK8aYhudN3/PJ+Tp/59Mnn684cjH65PNli/Plk9fE+f9DJFemK4N+f+usLh++KPvFebLFRTGYW3MRDIyvvMgGxpf6Uuq9wN1CiB0oM6cfex6UUqahPDFaCWxHGWAuUI/loQxw6zsHxZX4BTgI7FTl/qWWswDDgDeEENtRBobnvJO1lHIpyoz0P0KInSiD3TApZQ6wTt1I6y01+xrAIKVMRll2bVbTkFJuQRkYb0AZFH8qpdx6inrtwK1AL3Fmn4X6GAhVbf6EWo+GhoaGhoaGhoaGhsb/jEt98y2HlLLyVpgNPP+QUn6DMuCsgpTyOh9poer/Eni0mnLbUN61rZze83QKSylH+qpP/T0NmOajzO2V/v4M+Ez9bQVCKh2fCkytlHYU5d3oKnWrg/1q1955lpVSlqEMpDU0NDQ0NDQ0NDQ0NC4ILvWBsYaGhoaGhoaGhoaGxkWFvDhWfF9UXLIDY18zoBcSQohnUD4w7smPUkr/bzXqJ4QQbYCvKyVXSCm7+sqvoaGhoaGhoaGhoaFxIXDJDowvdNQB8AU7CPaFlHIn0O5/rYeGhoaGhoaGhoaGhkZNuNQ339LQ0NDQ0NDQ0NDQ0NC4xNFmjDU0NDQ0NDQ0NDQ0NC4iHBf8x5ouPrQZYw0NDQ0NDQ0NDQ0NDY1LGm1grKGhoaGhoaGhoaGhoXFJI5TP7WpoXPBoHVVDQ0NDQ0NDQ+N8c1F8B2lF7Zsv+Hvj3hk/XBS2dKLNGGtoaGhoaGhoaGhoaGhc0mibb2lcFLydOMLvMicenwPA/Ljb/Sp3SPo3ALxQ/w6/ygV44dhcbqx/g9/l/nxsIQAb6wz1q9zOJ38BYE3cML/KBbgyfd55kwuwPuFGv8rtmvozAJvqDvGrXIBOKfPZUm+w3+V2OLEAgHV+tvMVqo3Pl85pPXr5XW782pX8GO//a3p42lyA86bz+bKxNfuw3+UaYxr6XaYnL50Hn/z8efbJr9f3f+x76tgcfvZz3AO4Mf0bvqjjf31HnVRi9bbzYOd2xxaeN5/s73gK7pjqb507pcwHzp9PPp/xyd+ynXI1Lk20gbGGhoaGhoaGhoaGhsZFhLw4VnxfVGhLqTU0NDQ0NDQ0NDQ0NDQuabSBsYaGhoaGhoaGhoaGhsYljbaUWkNDQ0NDQ0NDQ0ND4yLC8b9W4P8h2oyxhoaGhoaGhoaGhoaGxiWNNjDW0NDQ0NDQ0NDQ0NDQuKTRllJraGhoaGhoaGhoaGhcRGi7UvsfbWCscdHS+8U7SerVDltZBYsmzCJz19Eqefq/eS+1L0tCCEHekXQWjZ+JtbTCp7w2r9xF7T7tsJdZ2DJ2BgU7q8pLuqcfje4bQGhSHH+0fABLbpHX8ch2Vb/DOfCFu2jSqy3WMgvzJ84kzYeeN7x5HwltFD1zjqQzf8IMLKUVNOjWgls/GU/+iawqZUa/cB8denWioqyCDya+x+FdVb8r+ujbY2nVrTWlhSUATJ84jaN7jjD4gaEMeeBGgkODkUif9gAw1atFo48mYIgKpXTnYQ4/Ng1ptQGQ+NJoInp3xFFWwZFx0ylV62/wzqNE9u2ENbvAJafTP9NxlFnIXbmV6P6dkXYHucs3c/Rl5fuUAYm1aD5jHMbIUIp3Hmb/o9Nd9QCEtmtEu9+nsO+Bd8n+7V9MCdEAXHH8O5AOTn66iKMvf11F/5rK9aTz4e/YPfhpSndWtWtAvVo0/ng8hshQSnYd4dAYxS6BjevQcOqjhLRpSNa8VYR3a4nQ6cj8drmrbMvFU7Gk55A88lXqvXSvy4ZHx73vsmF4z/Ykvngv6HVkf7uM9A+VbyBHXdudhPG3EtikLnuvm0TpjkOE92wPQLvkH7EXlGBNzyHl1S8p/nunq866L95HeO+OyLIKjo6fRplaT+LbY4jo0wlbTgF7+z7myh8/7laib+/n+rvjhg/ZN/ptSnYe8WnjZjPGKbbYeZgDqo3N/TuT+OStSIcD7A4OP/cFRRv2eZVtd2gehau3cnjUq1Xk1lTnOs+MJKJvZ8VOU16idMkywh+4F3R6Sn/7nZI533rJ1yfWI/LpJzE2bULRJ59R8u0PrmMhNw8j6PprQUpshw+TP+UNb71fvov4Pm2xlVnY+PhM8n34ikajrqGp6isWtHoAS26x61js5S1o99KdCKPe25ZdOxM+9lG/6Fy27E8AWq6ZQc63y8j46KdztrFnvzBE1sFekou0llWR6+TZKVNZvW4D5qhI5s+ZUW2+/zb9PXzygokzSffhk69/8z7iPXzyggkzsJZWUL9bC245Tz75qsFXA6A36KuU6/vCnTTq1Q5rWQW/T5xFhg+dB755L/FtkkAIco+k8/sEJd61HNKdbg9eB4CltNyrzGWv3EWcGvc2j53hsy83vKcfjdW+/JuPuBfVriE9f3/JK63rS3dSt7cSn9eOm0WOD32vmv4QMW0b4rDayNp2mL+f/BxpsxPRKJ4e795PdOsGJM9b68pf66GbyPy4aj+u88J9hPfqhKOsguMT36Ns12GM8TEkvvs4xtgopEOS880SKg6fpM5/7kXo9eR8txRptwNgiArDlqe06Vx8cu6v6whp2xhHmXKP0XLR2wijAWm1ceKV2RSt21njmBresz2NPp6APiQQa4633es+ezcRfTtjMIejCzBhScnkyNj3ziqOOPFnHKnzzEiibugBQNt935M56xfSpn5X5fzV2A9NvB3z0J6uvxOeGEHqm3POWW7ktd2JH3eb889OwKYqQjX+36Mtpda4KEnq1ZaoBnF8dtUElj71Gde8OtJnvpUvzeWrAc8wu//TFJ7Mof3Ifj7z1e7TjtCGcSy/fDzbJn5K2zfu8Zkvd8N+/r55CqU+borQCVo9e5tXUpNebTEnxfH+1RP4dfJnXPvKKJ9yl7w0hxkDn+bjAZMpSM2my91uPY9v3M+MQU8zY9DTrrQOvToSn5TAI1c/wIzJH3L/Kw/5lAvw1ZQvmDDocSYMepyje5SBzYkDxzm0M5lbmt7EN29VDShO6j1zFxmf/MrOHo9gKygh5rY+AET07kBAUgI7ezzM0Sc/pv5rD7jKZP+wggN3eN8kbbp8DGlfLSX+zn5s6T2BLVeP4+THC13Hk54dQerM39jUfQy2/BLibu/tLqzTkfTsCPJWbXclRXRrCcC6xFvZdfurJIweSHDTulX0r6ncqD7tXb8t6bkkvXZ/NXa5k7RPfmV7j0ex5RcTq9rFllfMsec+I23mAswDu7H/jlfY0XMs0YOvdJUtS05RbdiRwKR4dvV4iGNPfkTiaw+69Ep85QEO3PkSu3uNwTz4SgKbKG0r23+c5Ptep3j9Hq+8AHuufhhrdj6p731Pg2njXPWF9+pIQFI8e658kGNPfkjiFHdfyf3xT5LvfNFnGwtXbnH93v/gezR6w7ctGqg23qLauLZq4/w1O9nWewLb+07i4OMf0fgdpd7glomusttb3U5YtzaE9+zgJfNsdC5cs409fccAYEs5SeRTk8id+BRZI0YS1LcPhgb1vfLLwiIK35tOyXc/eKXrYmIIHnYj2aMfIPuue0CnJ6iPu9/E9W5LaMM4FnWfwOZJn9Hhdd/XdM7GA/x182uUVPIVxvBgOrw+irUj32Fpzyc9KtYRPn6s33SOeGoSAHt7P0rU4CsJbFLvnG0MkPmpct3a8k+eclAMMGTQNcyY+sop8/y3adyrLdFJcXxw9QR+O41PnjXwaWYOmEyhD588a9DTzPKjT14w8xdX2pw3vvLK37BXW6KS4ph59QQWT/6M/q+M9Cn3z5fm8vnAZ/h8wNMUpubQUdW54EQWc29+hc8HPM3f78935XfGvaWXj2fLxE9pV03cy9mwn7U3T6nSlwFX3MtYtcOVVLd3W8KT4vipxwT+fvIzLn/Nt76Hf/mbn6+axPw+kzEEmmh6e08AKvJLWP/c1+ya9Qf1B3Zy5Y+64SoCKvXjsF4dCUhKYO/VD3Bi8ofUVe0u7XZSX/mcfX0e4eCQScTcNYh6rz/C4btfZF/fRzDf1JuIft28ZJ2LTy7bf5yAOjGusgAHR77K7r6Pc+Tx92k4bSxQw5iq01H/1fs5+uTH7L1hMobwYC99C1dvJ+WVLyndfpDM2X9QsuvQWccRJ/6MI4VrtyOtysOHrK//IObOgX7xQxmz5oN0bzsVc0d/v8gt33+cw/e/XiVd49JCGxgDQoi/q0n/Uggx7L+tT00QQtwghHjqNHlGCiE+UH8PEUK0/O9o56XDKiFEp9PnPDMa9+vI7p+UJ8lpWw8REB5CSK3IKvksxe4bN0OgEaTv2dG4/h05/sMaAPK2JGMMDybAh7yCXccoPZHtU0aj0f1J/X2DV1qzazqy/SdFbsrWZALDgwn1IbfCU88AE7IaPZ10uaYrq35aCcCBrfsJCQ8hqlbUKctUV75hm0bV5gu7og25vyuXR/aPK4nq3xWAyP5dyJmnlC/ZcgB9RAhGtf7i9Xuw5RdVkRXRvRX24lIMkaEAWLMLXccir2hN1m//AJDxwyqiB3RxHUsYPZDs39d7zUBHdGvh+l2wbjfY7QQ3dw+4zlZudP/Ort+OcotXuzwJ79GGXFVu9o8riVLl2nIKKNmejDEmElteIRXHM5BWG7kL3LMe2d8sU3Tr14WceatcNjSEK3WFtGtCxdE0LB5lI/spdi9PTqHicKpLljMvgOVkFnkL1xDUtB66ACPCpCwIiujXhVz1XJduPYA+PASDx7my57tnMj0JbOa2Z/GWgxjCgzH66LsRV7QmW7VF5g+rMKu2cHjMTOmDA1zXXtQ1bjcgyy2UbNlP7D3Xecs8C52LVm8Du3Kz5CgoRFZYsKemgc1G2fIVBPS4wiu/Iz8f6779SJutiiyh1yMCAkCvQwQEYM/OcR1LGNCRYz8q13TulmRM4cEE+rBL/q5jlKZU9RWJQ7uT8sdGyk7meKUbWzTHnpLqF511MdHYMzIBkFYbeQvXENGvi1f+s+0XNaFTuzZEhIedsxx/4umTT25NJqAan2z5L/tkT3oMvsrr7ybXdGSXGu9SzzTeBRhdOp/cfJCKwlLl95ZkV54EH3HPV18+k7hX4eFHE/t3dM30Zm05hCkihCAfclNWuB9KZm07REi8GYDynEKytx8mMDqCijx3P8z7dQ0R13T1khFxTVePfrzf1Y9tmXmuGUJHSRm2rHxs2QVYTih+VTrslO465CXrXHyywRxO/p+bXWUBnIuxyvYfRxdoQpgMNYqpEb07UHE0jbyF67Bm52NTz6GTwtXbiOzbmZx5qyjZsh+h0511HHHizzjiKCp1xaeSzfuxZuT6xQ8FNa5HxdF019/lx9L8Ilexy8kq6Rcyjovg38XG/7uBsRCi6hqk0yCl7O6nuv/rS9OllAullDV5xDUE+K8PjP1NaFwURWnuG8ui9FxC43zfhAx4+34e2vwh5kYJbPliqc88QfFRlKXmuv4uT8slKP7Mb2oC46KIH9SZI7OXe6WHx5kpTHXrWZieS3ht33IHv3U/Ezd9REzjBDZ86dazbofGPLhoCnfMfsKVZo6LJjvV/fQ+Jz0Hc+1on3JvnziCqYvfZ9RzozGoQc5Z3hRoov3VHXyWM0SFYS8ocQ02rGnZGOOUOkxx0Vg82mVNy8EYZ/Ypx0lQw3gcVjutf3iey355kdB2yoDcYA7DVuiupyItB5N6g2SKMxMzqAtps73Pmyne3daAerGg12PJzPfW/xzlAlhSczBVapfB7G0XS1oOpjjvcvrQIGwFJW45Hn3VOUA0xpmxpGZ75THGmTHFm7GkeaSnu/WuTOW81rQcQru2onTXEaTFprY1ulI92VX09UVQiwbu9kSEUJGWS0Al+5zKxgDmgV1ov2YaLeZMJnmcMoviOWAWgSZM9Wq5+pWrXWeps5PAXldjO37C9bcjKwt9bMwZlXVkZ1P83Q/U+ul7as3/CVlSgmWje0VdUJyZUo++X1pDXxHaKA5TRAhX//QMfZe4Z1P1sTHYMzP9ojNSYjvoHgAp16d/bBx79yBF39BYEBffLURYJZ9clJ5LWDU++Ya37md8NT75/kVTuN2PPtmJL58cFhdF0RnqPOit+xmz6UOiGyew+cuq8a7trT1dvwMrxb2ytFwCaxj3EgZ15nCluBccF0WJh74labkEVxOfAYRBT+ObenBy5Q6vdFNoIBYPP+oZg5wY46Kxetjdmp6DsZLdTXVrEdC4LuUHjgMQ3rcL1vRchE5XSdbZ+2SdyYA1yzsGOWNi1LWXU7LrMPqQoBrF1KCm9bz08fVAzKlzzC19KVi55azjiCf+iiNGjzIxN/ehZMt+v/ghY1w0hpgI19+581b6PYZoXLpcVFFNCNFACLFPCDFbCLFDCDFPCBEshDgqhHheCLEWGC6EuE0IsVMIsUsI8YZa9iEhxJseskYKIaarv4vV/4UQ4gMhxB4hxO9ALY/8HYUQfwkhNgshlggh4tX0VUKIKUKIv4Cx1eg9XNVluxBitUf9C4QQi4UQ+4UQ//HIP0IIsUEIsU0IMdM52BdCDBBCbFHl/OkhxzkbfL0QYr0QYqsQYrkQonYlPboDNwBvqbIbCSG2eBxvIoTYfAr7dxZC/K3Wv0EIESaECBRCfKHae6sQopeaN0gI8Z16nr4Hgjzk9BNC/KO25UchRGg19d0vhNgkhNj0b/FB72O+Nhyo5on+4omzmNH5UXKTU2l+fTefeRBV5Z1mgsCLNi/fxe6XvwVHpUI+1fQteMGkWbzT5RGyk0/SStUzbddR3us+lhkDn2bDl0tOpa5PuXPf/IoxvR/miRvGExoZxtAHb/Iq37lvF/Zt2uu7Ub4rqbZdpzOYMOgRBj0HH/uAwy99TYtZ49Vqqq+n4cujOPLyHHB4P3d0FtEFB9Li04mUH07zGnCdq1zvIpXbdQZ9r1KW4FYNqpbxWZlv+dWb1juvMc5MaMfmHJ/80SnrOd3sV9bXiyj+x/1uWdILd/sud6o+AuQu2sDWK8eyb9SbJD55KwCW9DzX8cZzXsByMrvKeTgbnb1wOLCfrPTk/wzLi7BQAnt0J+vm28gcMgwRGEhQv76nUq1Guun0eqIuS2LtiLdZfZvHM83T2LJGOhuN6OvUObWss+wXu3soSzWlw4Y+5OK70fRl5ursvHDSLN7t8ghZlXzytO5jmeVnn+zEp0+uwbn6Y9IsPujyKDnJqbSoFO8SL2/BZbdc7SG2Oh90Zlz28l3s8hn3ataXL58ykvT1+8jYsL/mck5zPnXBgTSY8RS581YgbTZEoInajw4nf/E/Z3RNnLlP9q1rYNN61H36Lo49OaPmMfVMToYQRN/UE2m3k/vzXzXU2SXE6y9/xRFPsdLuoGTTPr/4IQRe70WHX9nOP3I1NLjIBsYqzYBZUsrLgELgYTW9XErZA1gNvAH0BtoBnYUQQ4B5wI0ecm4Bvq8ke6gqvw1wH9AdQAhhBKYDw6SUHYHPAc/dYiKllFdLKd+pRufngf5SyrYoA1MnXYA7VD2HCyE6CSFaqLpdIaVsB9iBO4QQscAnwE2qnOE+6lkLdJNStge+A57wPCil/BtYCEySUraTUh4CCoQQ7dQso4AvfTVACGFCsddYtf6+QBnwiCq7DXAbMFsIEQg8BJSq5+lVoKMqJwZ4FugrpeyAsrnBeF91SilnSSk7SSk7dQttQru7+nLXole5a9GrFGfmEeYxexUWZ6Y4I9+XGEWWQ7Lv139pMqhzlWO9lk+hPD2PoAT3U9PAeDPlHjfwpyOybRKdZ46h38ZprrSxa9+lKCOf8AS3nuFxZooyT63nrl//peVAZVlQRXEZFnWzsMh6ynOad5dOJzcjl5iEWFe56Lho8jJzq8jLy1TaYLPYKC4oZvD9Q3nnj/dc5XtcfyVrF672qYsttxB9RAjoFTdhjI/BmqHUYUnLcW2ApRyLxpqh1FXr7oE0/fo5AhvEecmrSM1BABXpuRRvTUY6JMbocKw5hRjC3fUExEe7Bk9hbRvSfOY4Om/8iNghV9Bsxjg6b/iQCvV4y88mkvXzGoTJQEW6d/vPRa4TU4K7XdXZxRQfjSXDu257URmGiBDX3yGXuZerN/xwAmFXXEZgwwRMCe4ZQVN8NNaMXMW28R7pcdFY06ueW8ArrzEumloPDCF3wWosx9I98mRXqsd9HisTc/cgmi9+l8ZzXvCqM7R9YwLizVgq6WE7hY09Kfx3L4ENamMwh3nNihwc9jRCL7CkeL+7WBOdPTEP66XU9/Es9LVczzXRxcZ6LYc+FQGdaGwCswAAIABJREFUOmJPS8eRXwB2O+Wr1xB0w/UAXLNsCmUZ+QR79P3geDPl6dVf05UpTcslfeV27GUVXhty2TOz/KZzxfqN6OskuI4b1b7lydnY2JZd4HqI4SgvQhgCzki/C4X7/5hSxSeHnYFP3vPrv7RQfbKluMy1geO5+uQVPy6nSbumXscr++RRf7xKcUYeYZV0Lj6Nznt//ZdmA93xLrZ5PQa+cS/7flsPQO/lUyirFPeCahj3otom0WXmGPpvnEbdIcrCu2H/TKU0PY8QD31D4s2UVhOf240bSmB0GBtemFvlmKWoDJOHHzX66KPWtByMHnY3xkVjddrdoKfBjKfIm/8XBYv/xhgfQ0D9eEz1apPw5F1EDVEeErRYPBVDbCTWtJwa+eTYuwfScsm7tFzyLg6LFWOs93JxKaHJZ09xZOw0Ko6l1zimlh1I8dJHGKouStQFBRDWvTVHHp16Rjr7wnNFkz/iiBNrWg4h7ZX+fWTMO37zQ5XPU0jHZn6Rq6EBF+fA+ISUcp36ew7QQ/3tHOR2BlZJKbOklDZgLnCVlDILOCyE6CaEiEYZAK/Dm6uAb6WUdillKrBCTW8GtAaWCSG2oQzsPHf6qTzArsw64EshxH2A51LvZVLKHCllGfCz2pY+KIPIjWpdfYCGQDdgtZTyCICU0tcVXhdYIoTYCUwCWp1GL4BPgVHqrPQtwDfV5GsGpEkpN6r1F6r27QF8rabtA44BTVFsOUdN3wE410h1Q1nKvU5t392A9w4z1bDtq+V8NfAZvhr4DMlLNtPqJuXUx7dvREVRKSU+bhQi67snzRv1bU9ucmqVPCv7Pk3a4k0k3qxskBTVoTG2ojIqTnHjUZllXR5naeexLO3sXjQwrcc49i3dRNubFLl12zemoqjM5w2N2UPPZn07kH1I0TM01r1cKHW78oR0XL8xbFi6np43KYOApu2bUVpU6rrh8sTzHTcBLP76DyYMepwNS9fT5+a+tOzWmtxTBIuiv3dhvla54YkZ3ou8pco71PlLNxKtDkJCOjTFXliKVa0/c/YiDtz5MuUe7wABlOw5Bnod1sx8ghrGozMasOYo7xnn/72b2OsuB6D2zT3JWbIRgI1dHmFj54fZ2PlhsuavY/+D77KxyyPkLFb0KD2YQuHG/diLSrH6sOvZygXQBZq82uVJ4bpdmFW5McN7kafKdWJJz8VgDiegXi2E0YA+wr0o4vAj71C0bgcn/vMZ0cN6um1YVII1M4+S7QcJTIrHpJY1D+5B/jLvd9ddNlXzAjSa/RyOkgqyvvzdK0/Bsg2Y1b4S3F6px+ajTQDZs/9g34BxJN/1EvlL3Lt0WzLysFVj44K/dxOj2qLWzT3JVW3h+WAkpE0SwmjAlltE0Tb3El9TYm1COjQj/aN5Z62zk/Ce7an9kDL7Zt2xA329Oujj48BgIKhvbyrW+dxKogr2jEyMrVpCgDLoM3XsQPnKVQAsu+ZpTi7aRP3hyjVt7tAYa1EZ5TXwFalLNhPTtRlCr0MfZHKlW/ft85vO+vg4dIHKb2E0EHXDlRRU6kNnY2ODhz/RmUKQdssZ6XehMGvQ0+z38Ml1TuGTozx8ctO+HchRfXKIH31y137dOL7/mOvv4LBgWnZrzYal611pXwx6hoNLN9NajXcJZxjvGvdt79I5PCGaG2c+zm/jZrD2XWVn4hU+4l5N+/KSLo+zpPNYlnQeS8p8pa/Ou3w8x5dspvEwRd/YDo2wFJZS5kNuk9t6UqdnG/565EOf05ml6XkEmN3vqEddfyWFy9Z75Slc7tmPm2EvKnX148Q3x1CRnELWpwso3X6QgKQEHKXl7Ol2D9bUbJKHKduz7B0wHltWPvlLN9TIJ2fNXsSe/uPY038cttxCIvt0dJUFaPjuo6S89jXFm9y78dckphas3EKAs16DvsrmW+E92xNQPw5LajaOcss5xREn/ogjTvSRoQQ0VFeu2B1+80O2gmICGsS7/hYBJr/IvRj5X78//P/xHeOL8XNNlb2n82/niyin+qjX98DNwD7gF+l7XYWvNAHsllJeXo3ckmrSFYFSPiiE6ApcC2zzmKH11RYBzJZSTvZSQIgbqtHNk+nAVCnlQiFET+CF0+QH+An4D8pDgM1SyuqmKEQ19Z/K3tXlXyalvM3HsTPm8IptJPVqy71r3sFaZmHxxFmuYzd+OZElT35KSWYBA999AFNoEEJA5p7jLH/mS5/yMpZvo3afdlzz77vYyirY+vhM17Fuc59g2/hZlGfk03B0f5o8ch0BtSLpteJ1Mv7cxrYJn1Sr58EV22jSqx2PrZ7q+jSIkzu+nMTCJz6hOKuAIVMfJEDVM33vcX5/5gsAWg7qQqcRfXHY7NjKra6ym1dsokOvjny0eqb6aZD3Xcee+fJ5PnriA/Iyc3l82gTCzeEIITiy5wgzn/7IVf76ewdjMBq490Xv3YabfPUsRyd9iDUjj5RXv6LhRxOo88TtlO4+Qrb62aGCPzcT0bsjbdZ9rHxaYvx0V/mGH44n7PJWGMzhrrRO/36Ao9xCye6jdFg1FWmxUZGRh6l2FJaMPI6+/DXNZ46j/lO3UrzrKOnf/FmtTQHs6iYk8SP7E3dXPypSsojq0568P7fSau7THBz/8VnJzVvu3ok5oH5t9CGBxN7Wh6xv/6TZ189weOJHWDPyOPHq1zT+eDz1nridkl1HyFLtYoyNpPWit9CHBYFOR9t1H1KRmk3WN8sJUZdTR1yjzOIUrFBs2HrtDBzlFRwdr55Du4Pjz31C07n/AZ2enO+XU35AeV82ckBXEl++D4M5giazn6N09xGOP/cJTb56jqDm9bFm5dPg/fEYosLI/Pw3MmfOp3DFZiJ6d6LV2hk4yio4NsF9rhp8MIGwbq0xmMNpveEz0t75lpzvl1Pn6bsJbpXktkVCNAcfdZdrMfdpDnnYuNnMcSQ+dSslu46Sodo4+rpu1Bp+NQ6rDUe5hf0PvOtqn5OWKz8k9+e/KN1ygJgRAwDInrP4rHSu+/ID6ExGAGI+nYnt2HHMU98EnY6y3xdhO3KU4MHKzG/pgl/RmaOI+XQmIiQYHJKQ4cPIGjES6569lK/8i9jPZyHtdqwHDlK68Dciximf9Uj/cxvxfdox8J+p2MssbBznvqZ7zJnEpgmfUJ6RT+PR/Wn28HUE1oqg35+vk/bnNjZP/JSig6mkr9xBvxWvK5+ycnVqB4VT3/ebzvmvvYn59VdpufIDcr7/k/IDJ87Zxp79QhgDsRf73pDJyaT/vM7GrTvIzy+kz5ARPDz6Tm66vv8py5xvDq7YRuNe7XhU9ckLPXzybV9O4lcPn+yMHRmVfHLH8+CTAbr278b21VupKPP+pOChFdto2KstD6xW4t0fHvFu+JcTWfTEpxRnFXDdVI94t/c4S9R4d8XYoQRFhdLv5ZFectPVuNfv33exl1Ww2SPudZ/7BFvUuNdodH+aqnGvjxr3tpwi7qX8uY26vdty07p3sJdZWDPere81X01k7aRPKcvIp/vroyhOyebahS8AcOyPjWx/bz5BsRFcv+hljKFBCJ37FiP/97WUHzxB9B1KP86Zu5jCFZsI69WRFqtnqp9rUuwe0qkF5pt6U7b3KM3+eA+A3Hl/0vCrFxB6Hbk/LKf8oOJXo4f3JmPWgnP2ydLhoP3B76lQZ1oDGsST8PjNJE0dgyU1m33Dn69ZTLU7OP7sJ7Re/i66wACkx91W7Ij+1H5wCEIIglom0eHwjzhKyjlwxws10tkZR5z4M47UffE+7EUl6KIjaLvvO8p2H/GLH0p4YgTo3cbInrPYL3IjBnSj3kv3ObP9DmwD/rcOS+O/jriY1twLIRoAR4DuUsp/hBCfoAxyxwCdpJTZ6ru//6LMuuYBS4DpUsoFQogoYDPKrOaTUsoNqtxiKWWoEOJG4AFgEMr7xXtQllQvVH/fqdZrBJpKKXcLIVYBE6WU1X7vTAjRSF22jBBiK8qS5XbAFJSZ6DJgPXAPUAosQFlKnSmEMANhavoWlNnvI0IIs5QyVwgxUm37o6rse6WUm4UQXwBJUsqelfJMB7ZIKb/w0G86cBMwWkq5qJo2mFRb3yKl3CiECFP1fgxoJaUcLYRoCixDmTF+BGgppbxXCNEaxcF0U22/GegtpUwWQgQDdaWUB6qzH8DbiSP83lEnHlc+UzQ/7na/yh2Srky6v1D/Dr/KBXjh2FxurH/D6TPWkJ+PKZ9g2VhnqF/ldj75CwBr4vy/ufuV6fPOm1yA9Qk3niZnzeiaqszUbKo7xK9yATqlzGdLvcF+l9vhxAIA1vnZzleoNj5fOqf16OV3ufFrV/JjvP+v6eFpyhLS86Xz+bKxNbvqN3rPFWNM1e/A+5OXzoNPfv48++TX64/wu+ynjs3hZz/HPYAb07/hizr+13fUSSVWbzsPdm53bOF588n+jqfgjqn+1rlTivIZr/PlL85nfPK3bFXuqSZ9Lhj+qH3rBT+IG5Tx3UVhSycX41LqvcDdQogdgBn42POglDINmAysBLajDAIXqMfyUAa49Z2D4kr8AhwEdqpy/1LLWYBhwBtCiO0og7ya7GT9lro51S6Ud6Cd3yhYi7IMeRvwk5Ryk5RyD8pS7aVqG5cB8epS8PuBn1UdfC3ffgH4UQixBqjuUf53wCR1oyzni49zUWZ3fW/ZjMsGtwDT1fqXAYHAR4BeXb79PTBSSlmBYr9QtQ1PABtUOVnASOBb9di/QPPq6tXQ0NDQ0NDQ0NDQ8EYiLvh/FxsX41Jqh5TywUppDTz/kFJ+QzXvykopr/ORFqr+L4FHqym3DeW92crpPU+nsJSyytSTuhtkppSySn1Syu/xMfBVZ3MXVUr7EnXDLPUBwAIf5TzzrKPq55p6AJ9LKe2nacdGlFnfyoz0kbcMuLUaOStQ3gXX0NDQ0NDQ0NDQ0ND4n3MxDow1/IgQ4hegEcou3hoaGhoaGhoaGhoaGpccF9XAWEp5FOWd3AsSIcQzVP2M0o9Sylcr5/Wcxf1fIqWs8hKMOlhOqpT8pJRySeW8GhoaGhoaGhoaGhr/XRwX30rlC56LamB8oaMOgKsMgi82fA2WNTQ0NDQ0NDQ0NDQ0/r9yMW6+paGhoaGhoaGhoaGhoaHhN7QZYw0NDQ0NDQ0NDQ0NjYsIx0W46/OFjjZjrKGhoaGhoaGhoaGhoXFJI5QvFGloXPBoHVVDQ0NDQ+P/2Lvv+CiK/oHjn7mW3nuogSBVaQEBUXoRVMQKivIIKiK9CALyPNiwowhSbSAWigUFUZAiiIogvYXe0nsvV+b3xx53uRQgmPwUmffrxYvc7sx3Z2dnZ29vZ3cVRalu18Sl2NXhD/3jvxv3S/zsmqjLi9RQakVRFEVRFEVRlGvIP/6s+BqkhlIriqIoiqIoiqIo1zV1YqwoiqIoiqIoiqJc19SJsaIoiqIoiqIoinJdU/cYK4qiKIqiKIqiXENsf3cB/oXUFWNFURRFURRFURTluqZOjBVFURRFURRFUZTrmhpKrSiKoiiKoiiKcg2xiWvqFcHXBHXFWFEURVEURVEURbmuqRNjRVEURVEURVEU5bqmToyVKiGEGCuE8Czx+XshhL/939N/Z9kURVEURVEU5d9EXgP/rjXqxFipKmMBx4mxlLKPlDIT8AfUibGiKIqiKIqiKP9Y6sT4OiGEmCaEiBVC/CSE+FwIMVEIsUUIEWOfHyyEOGP/u64QYpsQYrf9Xwf79M72PKuEEEeFEJ8KzWggEtgshNhsT3tGCBEMvArUF0LsFUK8IYT4RAjRr0S5PhVC3PX/XB2KoiiKoiiKoigO6qnU1wEhRGtgANASbZvvBv68RJZkoIeUslAI0QD4HIixz2sJNAXige3ALVLKd4UQ44EuUsrUUrGeBZpJKVvYy9IJGAesFkL4AR2AwVWwmoqiKIqiKIpyXbD93QX4F1JXjK8PtwJfSynzpZTZwLeXSW8EFgshDgArgSYl5v0hpbwgpbQBe4G6lSmIlPJnIFoIEQoMBL6UUlrKSyuEeFIIsUsIsWvRokWVWYyiKIqiKIqiKMoVU1eMrx/l3QNvwfnjiHuJ6eOAJKC5fX5hiXlFJf62cnVt6BPgYbSr2EMqSiSlXARcPCO+Fu/hVxRFURRFURTlGqCuGF8ftgL9hRAeQggf4E779DNAa/vf95VI7wck2K8KPwLor2AZOYDPFU7/GO1hXUgpD11BbEVRFEVRFEVR7Gzin//vWqNOjK8DUsrdwHK0oc9fAtvss94EhgshfgWCS2SZBwwWQvwO3ADkXcFiFgHrLj58q8Sy04DtQoiDQog37NOSgCPAR1e/VoqiKIqiKIqiKFVDSKlGqF5vhBAzgFwp5Zt/0/I9gQNAKyll1hVmUw1VURRFURRFqW7XxLXOzyMf/sd/Nx4Y/+k1UZcXqXuMlf9XQojuwIfArEqcFCuKoiiKoiiKYme7Ns7frynqxPg6JKWc8Tcu+yeg9t+1fEVRFEVRFEVRlNLUPcaKoiiKoiiKoijKdU2dGCuKoiiKoiiKoijXNTWUWlEURVEURVEU5Rryj3/y1jVIXTFWFEVRFEVRFEVRrmvqxFhRFEVRFEVRFEW5rqmh1IqiKIqiKIqiKNcQm3pbU5VTV4wVRVEURVEURVGU65q6YqxcEwp3flnlMd3b3AtA3vQHqjSu14srADAnHKnSuADGiMYkd+tU5XFDN/4MwM4a/as0bpu4rwGIa9+1SuMC1PhtU7XFBTjdvEeVxo3atwGo+joGrZ731O5X5XFbnlsNUOVt7mJ7O1y/b5XGBWhyci1nWlTttgOou3cDea8MrvK4XlOWAFRbmaurvb1Q5+Eqj/vfs59WecySzKmnqjymMbhetfbJRQc3VHlst2Y9yHtpUJXH9XpuGQXLplV5XI9BLwOwt85dVR67xdlvq20f2VXz7iqPG3PhG6D6jtXV1SdXV1yovrpQrk/qxFhRFEVRFEVRFOUaYvu7C/AvpIZSK4qiKIqiKIqiKNc1dWKsKIqiKIqiKIqiXNfUUGpFURRFURRFUZRriPy7C/AvpK4YK4qiKIqiKIqiKNc1dWKsKIqiKIqiKIqiXNfUUGpFURRFURRFUZRriE383SX491Enxso1Y/u+Y7z2yRpsNhv9O7dh6F2u747MyS9k6vwVJKZlYrHaGNznVu7u1JrEtEymLVhJWlYuQgju69KGh3vf4sinj26Oqe9jIHRY/tyIedvqcpevq1Ef9ydfpmjF21gP7QDAY/xcKC5E2mxgs1K4YIpLnl927ObVue9jtdq4t28PHn/4Xpf5WTm5TH9tDufjE3EzmXhx0kga1KvD6XNxTHz+DUe6CwlJjHxsIENGNwbA1KYt3iNGgU5H4fdryf/iM5e4bt264zXgIQBkQQE578zCcuokPhMn4961GwiBNTWFgq+/pOAr13dEm2qFUn/eBAwB3uQfOMWp0bORZgsAtV8Yil/X1tgKijg9bg75B7X3gvp2bkntF4YidDpSPv+JxPe+cokZsmQR+uBAdN7eWJNTKD4Si6FObcd8Y3Q90qf8D59BAzA2bED2wg/J/Ux7H7Shdi0CXpzuSGuoEUH24o+d69quDX5jRyL0OvK+/Z7cTz53WbahTi0Cpk2qdFyPDjEETn4aodOR8/U6sj5c7hLXWLcWwS9MxK1xNOlzPiJ76SoAgp+fgFfvLlodJ6eS/dk3ZH/m+l7EqqzjqHfHAND8+Cosmdmcn/Qe2Zv/dJYzMpgm2xZiy8nHnJTO2QmzKbDHrP3GKHy7xWBJy+Joj9HOdW9cl1ozhzvL2/FWvB9/stLtDcBn4mTc2rXHlplB+uOPueSL3rSYjOXrSVu4ktLC/jsMn84x2AqKiJ/0NoWHtHjRP3+ILa8ArDak1crpu8dqZWgURcSLIwAInf0COat/JHD0UNDpyP16HVkfld1+Qc9r2y9jrnP7CZOR8A9nIYxGMOjJ/2kbmfOXOvLp692IqfvDoNNh2fsz5t/Xlik7gC4iCvdH/0vRN+9hjd0FgCGmB8YWnQGBed8WLDvXu+Tx6BBD4KSn/1KZ9WEhIMCalFpuueDq2p+2UjqarHvDJVb/d0fQuFcMEojfd5LPh7xFcW6BS5o7X3+CiBujEEKQdjqR1RMWYM4vok67xjy4eDyZ51MqLOv/p+dmzmLr9j8IDPDnm2ULKpX3avtkXUgIvs9OQxcQCNJGwdrvyvTJv+w5zGsfrsJms3FPtw4Mvaeny/ycvAKmzF5CYmoGVquVwf26cXfX9pyOS2LSrA8d6S4kpfH0gL483kx7Z7a+3k2Yej2iHfv2bsH863flrpsuoh7uj82g6Ks5WI/uBMDQtjfGlp1BSmwpFyj6dpEj/fYTibz+415sUtK/ZRRDbmlUJubOM8m8sX4fFqskwNPEB4M7U2SxMmTJFswWGxabpHvjGowc6HwXcOjwe0me/2WZWDVmPIFvF62vODfxHQoOnsIYEUztt8diDAnAEOQP0oY5KYNzE98Bm6Tmy0+jczMC4NWiAea0rErvE+Gj76PGuAdACLJ/2c/xQS8CEDn+QQCa/Pg2xvBApMWKJT2bM+PeJf/gKUyRwTTd+h62vEKsOfmkfr7B0Z/r/b2pP28ins2j0ZmMFJ1L4vSYd7Bk5tJsyxzHOtd59SkS3vvKpczCww23WmEc6jbmqo/VjY58gzUjm4Sp75K7ZZdjuiEihAab38eam48lKe2K++QasydpcQ98SeriVaS+63p8hsr19WH/HYZvj/boA3yc7dPbA1uJPudq+rebfl+INbcAbGVegLQcaGj/2x/IBFqUWQnlX0MNpVauCVabjZlLvmXepP/w9etj+eH3fZyMS3JJs3zD79SrEcrKmaP5YNrjvPXZ95gtFvQ6HRMf6sM3r49j2YzhfPHT7y55TXcOpXDpTArmjEN/0y2IkBplCyAEpp4PYz2xt8ysgg+fp3DepDInxVarlZdmL2T+a//l2yVz+H7TNk6eOe+SZvGyVTSKjuLrD2czc8oYXp37PgBRtWvw5Qfv8OUH77Bi0Vu4u7nR7dZ2WiadDp/RY8mcMon0IYNx69oNfZ06rstOSCBj3GjSnxhC3rKl+IyfiKntzejDw8kYM4KM8WOQOTl49OtfJm+taY+StPg7DnQcgSUrj+CB3QDw69oKt6hIDnR8mjOT51PnlWGO8tR5+UmOD3qRg11GE3R3R9wb1HSJmfLYUwijidyvVpM08DGMdeuQ8b+XSRn8JBkvvII1IZHiA4fIfHuu48T1Isu586QMflL799hTyMIiCn/+xbFs/wljSBv/LEkDH8OzR1cMdV3Xx5adU/m4QNDUUSQ9PZUL/R/Hq3cXjPVqu+S3ZueQ9tp7ZC1Z5Zjm0bEthsgwEgaPJXHoRGzZOfgOuKtM3iqrY50O/24xAOxvMgBrWjbFF5JdllV3zgSsGTkkzfuSc8++R62XnSe8aSs3cvLR5ymt1usjiX/VeTLoO3FypdvbRYU/riNzyjPOxDrnYedEr+H43XkbpuhaLvG8O8fgVjeSE12fIGHaHCJeGOEy/+zDUzh15yjHFzCAyFdGk/zGxwDkb/6V4BkTSBoxlbh7Kth+WTmkv/4eWUtXuUyXxWYSn3iG+AefIv7Bp/DoEIPbjdoPUlo/8CiFK96iYNEU9E3aIYIiy9QfQmDq/ADW0weck4JrYGzRmYKPn6fgg+cw1G+BCAhzqZfAKaP+Upkz5nxI0aFYLOfiyP7sm7Llsqt0+7MLe/wOCo9fcHyO7tKcBl1a8Omjr7F0wMv4RgTRYVjfMsv78YVlLLp9Kgt7TyE7PpW2g50ndud2xrKoz1QW9ZlaYXn/v9zdpwcLZr1U+YxX2SdrM6zkLniP9CGPkjFyeJk+2Wq1MXPxCuZPe5pv3nmOdb/8ycnzCS6xv/hhK/VrhbNq1hQ+eGEMby75GrPZQlSNMFa+NYWVb03hi9cn4+5mpFvb5lomITDdPpjCz1+nYMEk9E3bIYIraMvdHsR6ar9zkk8AxrY9KfhgOgWLpoDQYWiqHZ+sNskrP+zhvYc68tXwXvxw8DwnU7JdQmYXFvPKuj3MfvAWvhrekzfu0/Ka9DoWP9KJFcN6sPzJ7vx+OhnZytmeAu66DbcGrn2FT5fWuEVFcqTTMM5PeY+aL2n9m7RaiX/pQ+Je+pD8gyewZOaSOG8lNV8aTsSU/5A4+3Ni+2j9R81pj1Z+nzAYqDH+QY4NfJ49TR7Bt31T/LrHuJQt7rVl5O8/wf7WQzg7eR61X3kKgFozhoLVRspn6znUZRSB/W51HDMjRtxLcWIaebtjiX9nOXkHTzryFZ1JdMQ+++wClzLrfb0whvhfusyXOI5cdPSm+7CmZ1F8wfX7Vc13JmHNyCZtwcpK9cl6Hy8AEl9aRODDff9SX38xrSU1g6SZHzjSRAy/2yXP1fZvsfdP51DP8ZTyINqJcAvgS+Cr0gmUfxd1Yvw3EUKMFkIcEUJ8+hdiRAohVl0+5d9LCBEjhHi3gnlnhBDBl4tx8OQFaoUFUTM0EKPBQO92N7HlzyOlYkF+QRFSSvILi/Hz8kCv0xES4EvjKO1k18vDjXqRoSSnOw/UtrREZEYyWK1YD/yKoXGbMss3tLsdy6EdyNzsMvMqcuDocWrXiKBWZDhGo5Hbu3Zk0/YdLmlOnj1Pu1Y3AVCvTk3iEpNJTc90SfP77v3UqhFOZHioVpZGjbHExWFLSACLhaLNm3Dr0NElj+XwIWRuLgDmw4fQhYTgdktHCtauwXL8OJYjhxGenljj49EFh7jk9bnlRtLX/gpA6srNBPS6GQD/Xm1JW7UZgLzdx9D7eWEMDcCrZQOKziRQdC4JabaQvvoXAnq1dYlpatIITEbyvvwWLBbyf9qE+20dAPDs0ZWCDZuwZWRiPhKLtFgrrFO3mFZY4uKxJiY54louxGGNTygT96KriQtgPh+PJS4RLBbyftiCZ+dScdMzKT50DGltT1bmAAAgAElEQVSxOKZ5dmlPzpfrKD56gqIDRxBenpgvJKAPdW3iVVXHXi0bYMnMAUCaLWR8tw2/ns669+t5MzovD3J3aftK/p5j6H29MIQGaMv44zDWzNwy9eFerwa5Ow45JxgMlW5vjno8sB9bdo4zVKPGzoxmC1lrtuLTvZ1r/XRvR+bXmwAo2BuLztcLQ0hAmXKWZIqqSf4fBwGwZmYjDAbn9vuxnO2XoW0/Smy/i2RBIQDCYACDASm1Z3/qIuthy0hCZqaAzYr1yA4MN7Qqk98Q0wNL7C5knrO/0AVHYo07CZZikDas549iuKG1Y75bs4ZYSra5qyizZ+f25P2wGQwGik+cBsAYWrbeKtv+AIwRQfh3a03K5z854jTs0Rq90cDZHUeJ23MCKSVN72hHaSWvIBvcTI76/KeJaXEjfr4+l09YytX2yQC29HQsx48D2pVk69mzLn3ywRNnqB0eTM3wYIxGA707tmLzzv0usYWAPMexrwg/b0/0etevdzsOxFIrLITI0EAAdJH1saWXaMuHfndpj451a9MTy5GdLm1ZC6AHgwmEDowmZG6GVt74dGoFeFMzwBujXkevprXYEhvvknXdwfN0bVSDCD9PAAK93O3rIfA0aQMZLTYbUQ0bU5Tp/KEv47tt+PW42SWWX4+bSf9Sa7P5e2Id/ZslOYOCg6e0+Ss2UnTiAtb0HPS+XgijHr23pyOGOSm90vtE8ANdsObkk/P7IWz5heT8fpiwx/q4lM2/Z1vSVm1x5DX4ehH0QFdsRcWYUzKxZuY6+nP/njc78gi9nrRVW0hbuRnvFjdg8PXCEORXZttcLLPO0x1DaACy2HLJMl/qOOKsjLJ9sk+Pdggvd/L/PAxUok+uX5ui2DMA5G79ExB/qa+/mNYUVZOMz753TA/o077ceoEr79+ugAAeAMpe8lb+VdSJcTUSmorq+Gmgj5Ty4SuMZSj9WUoZL6W876+Ws7JKl+VypJS7pJSjL5+yYskZWYQHOg8MoYF+JGW4HqgH9GjPqfhkuo98lfumvMukR+5Ap3Ot/riUDI6ejefG+s5fLWVWmsvfwifQJY/wCcDQuG2ZYY8XuQ+ehvtTr2KI6eZa5pR0wkOcJ0RhIUEkp6S7pGlYvy4/bfsdgANHjpGQmEJSiusQyHWbfqFP11sdn/XBwdhSnF8WbCkp6IIr/m3B/fa+FP+xA13pfFlZGOpHYzly2DHNEOCDNSsPrNpwInNCKsbwIABM4UEUxzvrypyQhjE8EFN4IMXxzjIXJ6Q58lxkatNa+9J3IQ4Aa3IqevsXQ49uXcjfsKnC8pfk0aMLBSXS6kKCsSY716lk3MooHRfAmugc3mlNTsUQdtnfbzCEBmNJKlHHmdmYGtan6MBRZ5oqrGNTeCDWnHwAGv04G59OrTDVDgdA5+FG2PB7sCSnY83Jc8ZMTC2zfUoriD2HXw/nCbYwGp3rdIXtrSL6UnktiakYw1zLYwgLwhyf4pLGcLHMUlL74xeJWj0b/wG9HWmKjp/F2/6ly7PrLS5ltiSllvlx4pJ0OiKXL6DWppUU/r6b4oPa9hPeAchs5z4sc9IRPq5frIR3AIYbWmPZ49qebCkX0NduCB5eYDChr98c4evsa/ShwVhKtLmrKbNX7y4ETRvjUmZjuGt/djXtD6D280M4/9ISl6GGPuGBpJ9N5IYe2gmVtNnwCS//i+ZdbzzJ+F3zCI6O5I+PnX1pzVbRPLluJg8tmXTl6/oPc7V9cmm6sHAM0Q1c+uSk9CzCgp11GhYYQHJalku+gbd34vSFRLo9Po17x89k8pD7yhz7ftj+J7d3dJ74Cp8raMs+ARgaxmDZvdFluszJwPzb93iOno3n2LlQlI/1lPajVHJ2AeG+Hs7y+nqQnOM6tP5sWg7ZhWaGLt3CwMU/8d2+s455VpvkgUUb6PrWd7RrEo2X1Zm3ZFu9yBju2leYE9Nc+hNjeBDSYsGjaT3y98ZiTkwjden3RE59jCa/aVcdE+Z9U+l9wr1+JJZ05w9+ReeTMIa51l9gv1sJ7H8bej/tqmlxUjphT9xF1qbdjn4boDgxDVOEtp8Zgv3R+3lRHJ+KOTkDQ5Cf1t+H+GOq7Rxh4tettaPMNSYNJPnDtRiCfC9Z5ksdRy6qt3Yu3re1xlRLO44IDzeCnrxPO47kOst8JX2yJSnVcTXa9/aO6Lw9/lJffzFtyb4ewBTp3Neutn9DSm74/H80WfcmFbgVSAKOV5Tg72C7Bv5da9SJcRUTQtS1XwmeB+wGpgshdgoh9gshnrenWQDUA74VQowTQngJIT60p9sjhOhnT/cfIcRKIcR3wPpyPtcVQhwskfYrIcQPQojjQojXS5RpqBDimBBiixBisRBi7iXK/7EQYoEQYps9zx0VlGW5EKJPqXz3VhCzsxBijf3vICHEevt6LkT7Fe6yyrvAUDrjrweO0ahOJD/NfZYVL4/ilaXfkZtf6JifX1jEhNmf8sygvnh7ul9qaS6fTH3+Q/H6T8stROHi6RTOf5bCT2ZiuLkXujrOq2GynDfMiVKFfvyhe8nOyeXeoWP59Ku1NGpQD71e75hvNpvZsv0Pena+pWSUyxXZwdiiJR639yV3sWtVC3cPDPXqkb9yOTLfebArU0Bwrnd5W0rKS+exMzVvhjUuoUwaY5NGyKJCLKfOlL8CJRkMuHfsQMHGn6+svFeqvLjluLKrXCXq2MMdU4MospauQuZVUx0LQYF9aOvR3mOxZufhFaO1wfDxA0n+4FuktZxyX2Zdzj3zLsGDS1z9KH3f1RW1t4pcwS5f7vpq/5154BlO9xvDuSH/JXBQXzzbNAUgfvI7BA7Shl0KN5N2379L/kq0C5uN+Aef4kKvgZiaNcRYv+4lylWqrXd/iOLNK8pMl2kJmH9bi/uASbg/OBFb0jnXev2rbdlmo3DPQVLGz3Atc+kYV9H+/LrHYEnNIv/AKZdZQsD2ed/S5tEePL7mJXR6PdYKRmZ8+8wi3m47gpQTcTS9U/tSm3DwDLM7jGHR7VP54+Mfr3xd/3Gutk8uEcHdA78ZL5A7b45rn1xOGyi9CbfvPULDqJpsfP9lVr45hZnvryQ3v8QJpdnClp0H6NmhZcVBymHqMYjiTV+ULYO7J4aGrcifO4782aPA6Ia+2S0VrnbpRVltkiMJGcwd0JF5D9/Kol+OcDZNO8nU6wQrnuzBj2P7cj4jn+yCYtfMZdpzOQsskUYY9ERMHETcC+877kP1v70DcS++z+H2QwGo/eKQimNUqk/W/kte+gMAOX8cxpKRQ63p2rMV3GqHk/b1VmSx+VJFLje2JT2L/W2fcHyu+/pw0Ak8mtbFvW4E2T/vcVb+VRxHLjp1xyisOXl4tG4CQOjYQaR/9A3YyjuOaP9V1Cenf7oWN/vQaZ2XB9JazmlSJfp6vb82mqNkXw847h+uON5ltiVw5O4pHO49kWP2+8SB20qlHIi6WnxdUA/fqh4NgceAb4D7gLZou+S3QojbpJRPCSF6A12klKlCiJnAJinlECGEP/CHEOLieLX2wE1SynQhxH9Kfa5barktgJZAERArhJgDWIHpQCsgB9gE7LtM+esCnYD6wGYhRHQ5ZemPdu/F90IIE9ANGF5esFL+B/wipXxBCNEXeLKihEKIJy/On/bkABJL/DqbnJ5FaICvS/rVP+9myJ23IYSgdngQNUICOJ2Qwo31a2G2WBk/+zP6dGhB9zbNXJfjF+Tyt8zJcJmvq1Eftwe0BxwJT18MN7SkyGbDemSnM21eNtbDO9HVjHbkCwsJIrHE1d+klDRCgl2v3nh7efLSs9rFdCklvQY8Sc0I56/C23bspvEN9QgO9HdMs6amoAsJdZYvJARbWtkH7ejr1cNv+gxsWVn4vzELS2yslk+vx3fGC1BcTNHGDS55LOnZ2q/beh1YbRgjgjEnaVcVihPSMEWW+CU+IghzUgbCZHT5xdYUEeTI45jWuCGWE84v1frQYKypqXj26HrFV4vd27fFHHscW4Zz+9iSU9CHOuviYtzKKC8ugD7ceeVZHxqMNTmtdFYA3Jo2xNSoPt59u1N8KBZDWChFhqOEzvofsqiYvLWuV1uqso6LE9IwBtr3AykpOhmHV8sbAPBqeQP+fTpgCPABnQ5ZbMZWVIwxPLjM9imt6GQcJwfNoOU57UF0stj55fRS7c13wjNkTpmEzK74lgNrquuDlgzhwZiTXOvWkpiKMTKEgj+daSz2NJZkrezWtCxy1v+GR/OG5O88RPGpC5z7z3SanFxL/k/b8OzgvN/PEBaMNaX87Xcptpw8Cnftw+MWLZbMSXe5yit8ApG5rrc+6CKicOundYXC0wdD/eZaf3F8N5b9W7Hs3wqAsdN9yBzndrAmpWAo0eautMw+D96Fzz3ajxhFh2LR+fq4lNmc5Nqur6b9BfbtgH/PNvh1bY3B3xuAZ/Yt5Mi6nUgJnz7yKgCjtr1N5rmKH6QlbZLD3/1O+2F3sG/lVpch1ic2X+6w9M9VmT653H3E3icXbvyJol+2ueQJC/InKdW5DZPSMwgJdB1Wu3rT7wzp30M79kWEUCM0iNNxSdzYoC6gPbyrcb1aBPk7j5kyu5y2XPrYFxmFW/+R2nxPHwzRWltGr8eWmQL52jHZenQX+pracNwwXw8Ss53bNSm7gBBvD5e4Yb4e+Hua8DAZ8DAZaF07mNikLOoEOYex+7qbCDOYydN7crGUJdvqReaENIyRIYB2u4gxPAifTi2p/fooEAJ9gA+5vx0g64ffHPM9b2rA2VHOK4NeTethM1sqtU8UnojDcH8Xx3S3WmGYk7X6s6RmOcpWEHuOkIe1e+qNQb6EDu6DMOgwBPoSMeo+bEVm9F4emCKDafLj2+jcjViz8jBFBmMMDcCSloUpIojiCylYM53fgQpPJeDZNArvNo3wvLE+jde8ru2bQmDw9670ccRBSopPXsCjufa8KY/mN+DT+xb0/j6IEseRK+mTC/cdo+jYWYzhwWR/9zMBD/aqdF8fMKgvAQ/2xhDsT3Fcij3tYUdfD1BY4t7rq+nfwNlPWpyjMdoCW+1/G4B7gLL3Gij/OuqKcfU4K6X8Hehp/7cH7epxI6BBOel7As8KIfYCWwB34OJTVzZIKUseCUp/LmmjlDJLSlkIHAbqoO3cP0sp06WUZqDs41/LWiGltEkpjwOn7OUuvex1QFchhBtwO7BVSllQTqzSbgOWAUgp1wIZFSWUUi6SUsZIKWOefaw/5xJTuZCcjtli4Yff99OpVWOX9OHBfuywP80wLSuHMwmp1AwNRErJjPe/ol5kCI/26VhmObqgCIR/COj16G/sgOXoLpf5BbNGOv5ZDv1O0Zr3sR7ZCUY3MNmvPBvd0EffhEw658jXrGEDzl1I4EJCEmazmXWbfqFLB9d7b7NzcjGbtV+Pv1y7gdbNm+Lt5bz36fuN2+jTzfWHS8vRoxhq1EQXHg4GA25dulL063bXdQoNxW/Gi2ROn6o91GXY4xRt34Z7z174TJyMzM3BmpiILb1sU8r59SCBfbV7G4Pv70LG+j8AyFy/k6D7tC8CXq1uwJqdjzk5g7y9x3GLisBUKxRhNBDYryMZ63e6lvnkafRhoegjtDJ7du9K4S+/4dG1EwUbNpcpQ3k87Pcil1R85CiGWjVc42777YriXSougLF2DQw1tLhevTuT/3P5cYsOxZL1yZfEP/gUeZu3431nd4JnTMCWnYMlPhFravXVcd7e47hHaw9tEUYDAf07OZ6yefy+qRy+5UnOjHwTc1I6SXNXkb//BNacPCzJFe52AGXvZ7NYrqi9Zb3yMtYLF7gUy1HnsHKMBvzuuI3cja7DSnN+2oF//64AeLRoiC0nD0tKBsLDDZ2X9iVbeLjhdWsrCo9pwzD1Jcrs2ak90mzBEGnffr0q3n6l6QL80NkfGCPcTHjc3Arzae2hebb40+gCwhB+waDTo298M5bje1zyF8yf6PhnObqToh+XYD2+214w7Yu/8A3E0LA1lsO/O/IVHYrFULtGpcucs/xbEp+aTOLjE8jfvB3vu3ricXMrx5UQcznburLt78Kry9gX8wT72w3j+GMzAXij+TBi1++i1QAtfY1W0bh5e7BzSdlbTgLqOH/su6F7K9JOaveceoU4t1lk83qXXdd/qsr0yeXtIz4TJ2M9d5aCVa4PCARoGl2HswkpXEhKxWy28MMvu+kcc5NLmvDgAHYciAUgLTObs/FJ1Cxx68e6X3a5DKMGsMWfQhcYrh37dHr0TdthObbbJU3B3PEUzB1HwdxxWI78QdG6j7Ee+xOZlYa+RrR2jzGgi2qKLVW7TaZpZADn0nOJy8jDbLXx46HzdLohwiVu5xsi2XMuFYvNRoHZwoG4dOoF+5CeV0R2ofYjXKHZyrebtxMU7nwgWMCdt5K9wbWvyP7pDwLv1dqgZ8uGWHPySX5vFbF9xlJw5DQFB05gsP94eHG+OSkN73bOH8gLTydUep9IXbUZvY8n3m0bo/N0x6ddE5KWrAOc9/Vnrv+DkEd7UxB7Dq9WN1AQe5YDNz/O/raPY8srJPmTH0j9dD2B/ToS99oyDvcaR/JHa5EWC0H3dSbo/i7k7TuONSdPe0ZGieHx7lER5Px+CGt6LvtaDyVz/U7iZ6+k8FQCZybNq/RxxMFowO/uLhQeOgHAmQGTOdFpCHFjXseSnE7q/BUUHjh+RX1ycVwSprra812CRw0ESaX7+oxlazn9wESKzyeRu3kn/v27og/yw6NFQ0eMlE9cR5tUdlvqPNzQ2e9z13m4XQxzsETI7sBR4NIHt7/B3z1M+t84lFpdMa4eF2/oE8ArUspLjSu8mO5eKWWsy0Qhbi4Rq3Ts8hSV+NuKtn2v5i1npcfMXPzsWLaUslAIsQXohXbluDJDTCr95BWDXs+UwXcx/PWPsNkkd3dqTXTNMFbYO9kHut3Mk3d3ZfrCVdz77GwkkrEP9iLAx4vdsWdY88seGtQK54Gp2usORj3Qkx72Z2wVr/kQ98HTtNev7N6MTL6AoY32OgvLzg3llgdAePvh9pD2ZFGh02PZ/wvWE86rHgaDnqljnmDYM89jtVnpf3t3oqNqs3y1NszqwX69OXXuAlNnzkav01Gvbi1emDTSkb+gsIjf/tzH/yaUuhBvs5Iz5x38X3sTodNRsO57rGfP4H7HXQAUrvkWr0cGo/P1w2fMOC2P1UrG08Nwv70vHj17IYuLsCYlEbDwffI+WOwS/sLLS6k3bwI1Jj1E/qHTpNoftpO18U/8urbmxu3ztVcdjLe/OsJq49xzi2n42f9ApyN1+UYKj7k+fTt/wyasickEv/Ma6PTkrVmHzs8PabbgdnMM+V9/hy4wgNCPFiC8PMEm8X7wXpIGPobMz0e4ueHetjWZr73tWhdWG5lvzXGJazl9Bs/+d2rLvdq4QNorcwmf/wrodOR88yPmk2fxuf8OAHJWrkEfFEDk5++h8/JE2iR+g+7hQv/H8enfG587e2ArKsaSkEzk8gVkzPnQJXZV1nHh2QTcaoZw05EvKD6XyLln5hA0SLvPK23ZD2Rv+pPwsQMIG3EvgUldODvR+cqPunMm4N2+GYYAX5ru+ICEWZ+TvvwnAvrdSvCjzqHU2a/NvKr2BuA77b8Ym7dA5+dH0BcryVvykSNu9I8LyFy1gaLj5wgYeDsAGZ+vI3fLTrw7xxC96X1shUXET9a2jyE4gFrzp2mZ9Xqyv/uZvK3apQa/OzsRMEjbPtbkVFL/+wZh9u2Xu9q+/e6zb79V2vaL+EzbfkiJ78P3EHfP4+iDAwl+cRJCpwOdIG/9Vgq22b/MSRvFGz7BfcAz2itu9m9FpsZhaKl92bLsufSPPO73jEJ4eCOtVop+/AQKSwyZtdpIf3XuXy6zPjQYhMDbx9tl2Q2WPseZZ97DnJRR+fZXgeOb9tJh+J1MO7EEKSWHVv/K3hXaLQkDP36G7yYtJjcli7tnPYXJ2wMhIOnIOdZO09pAkz5taT2oOzaLFUth2eGl/9+e+d+r7Nyzn8zMbLrdPYinhz7CvXf2unzGv9AnG5vdiEfPXlhOnSRgofZWgpJ9skGvZ+rjDzD8xfew2iR3d21HdO0IVvyoXVl+oNetDLu/N9PnLuOecS8jJYwd1I8AX237FxQV89u+o0wfNtC1zNJG8Q9LcB84yfHqMZkah6GVdpJi2V3xSB5b/EksR/7A4/GXwGbFlnQWy57NuPUejEGn49neLRj+2TZsUtKveV2iQ/1Y+af2o/X9retTL8SXDvXDeWDhBoQQ9G8ZRXSoH8eSMpm+ehc2KbFJSc8mNdHvXQddBwOQufYXCo+fJ+hhe//26Q9kb9qFT5fWNN660P66Ju05n14xjQm8tysFR85gDAvgpuNfYk5K58zw19C5Gakx4wnc6mon3WcmzcOalVe5faLYQsLslTRc/gIIyPntIFnrdxLySC+CH9DqsMaUR9C5mfBq1ZA6DWtzZrz9GaRWG1mb/yTkoZ4E3nkract/cvTnCXO/ov6CZ/C8qT4+7ZpRdD6Z02PfwbtdU2pMcG7DM1MWUBh73qXMiQtXE3jXrX/pWN1o/yrM5xJJeHZ2mT7ZOvohgp66H7/kblfWJ/e5FWF/mJpPl7akvf/VX+rrU+ctJ3zGcOr/MB9diYenpS7f+Jf6N2OIP9EfTAZAOG9l+6FEtQxADaO+boh/6tMhr1X24c1rpJTNhBA9gReBblLKXCFEDcAspUwWQpwBYkoMpfYFRkkppRCipZRyj33odIyUcqQ9dunPJZdVet4a4E20BwVsRxtinQNsBA5cTFdO+T8GQoE7gCjgZyAarWOIKZnPPhT6cSAGqC+lLC4TUEvXGZgopbzD/nTqZCnlS0KI24HvgRAp5SXHvxbu/LLKG6p7G+2W6LzpD1RpXK8XtV/9zQlHLpOy8owRjUnu1unyCSsp1H5/7c4a/as0bps47f29ce27VmlcgBq/baq2uACnm/eo0rhR+7QfWaq6jkGr5z21+1V53ItDqau6zV1sb4frl321z1/V5ORazrSo2m0HUHfvBvJeGVzlcb2mLAGotjJXV3t7oc4VPTeyUv579qpf0nBFzKmnLp+okozB9aq1Ty46WPGPs1fLrVkP8l4aVOVxvZ5bRsGyaVUe12PQywDsrXNXlcducfbbattHdtW8+/IJKynmgvYatuo6VldXn1xdcaHa6uJqLir9v1tYc9A//iRu2IVlV12XQohAtHdJ1wXOAA9IKTNKpakFLAXC0S5SL5JSzrbPmwE8AVy8x2eqlPJ7LkENpa5GUsr1wGfAb0KIA8AqoLx3QbwIGIH99odpvVhOmqstQxwwE9gB/IQ2xDrrkpkgFu2EeB3wlH1odnnWow2N/qmik+JyPA/cJoTYjTaE/Nxl0iuKoiiKoiiKUoIU//x/f9GzaLeJNkC7sPdsOWkswAQpZWOgHTBCCNGkxPy3pZQt7P8ueVIMaih1lZNSngGalfg8G5hdTrq6Jf4uAIaVk+Zj4ONLfHYsq5x5d5QI9ZmUcpH9NUtfo53QXsp2KeW4S5XFPs0MXPq9L1q6LWj3TiOlTEM7Ib5oXDlZFEVRFEVRFEW5fvUDOtv/XoJ2LjG5ZAIpZQKQYP87RwhxBKiBdiGw0tQV4+vDDPuDvQ4Cp9Gelq0oiqIoiqIoivJPFGY/8b14Ahx6qcT2W0xboo2SvWik/ZW5HwohAsrNWIK6YnwdkFJOLD1NCDENuL/U5JVSyv9c7XKEEL2A10pNPi2lrPobeBRFURRFURTlOnUtPPW55KtX7RZJKReVmP8T2v3BpVXqgQVCCG/gS2CslPLi+/Dmo92eKu3/vwWU8+JyJ3VifJ2SUr4MvFzFMX8EfrxsQkVRFEVRFEVR/tXsJ8GLLjG/e0XzhBBJQogIKWWCECICSK4gnRHtpPhTKeVXJWInlUizGFhzufKqodSKoiiKoiiKoijKP8m3wMXXQQwGVpdOIIQQwAfAESnlrFLzSr5EvT+u76cul7pirCiKoiiKoiiKcg25FoZS/0WvAiuEEEPR3mJzP4AQIhJ4X0rZB7gFeAQ4YH+eEjhfy/S6EKIF2lDqM5TzoOPS1ImxoiiKoiiKoiiK8o9hf5NNt3KmxwN97H//QgXvnZZSPlLZZaqh1IqiKIqiKIqiKMp1TUgp/+4yKMqVUA1VURRFURRFqW7lXoH8p5lba9A//rvxyPPLrom6vEgNpVauCYm3da7ymOFbtwBwunmPKo0btW8DAKm9OlVpXIDgH3/GnHqqyuMag+sBsLNG1b5Zq03c1wAcrHdHlcYFaHZqTbXFBTh6Q58qjdvo2PcA7K7Vr0rjArQ6v5rt4fdVedxbElcB1VcX26qhzLcmrmJi3YFVHvfNM59XeV8Bzv6iusr8e+Q9VR63XfxX3FPnriqP+9XZb6s8ZknJ3aq+Tw7dWL19clLnzlUeO2zLFs60qPq2XHfvBs63KTPq8S+rtXMjAFvCSr9h8q/rnLSy2vrkHdWw790crz1wt6rL3Oq89kyj6uqTqysuVN/3lmvBP/6s+BqkhlIriqIoiqIoiqIo1zV1YqwoiqIoiqIoiqJc19RQakVRFEVRFEVRlGuI7Zq6e/faoK4YK4qiKIqiKIqiKNc1dWKsKIqiKIqiKIqiXNfUUGpFURRFURRFUZRriO3vLsC/kLpirCiKoiiKoiiKolzX1BVj5ZphatsW39EjQaenYO1a8j79zGW+vnZt/J6djPGGBuS8/wH5Xyx3zPO871487rgDBBSsWUv+ylWOeR4dYgic/DRCpyPn63VkfbjcJa6xbi2CX5iIW+No0ud8RPZSLa8+LISQlyehDwoEaSNn1fdkf+b6/jtjTFu8nhqF0OsoXLeWghWuZXbr0h2PBx4CQBYWkDtnFtZTJ8Fowu+tdxFGI+j1FG/7mfxPPrriunpu5iy2bv+DwAB/vlm2wDFdmDzRewZoyzZU9usAACAASURBVJNgy0tFWorK5K83ZyyezaORZit5e49zdvJ8pMV6xcvX+3tTf/4Ex+cbtrxP+hc/kPXdVhpsmE/RqTgACvbGIovNeHeOQRYWceGZdyg8dFLLs/UDbHkFSKsNrFZO9hsHQNizj+F3x20ANDm4ipTFX5Ey+zNKi/jvk5WK63v7LYRPGeLIH/jk/aQvWlkmbuhzw/Du1AZbQREJz86i6PBJTFE1iHznWUcaY60IUmd/QsaS1YRMGoJ315sd85puX0jqp+tJmvdlmdg1n38C366tkQVFnBk/m4KD2vtRa785Cr9uMVjSsjjSfbRzHccNIOihngC0P/s5xUnpHB36JnkHTpeJ7VY7lIYLxmHw9ybvwCmOjZyDNFsI7NWG2pMHIG02sNo4Nf0jcv44SthDzveR1v/lE3SeHo51utq6CB7zCN7d2jnmmcICKE7KoN5LQwjs1hJbQTGxY+ZWWP5GC8Zh9Pcm98ApYu3lv8i7RX1arJ3pkqff/wbTuEsLiguKWT5xPnGHzpSJe9HdM/5Dm/s7Ma3pYwCE1I/kwTeGUbNpFOvedPYJ1dlfVEeZW2x/D2tBESfHzSX/QNn37brVCqXB/PHo/b3JP3iaE6NmI80WgvrfRuSIuwGw5Rdy+tlF5B92luWjP5eSlZbFgV/306pLDEUFRcyd+A6nDpZdxsg3x9C0XTPys/MAmDNxNmcOn6bfsP7c1k97t7DeoK9wPauSqU1bvEeMAp2Owu/Xkv9FqT65W3e8Btj75IICct6ZheXUSXQhIfg+Ow1dgLb9CtZ+R8FXZffhilTUJ1e6/G3b4jNyJOi142D+Z67ld+/eHc+BA53lf/ttLCdPlhvLo0MMgZOeBp2O3K/XkfVR2bYc9LzWljPmOtuyMBkJ/3CWdnwy6Mn/aRuZ85c6y9C+Df4TRoBOR97q78lZ8oVLXEOdWgT+dxKmRtFkzf+QnGXOfjZi9afY8vPBZgOLlaTBTzvmxWx+k6Oj3yO3nP7BvXYoTRaOxeDvTe6B0xwZ4ewf/Ds0IfrFxxAGPeb0HPb2/x8ANy2fBkCLk6tIeOvzKu+T25xeTnFSOsefeKPCfS96/nitTz54mpP2fc89ugb1Zo3E68Z6nH/tMxIXaH2uX+eWjrzNdn2IOSmD2L4TXGL+lfICBHRrScbGPVXeJ8f8NqdKYmVs2YdHvQhsBcWOeU03zuZQtzGOz6ZaodSfNwFDgDf5B05xavRsR6zaLwzFr2trbAVFnB43h3x7/dR9ayT+3WMwp2aVLtr9wAygMdAW2FWm8Mq/irpirFwbdDp8x40h45nJpD46GPduXdHXqeOSRGZnk/3uu+R94XpwN0RF4XHHHaQNe4q0IY/j1r49+po1HPODpo4i6empXOj/OF69u2CsV9slvzU7h7TX3iNrySpcZ1hJf3Mhcf2HEj9oNL4D7nLNq9PhPWIs2c9NIuOJwbh16Ya+tmuZrUkJZD0zmszhQ8j/dCneYyZqM8zFZE0aR+bwoWQOH4oxpi2GRk2uuLru7tODBbNeKjNdFhdgyYzDkhmHNTcFvXdIufnTvt7KwdtGcqjbGHTuJoIf6n7FywaIGHEP2dsPOj5n/bgdvzs7YaobSfHZRE7eMZqTd4wm+6cdmOpGcrzrk8RNnUvki0+7xDn90FQtrf3kFSBv+z6waAe5tE/XEjSoD27RtVzyeXeOqXTcohPnQOfsEn3v6ISpvmtcr04xmOrW4FSPx0mc/i7hz48EoPh0HGf6jdL+9R+DLCgkZ8Nv9vLu4fSdIxwxMr7/lYB+t+LewDW2b5fWuEVFcPjWpzg7+T1qzxzumJe+ciMnHnm+3LrO3rwbgN/qDCT2qXeo/9qT5aar+9wg4heuYXeHUVgy8wh7qCsAmdsOsLfrBPZ1f4bjY+cR/dZw0OmoMbq/I681PRtZXOxYp6uti/T3V3HmLmdd1B5/PwHdWuJRL4Jd7UdxfOICoisof5S9/Lvs5Q+3lx8AnY6o5waRsWWfY1Kjzi0IiQrn1c7jWDV1Mfe+PLTcuAA1b6yHh6+ny7SCzFxWz1jClsVrXJZTbf1FFZc5tH4kAHtvGcHpSQuo90r59Vp72iMkLP6OfR1HYsnMJXSg9oNI0fkkDt87nQPdxxP39krqvf6US74XB8/A3cudiKhIRnQaxoIp7/HkS8PLWwQAS2d+xIQ+Y5nQZyxnDmtfjFcv/NoxbdlrSyvMW2V0OnxGjyVzyiTShwzGrWu3MscRa0ICGeNGk/7EEPKWLcVnvL1PtlrJXfAe6UMeJWPkcDz69S+T91Iq6pMrXf4xY8icPJm0wYNx71r2OGhNSCBjzBjShw4lb+lSfCdMqDBW4JRRJI2YStw9FbTlrBzSX3+PrKWubVkWm0l84hniH3yK+AefwqNDDG43NnbEDZg0mpQxU0h8YAiePbtiiHItoy07h8y35rqcEJeU8tQEkh4eRtLgp3Hv0NYx/djEhdzw+hPl5qn33MNcWLiGP9qPxpKZS4S9fzD4etLg1Sc48Ohr7Ow0nkNPvOUop1dDbX2LTsdXS5+8M+pBTj79NlEV7Hu1Su17IfZ9z5KRy9npH5CwwPkjJDoddWc6192Sls3Zse9USXmT3//W8XfGxj1V2idf/BGjqmKZQgMcsSpSa9qjJC3+jgMdR2DJyiPYXq9+XVvhFhXJgY5Pc2byfOq8MsyRJ3XFJo49/EJ54Q4C9wBbK1zg38h2Dfy71qgT4ysghKgrhDh4+ZRl8v1aHeWpakKIu4QQz1YwL7eKlvG9EMK/nOkzhBATL5ff2LgR1rg4rAkJYLFQuHET7h1vcUljy8zEcjQWrK5XNvV1amM+fBiKisBqpXjvXtxvvdUx33w+HktcIlgs5P2wBc/OHVzjpmdSfOgY0mJxmW5NTaf46AkAZH4BxafOoQ8Ndsw3NGyMNT4OW6JW5qItmzC17+gSw3L4EDJXq2LL0UPogkucqBYW2AMZEHqDdon3CsW0uBE/X59y5jhjCFHxc/6zNu12/J239zimCG29dB5u1H1rJE3Wvk6TH9/Cv2fbcvP792pLwdGzjs++3W4ma81WvDu2cEnn2/1mMr/eBGhXj/W+XhhCAi65btbcfIrOJACQ/+dRzEnp+PRo55LmauLqvL0oOnHe8Tl77Va8u7d3SePdrR1ZX28EoHBfLDofL/Sl4nq2b07xuUQs8claGbfvwb1ptGO+KSyIjG+34Veq7vx6tiX9y81anj3HtDKHarFzdxzGmln+ruje0PllNnf3cQy+nhhDy+xq+N3SjNQ12glq8ootBPbWlm/LL3Sk0Xu6gZT4tIym8HSiY3rhwWPYCooc63S1dWHLKyhVKklQrzYkr9gCQM4lyu9/SzNS7OVPWrGFoN7O+oscejupa3e4/NrftGdrdn21DYBze07g7uOJT0jZuEInuGPqQ6x5xfXKW25aNuf3n8JWYqSEW7OG1dZfVHWZw29wfsnP3X0MvZ8XxtCy+4BvxxtJs9drysrNBNjrNXdXLNYs7Qpvzu5jmCKCXPLlZObi4e3JFnubPbYnFi9fLwLKWcaV6NjvtqvKVxmGRo2xxMVhsx9HijZvwq1DxX2y+fAhdCFan2xLT8dy/DigXYm1nj3r2l9fRsV98pUzNip1HNy0CbdbXI+D5kMly3/YUf7S3Jo1xFKyLf9YTlvO0NoypdoygCzQ+g1hMIDBgLQfn0xNG2E+H4c1Titj/obNeHQqJ+7h2DL7SHk8OjnXL/vP4xh8vTCV0z8EdGxGyne/A5C44meCb28DQOg9HUn9fgdFcalanaRmA+DbKpq8o+cc+auvT770vpdu3/dSS+x7lrQs8vadcBml5d0ymkL7ca+qy1taVfbJeh8Px7SqiJX12yFHrIr43HIj6Wu1r9+pKzcT0EsbseXfqy1pq7T6ySu1XXJ3HMaSmVNeuCNAbIULU/51rosTY6H5f1tXIYQeQErZ4XJpq2vZlSGl/FZK+WoVLLvCepZS9pFSZl5tbF1wCNbkFMdna0pKhQf80iynT2NqfhPC1xfc3HBr1w5daKgzVmKJuMmpGMKCywtzSYbIMNwaRVN04KizzEHB2FKcJxK21BR0wRXHdu/dF/POHc4JOh3+894naPk3FO/ZhSX2SKXLVR5h8sTgXxO9bzjW3JRLpzXoCbq3E1n2X8AjxtxHzvYDHO47idj7p1Nr+mB0Hm5l8hmD/dG5GR2fDUH+WBJSMQQHYKoVRv3vZhP1+Su4NayLOSHVkc6cmIYh3P4FXErqLnmB+qvfIWBAL2fs8CDMCVq5A+7vQf6eoxjDXL+0G8KD/lJcAEtiapm4xrBgLCXaiyUpFWOp9uLbtxPZa7eUyueMk735T8wJaRjDXWObwoMojneWuTghFVOpNOXxaFwXgOi3n0bv50VRQjpupU5iDIE+WLLzwKr9fluUkIYpItAxP/D2trTcNpvGy6ZwYtw8TBGBLmUx1o7EHJfsEvNq6yJ43KOOv8++vhxTRBBF8Wkl1rty5TeFBxLcpy0JS9a75PELCySzRNysxHT8wgMp7ZbBvTj005/kpFy+e9KHBldbf1HVZXYv8YUUoDg+DVOpWIZAH+3k116vxQlp5ba50IHdydy8p+x6GPSkxjvrIy0xjcCw8tvsQxMHMeuHd3ls+lAMJte7uEzuJlp2alXhulQVfXCpPjnlMn3y7X0p/mNHmem6sHAM0Q2wHDlcLeWsiC4kBFuKs75tKSnoL3Ec9Ojbl+I//ih3nj607P5b+oeaSxdGR+TyBdTatJLC33dTfFBry/qQYKxJJfaRpBT0IZWIKyUhc18nbOl8vPr3LZO3KCENtwjXdmwM9MGSna/dHgMUxTvTeNaPxODnRYuvZtB6/WuE3a/9AOMWHujS71RHnxw1awR6P6+/tO+5lsVZ3uCHeuFzW4ty0lS+vCGD+zjL5edVpX2yvtT3g78ay5xe7smrM1aAa72aE1Id27V0HWrbvGz/qlzf/rUnxvarvEeEEPOA3cB0IcROIcR+IcTzpdIsFkIcEkKsF0J42Oe1FkLsE0L8BowoEVcvhHijRKxh9umdhRCbhRCfAQfs03JLzNsihFglhDgqhPhU2C/XCSH62Kf9IoR4VwixhgrYr65+IoTYJIQ4LoR4orxlCyHchRAfCSEOCCH2CCG62NPtEEI0LRFvi309/yOEmGufFiWE+M2+fi+WWv4zl6jDi/XsOhbJmfeMECLY/vc0IUSsEOInoOGVbdBypl3hFVTr2XPkffY5gbPeJPDN17X7rawV3y8rK3FlFkB4uBP61n9Je2M+Mi+/xIxyCl1BaGPzlrj16kveBwudE202Mp9+nPSH78fQsDH6OlGVKldFZHE+lswLWLOT0Hle+upOnZnDyNlxmNw/tJNyv9taED7iHpqun0WjVS8h3IyYalTwxayc9bcVFBLb8TFO/h975xkmRbE14LcmbM45EBckCEiQpIISBAEDiKLiBVFBUESRICoYUARRUURBwBww4jUgAhIEERQkJyUILGHZnOPshPp+9OyEnQF2YfiUa73Pw8Ns96lTp09Xne7qSjeOJX36OwS2SEFUb1jb/X9k0CQO3/QIqfc+Q9TQGwjq0MJDHxYr5dv+9CgLXnvDa6O3WhqnYm8iLjJGAyE9O1G8fEO1dM6Eed/8fBrdnsrPVhazP15OyW97AKjMzKfh1GHe053BHwB5y39nR9ex7L/nJeo9doeHfECLRpiPnaqm05vKs/siZ7ZzyGzivX28mlab+5ky7R6OTlukzUk8S5rqfgmLi6R1v05s/OBHL0Z44RzukYeK08ULfGzzWe65XeisMmFXtiRucE+OT6/ZUGdv/vjkpY94qMdoJt00npCIUG6+/xa38x2u7cj+rb758HdmahGT27QlsO/1lLy90O24CAgkfOpzlLz5BrKszHvi/09OU/6MbdoQ2K8fxQsXej1fs/JxBmw2Tt1+PyevG4xfy6YYGzWw6625jd7IHDGWzKH3kz32CUJu7Y8uwrOX3bMYe6s39lN6PaGtU9g95AV23/E89cffSmBKYs3sPM+YbM7Mp94zd58mXS39X008c+E3BDarT0gnlylW52jvvi7OaRINpw7zcUw++3Wel67qnKlcn2fZ/CciL4J/Fxv/64tvNQXuAb4FbkWbOC+AJUKIq4HjwCXAYCnlfUKIL4FbgEXA+8BDUsqfhRAvu+gcDhRKKTsIIfyBjUKIqq6KjkBLKaXnygLQFmgBnAI2AlcJIbYCC4GrpZRHhRCf1eCaLgM6A8HADiHED9XzFkJMAJBSthJCNANWCiGaAJ8DtwHPCCESgSQp5TYhRCsX/XOA+VLKj4QQrh8Eett95c2HTYF7pJTuEzm9IIS4HLjD7g8DWmN622lkRwIjARbdOohbb7jecU4fG4stJ8dbMq+U/7CM8h+WARBy3wisLl/d9QnOhp0+LgZrVq5H+tNi0BP36jOULPuJsjXuDQBbTja6WGfPtC4mFluup836himEPPIohU9OQhYXeZyXpSWYd+3Ar4P3YctnQxcQhi5Ae7mwFGWATfsoIC0VCL0RTjOYImncbRiiw0gdMd95UAgOj3yRisPujaQGr44huGUKlRl5HLrrecw5BdgqnItjWHILMCTGYE7PwWofrlSx9zDWwhICW11C6S9ab5QxIRpLZp6WJkv735pbSPHK3whs3YSyLfswZ+QS1Eb7nnJi3Cyi77kJs122CnN6DsZEZ09DTfUaE51lwZAQ46k3IweDS3kxxMdgcSkvIVe3x7TvMNZc9548v6YN3P42JkZjznTXXZmeg19SDKVVaRJjPGSqiBnWj5jBvQAo26UNz838ZDXNP34CnUFPZYZ7OktuEYawYNDrwGrDPzGayox8D71Fm/4koEE81pJy/JKc/rNm51N5PN1N9lx94UqdBweQ9dV6/JOcPQh+iVGYqtlvPoP9oa1TaLZQmyteNcTyiV/mcGjDXiJc9IYnRFGU6X7NyS0aEN0ggcd/1ubqGQP9eHzdbGZ2G4c3rJnZFyxejFv2Aid2HTkvm68c2otOg3sQGhtB/kn30SB+SdFUVtNlyStCH+70q19iNJUuZS6oeX1SZo1m/5BpWPK1YZjxd/cB4MkPnsZqsRKTFIs22hCiE6LJz/Iss/lZWr6WSgs/LV5N/5E3u53vcmNXNixZT4drzy3G1RRr9Zgce5qYnJJC2IRHKXhiErLIJSbr9YRNfY6KNasxbfjlgtrqDVu1kVK62FisXp6DhpQUwh59lILHHnO33wVrZrZH/bVm16IsV9lUXErF1l0EXtVe05uVgz7epY7Ex2LNqbleW04uIYP6EzygH/qoSCwZmW7ntbrvLT4EIfQ6pNWGf5JTxpSeizmvCFuZCVuZicJNfxLSor42ssalrl2ImJz1ySqafjQFYdRjrmXdq05lei5+LvbqQ4Mo35dKUJsmlGz+o9b2OuyotthU7M1dzjsmR1zVgujrtPJQ1VCN7tOB3BVbzltXndH9Kdt/nNwVW7xfTzW/Gl18UN2H2j33fA4q/t38z/YY2zkmpdwE9Lb/24HWEGuG1sgDOCql3Gn/vQ1oIIQIByKklPauHT520dkbuEsIsRPYDES76Pr9NI3iqnMnpZQ2YCfQwG7HEZc0NWkYfyelLJdS5gBr0Rqq1fPuUmWzlHI/cAxoAnyJtsIeaA1kbytfXOViR/XrPp0Pq/xcE7oC30gpy6SURcCS0wlKKd+SUraXUrbvmZOLvk4d9IkJYDAQ0LMHpo01n8Kti9BemHVxcQRcfTUVq9c4zhnrJWNI1vQG9+lG2c+/nU6NBzFTJ2A+cpyijz1Xs7Qc2I8+uQ66eE23f7ceVG7a6G5XbBxhT0+j+OXp2NJOOo6L8HBEcIj2h58ffu3aYzlxnHPBVlHkWHDL7ZOp3k/7W3oujxAz+FrCu7Xl8IOvun1RLfx5B3H3OD9QBLXQerFTx89lX+/xHLpLW1ymYOUWAps5F1wpWvM74TdcTemWvY4Frox14xF+RkKuuAyAwDZNsRaXYcnORwT6owvWhoKKQH9CurTFdFCbs6wPD8EvpY6m2Gol/IarKV7tPtyxaM1mIm7uUSu95bsP4t8gyaEj7PqrKVnjXqxLftpM+M3aQh4BrZtiKynFmu18sIbdcA1FS392SxPc9XLCrnPOYxRGA5E3daVwlfsQx8JVvxN1S3fNr22bYC0uxZLl/aGd8+Ey9vcZx193PUfBj5qN0X07UZmZj6W4DHOWZ2O08Nd9xNygzZmOu60beT9qLxYBDRKctrZqiDAaKFi/W+tVqbLZ388nvjDWT3L7O3/1NnJX/E7cbd0ACG13CdbT2F/w6z5i7fbH39aNXLv9Wzo+yJYOo9nSYTTZ32r164WuY9m3civtB2prCdRr25iK4jKPocd/rt3Bcx0eYEaXh5nR5WHM5ZWnbRQDmPYduGDxYna/J87b5l8/XsXsfk+w6ZPVZBx0xpOQdk2wFpVh9lKeijbuJdru19hB3cm3+9UvOYYm70zir4fnUHHE+VEk84MVADx/93OUlZTTzV5mm7RtSllxmaMR7IrrvONOvTtz/IBz/YGg0CAu7dyS31d6Dln2NZb9+zEk10GXYI/J3Xtg+rVaTI6LI3zqNApfmI715Em3c6ETH8N6/BjlX315wW31hvnAAfR1nPYH9OiB6Vf356AuLo7wadMomjHDw35XTPsOYKiXjCHJXpavq3lZ1kWGowsNBrTYENipHeaj2voMlX/sx1gvGb1db1Cv7pSvr9mzWgQEIIICKVn8HVnDx2I5lU7FBmfcCbv8EizFZVR6iQ/5G/cRe6O21kTCbdeQY2845azYQnjn5gi9Dl2gH2HtGlN2KI3iHX+5xbgLEZOj+nbCnJV/xroXZa97MS51zxslO/8iIMUZP6MGXI0hMpQKl7pUG3urMFSb+5y3Yst5x+RNl97LxnqD2VhvMIW/aY323BVbfKKr4limQ9fpKP51L1HXazMZYwZ1J3+ldl8LVm4h+lbNP8FniImKfzf/6z3GVR/OBPCClNJtTJEQogHguleNFQi0y59uBIBA60l2G8cmhOjmkp83qudjoEbjQjyoblfV3655e9UrpUwTQuQKIS4DbgdGeZPzkkeVztP58EzXXVP9Z8Zqpei1OUTOehl0OsqXLceSmkrgTTcBUL5kCbqoKKLfWogIDgKbJPjWW8m5axiyrIyIac+hCw9DWiwUzX7NsTgJQO4Lc0mY/wLodBR/+yPmw8cIHXQDAMWLl6KPjiTps3nogoOQNkn4kIGcvHkEfk0aEnpjLyoPHiHpC22FxPw33nPabLNSMu81wmfM0rYGWbkM67FUAq7XbK74YQlB/xmGCA0nZIz2YiutVgofGoUuKprQiZO1RqROYFq/DvPmmr+AP/rMTLbs2E1BQRE9Bwxh9PCh3HLjdej8g9H5hwISKSXWYvev8cb4SMyZ+TSYeT+mk9lcukSbep6/bBOnXvuSU68tpt6z99Ji9WsgBJUnszg0bLpH/unzvqbxAueaauF9riL/ix8xxkRSb+P7SJvEmltA2qOvEXJNO5qsfRtbhYmTk7ReMENMBPUWPAmA0OsoXPIzJevt85yfHomtqBRddDjN9yym4s+jmA4dJ/LOvpqtny6nZO1WQru1r5Xe0J6d0IU452WKAH8q/zpOxB3a/KuCz5dRum4LIdd0IGX1u9jKTWQ8MdtNPvjKtmQ89YabL+KffgDh55xvfdmuj8mc/zUVB08QM0TrfctZtIKin7YR3qM9LTYswFZu4tgEp54GcycQ2rklhqgwWv7+LumvfEbuF6tJnjzM8XGi3uN3YErL4dAYZ7rmn0zm8Pj5VGbmkzrtY5ouHEe9x++gdG8qmZ9qH4eib+hM3KBrsJkt2CoqOTBqtrZt0+R3uPQTbTuTwq9X+cQXcRPvwa+hc0X4w0++T2VGHlE929F+01xs5SYOPvKm43yLTyZzyMX+ZgvHUf/xOyjZm0rGp2s4E3+u3UGz7m14/OfXMJeb+OJRZ+ga/v4kFj/2NkVneCkKjQ1n7JLpBIQEOoYjioCACxcvLpDNbTbNx1ZaweFxcx1yTT+ewpGJb2LOzOf49I+5ZP546k66k9K9R8n6bDUAdcbdhiEy1LGirrRY2dt3kkPHzG9eIjQyjLDIUN7f/jEF2fnMnfi64/yUD57mzUlzyc/K45E5EwiLCkMIwdE/jrJwsvMed7quM7vW78BU7rltnM+xWSl+4zUiXpyF0OkoX26PyTfYY/LSJQQPHYYuLJzQsfYPJFYr+aNHYWzZisDe12E5cpjIhe8AUPru2zXO+nQxuVZYrRTPmUPky9pzsGL5cqzVnoMhw4ahCwsjdJzT/rxRXh71Vht5M+cSby/LJd/Zy/Kt9rL8lVaWEz/VyjJSEvafgaQNHIE+JoqYaZMQ9udT6cr1lP+y2aE3/6U3iH39RYReR8mS5ViOHCN4oKa39Oul6KIjif9wvkNvyB23kHH7vegiwol5SVs5WRj0lK5YQ/H7nxJ+v7YdWZNX7ufA2HmOS2j1yRMcGL+Aysx8jjy/iEsXjqPh44Mp3nOU9E+1xRfLDqWR99NO2q99BaSN9E/WULpfa8RXpOUQWD+egCb1sJaUEdy2KSEdtak1vojJdR67k8q0HA4/NMeRzrXunZj+MY1d6l62ve4ZYyNoufxl9KGBSJskccQN7O72MGmzF9Notrb6vyE6guz3l+JXJ56YIX18Yi/A4affx5xV4LOYXJmujRbwlS5psTp0VRHQKInLD3/ByRc/IfOtJZyc/hEpb04gedKdlO07So7dr4VrthHe43JabZyvbdc03umflHnjCb2iBYaosKpDw4F3gZuBN4BY4Ae0jq1aVtwLh+1cWhGKMyJqOz/qYsHeYFsqpWxpHwY8DegppSwRQiQDZiCoSsaeZiIQIqWcKoTYDYyWUm4QQrwIXG/XNRLoBwySUprtQ5TTgA7AzKm+zAAAIABJREFURCnlDS42lEgpQ+yNZsc5+3zercAXwEGgq5QyVQjxCRDuqqPaNU0FBuAylNr+u0k1/eOBFlLK4Xb7VgFNpJQm+/DoK4C2UsoWdvm7gfZSyjFCiCXAl1LKRUKIB4CX7ddQIx+e4X6kAu2BesAHQCecQ6kXSilnnSl9xtXdfF5QE9avA+Bo614+1dtw1yoAcq67xqd6AWJ+/Blzjud+iOeLMSYFgC3JN59FsnZ0SNP2ad2b4rVInxctjyy9YHoB9jfpdxbJ2tHsoDaUf3vd/j7VC9DuxHdsTLjV53qvytC2ablQvvjlAtjcNeMrJjYY7HO9s1I/83msAGe8uFA2b0oa6HO9nU99zcD6N/lc79fHTjuAyCdk9fR9TI5bc2Fjcma3bj7XHb9uHaltfF+WG+xcxYkOPc8uWEvqbtEaSeviB51FsvZ0y1x8wWLy5gtQ9zqd+hrw/XOk3Qlta6gLFZMvlF64YO8tF0WT86X6Q/7xjbhJxxZdFL6s4n+9xxgAKeVKIURz4Df7JP8SYAhaz+3puAd4TwhRBrj2Dr+DNgx6u30BrWy0xuq52FUuhBgNrBBC5ADel49053e0r1b1gGlSylP2xq8rbwILhBB7AAtwt5Sy6vPaV2jziKfhnbHAp0KIsYBjvN85+tADKeV2IcQXaF/djgH//xO1FAqFQqFQKBQKhcKF/9mGsZQyFWjp8vcctAZhdVxlZrn83ga0dpGbaj9uAybb/7myzv7P1YYQ+/9u56SUY1zE1kopm9kb2fPQepLPxEEppdsO6V70VwB3e0sspcyk2n2XUn6A1ouLfZ6y6+atM13kzurD0yGlbODyezrgOf5WoVAoFAqFQqFQKP4G/mcbxhcR9wkhhgF+aEOjT7O3gkKhUCgUCoVCoVCA59KpivNFNYz/ZqSUs4HZrseEEPegDWl2ZaOU8kH+4QghNgPVNqZlqJRyz99hj0KhUCgUCoVCoVCcDdUw/gcipXwfbR/liw4pZae/2waFQqFQKBQKhUKhqA2qYaxQKBQKhUKhUCgUFxH/+CWpL0J0f7cBCoVCoVAoFAqFQqFQ/J2ohrFCoVAoFAqFQqFQKP7VqKHUCoVCoVAoFAqFQnERYVODqX2OkFI5VXFRoAqqQqFQKBQKheJCI/5uA2rC9Pr/+ce/G0859slF4csqVI+x4qKgfM1bPtcZ2HMkACUT+/tUb8is7wAw7f/Zp3oB/JtdQ2a3bj7XG79uHQBb6wzwqd72J78F4ESHnj7VC1B3y5oLphfgSKvePtWbsmclANvr+ra8AbQ78R076vleb9vjWln2dZmrKm97U27wqV6AlkeWcrR1L5/rbbhrFaVP3eZzvcHTvgS4YDb7uk6DVq9n1h/ic72PH1vkc52umPau8rlO/5a9LmhMNucc8bluY0wKpVMG+Vxv8PTFlC2ovtPk+RN0/xwAdta/yee62xxbcsFi8uakgT7X2+nU14DvnyPtTmix/kLF5AulF2BL8s0+1dsh7Ruf6lNcXKiGsUKhUCgUCoVCoVBcRNj+bgP+B1GLbykUCoVCoVAoFAqF4l+NahgrFAqFQqFQKBQKheJfjRpKrVAoFAqFQqFQKBQXEf/4lbcuQlSPsUKhUCgUCoVCoVAo/tWohrFCoVAoFAqFQqFQKP7VqIaxQqFQKBQKhUKhUCj+1ag5xoqLho37jvLS4rXYpOTmK1ty73Wd3M5/sGoLy7b8CYDVauNoRh5rX3qA8OBA+j75NsEBfuh0AoNOx6ePO/fg1Ddti3//+0Cnw7x5Fea1//Wav65uYwIfeomKRbOw7v4VAP/bHkJ/aXtkSSHlsx72SLNh+15efPsLbDYbA3t1Yfitfd3OF5eW8cTs98jIzsNqtTJsQG8GXHsVAIu+X8N/V/4CUjKwd1eG3nStV7v8OnYkdMwY0Osp/+EHyj791O18wLXXEjR4MCIwEH10NLaCAsq++85DDqDucyMI73E5tnITqeNep2yvtodmWLe21Ht2BOh15Hy2iox52l6K+ogQGr05Eb+6cVSeyOLwAy9jLSzFr04cLde94dAb+fgjlP+8kYgJD6KPjEAKgdDrSbvGubehoX5dop6ehF+zxhTOf4/iRYsd50RIMFFPTsTYqAFISd60Wc7ru6IDERMeBJ2O0u+WUfzh527XdK56A69qT/RjDyD0Ooq+XkHhu1+46TU2rEvstAn4N29M3usfUPjhV45zsc+NJ6hnF3QB/lgysij6eoXXe1fn2fsI63E5stxE6vg5lLv4u87U+0CvI/ezVWS+qZXJwEsbUu+FBxD+RqTVxokpCzBEhADQ4rd3QEqsZRVgs3HgxolIkxmA5GfvI7y7dl+PTXDmU+/lhwjr2R5LbiH7eznLb4N5j+KfkuT4O+qdd8gbMcLxd03LHIAsL6d49mwshw97XP8lP71F/pcryVnwlce5xKdHEtKtPbLCxMlHX6Nin5a+yfp3sZWWI602sFo53H8cAHHjhhDWS4sJCQtmUrxkJRGjhiB0Ooq/WU7he9XuX4O6xDw3Ubt/b7xP0UeaDfr4WGKnT0IfHQXSRvFXyyj61Lmvpb5xa/yuvweEDsu2NZh/+c7brUWX3IiAkdMxfTkb677N2v0bPxcqK5A2G9isVCx4wi1N4JXtiXps9DnbbKiThCE6EltpGYUfLcYbta3jdZ4cRvi1HZBmC6ZjGaSO1+q1zqCn74sjaNSjDf4hgZQXlLD4nllk7k31yLPvSyNIbNUQhCDvaAY/TFiIuczEpQOupPP9WgyoLKvwaq+v2bDjD1587ystJve8kuED3fcrLy4t54k5H5KRk6/F5P49GdDjCo6mZTLp1fccciczcxl9x/WMaOm5/7Sv6kdNeHLGq6zf+DtRkRF8u2hBrdLqL2mjlWWdDsvWNZjXf+tVTpfciID7Z2D6fDbWfZucJ4SOgNEzkUV5mD6e6Ti8MTWbl9f9ic0GA1rW4d6OKW76tp7IZdySHSSFBwLQo3E8ozo3BmDR9lS+2XMSIaBxTAjTRzj3Do974Bay5ns+n5On3kdY9/bYyk0cn/ga5XuPYEyMod7sRzDGRiJtktxPf8R0JI3kZ0Yg9HoqDh3HPyVZSz95GGkzPgTOLyYb46OQlRashSXaueb1afji/ehDA8Em2dtvEn5xkTSePx5DRAile49y+KE5SLMFgPrThhPRox22chOHx82lbM8Rwru1pdHrD6MPC8JSUOpx7bF3X0/ihDvRBfljLS7jryFTz+k5UkWTDe+DlNhKy0FKDvcfh6zUniPnEpMjBnQD4NJ9X5Hz3hKyXvnI4xrOptcQE4kuJJDKo2lu56swRIaiCwmk0ZsTMESGULbnCEcedvq13nPDHTHv6Lg33GPec8MROh3Zn612xDw7+4DmQEdgq/3Yf4BHXWQuA9oBOz0u6v8JtV2T71E9xoqLAqvNxgtfrGHemIF8/dTdrNh6gMPpuW4yd/fqwJeT7+LLyXfxcP+uXH5JHcKDAx3n335kEF9OvsutUQzgf/Moyt95lrKXx2Bo2xURX9fTAKHD7/phWA/scDts3rqGiref9W6z1caMhZ8y/5mH+Xbusyz/ZQuHj59yk/l82Toa1U3kqzlP8+70icx6fzFms4VDx9L478pf+HTWEyye8zTrt+zm2KlMz0x0OkLHjqXgscfIHTaMgB490Nev725Hejr548aBlBTNno0tN9erHEBAw0T2dnmAY4+9Sb0X7nfkUe/5URwc+hz7uj9EVP+uBFxSB4DEB2+haONu9nYdTdHG3SQ8eItDlyk1w/E7/6XXiZz0MNljnyB7/JPYsnNACLe8bUXFFLwy163hWkXkhDFU/LaFjEH3kHHnSMxHjzlsq9Kbcdu9BPXugaFh/fPXC8RMGUPG6Cmc6H8fIX27YUyp5+7XwmJyX3iTgg88G3XFS1Yjy8oxp2U60lcnrPvl+DdM5I+u93PssXnUm/GA45rqPj+Kv+56lj97jCGyf1cCLtHKZPKUYaTP/pz9fcaRPutTkicPo+7zozR7ikqxVZpJfeAlDt32JNJsdeQT0CCRP66+n+OPz6Pu9AccNuQuXsPhuzzLb+qDL3Og7zjH36b1650na1rmxo4lb/hwSj/6iLAJE9zSV/HXdaMJv/Ea/Bu717mQbu3xa5DEoR4jSZs8l6Rpo93OH71zModveNjxAgaQ8/Z/+avfQwCU/bKZmCkPkzl6MidvHkFwn+6e96+omNwX57l90NBOWMmbtZC0m4dzasjDhN1xkzOtEPjdOJyKj2ZQ/sY49JddhYhN9vAfQuDX+z9Y//J8Xyp/71kq3pzk0ShGpyN68kPnbvMrb4HFQtrg0diKigm56TqPvMN7XF7rOl60fhf7ej7MH70eoeLIKRLGaHW82fUdCa8TQ/ruI8xuNRKkpN9L93n6Aljz3Ce813cK7/WZTNGpXC4fpjVGC09k88ltz/Nen8n8+rr3RpkvsVptzHj7S+ZPGc23rz3J8g3bOHwi3U3m8xXraVQ3ga9efYJ3nxvLrA+/wWy20DA5nsWvPMHiV57g85ceI8DfSM+OrT0zOd/6UUsG9OvFglefr31CodPK8ofTKZ9TVZbreJe7bgjWQ55l2XBlP2R2mtsxq00y86c/mDugPf8d1oUVB9I5nFvikbZtciRfDLmKL4Zc5WgUZ5VU8NmOY3zynyv46q4uSHSIK5zPlMibrsb/EvdYEdr9cvwbJvHnNaM48cQ86jyvxTdptXLq+ffY3/NBDg14lJi7+lF35oMcGfYsJ6bMJ+TKy0gd8xIAmQu1snc+MfnUi4uoTMvBdCydY4/NA6DxG2NJfXwhe7o/wp+3PoU0W6k7ZSjpb3/Pri5jsBSUEDu4JwDhPdoR0DCRXVc9yNFJC2j4wkjQ6Wj44ihsJjPbWt2NObvA7dpDrmhF9O3XUrbrIDsb3cqxR1475+dIFbaiEqTJzIkxMzk6+AmkRXuOnFNMfvcbsGnLQ2XM+pioO/vUOtZnzfuS8j2H+KP5QLfzxsQYN7m6U+4i8+3v2dPlQSyFpcS4+NW/YRJ7uowm9bH51H9hlMM/9aeP5NCQaezt/jDRA7o4Yp6dgcB63PkEaGP/NxRI5W9sFCsuDKphrPh/QQjRQAix91zT703NoG5sBHViIjAa9Fx3eVPW7frrtPLLt+6nT/tmNdJty81A5mWC1YJl5y8YWnT0kDF2uR7r7t+QJYXuaY/8gSzzfOgD7D10lHoJcdRJiMVoNNCnawfW/r7LTUYIQWl5BVJKyipMhIcEo9frOHoyncuapBDo749Br6d9yyas2bTDIw9js2ZY09KwpqeDxULFTz/hf9VVbjLmffsw1KmDNS0N04YN6GJjvcoB5H61DoDS7QcxhAVjjIskuM0lmFLTqTyeiTRbyPtuAxG9tZ65iN4dyV28Vku7eC2R1Xrxq/Br0QzziTSsaelU7tpL6fLVoNe7+zK/gMo/DiAtFncfBQfh37YVpd8t0w5YLMiSUg+9WCyUrVpL4DVXnrdeAPPxU1hOZoDFQunynwnuXk1vXgGmfQfB/uLgijSbMZ/UbKpKX53w3h3J+6/mu7IdB9GHBWNw+DvD4e/8Jb8Q3tteJiXoQ4MA0IcFISstjg8Q5X+mkrd4DeG9O2ItKAab7Yz5AJT+/gfWAu/l15WKNWscv2ta5mSJptf8xx/oYmPd0jv9ZKFw6XpCe3V2Sx92bScKvvlJu66dBzSbYyPPaKOtpNyZR/262EpKsaTZ79+KdQR187x/lfsOepQLa04elfu12CLLyqk8chx9nPYSpqvTWIsX+VlgtWLd8yuG5h08bDF07otl32ZkSdEZbXbFv2VTzCdOnbPNwmjAfOIU5r9SqTxynIqdnuE2onfHWtfxovU7wWqzpzmAX2K05hsJ4XVi2PfNRgwBflSWVmAM9ic4LsIj30qXe2PwNyKl9rKctu0QpqIy7ff208dzX7H3r1TqJcRQJyFGi8ld2rF2y243GSGgtNzkEpOD0OvdX5U27zlA3fhYkuKiPPI43/pRW9q3aUV4WGit0+nqNMaWV1WWLVh3b8TQvL2HnOGKPlj2bUKWupdlERaFoWk7zFvXuB3fm1FA3Ygg6kQEYdTruK5pAusOe/moexqsNonJYsVis5HYqAmm/CzHufzvfyG8l/szJrxXJ5f4dsAR3yxZ+Y6eU1tpOZbsAiw5hVSeyCR6cG8Kvt9AWDftei252nP9fGJyeO+OlG7fjzkzj7IdBwEoP5pO2R+pWh75JWCzEdalFXlLfwMgZ/FaIvtoeiKv60iOvW6WbD+IPjyYiB7tMJ3MAgFCryfv+41u1x47tA/mjFxyF2uxsmjd9nN+jlRRsT+V/P+uJrRXZ7fnyLnEZP9GdTEd0z486QL8MB1Lr3WsD73mcq/nE550/wgXelUr8n741elX+7tIxHUdyf1Ku6eldr8a4yIJbqvFPJNLzIu8zu3d78AZLw4GA5+dRUZxEaIaxv8AhIa6F2cgq6CEhEjnwz8+MpSsQu8v9OWVZn79I5Vr217iOCYEPPDGfxn8wsd8tcH9RUgW5Lj8zkWER7udF2FRGFp2xvyb9+GwpyMzt4D4GOeLU3x0BFm5+W4yg/t15+iJdHre8yi3PPwsj913Ozqdjsb1ktn+x0EKikooN5n4ZdteMnPyq2eBLjYWW3a2429bdjZ6Ly9ZVXKB119P5e+/n1au8pTTF5XpuRgTovBLjKIy3eV4Ri5+idp1GWIiMGdpdpmz8jFEhzvk/OrFO377d2iHNdNppzUzG1Gtx/h0GJITsRYUEvXMJOIXLSByygREQAAA+tgYD7362JjTqaqxXgBLhlOvJTMbfXy0NzXedcfFYM3Oc0tfHb+E6Gr+zsEvIRpjtePm9FyMCVreJ6e+Q/KUu2m5+V2Sn7yHghWbXGQlkTddTeyI/sTdf7MjvTEh2u3+mTNyHPpqijXN2StU0zJXRVWZc03viiU9B2M13xoSojG72ZyLocpmKWnw4XM0+u41Iu9w7xWNmzBUy/PqjpRvc9Zza1YOhvialQs3O5Li8W/WGNOe/YAWC2Shc6SKLMxFhLo3jkRoJIbmHbFsWelVZ8CwKQTcPxND+55ux/VxMVhdylxtba5KX91mV4wJUbWu467E3H4thWu3A3Bg2e/oDAZ6PzeM0b+9xua3llGUlktovPeX5X4vj+ShrfOIbpzEtg88fdP6jm41vtZzJTOvkPgYp33xUZFk5bp/7Bzc9xqOnsyg54gp3DJ+Bo/deys6nfvjecXGbfTtcrnXPM63fvx/4VGWi/K8P/su7YTl91Ue6f2uv4fKFYtAug/mzCoxER/qHKkVHxJAdonJI/3u9AJu+3gjD36zlcM5xQDEhQRw1+UN6PvOz/R6ay2JCQmEW10+VqZ7xi5jQjTmU05/mzNyPeKJX504/BvXoeLgcQACGiahjwgh9t4bAQhqrfVYn09Mjr61B5E3deXUzI8dcvoAP5p++hQtf5xF4ugBGKJCsRaWOj40Vabn4mfX45cQhck171O5BDapQ8XRDNLnf0fbLQtJfNAZ1wH8U5LwT0ki4eHbuGTxdIJaNz7n54gDKQm/8Rpi7u1PzEhnb/25xGRjQjSGGO1DWcRN3Sj4ek2tY31Yr87EPXynQ685I5fwG6/GnOEsu/qIEDe/upYT7Z46Zc1VMc9rLKzVc/F2/gENY5v45/+72FCNsb8Jew/qn0KIN4HtwFNCiC1CiN1CiGftMi8KIUa7pJkqhJhg//2oF/kqnW8LIfYJIVYKIQLt59YJIdrbf8cIIVLtv/VCiJdddI06i92ThBB7hBC7hBAz7cfaCCE22dN/I4SItB+/3C73G/Cgi45a5QkgvezWdrr6tn73YdqkJLkNo/5gwmA+f2Io88bcwpc/72TboZNnyMw9L//+IzD98KHHC8DZ8WJztcbgxh37aNqwLmvef5nFrz3FjIWfUVJWTkrdRO4Z2IeRz8zmgamv07RBHfS6GlZX6X1nOxEVRWC/fhQvXHhGOc9L8PT02ZKas/LY3dH5RTd08ECE8RyXNNDr8Wt6CSVfLSFzyP3IigpC775DO+etENTkus6m1xs11Xs6uzxkvPlVnvGaYob25eSz77K303BOPvsuMXc556wHt7+U7EXLKVj2KxHXdSbkqstOb0xtrqUmnEafsU0b9zJXw/ReP5rYZY4MmsThmx4h9d5niBp6A0EdWjhEsl7RXkortu/FL6V+teS1u2YRGEDcK0+T+/J8ZGlZ1VFvxrv95dfvbipXfuLVJxVvP0XF/Mep+HgGhk7Xoavf3CXD05SHGhsswKB32Iyp0ruMV/PPXscTH7oVabWS97U2+iGxTQog+e99s1nQZTwd7+vn1htcnWWPvsXcjmPI/esUzW907zWqd0VzLrv9mhpc5HnixbbqLtm480+aNqzDmnems3jWE8x4ZzElZc4eb7PZwrote+h9ZdvzyhdqUT8uBDWInX797qbyR8/Gr75pO2RpIbZTR84pr2Zx4Swbfg1fDr2KO9rUZ9z32mioogoz645ksfTea1h5X3cqrTaOF5S5J67uy7Nchy4ogAYLHifvq5+cIy0MenRBART8oPXANnxzkl3Xucfk4o27yXp/KfVefsghEnhpAw6PeY0/Bkwmsk8nQjtdenpbveUNCD8Dkdd1ZGenBzj21Lvul27QI4wGjj/+JmnTP3Bcx/k8R4LaX0reJ8soXPErYb2vIPjK1nbzzi0ml+85BEDBknWEdmlT61hftu0P0l9416lXJ4gY1Ius1xbVSMdp/XCmNGenE1AGnPMoSMU/F9Uw/ntpCnwEPAYko03ybwNcLoS4Gvgc7atUFbcBi4UQvYFLvMhjPz5PStkCKABu4cwMBwqllB2ADsB9QoiG3gSFEH2BAUAnKWVr4CX7qY+Ax6SUlwF7gGfsx98HHpZSXnEueQohRgohtgohtv6+7zAZ+cWOc5n5xcSGh3i9oBXbDtCng/sw6jj7AkVRoUF0b92YvanOeWUiIsbldzSyKM8tra5uYwKGTCRo8lsYLrsS/4Gj0LfwPmTYlfjoSDJznLoycwuIjXIfZvjdmo30vKIdQgjqJcaRHB/D0ZPa0NiBvbrw5eyn+OCFRwkLDaZeUjzVsWVnu/XA6WJjsebkeMgJPz/82ralYMoUZFHRaeX8kpy+8EuMxpyZp33VdpnP45cQjTlDuy5LTgFG+7BcY1ykY0iarLRow7DsWDIyMdRzzt/Rx8fW+KXfmpWNNSubyn1aD1jZmvX4Nb3Efi4Hfbzz+vXxsVhzcr3qqY1eAEOCU68hPhZrVp6HjtNhycxBH+vscTPEe+mdT8+p5u8YzJl5mNNz3Y4b7fcBIPrW7hQs14bhFSzdiH+9BIdsyea9GMKCMZ/KpnDtNoJaNgK0HmLX+2dMiHHoOyN674+HmpY5Q0oKYY8+6ihzrund5BJjMFfzrTk9x20OmTEhGovdZotd1ppbSPHK3whs3cQj77LV6zHWd8791cfFYM2qWbnQjNIT9+ozlCz7ibI1GxyHZZH7iBIRHo0sdh/JoUtuhP9tYwkcPxdDi8743zACvX24tUO2tAjrH1vQ1WnsSGfNzEbvUuZqa7M1J4+grp0cNlcN/3aletmqSR0HrdyFX9ueo2NeJXaY9hJ9y9vjyTuaQUh8JGW5RaRtO0h43VhKstznQboibZI/v99E077O4eexzerS98UR/HfE7Bpf67kSHx3hNvImMy+f2KhwN5nvftpEz06t7TE5luS4aI6mOYcCb9jxB81T6hIdEeY1j/OtH/9fyEL3HmIRFuX57EtuhP/tjxA4cZ5Wlm/SyrKufjP0zdoTOHEe/rePQ5/SEv9BWoMwLsSfzGLnh4TMkgpig/3d9Ib4Gwjy0z6Udm0Yi8VmI7+8ks3Hc0kKCyQqyA+jXkejACvWQOf9MSZ6xi5zei7GJJepGgnRznhi0NNgwePkf/szhSt+dcQUc3ou5rQspy5pwxAVVuuYHDOsH7HD+pIw9jatHqWmE9zG+Qwp+f1PLHnF2MorKfhpOwENEtCHBztiq19iNJV2GyrTc/F3zTspmoqDJwlqXh/TiUwseUX4xbmPxqhMz6V8/zH8kmIo23kIpA3/OnHn9ByponTzXvT250jxuq0EtrA/R84hJpszcjEmavem8Lt1BLZtXqNYH9K1HY2Wvk7996ZizsxDHxzo0OtXJx5jTCSNf3Au7tnk86naIpR2v7qWk8r0XPySnOVc80O+/bhnLKwhd/AP6C1WXBhUw/jv5ZiUchPQ2/5vB1rvcTPgEinlDiBOCJEkhGgN5Espj59O3q7zqJSyajGAbUCDs9jQG7hLCLET2AxEu+iqzrXA+1LKMgApZZ4QIhyIkFJWTaL8ELjay/GPXfTUKE8p5VtSyvZSyvaP39mH41kFpOUUYrZY+XHbAa65rJGHgcXlJrYdOkn3y5wvnOUmM6UVlY7fv/2ZSmOXgKiLSURExYHegKFNV6z73Ie1lc0Y6fhn2f0rpq8XOlaZPRMtLmnAsfQsTmbmYDZbWPHLFrpVW6wlITaazbu1lbRzC4o4lpZJnYQYx98A6dm5rPltO/2u9pzLaD5wAH2dOugSEsBgIKBHD0y//uomo4uLI/juu5ElJdoX89PIAUTf2g2A4HZNsBaXYs7Kp3TXIQIaJuJXNw5hNBDVvwsFqzQfFaz6nehB3bW0g7pTsFI7bogKc1tkSR8VhT46Cn2SZmdQr+5g9Zyb6w1bbj7WzGwM9bWGdUCHto5Fsir/2I+xXrKb3vL1ntdVW70AxvrJGJI1vcF9r6F03W810gtg2nsAoz1tVfrqFK76nahbNN8FtdX8bbH727+B09+RN3Wl0O5vc2YeIZ1bAhB61WWYDp/Ev0EiAIHNGxDZ/2oK12wltHNLKg4dP2M+ZyO0i5eFhah5mQufNo2iGTOwnjzpkb4KYTQQfsPVFK92r09FazYTcXMP7braNMXpV8kCAAAgAElEQVRaXIYlOx8R6I/OPhJEBPoT0qUtpoPaPfNr4FxF25AQBwjn/evTjbKfa37/YqZOwHzkOEUfu6+Aa0s7jC46ERERC3o9+lZXYtm/1U2m/NUxjn+WfZswLX0H659bwOgPfvah+kZ/9I0vQ2Yed6Qz7TuAsV7yOdsceuv1CIOBsp82OtJXp2Dl77Wu42Hd2pIweiB/3TMDW0Ul2R8uB2Dzwh+wWWy0vKULxkB/6l3RnIqCEkq9NIwj6js/6jW+ti25h7VFCMOSohm48BGWjltA/tEMj3S+pkXj+hxLz3bG5A3b6db+MjeZhJhINu/RymhuQRHHTmVSx2VI+/INW087jBrOv378f2FL+0sry5Has09/2VWeZfmVBymfpf2z7NuEaYlWls0rP6X8pfspn/Ugpi9mYz2yF9NiraHSIiGc4/llpBWWYbba+PFABt1S4tz05pSaHB9G92YUICVEBBhJCA1gT3oh5WYrUkp+3LCZ+GTnB9XIG7tStKparFjtGt/sscIe3+q99BCmv06S/c53lO06hH/DJPzqxlO45nfCru3o0CWMRix5RbWOyTkfLsN05BQnp75LwY+biBtxE6ajpwhqqzUMA1KS0AX6gV5H2BWXUn7wJEUb9xJ1g9ZXEDOoO/k/bgGgYOUWYux1M6RdE6xFZRSs3Y4xOozQTs3RhwUS1b+L27UX/rgZW2kFUbd0x79hErqgQCwFxef0HKkioHkDIm68huKffie4U0sq/tJi1LnEZGthCf72uBx63RXo/P1qFOtz5i/myKBHOXr7YxSt+o2IW68lpEtbsFq1HRQ6/IeDVw936PjjugkUbdxD1PVXOv1qfxcpWLmF6Fu1exps96s5K5/SnYfwrxbz8lduoQbogEFoHVd/OzbkP/7fxYbarunvpWryjABekFJ6G0/1FXArkICzInqVF0I0AFwn81iBqvHEFpwfQgJcZATwkJTyxxrYK/A2Prj2srXJEwCDXsfjt/fggbn/xWaz0f+KljROimHxem0xq0FXay/xP+08xBXN6xPob3SkzS0uZfzCJQBYbDb6tm/GVS2cHdSmb94i8L6pIHSYt6zBlnkCwxV9NPmzzCv2/88E9I1aIoLDCHryXSpXOj8iGvR6Jo8czANTX8NqszGg51U0rpfEl/aFmG7rew2jbruep15/n4EPT0VKeGTYQCLtC6mMf3EBhUWlGAx6Jo+6k7CQYE8DrFaK58wh8uWXQaejYvlyrKmpBN50EwDlS5YQMmwYurAwbMXFxHykbZVQ+tFHbnIOXxzLpOWGBdgqTKSOf92eh43jT71Nk0+eAZ2e3C9WU3HwBADpc7+m0YJHibnjWirTcjh8vzaIIKRzC5InDHbozZ/5GlitxL7+Ivoo+3ZN/n4krfmWyl17yRn/JLroSOI/nI8uOAikJOSOW8i4/V5kaRn5s94g+rnJYDRiSUsn77mXCBt6O1ht5L/0BrGvv4jQ6yhZshzLkWMED9S2gCn9eum56QVyZswlYcEMhF5H8Tc/Yj58jNBB1wNQvPgH9NGRJH8xF11wENImCR96Myf634csLSNuxmOIoACMCbE03PI9Zet+w7+p9iEnZkgfchatoOinbYT3aE+LDQvs2yi94fD3iafeovGiqQi9jtwv1jj8feyxedSdOgIMeqTJzLHH38QYE0Hjj552zI9q8MYEzJl5jl6Uop+2Eda9PZf+Ys9novNLe4M3JhByRUsMkWG02Pwu6a9+Rt4XqwGIvKmr90JfizIXOm6cI03eqFGO31VcsnI++YtXYTp0nMg7tZ7I/E+XU7J2K6Hd2tNk7dvYKkycnPQaoM1pr7fgSQCEXkfhkp8pWa/NeY2fNAz/htpLdGDnduRMn0PC/BdAp6P426r7d4P9/i1FHx1J0mfznPdvyEBO3jwCvyYNCb2xF5UHj5D0hbaNSf4b9m16bDYql75HwLAp2hY329cis05i6KBt2WPZ4jkXswoREo7/nRO13zo9lt0bsP7lshif1UbuC3PP3eYbrsWclk7yt+8iEJSsWId/00bEDtHm5mUv+pHCn7YR3uPyWtXxes+PROdnpMln2urlJdu1RuP2j1aReFlD6l/Vgkd2L6S8oIRvH3CWrUEfTGT5pHcoyS7khldH4RcSiBCQ9edxfpzyAQBXjb2ZwMgQek+7+7R+8yUGvZ7JI27jgWnzsNokA3p0pnG9RL788RcAbruuK6MG9eGpuYsYOG66FpOH9CcyTBtxVG6q5Ldd+3lq1ODTZ3K+9aOWPPrMTLbs2E1BQRE9Bwxh9PCh3HKj54rkHthsVH7/LgF3T9G2Hqsqyx3tZdnLvOKaYNDpeKzHpYz+eis2Kenfog6NYkJZvEtrYA1qXY/VhzJYvOsEep0gwKDjhX5aD32rxAiuvSSeOz/5Fb1O0Cw2DN2mb+BGbaXlgh82UHHoBNH/0Z7PuZ+soOinrYR2v5zm6xfat2vSynRw++ZE3dKD8j9TabpMix95X60h5aOpCIMec1Y+9edpQ4/z7UOqzzcmG2MjkRYL9V/SZo6lL1xCi2Uv4Z8cS/ZX6yhYs43yQydpPH88dSfdSeneo2R/psXbgjXbiOjZjta/vomt3MSRcXPBauPIxPk0emMs7fZ8iMVlocSYIX3I/WI1IR2aE9ymCc1XvY45M5cTUxbWyuaq50jzZa8CYIyPQSKp+9okzJnOHt9ziskTh4JOG7KcMOEucj9aek6xvqpHOfK23o7z1Tk5/SNS3pxA8qQ7Kdt3lBy7XwvXaDGv1cb52nZN45339PiTb9P002dApyPHxT9VKoFY4Ae0laerKtXV9nM1nEeguNgQtZ13pfAN9kbsUillS/vQ6GlATylliRAiGTBLKbOEEC2At4EY4BopZfrp5IGgKp32PCYCIVLKqUKId4BtUsr5QohHgEeklA2EECOBfsAgKaVZCNEESJNSemyYJ4ToAzwNXCulLBNCRNl7jXcBY6SUvwghpgLhUspxQojdwGgp5QYhxIvA9fbrrXGeVZSvecvnBTWw50gASib296nekFnavqam/Z4rEZ8v/s2uIbNbN5/rjV+3DoCtdQb4VG/7k9o2GCc69DyLZO2pu2XNBdMLcKRV77NI1o6UPdqCQ9vr+ra8AbQ78R076vleb9vjWln2dZmrKm97U244s+A50PLIUo629txb9nxpuGsVpU/ddnbBWhI87UuAC2azr+s0aPV6Zv0hZxesJY8fW3R2ofPAtPfcGntnwr9lrwsak805vn//NsakUDplkM/1Bk9fTNmCsT7XG3T/HAB21r/pLJK1p82xJRcsJm9OGuhzvZ1OaXvt+trmdie0WH+hYvKF0guwJfnms0jWjg5p30DNVgr523mywZ3/+Ebc86mfXhS+rEL1GP8DkFKuFEI0B36zLyJQAgwBsqSU+4QQoWgNx/SzyJ9pbOos4EshxFDgJ5fj76ANt94uNGXZaPOIvdm5QgjRBtgqhKgElgGTgWHAAiFEENpXtHvsSe4B3hNClAGuvcM1zlOhUCgUCoVCoVC4849vFV+EqIbx34SUMhVo6fL3HGDOaWRbeTl2OnlXnbNcfu8HXCdTPWk/bkNr3E6uod0zgZnVju0EOnuR3Qa4TlScei55KhQKhUKhUCgUCsWFRC2+pVAoFAqFQqFQKBSKfzWqx1jhgRCiFe6rSAOYpJRn36NIoVAoFAqFQqFQXFBsZxdR1BLVMFZ4IKXcg7Y/skKhUCgUCoVCoVD8z6OGUisUCoVCoVAoFAqF4l+N6jFWKBQKhUKhUCgUiosIm1qX2ueoHmOFQqFQKBQKhUKhUPyrUQ1jhUKhUCgUCoVCoVD8qxFSqm54xUWBKqgKhUKhUCgUiguN+LsNqAmPNRj8j383fjH1s4vCl1WoOcYKhUKhUCgUCoVCcRHxj28VX4SohrHioqDk0Zt9rjPk5W8AMB361ad6/S+5EoDS6Xf5VC9A8JSPSG3Ty+d6G+xcBcAHyUN8qvfutEUAFI/p51O9AKFzl10wvQBl88b4VG/Qg3MB2FGvv0/1ArQ9/h1F9/X2ud6wt1cCUP7lcz7VG3jb0wDsbnCjT/UCXJb6PXsa+l5vq6PfY9r/s8/1+je7BuCC2bwl2fexs0PaN3ydcKfP9Q7M+NTnOl0pfd638Q0g+MlFFzQml04Z5HPdwdMXY8454nO9xpgUKnYt87negNZanPd1TAYtLl+omLwpaaDP9XY+9TXg++dI2+PfARcuJl8ovYDPY1yHtG98qk9xcaHmGCsUCoVCoVAoFAqF4l+N6jFWKBQKhUKhUCgUiosI299twP8gqsdYoVAoFAqFQqFQKBT/alTDWKFQKBQKhUKhUCgU/2rUUGqFQqFQKBQKhUKhuIiwqXWpfY7qMVYoFAqFQqFQKBQKxb8a1TBWKBQKhUKhUCgUCsW/GjWUWnHRoG/aFv+bhoNOh/n31ZjXfu1VTlenMYEPzaRi0StY9/yGCI/G/46x6EIjkdKGZfMqzBuWOuQ3bNvDi299is1mY2Dvqxk+6Ho3fUUlpTz92nucyMjC32jk2bH3ckmDOgA8/dq7/LxlF1HhYXzz5vOeNqe0wq/3EBA6LDt/xvzbUg8ZAF1iQwLufgbTN/Ow7t8CgKFDb4xtuoEA846fsWz50SEfeGV7oiaNBp2Okm+WU/j+F276jA3qEv3sRPybNyZ/7vsUffQVAMLPSMJ7ryKMRjDoKVv9CwXzP3JL2/G5odTp0QZLuYkN494ib2+qh71d33iAmNYp2MwWcnYe4dfH3kNarIQ3SuSq2SOJbtmA7S8udvdF88sJuHWUdv9+/ZHKVe7nDa0643fDUJA2sNkwfbUQ65E/tOvpPgDjldeBlNhOpVKxaPYF17sxNYeX1x/AJiUDWiRzb/uGbnq3nsxj3NJdJIUFANCjURyjOjUCoNhk5tnVf3A4rwSB4JlrL+UKe7pL1y8g9/NVZL75Xw+/Jj97H+HdL8dWbuLYhDmU79X2Gq338kOE9WyPJbeQ/b0edsgHNm9A3RkPaL/HPEflxh8JGHgvQqej8pcVVK5wLxeG1lfgP2AYSAlWKxVfzMf61z4AQl74CFlRrvnJaqV0unPP0I2HTvHSD1uxScnNlzfm3qtbeNi+5WgmLy/bhsVqIzLYn3eHa3u7FpVX8ty3m/grqxABTL25M53taZquW0jeF6vInv+Vh76kZ0YSavfFyYlzKN93GOFvpNEXMxH+RoReT+HyjWTO1va+jX9kMNF33QBAiwNfU/jdz5ycNMdDb+IzIwntdjm2Ck1vxb7DzpM6HY2XvIo5I49jI7S9m+PH/4fQXp0AMNZtxdrvF/Piwk+0eNGrC8Nv7eumv7i0jCdmv0dGdh5Wq5VhA3oz4NqrAFj0/Rr+u/IXkJKBvbty12DnHrWx999K9gJPP9TW3kbfvkJA84Zg09YrNcZHYs7Md9PpVzeORm9OwBAZQtmeIxx5eA7SbAGg3nPDCe+h+f3ouDcos5fByzYtxFpS7tBbRYc3HySpXwcA8nYc5rehs7CUlLvJpNzbm8b39SGkYQJLLx1FZV6x2/nINil0+8G3e2WfDn3KZfhdN9Qek9dh/vV7r3K6xBQC7pmK6es3nDG5Yx+Mbbtp8SL7JKYlbznkL2RM1l/SBr/r7wGdDsvWNZjXf+vd5uRGBNw/A9Pns7Hu2+Q8IXQEjJ6JLMrD9PHMGvnpyRmvsn7j70RFRvDtogU1SlPFxp1/8uL732CzSW7u2YnhA651O19cVs7k1xeRkVuAxWpl2I3dGdBdq2N9H3yOoIAA9DqBXq/js5kT3HX7MC7PfuAOmnPhYnKHvz7FdDyLv8a+Ttkez32j/evGccn88egjQijbe5S/HtLqYUDjZBq9OobgVimcePFT0hdoewyHd2vrSNty24dkvvkV2e+6l9/zsReg6fq3yfvsR5/H5JYHv6bgu585+ahnTD6bXmNCjPYe9H/snXd4FNXawH9nW3rvCQFCF4j0JiC9iCCIioKKIoIoCqIoKhZQEQTL5QqiIBb0ygUUBZTeRECa1CC9BVI2vbct5/tjNrvZ7FKCiff63fk9T57szHnPe945M+ed0yclgyuT5+Lfpz3BD/Szxw/o2ZriM1eq7NP8u7ei9pujERoN6Us3kzrfqU75G+ALXAQeBPIqhNUG/gCmAe+5XNBfiDqRuvpRR4z/BEKIaUKIyX8i/jghxEjb70eFENEVwp4VQnhXUV93IYT7lte14xVUNc5fjtDgcfdYihe/RdF7E9C17IIIr+VWznDnSCynDjvOWa2U/fQlRe89Q/G8Kehvu8Me12Kx8M6Cr1kwfRI/fjyDdb/s5VxikpPKRct/onG9WL6f9xYznhvDuwu/tYfd1bsLC6Y/dxWbBYb+Iyn593sUf/oS2mYdEaHR7uV63o/l/DHHqbAY9C27U/zFNIoXvYquYUtEUIQSqNEQ/PIzGMe/QtLQx/Hp3wN9vdpOKi25+WTNnk/uEueXmywzkTrmBZLvH0fy/ePwuq0tHvG32MNjerbAPy6SlV2e57cpi+k081G3l3b+h938cPsLrOr1MlpPA41GdAegNKeQva99TcKnaytdowbPYU9R9PHrFL49Dl2bbmgiY51EzKcOUzRzPEWznqHkmw/xGDFRiRoQgqHbXRTNnkjRO0+BRouuTbca1WuxWJi1/STzBrfi+4duY/3pVM5luhaTVtGBLBvRiWUjOtkrXwCzfznFbXVC+OHhziwb0ZF6Ib72sBO9niborq54NnS2079HGzzrRvHH7eNIfGk+sTMclZXMFVs4N3K6S/qxs58meZZSiTYf3o33I89RNHcqBa+PQd++O5oo5+fCfPIQhdPHUfjmkxR/+T6eI52f3aL3X6DwzSedGsUWi4WZa/Yzf2QPVj4zkPVHL3IuLdcpXl5xGTPX7GPug91YOWEgc+7v6siLtQe4rWE0P04cxPLxA4gLD7SHne4znsC7bsejgXNe+HVvgyEumlPdnyDplfnE2PJClpo4P2IqZ+6YwOkBE/Dr1hrvVo2VSEKAUH7+0XwYns3ru9XrUTea0z2eIOnl+cS8/aRTeOioQZSeveJ0Ln3hSs7eoVQkTbnpzFz4bxa8MYEf501n3a/7OZeY7CT/77XbqR8bxXdzX2fxjMm898UKTCYzZy4l8f3GX/n2vZdZMfd1fv09AULr2eMFXCUfqmKvX/c2WPILOd54KOeHTwUgetL9VCZ26kiMi9ZwrMt4zLmFhA7vpdjQszUecdEc6/IUF6csoM7MJ5zinbrvNY73dTwzEb1aEtm7FbuGz2LH0Lfxjg6m0VMDXdLL3HeKncPeofByuksYGkGzV4dj3H7UNay6EQLDHY9QsnQ2xZ+8eG2f3Ot+LOcdNgm/IPTt+1K8+DWKF74MQoOuma2LpwZ9MkKDYdBoSr6aQfHcSWhv7YwIu8q7r99DWM4cdgnS3TYAmZ7kGucaDBnQh08+cO3svR4Wq5V3Fn/Px6+M5YcPp7B+1yHOXUl1klm2fif1akWyYs4LLJ72NO8vWY3JbLaHf/bGUyyf84JLo9hildXnlx/sRMPBo4Dq98k5G5ROiYuvfkbBoTPUmznWbV7VnvowKYvWcKTL05hzCgi3lUNzdgEXX1tsbxADoNFQb44jfXNGNkEDu+BRN+pP25s8+2v7cc7qHTXik483G4bXVXzytfSmvvsVRUdPU3YxmYwv19jD0xc78iZ368Gq+zSNhjozxnLmobdI6DGBkCFd8GzoVK5eAuKBH4AXKmXbh8A6l8xU+X+B2jD+DyKl/ERKWd41/ChQ8Q39LFClhvF/AiHEXzLrQFO7IdaMFGSWESxmzId3omvW3kVO33kAlmO/IQsdFXeZn401ydZbW1qCNe0KmoAQAI4ePUrtqHBqRYaj1+vof3t7tu055KTzfGIyHVo0BSAuNorktAwysxX9bZs3JsDPF3dooutjzUpD5qSD1YLljz3oGrV2kdO17Yv55H5koaNDUhMSjSX5LJjLQFqxJJ5E17gNAB7NG2O+nIw5KRXMZgo3bMe7+21OOq3ZOZQdPw0VKhv2/CguAUDodKDTIaWjz7F2vzac+24nAOkHz2EI8MGrQkOmnKStR+y/Mw6fwzsqGICSzDwyj5xHmizOeVG3EdaMZGRmqnL/Du5Ad2snJxnKShy/PTxx6gvVakFvAI0GYfBA5mbWqN6jR48SG+hNrQBv9FoN/RpGsv28m0q9GwpKzRxMzubuZjEA6LUaAmIb2sOlyUz2ml8J6Ov8/Ab0bU/W99sAKDp0Gq2/D7rwIAAK9/2BJce1AuhZL4aCvcqIrzU/F7Q6ZIaSF6b9v6Br6fxcUOrIC1E5L67C0aNHiQ3xo1awH3qdln7xddh+4rKTzLqjF+nZNJaoQB8Agn2V0ZqCEhMHL6ZxdxulcqrXaQmMcYzwSJOZnDU78O/bwUmff9+O5KzcasuLU2j9fNCFKXlhLXI8v6LC86uPDMGclWfXm7tmB/59nPX69elItk1v8eFTSh7b9OoiQ/Dr0Y6sZRud4lgrjH4eO3mW2rWiqRUZpviLru3Ytu+Ik7wQgsLiEqSUFJWUEuDrg1ar4cKVFG5tVA8vDw90Wi139u1FaoqjUV0d9vr16Uj28s12eQCNp4HK+HWOJ+vn3QBkrNhGUD8l3cB+7cn8TnkGCw+eRhvgg972DLojul8bhF5Lxm8nyT54FikhZnAHF7nchEsUXc5wq6P+6H4k/7yP0oxct+HVieKTjQ6ffHwPukZtXOR07fpiPuHskxUFWtAZQGhAb0AWKCPxNemTNbUaYM1KRWangcWM5egudLe0dbW5U3/Mx/e42Cz8g9E1bo3pwJYbyyQbbVvGE+DvV6U4AAlnE4mNDKVWRCh6nY7+t7Vi+/4EZ5uEoKiktEIZ8UaruX51NMGYW21+2SOqHiJPeSar2yd71IkEIHfHEXzbNLpqOfLvEk/mT78BkL5iG0H9lfTNmbkUHjmLNDveo76tGmDOccy0yF79K5bCEgL6d7Sfu1l7raUmh45+HWvMJ9+MXv++HclZvQOh01Fy6hJaPx803p4u11FVn+bTqiGlF1MoTTQiTWayVu0kqJ/T/d9h+78JuKfC+SHAeeC4ixEq/y9QG8aVEEL4CCF+FkIcEUIkCCHuF0JcFEKE2sLbCiG2V4jSQgixVQhxRggxxibTXQjxixBiuRDitBBilhDiQSHEPiHEMSFEfZvcNCHEZCHEvUBb4F9CiMNCiIkojeRtQohtNtm+QojfhBAHhRArhBC+tvP9hRAnhRA7gaHXuTZfIcQXNhuOCiHuqRA2w3bNe4QQEbZzg4QQe4UQh4QQmyucnyaEWCiE2AgsEUKECSE22Wz7VAhxqUJ+PWS77sO2MK3t70tb/h4TQky67n3xD0bmOCpWMjcTYWvcVpTRNe+I6bcNlaM7ZILC0ETHYUk8DYDRaCQiLNgeHhEaTFqm87TDRnGxbNn9OwDHTp0nJS0TYyUZt2n5BSHzMx0252Uh/IJcZHSN22A+uNXpvDU9CW1sE/DyBZ0Bbf0WCH/lerXhoZhTHZUBszEDbXjode2xo9EQvewTYreuoGTPQcoSTtqDvCODKEx22FyYkoV35NUrxkKnpf49XUjadu3RHk1ACNZsx/2zZme43D8A3a2d8H71U7zHTafkX/8AlHtdtmUlvm99hc+MfyGLC7GcPFSjeo1GIxG+Hvb4Eb4epBeWuug9mprLsG9/Y/yqg/aRi6S8YoK8DLyx+TgPfLuH6ZuPY/J0rmCWpWSij3C2Ux8ZQlmK41pMqRnoI12vpSLFpxIJ6KO8zPWtO4NObw+T2eloAt3kRavO+Ly5GO8Jb1Hy5ftOYd7PzsTn1fnouw6wnzMajUQGOProIgK8Sct3nip7KTOPvOIyRi/exPAF61hzSOmIupKdT5CPJ6//sIf7569l+o97KNM79/eZ3OVFRAhlyY68KEvNdOSFRkPDtXNp+vvX5O88RPFhpSxrfLzsMjHvTsCcW+CSf/qIEEwV8zjFoTf69TGkzPrCZaowQMTkhwFILzQTHuDlOB8S6OIvhg/owYXLKfQa9QL3TJjOlDH3o9FoaFA7hoN/nCYnr4Di0lIup+eSkZbmsKXiNd6kveXyEZMfpvGuzwHI+G67k05dkB+W3EKwWG06Hc+ZITKEsgrlX0nP5h+lpNHSN2i6zjFz0DMqiMKLRqL6KY1LabXiFeXwp9fDMzKI6AHtOP/V5huO82cQfkHIvCz7scy/mk9ui/mgc0NS5mdj+m0t3hPm4v3sPCgtwnJeafDVpE8W/sH2DjuwvUfcvfuadsC8b5OLasOdoyhb/42yROIvIC0rh8gQR2dqeEgAxiznTo8H+nfhfJKR3k+8wb3Pz+bFUUPQ2BvGgnEzPuGBKe/z3ebdzroLSqvNL393Pg9ThWehOn2yV3OlIzB44G14RIdSlpyJIdK5XOiCncthWUomhmvoNkSGUHIhxWFLRi5eTepgiHI8Zzdrb2CFxqo+KrRGfHKt2ROw5BRUWW/goK7EvP2UXW9ZaiYaX29CH3EseTPUiaiyTzNEBjunm+Lif++y/b8PKB/m9gGmAK5D7/8hrH+Dv78basPYlf5AspSyhZSyObD+OvK3AncCnYDXK0yHbgFMRJmK8TDQSErZHvgMeKaiAinld8AB4EEpZUsp5VwgGeghpexha2S+CvSWUra2yT4nhPAEFgGDgK5A5HVsfQ3IlVLGSylvBcpbYz7AHillC5ResjG28zuBjlLKVsC/gRcr6GoDDJZSjgDeALbabPsBZf0FQohbgPuBzlLKloAFZa1GSyBGStlcShkPfOHOWCHEWCHEASHEgW2X3PQKS+fRLo+7RlO6dsnVKwAGTzxHTqF09edQWmxT4TpiJoRwOh59353kFRZx3zOvs/SnzTSpX/uGerfdUik5Q58HKdu6zOVaZGYypt9+wnPEi3gOn4w1LRGslnID3YZCOW8AACAASURBVOitwkoTq5Xk+8dxpd9wDM0bo69f1xFWRd2d3nkU496TpO07de003el1M1ppPvobRW8/QfHCt/C4U2mM4OWLLr4jhW+MonDqQ2DwRNeuR43qdfdcVKZJmD9rH+3C8hGdeKBFLJN+UqYwmq1WTqblc198LP8e0REvvZat7kY1XNKo+n1NfOGfhD5ia8TqPdw8+27y4tAuCl8fTdH86XgMfsR+vnDWsxS+PZ6iuVMx9BiEtmG8zQQ3ZaTSscUqOZGcxbyHe/DxyB4s3J7ApYw8LFbJyZQshrVryLLxA/DU69h24oqLPpfrdHtbbTJWK2cGTOREp1F4t2iERyNlymr+r4fJ/UmZ7WBOzybwrm6utrvNYolfz3aYM3IpSTjnKgAY31OmGlqLctAYfJxVVnoGdx06TuO4WLZ8MYcV/3iNdz5dSkFRMfVioxg1tD9j3/iQJ6f9k+jwEJe4f9pe4bD3VOfHAAge1LmSzDWes2vk+4khL/NH/8mcfugtAEI6NkEIwamPVlNvVB96bJiBRqvFWmm2yLW49a2RJLy1FKx/0Uo5t/7CGUOfhyjb+m/XZ9LTG13j1hTNm0TR3GdA74G2eeer6602n+xGvpJuw4BHKdvg2vjVNm6NLMzFmuy6vrWmcHfZlbNn95GTNKkTzeZPp7N8zmRmLl5JgW3U8au3JrDs3cnMf2Usyzbs4vc/3JfJq3Gjftmg03I6w3mte3X5ZEOtcAC0vl5Yy8zVo1uAJa/Ifhgx7m7MWXlIi9VZ6Cbs9evumMlWvi63un2yKS2bwMHdqqy3cP8fXBr3jpPe3LW7OHm7Y3p6zAsjrq7javqvX2bHA78DfkCZ7dx0lGnU//3LD1VuGnXzLVeOAe8JId4FfpJS/lq58lKJVVLKYqDYNrrbHsgB9kspUwCEEOeA8vlux4AeVbSpI9AU2GWzxYCyMUAT4IKU8owtnW8A94tZFHoDD5QfSCnLhzrKgPK1yb8DfWy/awHLhBBRtjQvVNC12nbdAF2Au2061wshyvX2QmlA77fZ7QWkAWuAekKIj4CfceSNE1LKhcBCgKJ5L0kR6OgZFQEhTj3/AJrY+ng+qKxJEj5+aJu0odRqwXJ8H2i0eI58EfOhHVgSHJuSREZGYkx36DFmZBEW7Dx12Nfbi7eeHV1uE3eMfoGYyDB3Jjvbn5+N8HP0QAr/YPvUO7vNUXF43P2UEu7th65BC8Xm0wcxH9mB+Ygym0ff/V5kvhLXYkxHVyF9XUQolvRMqoo1v5CSA0cIfMrROCpOzcYn2mGzT1QwRcYct/FbTLobzxA/tj7++fXTyslAH+S4f5qgUGRu1lXlLecS0IRGIXz80Ta6FWtmKrJAmZJlPrILbdwtNao3MjISY4FjJMJYUEqYj4eTLl8Ph/vsWjeMmdtOkl1cRoSvJ+G+HsRHBgDQu0EEO85fYnCFuIaoEExpznaaUjMwRIVSaDvWR4ZiMl79WgBKzyVx7qFptEpchfngr+ibOaaFiqAwrDnXyIszx9CERyN8/ZEFefZ8k/k5mA/tRhvX2J4XqbmOCpkxt4gwPy8nXRH+3gR6e+Bl0OFl0NGmbjinUrNpXSeccH9v4mOVe9SnWW1+OXPB3hUPoHebF5kYokMpT9UQGeKSF9a8Qgr2HMOvWxtKTydSeuYSgXcqDZWspRsIGtaHgl9+d9GrrzjCEhWC2ZhFwB2d8e/dHr8ebRAeBrS+3tT68DmuTPrAKX6Yt5bULEd5MGbmuPiLVVt28dg9dyCEoHZUODERoVy4kkp8oziG9unC0D5dAFix/RDhEREOWyIVW6pqrzbAD42PJ7cc/pa8dbud5AF8OzR1OjZn5aEN8AGtBixWZYTIlm5ZSiaGCuVfHxVi37ir/H/wQGWKcPtPniZ182GwSnY9oGzo1G/vPyhMvLGprQBBLeJo/6nST+wRXPVpu1VF5mUh/B0jd8Iv2O5Xy9FEx+Fxt7LG3uGTraDVYs1JhyKlMWU5eQBtLWWJRHX7ZK/OjqnSMtd5hFj4B7u++2Lq43H/szab/dE1akWp1YImtiHaJm3xatQKdAaEhxce9zn1y1c7ESGBpGY6ykhaZi7hQQFOMqu27eOxIb2UMhIZRkx4MBeSjcQ3qEN4sCIbEuBHz3bxJJxNpLxrJ9zXo9r8cmMvCxpfx2yBP+uTQ0cOIGS4UnXK3biX0OF9yfzxV4J6tcEQHUJZpQ3wKpdDQ1QIZdfw95XLZtZ3W/G7vRWlFxzLMW72HXL5lQU0/nG2ks6l1Jrxyf/eQPD9fch345Mr6/W9vRW1Ziv7OhQdOYMuwNeu1xAZQsmpS04zZbxvqVtlnyYMegzRDl9piHK5nr62/41QBr8AOgD3ArOBQJQB0RJg3jWyWOVvhjpiXAkp5WmUxtwxYKYQ4nXAjCOvKi9uqNwdV35ccX6PtcKxlap3SAhgk200uaWUsqmUcvRV0r+eHnfyJukYqrBUsO8jYJ5tVPcJnK+9sMLvq/UcCOCrCnY3llJOszXIWwDbUXrlPrue4dbLZ5QGTVA4aHXoWnbB8sd+J5mimeMomvkERTOfwHzsN0pXfqo0igGPYeOxpl3BtGO1U5z4+HguJadxJTUdk8nM+h376N6hlZNMXkERJlsv6vcbdtC6WWN8vZ0bBm5tTj6PJjgCERAKGi3aph0xn3Zev1w8/3n7n/nEfkrXf4Xl9EEl0FupKAr/EGVq33FlLVLp8VPoasegi44EnQ6fft0p+uW369oDoAkKQOOnjHgJDwNeHVpT8KNjUkTiht+pf69ScQ9rXZ+yvCKK01wbxg2Hdyemezy/jJ9/QyMj1kun0YRFI0IilPvX+nbMR/c4yYhQxyYimlr1lbV2hXlYs9LRxjVRRkQBXeOWWI2Xa1RvfHw8iTlFJOUWY7JY2XAmle71nDtDMgpL7SN8Cam5SAmBnnpCfTyI9PPkYrZSRPZdzoL0RIc9eh1Bg7qSu2mfk77cTfsIvkfpM/Nu1QhLfiHmtGtP2deFOCqculs7Ii1mRGgkaHXo23XDfMT5uRBhjm0MNLUbKGuSC/LA4Aketmfa4Im2aWssSRcdeZGZT1J2ASazhQ3HLtGtifPmP92b1OLQpTTMFivFZWaOXcmgXlgAoX5eRAZ4czFd6XzYez4VchzTAYVeR+Cg28mrlBd5m/YSOLSnLS8aY8kvwpyejTbYH42/4/n169yS0nPKCHRZcgaGusr1+d/RGY1BT95mZ735m/cSZNPr1dKh1zhnCSdvG8Wpro9z+ZnZFOw+am8UGypsbhPfui2XLl7iijFD8Re/7qd7+xZOaUSGhbD36AkAMnPyuJRkpFZkqP0YICU9k399t4rIKMf9CBh0+03Ze2nMW+Rv+50TLUeQt3EPwQ/eYZcHKDmdSGXydycQfKfSwA29rwfZG5V0czbuJ+Re5Rn0ad0IS14RprRsNF4eaHwU95+xXJlodHDSQlLWH6Dug4p8UJuG6Py8OP/51ZeyVGZD+2fZ0G4iG9pNJOmnvTcc72ZRfHIkIjBM8cnNOmIu97c2iuc9R/G8SRTPm4T5xD5K132J5fTvyNxMtDENlDXGgCauGdYMZUOr6vbJpguONfzWpLNoQhzvPu2tnTGfPOBs8/vjKX5P+TMf30Pp6s+wnNiPaeO3FM8eR/F74yld9iGW8wmUrvjopvPvRmhWP5bElHSupGViMptZv/sQ3do672IfGRrE3mNnAMjMyedicjq1wkMoKiml0LbeuqiklN+OnqJBbcdEuGYR/tXml7fuOUBMrDICWR0+OWPJWk7dMYlzD00j17b5VszE+8jZcdhejiqTtyuBkIHKnhhh9/Uge8N+F5lyCg6fxTPO4YuChvbAEBNG9uod9nM3+w4pOnLGfpz57w014pMDyn3yDehN//g7zj/0GuceeIW8jXsIurcXfp1bgpRY8ouoTPGpS1X2aYWHz+ARF4UhNhyh1xE8uAvZG13yX4MyW7N8W/auQF3b3z+Ad1Abxf/vUEeMK2GbCp0lpfzGtlvzoyjbtbdB2YXunkpRBgshZqJMR+6OspNdo5tIOh9lykbl4wxgDzBfCNFASnnWtlt1LeAkECeEqC+lPAcMv04aG4GnUTb2QggRVGHU2B0BQPlWlo9cQ24nMAx4VwjRFyjvht0CrBJCfCilTBNCBNuuqRAok1J+bxtN//I6diuf2flxEV5j3rB9rmkLVuNldB2VLfvNe65eGdPUvQV9mx5YUi7iZavslq37BgCdTscr4x7kydffx2K1MqRPVxrUiWH5WmWzhmEDenDhcjJTP1iERquhfmw00yc+Ztf94uxPOHDsJDl5BfR+5DmeenAIwxvaNl2RVso2LMFz+IugEZiP7EBmJKFrrThp88Ft17xkz3smILx8kVYLpRuWQInthWCxkjVrHhELZiqfBlm1AdO5S/jdq+wGm//dT2hDgoj6dj4aH2+QEv8Hh5I09HG0ocGEvvUiQqMBjaBw4w6Kf3VUSK9sOUxMzxYM3fU+luIydj7n+BxJ7yWT2fXCZxQbc+g0axQFVzK4c/U0AC6t3c+Rf/yIV1gAA9e9hd7Xy3mtptVKyfIFeI9/G4QG056NWFMT0XdRpgGbdq5F37Izug69wGIGUxklnyujUNZLpzAf2on3lH+C1YL1ynlMu9bhed+TNaZXp9MxpXtjnlp1EKtVMrhZNPVDfFlxTKmw3hcfy+azRlYcu4JWI/DUapl5R7x9auyUbk14ZcMxzBZJTIAX03s7Koa3bJ1H5rItlJy+TMhD/QHI/GY9eVt/x79HW5r++onyqY3Jjgps3Y+ex7dTc3RB/jTbu5iUD5aStWwzQYO7EjpSuVaZk0HJ53PwfvYdhNBQtmsD1uRL6Lspnd2mX35G36YL+k69wWJBlpVSvHAGAMI/EO+n3lAS02ox7d2G5fgBexl5aWBbnvxqq5IXrevTICKQFfuUdWT3tW9EvfAAbmsYzbD5PyOE4O42DWgQoYykTrmzLa98twuTxUpMkC9vDnVsFtNo88dkL99M6ZlEgh9U8iLrX+vJ33YAvx5tafzLQuUTHrZPfOjDg4l9/1llszSNhpyfd5K/VanMRL34iH16XOSkEWR8tUbRO8Km91uH3kbbFyKLS91+zqkykS8+ikc9ZcMeQ0AYL499gCen/UPxF70606B2NMvX/QLAsDu68cSwO3ntn18wdMI0pIRnHxlKkG0To+fe/YTcvEJ0Oi0vjbkfa9o5tLHKlPXcn3f+aXvztx0g6o2xNDu10j49OfH1xQA0XPIqF1+Yj8mYzZUZS6j38fPEvDiCouMXyFiqrPHN3fI7AT3bEL9rgfJpk+eUZ1AfFkiDxVOUZ0WrBcBo21eg0dN3MeTyEqRVcvnH3VxaquTFbf96kYPPLaTEmEP90f1oNH4gHuGB9No6C+OWwxx8ftF1877akVbK1n9l88nKJ/QUn6xUzCvv9VARa/I5zCf24fX424q/MF7CfGgbHv0fqVGfjNVK2ZrFeD46VfnE1MFtyLQr6Noro5Pu1hVXBy+8MYv9h46Sk5NHryEP8dToh7lnUL/rxtNptbz82D08OeNTrFYrQ3p0oEFsFMs37gJgWN/OjL2nL699/C33PD8bieTZBwcS5O/LFWMGk95TVlaZLRYGdGlD55aOHbp1Gk21+mW56zsY+kyN+eSgvm0pS87k3CRH26nx11M5P/ljTMZsEmd8TcMFzxH74ggKEy6QZiuH+rBAmq+bg9bPC6ySyMcHcrT7BC5O/Ywm37yq5EWADxcnfkjgoK7VZi9A+JP31pxP/nLNTekt/1xTkL8PV16YS9TLo/Bs6tjE8fK0L9B4Gqrk07BYSXx1EY2/VeqUGbb7X4HTtv8rucpyv/8GpPrBpmpH3Mhauv8lhBD9gDkoI7sm4EmUKcCLASOwF2grpewuhJiGsklWfZR1tbOllIuEEN2ByVLKgTad223HByqG2eIXSCnfs22E9Q5QjLJe+XGU0dQU2zrjnsC7QPm8oVellKuFEP1Req4yUBqozcvTdXNtvsB8lEa+BZgupVwphCiQUpZv5nUvMFBK+agQYjDKeooklMZ5uwrXXSClfM8WJxxYitIg/gVlXXGclLJUCHE/8DJKz5vJdk3FKI6mfBT+ZSnlNbe+L3jh7mp/UH3n/ABA6Znd15GsGh62hnHhjJHVqhfAZ+oSLrbsc33BKlL3sFK5+jLmoWrV+2iS0gGR//SA60hWHb95a2tML0DR/KevI1k1vMcrlaNDtQdfR7LqtEpcRd6YvtcXrCL+i5RVDsXLq/cbs17DXgfgaN1B1aoX4NaLazgWV/164y+sofTkL9Wu16OJ8omwmrJ5f8zd1a63XdIPrIx0s67vTzI09dvrC/0JCt+uXv8G4PPqNzXqkwun3ncdyarjM2MFpozqX3esD61HyZG11xesIp4tFD9f3T4ZFL9cUz55T/Q190O9KTomK9/arW6bWyUqnz+qKZ9cU3qBavdx7ZJ+gKvPhPyvYkLd+//rG3H/vLjsb5GX5agjxpWQUm4A3A0/uowCSymnXUXHdpRpwuXH3d2FVYwvpfweqPh1+Y9sf+XhW4F2btJaj7LW+LpIKQtwM/Jb3ii2/f4O+M72exWwyo38tEqncoF+UkqzEKITyqZhpTbZZcAyN+a4frdIRUVFRUVFRUVFRUXlP4DaMFapDmoDy4UQGpSNvMZcR15FRUVFRUVFRUVF5Sb5O34O6b8dtWH8/xAhxCiUT0VVZJeUcnxNpGfbFbvVdQVVVFRUVFRUVFRUVFT+C1Ebxv8PkVJ+wX/xZgEqKioqKioqKioqKir/TagNYxUVFRUVFRUVFRUVlb8RVnVX6mpH/Y6xioqKioqKioqKioqKyv80asNYRUVFRUVFRUVFRUVF5X8adSq1ioqKioqKioqKiorK3wh1InX1I6RUs1Xlb4H6oKqoqKioqKioqNQ04j9twI3wZN1h//V14wUXl/8t8rIcdSq1ioqKioqKioqKioqKyv806lRqlb8FRXPHVbtO74mfAFB26WC16jXUaQ1A8dI3qlUvgNfw6Vxu16va9cbu3wLAmsjh1ap3UOpSAPbH3F2tegHaJf1QY3oBCqfeV616fWasAOBg7OBq1QvQ+vIqCp67q9r1+n6wGoCc4T2qVW/g0m0AHIsbVK16AeIvrOFkowHVrrfJ6bWUnttT7Xo96ncEqDGba6qMfBHzULXrHZX0TbXrrEjxN1OrXafXQzNq1CcXfTKx2nV7j5tLyZG11a7Xs8UATBnnq12vPrQeUP0+GRS/XFM+eW/00GrX2yF5JVD975HWl1cBNeeTa0ovwIFaQ6pVb9srP1arvppE3ZW6+lFHjFVUVFRUVFRUVFRUVFT+p1EbxioqKioqKioqKioqKir/06gNYxUVFRUVFRUVFRUVFZX/adQ1xioqKioqKioqKioqKn8jrP9pA/4foo4Yq6ioqKioqKioqKioqPxPozaMVVRUVFRUVFRUVFRUVP6nUadSq6ioqKioqKioqKio/I2Q6ueaqh21Yazyt0FTpymGbsNAaDAf34X5wAbn8JhGeAx6EpmXAYD57CHM+yp8q1EIPB94GVmYQ+nqj+2nd+4/zLsLlmCxWhnavwePP+D8fcDc/AJef/9TLqcY8TAYePO5J2gYF2sPt1isPPD0K4SHBjP/rRed4u46k8Ls9QexWiV3t67HY12bulzX/gtG5qw/hNlqJcjbg8WjHN/EtFitjFi4kXA/bz568Hb7ec9O7Qh8fjxoNBSuWkv+V/920qmrE0vw6y9iaNKA3AWfk//NCntY1Kp/YS0qAqsVzBaMjzzlFLfZ248Q0aslluIyDk9cQO6xiy42132sL/XG3IFPXCQbmo6lLCsfgJihnWn21iPo/Tyxmq+++sUQG079j59HF+RL0bHznJ8wF2kyA1D7zdEE9GyDtbiUC5M+oihB+S6m1t+bpmvfwxATBtJZd/ioAYSPGgBmC/n7TuDdLO6GdXvWj6b+gskuNmobtsRj2AQweCKLCpDGREq/n4/Mz3aS08TUx3PcO5T++0Msxyt851Zo8HxqFjIvi9KvZ9lPN/31EzKXbsL48fcuadaaPgb/nm2QxaVcfG4uxbZrr/3eMwT0aos5M5cTvSfY5aMmPUDIiL4AeD3/D8rWfo3lxO+K/U1a4zHkcdBoMe3ZiGmra3oAmtgGeE2cQ8mSOViO7nYrUxldi3Z4jXwaNFrKtv1M6eqlzuFtOuM1bBRYJdJqoXjJPCynElz0NNr2KdnLNpH+yXcuYVFvjMWvexusJaVcmTyXkuPnKhitocHqDzClZnHp8TcBiHx5FAEDuyp6D39P5uKVZH70Lxe94a8+gW+3dliLS0l56QNK/ziHIS6G6H+8ZJfRx0aRMfdrsr9a5RTXo35HtqxYzLsLlmC1Whnarxujhw10ksnLL+T1f3zG5ZQ0PAx6pj/7OA3r1iI1PZOp7y8kIzsXjRDc078HDw93fJc1eOx9ZC1cQWWqam+5vMbLU7kXQX6Ys/OddFa1/BmiQ4ibOxF9WJDiNyrQ4c2HqdWzJTpvA94RQXzbfByl2QVOMrd/9CShLephNZlJP3ye3VM+R5otBNSPosuHYwlpXpeD77pee02w62wqszccxiold7eK47HOTVxk9l9MY87GI5gtkiBvA4sf6U6p2cJjX23HZLZitkp63xLDU92b2ePUpE/edTGdOdtPYLXCkOa1eKx9PafwA5czmbT6ENEBXgD0bBDBEx0bAPDNwYv8cOwKQkCDUF+m943Hu1zv4RO8+8UPyvupVwdGD+ntpDe/qJhX/vkNqZk5mC0WHhnUgyE9OgBwx/g38fb0RKsRaLUals56/obvwavvfMCOXfsIDgrkx28+ueF4oPhlw52jQKPBfGALph3uvzl7I37ZvGc9UHM+ud2FZZQZszgzZg5Fx1y/7+wRG06DBc+hC/SlMOEC555RyqFngxjqffA0PvH1uPzut6R+ovihgO6t7HGbH/gckzGbU3c65/ufsRegyZ6vyPxyTbX75KbHV5CxcCVpc5fetN7MJT8R/cYYdCGBWM0Wu4jW3wdLXiEAsW8+bvdfFyf9015/8O/eitrTHwethoylm0idr3wPOujO24h+7gE8G9bixMAXKDpqT7s9sND2WwDTgB9cjFf5f4c6lVrl74EQGLoPp/THeZR8PR1do3aI4CgXMWvyGUq+nUHJtzOcG8WArmVPrNmpTucsFgsz5n3BxzOmsGrRe6zbvptzl644yXy2dBVN6tdh5aezmfHCk7y74Cun8G9+WEdc7RgXWyxWKzPXHmD+g91YOf4O1ickci4t10kmr7iMmT//ztzhXVk5fgBz7uvsFP7tntPEhfo7K9ZoCHpxAukTXyZ12GN49+2JLq6Ocz7k5ZPz/jynyldF0sc9j/HBJ1wqYOG9WuJbL5KtnSZxZPIi4t8d7TZ+1r7T/DZsBkWX053Oe4QHkHf8Ij/XHsmpWcvcxgWInToS46I1HOsyHnNuIaHDlc6AgJ6t8YiL5liXp7g4ZQF1Zj5hj1N/4YtYS8v4Pe4+Tj0wzX7e77bmBPZrz/Hez5LQcyL68KAq6S45l8zxvs8pf/0dDWTDoNEUfzaNojdHIgtzsSSdQ9/zXucLERoM/R7CcuawyzXqbhuATE+yy5VzoufTBA3uimfDWCd5/x5t8IiL4o+u47g0ZT6133nSkd8rtnD24elu8zLts9UAFL//rL1RjNDgMfQJihdOp+jd8eha346IiHWNLDQYBj6K5dQht7rdIjR4jZpI4bsvkT/5UQy39UIT4/z8mRN+J3/K4+S/PIaiT2fjPeYFp/jlnOk7noC7bsejgbNtft3b4FE3mtM9niDp5fnEvP2kU3joqEGUnnUupwW7jiDNSuMu+9ufCRpxJ4b6znp9urXFUDeG830eJ/W1fxI5/WkAyi4kcXHwM8rf3RORxSXkb/rNHk8XGapcV0kR78z/kgVvPs+Pn8xk3S97OJeY5JTGouVraFyvNt9/PIMZz4/l3U+VxrlWq+X5x4ez6tNZfPPB66xYuxWCHPb5D+z2p+0tl098+CXKktO4GlUtf9Js5fL0L0no/gx/DJqiyDaMplbPFvjHRbJ+2AwKkjKxlJncpnf+h92svP0Ffuz1MjpPA41GdAegNKeQva99TcKna93Gq24sVsnM9YeYP6ILK5/sx/qEy5xLz3OSySspY+a6Q8y9vzMrn+zLnHs7AmDQalj0cDeWP9GHZWN7s/tcKkevZCqRatAnW6ySWVv/YN6Qtnz/SBfWn0rhXGaBS/xWMUEse6gzyx7qbG8UpxWUsPTQJf71YCe+G9kFqxU2nEqx6bXyzuLv+fiVsfzw4RTW7zrEuSvO78dl63dSr1YkK+a8wOJpT/P+ktWYbGUM4LM3nmL5nBeq1CgGGDKgD5988HaV4gCKvxo0mpKvZlA8dxLaWzsjwmq5l7sBv2wYpLzfqtsn5207CMD+uPs599SHxM0c61YudurDpCxaw5EuT2POKSDMVg7N2QVcem0xKZ9U6JjTaKj7zhj7oTkzj0vP/qNa7E1bvMb++1TX0TXik7O++ZmQhwb8Kb3Rb47jwqPTSHz2fcxpWXaZyKfvASCgZxs846JI6PIkl6Z8TO2Z4+x5V/vtJzj98Jsc7/EMwYO74tlQeW6KTyVydswsCvb+UTlbEoC2QEugP/Ap6mDiX44QIlgIsUkIccb2P+gqcheFEMeEEIeFEAeqGr8if6uGsRAiUAjx1HVk6gohRtyArrpCCNchjBuzw/Wt9BcihGgrhPjnVcIuCiFC/2qbqooQYogQwnX49CpoIuoic9OU0WCrBfPp/Wjr3Xrj6fkGoo2Lx5ywy+n80aNHqR0dSWxUBHq9jju6dWLb7gNOMucSr9ChVXMA6tWOIcmYTkZ2DgCp6Zn8uu8Q9/Tv4ZJmQlIWscF+1Ar2Ra/T0q95bbafcq5EVENJ+wAAIABJREFUrzt2iZ631CIq0AeAYF9Pe5gxt4hfzyQztHV9pziGZk0wXU7CkpQCZjNFm7bh1e02Jxlrdg5lf5yyv5RulMh+bbi8/FcAcg6eRe/vjUd4oItcXsJFii9nuJz3rRdF4rfbAbi8bMdV0/HrHE/Wz8roZMaKbQT1U0YhAvu1J/O7bQAUHjyNNsAHfXgQGl8vfFs2JOWfSi92wb4TAOjDgwgf2Z/U+SuRZcq1+rZrUiXdFfHvEm//bc1KRRoTwWLGcnQXmuh6VJ61pOvUH/PxPchC58q18A9G17g1pgNbANDUamAPkyYz2at/JaBve6c4AX3bk/W9Yl/RodNo/X3Q2ewr2PsHlpwbdzua2g2xZqQgs4xgMWM+9Cu65h1c5PRdB2I5uhuZn+tGi3u0DZpgTU3GmpYCFjNlv21F39a5Q4fSEvtP4eFJxYzTNnCM0EmTmdw1O/Dv42ybX5+OZK/cCkDx4VNKXoQpeaGLDMGvRzuylm10imPNL6TsolLpLz50ArMxE9/enZxkfHt1JPcH5Z6UHDmFxs8HbZjzM+DdqQVliamYKzQsw19RKrZHjyVQOyqCWlHh6PU6+t/egW2/HXSKfz4xmQ4tlZHEuNhoko3pZGbnEhYcSNMGdQHw8faiR7euFOTm2OPl/bzjT9tbLh/+yliMr3+k5FdoAJWpavkzpWXbR16shcq99YkMpna/Npz9biftpz3E7imfI4TAs3JHHnBl6xH77/TD5/CJClauKTOPjCPnsZosLnFqgoTkLGKDfKkV5Iteq6Ffs1i2n0p2klmXcJmeTWKIClDGVYN9FJ8shMDboNSLzVZl1FgIJU5N+uSE1BxiA72pFeit2Nw4ku3njDcc32KVlJotmK1WSswWwmzvmISzicRGhlIrIhS9Tkf/21qxfb9zlUgIQVFJKVJKikpKCfD1Rqv589XGti3jCfD3q3I8Ta0Gil/OTrP7Zd0tbV3kbsgve/pgzVI6AqrbJ3s2rm3/XXCVdw0o75usn5QOuIwV2wjqr6Rvzsyl8MhZZIVRUd9WDSix+TegWu01RDuqjDXlk4t+P4nJmHXTerX+PpRdSsF02UjB9gPkrnHULwxRIQAE9m1P5nfbAcV/6fyVfPdp2ZDSiymUJRqRJjNZq3YS2Fexo+TsFUrPO/sAG0VAeWF1fon9F2H9G/z9SV4CtkgpGwJbbMdXo4eUsqWUsqJTqEp84G/WMAYCgWs2jIG6wHUbxn9npJQHpJQTri/5X80Q4IYbxsI3yGkKqyzIQfi6vmg0kfXwHPEqHoOfdhpR1t8+jLKdK0E6+zaj0UhkWIj9OCIsBGOm81TZxvXqsHnnfgCOnTxLijEDY7rSWzl7wRImPT4CjZvKQlpeMZH+3vbjCH8v0vKKnWQuZeaTV1LG6C+2MPzTDaw5fMEeNmf9QZ7t09Je+SpHGxaKxegYqbUY09GGVaEvRErC5s0mYskCfO6+0ynIMyqYkuRM+3FxShaetkrsjVAxfqxtVKgyuiA/LLmFYFFcpiklA32kcg8MkSGUVUjflJKJPjIYjzoRSKsk5N7uNN3wPnXnKG5AHxmMZ71ofNs35ZY179Lkx5nIkrIq6a5I8OCujmzKVWT1fYaj63IX2lr1KdvsGAUX/sHomnbAvG+TyzUa7hxF2fpv7FO+hb9zOkraIc5xIkMoS3Z0NpSlZGCoJOOOsEcGAOBx/wTwUjpYREAIMsehS+ZkIAKcdYmAYHTxHTHtXn/dNCqiCQrFmuloNFoz09EEuT5/+rZd8HvvK3xenEnRp7Od4lfElOqaF/qIEEwpDvsr5lf062NImfWFy5ReXaQjTuA9fSk+fBJ9RGW9oZhTHWXHbMxAH+Fsj/+d3cj7ebv92LdnB8xG5VkwphmJqOgvQoNJq+QvGsXFsmWX0rl27NQ5UtIyMWZkOckkGdMpLLPgbXD4DXNqxp+2Vx8Rij46DLMxk9KTF2znnJ+9myl/FTHUCgMg/dA5vCOD8IkJoSglm+w/ErFarHhHuHaklSN0Whrc04WkbUevKlOTKD7Zy34c4e9FWr47n2xi9JLtDF+0mTVHLtnDLFbJsIWb6Pn+GjrGhRMfo+RbTfrktIJSIvwq2OzrSXpBqYuKoyk5DPt6F+N/OMC5DGXqfLivJyPb1OWOz36hz8Jt+Hro6FRHsSstK4fIEMe9Cg8JwJjl3EH2QP8unE8y0vuJN7j3+dm8OGpIhXedYNyMT3hgyvt8t/nGlmD8WYR/sN0vA8i8LFe/doN+Wej1Trqq0yd73VIXgLgPxqMN8KEsORNDpXKkC3Yuh2UpmdfUXblsho7oh9/tLavF3qBBXey/Nf4+NeKTg4b1oejwyZvWKzwNznKpjrzItY3Q6yODK12/4r8MUcGUVYhblpqJ4cbqNR2A48AxYByOhrLKX8dgoHya5lcobYcajf93axjPAurbhsrn2P4SbMPn91eQ6WqTmWQbGf5VCHHQ9nfbNfTbEUI8KoRYJYRYL4Q4JYR4w42MrxBii03vMSHEYNv5ukKIE0KIRUKI40KIjUIIL9dU7Hq2CyH+IYTYbbue9rbz7W3nDtn+N7ad7y6E+Mn2O8Sm/5AQ4lOUtRDXuq4fhRC/2+waW+F8gRDiXVvYZlva24UQ54UQd9lkPIUQX9iu9ZAQokeFvJpXQddPQojuFfTOEEIcEULsEUJE2O7BXcAc231yHhK9USo1cq3piRR/MZWSb9/GdGQ7HoOUKTmauHhkcT4yLdGNCtdOwMoN0dH330VeQSH3jnuJb1dtoEmDuui0Wn7Zc5DgQH+aNarnogPcb4pQWbfFKjmRnM28B7vx8UPdWbjjOJcy8thxKokgH0+aRrtx3u7usJvruBrGxydifHgc6RNfxvfewXi0coySuhhYRd3l8UM6N6X2cNdR9OumcZVrE1otWj9vstfv5Y9+z2MtKnXE02rRBfhwYtAUkj9Yhj4s0CX+tXTbzdLrCOzbzkXEtGkpprVfYk1PRt+pv/28YcCjlG34xmW9s7Zxa2RhLtbkCmvKbuSeuckXd89nRdK/XsfxLsp0MZmXhcddo6+qq3J6HoPHUPrTVy72Xxd3ut0866YDO8mf/AiF77+G532PXTO+y3W6NV/i17Md5oxcShLOuQpU0CstFooPnXCTx+712tHr8O3Vgfx1OxVxTw9CnnyAjLlf24TdJeusdPSwgeQVFHLf06+xdPVmmtSvg1artYcXFZfw3IyPGNynK3pdpZl5f9JetBoC7u7tsNetzqqXv3I03p40WKRMpTYVFCO0Ghrc24WD733nTtyFTu88Surekxj3nbq6UA3izjS3Pjklm3kPdOHjB7uycOcJLmUqDU2tRrB8bB82PHsnCcnZnC1fGlOTPtkdldJrEh7A2tHdWP5wZx5oWYdJa5SlEXklJrafT+Onx7qxcUwPik0Wfj6RfFXzKufF7iMnaVInms2fTmf5nMnMXLySgiJlxsBXb01g2buTmf/KWJZt2MXvf7gpk9XNDeRzlfzydXTdrE8u+O0YACZjNrXfePQq8ar4rq0kbvz0B7ya1MG3Q4XxhZu09/Jri+zHUVNHu4/3Z32y2ULR7yerR28lslb+4pKeQ5n7RG6weO4FmgHtgJdRRo5V/loipJQpALb/4VeRk8BGWxum4tqFG41v5+82X/4loLmUsqUQ4h6UHpwWQCiwXwixwyYzWUo5EEAI4Q30kVKWCCEaAktR1g3cCO2B5ihTKvYLIX6WUlacZ1sC3C2lzLNNX94jhFhtC2sIDJdSjhFCLAfuAb65Rlo+UsrbhBC3A5/b0j0J3C6lNAshegPv2PRU5A1gp5TyTSHEnYD7xSwOHpNSZtka6vuFEN9LKTMBH2C7lHKKEOIH4G2gD8qo7lfAamA8gJQyXgjRBOUhbHSd9HyAPVLKqUKI2cAYKeXbtnz6SUrpusODDdvDPRZgxdRx3N3cMV1T+AYiC3OcI5Q5pm9aLyZAj+Hg6YM2qj7auFvR1m2O0OrA4IWh3ygAIiMjSU139Dwa0zMJD3Yeifb18ebtybbGh5T0HzmBmMgw1m3fzbY9B/l1/2FKy0wUFhXz0qx5fLDgcwAi/L1JzSty6M4rJszPuX8kwt+LQO9IvAw6vAw62tQJ45Qxh5Mp2fxyKomdZ5IpM1spLDXxyve/8eFwsKRloI0Is+vQRoRhycjkRrHaZK3ZORRv34nvcMcjVZKajWe0o0fXKyqYktRsFx0ViR3enZi7lf6mnMPnCWrXiDoP92LviFn03P2hi7w5Kw9tgA9oNWCxoo8KxWRURtTKUjIxVEjfs3Ft6s2diASsRSVYC5TRnayfdxPx+EBMxmxMKRlkr1M2V8nbcRg0GnRhgZjTc66pWx8VgsnouLaAHq0pOnaegG5KL3zFkQjhH4zl0gl0zTpg2rIcUDZ38bj/WSXc2x9do1aUWi1oYhuibdIWr0atQGdAeHhBpRkFStrOo4hlKRkYokMptB0bKth+NcwZjhEe056NeD7+GmAbIQ50jFiJwFBknrMuTWwDPB9W1lQLH3+0t7Sh1GrBkrD3mmlas9LRhDjeLZqQMKzZV3/+LCePoomIRvj5I/PzsGY5r0vXR4ZgrnSdptRM9FEO+/VRikzAHZ3x790evx5tEB4GtL7e1PrwOa5M+gBzSgZeLRV3lPz8HIIeGYwprbLeDHSRjrKjiwjFnOaw3ff2tpQeP4clU/EthtpR6GtFELd6PgAR0TGk5ZeBVg8WE8aMLMKCnTtifL29eOs5ZS2glJI7Rk0mxpamyWzmuRkfcWf324ivH4vQGRy2RIbelL2WrFxiP39LkU9MQRcRYrcXIG7uRP64YzLmdOWaqlL+KpYRodPSYNGLlF5Jw+fW+ty1cQb5F434RAUzeNM7AGg99Nw+9wnW3PE6xenOo48tJ92NZ4gfWx//nP8UEf5epFaYtWPMKybM151PNjh8cu1QThlzqRPimPrr72mgbZ0wdp1LJZ7q98mGZo7lBuG+HhgrjGobC0oI8/Fwiu/r4ajKdY0LY+bW42QXl3HgchbR/l4EeyvPWc8GERxJzuY+ICIkkNRMxzs0LTOX8CDnafertu3jsSG9EEJQOzKMmPBgLiQbiW9Qh/BgRTYkwI+e7eJJOJtIpQUV1Y7MzXLxyy5+7Ub9sqc3ws/xrv+zPjn0kQGEDu8DQNGRswCk/WsTjZdMRei1Tu8acC2HhqgQyq7h7yuXTa2fN8XHL+LdspF9fezNvkNMyQ6f7N2iEWUXk6vdJ19+9n1CRw26eb3+PujDHQMFfr2cp5GDMtpccVq4wXZPhV6HoUIahsgQTKnXzpdKnAAKUerlB64j+5fyd9iVumJd3sZCKeXCCuGbgUg3UadWIZnOUspkIUQ4sEkIcVJKefX1fNfg7zZiXJEuwFIppUVKaQR+QenVqYweWCSEOAasoArTd4FNUspMKWUxsNKWZkUE8I4Q4iiwGYgBImxhF6SU5Ts//I4yxftaLAWw3Uh/IUQgEACssK2F/hCl56oyt2NrcEspfwau3YqBCUKII8AeIBalAQ9QBpTPqTwG/CKlNNl+l9veBfjaltZJ4BJwvYZxGfCT7feN5IMdKeVCKWVbKWXbAeECERiO8A8BjRZdo3ZYzleajuftWNumiair9B6WFGLa/SMln79MyRdTKV23GOuVk5Rt+AKA+Ph4LiWlciUlDZPJzLpffqN7pzZOavMKCjHZdmz9ft1W2sTfgq+PN8+OHs6Wb+ez4euPmPPKBNq3bMasl562x2sWHUxiZj5J2QWYzBY2JCTSrbHzJl3dm8RwKDEds8VKcZmZY1eyqBfqz4TeLdj4/GDWTbqLWfd2ol1cBO/co6w/LPvjJPraMWijI0Gnw7tPD4p33NhUNuHpifD2sv/27NiWwh9+toenrj9A7DBlOnFg6waY8osoTctxq6ucy0u3s6P3y+zo/TJZ+0/R6Pl7OPT0fPSBvleNk787geA7lcZ06H09yN64D4CcjfsJuVcZafZp3YiyK+kk9JzI8Z4TKU1KJ3ykMmIbcp8iY0rLJnvDPvw6K+vNPepFI8tM+Hdqfl3dlrwiTGmO4hI8pAtZP/5qP9aERKGJawZaHdpbO4PFgjXdsRap+P3xFL+n/JmP76F09WdYTuzHtPFbimePo/i98ZQu+xDL+QSnXamFXkfQXV3J3bTPKU9yN+0j+B7FPu9WjbDkF2JOu3Zx1lVYt6aL74g1VZn2ab18Bk1YNOL/2Dvv+CqK7YF/97b03isQmlTpiNKlKIiAis+CgAVFUZTisz9A5dkLKoj92UWKBQVpggpK770mIb33m1vn98fe3OTmBkjCje/xY7588uHu7syZs2dnzu7snJkNjQKtDl3Xfm4d3op5k6l4Xv2z7v0T07JF5+0UA9hOHkETHYcmIhq0Ogx9BmPZ6Vr/NFGxzt/a5q1RdDpEaYkzf01bBI3qT8k6V1uUrttKyA2DAfDp0hZbaQXW3EKyX/mMI1feydF+93DmoZcp+3MfadNfV8sMCsArSV1QRdhsBI7sT9n6LS5yy37dStBYdYEb78vbYi8rx5ZbbePA6wZQ8tNvzm3TsWRO9LmNk4PVF2md2rUl+dRx0tIzsFis/PL7VgZe0dWlDBd/sfo3unVsg7+vD0IIZr/5ES0SYplwwzUIUxmKvnoAorH6FnywzLkQV9GytRh3H+bk4DtJn67WuUNDpzs7xU771rP91WwjzV+bivFEGicnq2HxPw57iuOLfydnx3GWXjGd3x54B7vZyg9Dn3LrFLe+dSBxAzvx29QFDYtA8TAdYkNILSgjvbAci83O6oNnGNDGdRHHgW1i2Z2ah9Vux2ixsj+9gKTwAArKTZRUmgGotNjYejqbFo7Osqd9suVkcrXO0UGkFlaQXlyh6nw0i4FJroMeeeUm50jcgawihIBgbz3RAd7szyzGaLEhhGBbaj4tQlW/3KFlAqmZuaTl5GOxWvnlz90M6OH6iBEdHsLW/ccByC8qJTkjl/jIMCoqTZQb1RfRFZUm/tp3lFaJdT3XehZ7+gk0YTEoIZFOv2w94tpPqbdfPrkfrOpicZ7wyXmfruTINdM5MeFZilar7Tj02t5Ycgrd7jVVlGw+QOh16n09fNwgCldvP+u5l+05gXdStV8NHdMfXUgAlUerQ/0bew8p33vcuV15PLVJfDI224XJ3bwXYTKjj4/Cf1BPAoe4d4yL1mwj7KaBgMN/lZZjySmkfO9xvFvEYEiIRNHrCB3dl6Ja17oOWlA9eNgMaAskny+TxJ2az/KOv/drHR8ihOhYx98PQLaiKDEAjv/rXFVSCJHh+D8HdfXwqgpSr/w1udhGjGtyzpDhGkwHslFHljWoo7z1pfYdvPb27UAE0F0IYVEUJZnqUIuak4BswFlDqc9R1nPABiHEWEVRmgMb65m3ThzhzUOAPkKICkVRNtbQ1yKqY1zsOPQXQtgVRamqJ2ezuRXXlyw1w01qyrXR2Don7Jg3LsZrzDT1c02H/kQUZKLrpHbirPv/QNeqG7rO/cFuR1jNmFd9eF6xOp2OJx+cxJQnX8BmtzN2+EBaNU/g25/U+Uk3XzeUU6npPPXyu2g0Glo2i2PujPMNyjtkazU8PqI793/+G3ZhZ3TXJFpFBrFku/o2eVzPViRFBHFlqxhufvcXFEVhbLckWp1jjh4ANjuFL79NxFsvoWg1lP24CuupFPxuUD8bU778JzRhIUR9+i4aP18QAv9bbiTrH3ehCQ4i/GV1ZUpFp6X8l/VU/lV9M85Zt5vIq7sweMub2Iwm9jzynvNYry//yd4ZH2DKLqTF3cNpOXUUXpHBDPj1JbLX72bfzA8I7dUWRavQZ/kzYHetlq0/e5rkRxdgyS4kbd5nJC2cSdw/b6Pi4Gnyvl4HQPH6nQQN7k6nze+qn4uZ8bYz/6mH3qDtV7PpfvpbhKl69du8b9bTecsiQkddhd1YyelHFxJ17/UNkq3xNhDUvwspjy2ixRsPAWBe8RHedzwGWh3CWIYmphn2lKPoeg2tc/7aOakx96r9hnfIX7yeymNnCB+vdvTzvviFkl93EjS4Bx02LcJuNJEys1q/5u/MJOCKjuhCA+m47SMyX/ua/MXriHtyIr4dWgCgbdUJ05KFzvJMy9/D5945oNFg2bYOe/YZdI5QcOtfDZtXXPtcjP95C78nXgaNBvPGVdjTkjEMGQWAed0K9L36Y+g/HKxWhNlE+VvP1mmL1msXUrhkHabjqYTepupW8NUvlG7YQcCgHrTZ+D7CaCLtn/PPq1bs7MnYSsrRhAXRZvcyTIdPYT6RSvAt6hzsom9WUr5xO/4DepK07iPsRhNZT1RHNCjeXvhd2ZWsZ94+WxGqv3hgEvc//Qo2u50xw/rTqlk83/6sLh5z88jBnD6TyVOvva/6i8RY5j6shibuPnScn379k9bN4xn3oDqyP/fx6XQdoOpXuvKPC9a3dvqaXEj78+/ZjvCbBlFxKJkOa9SH3vjBl5O2fg/xgy/nxs2vYTOaqazxmaahn81i06MfYswu4soX76QsLY+RP84BIGXldva++T0+EUGMWvUcen8fhN0Dy7ScB51Gw+PXdOH+r/7ALgSjL2+u+uSdarjmuO4tSYoI5MqW0dz83lrVJ3dtQavIII5lF/HMDzuwC4FdCIa1j6d/G0dHpQl9sk6j4bHB7XlguVr26A7xtAwPYMledWrQuMsTWXc8iyV7z6DVKHjrNLww4nIURaFTTDBDWkdx25d/otUoXBYRyI2d1FWBdVotT9x1I/fPew+73c6YQb1plRDDt2vUBSpvHnYV9944jGcWfsWNM19GIHjk9usICfQnLTuP6a+qL5etNhsj+nbnqi7t6n0dHp39Itt376OoqISrx4zngbvv4MZRw8+f0W5X/fKkp9TngF0bEDlp6HqpI7UN9cvmFR/hPfHJJvPJ8Y/dhjk9j5MPVfuvtp8/xalZC7FkF3Jm3ue0encGCf+8jfIDp8l1tEN9RDAdV72CNsAHYRfE3HMd+wZOI/2NJbR8Q335rgsLJveTnzDERxE+/hqP6Avg26UNBd+s8bhPbn/gWyoPnW68XAEZsxfR4rO5GOKjsBlNaLzUSIg2S+dx7KanKP5V9V8dNy3CXmkieYZjjVqbndRnPqDNl7NBoyV/8Toqj50BIPia3iQ+NxldaBCtP32GioPOdV76okagWlCfiR8A3FcclTQ1PwITUafJTgR+qJ1AURQ/QCOEKHX8HgY8W9/8bvLON//gfwlFUcKAXUKIZoqi3ADcB4wAQlHDG3qjjtq+LoQY4MjzBpAmhHhNUZQ7gY+FEIqjo/mTEKLjWcqahBq63BEwos41uEsIsUNRlDIhhL+iKA8DrYQQDznm2/6K+paJmrIVRZkF+Ash5pylrI3AESHEFEVR+gLvOsKVvwO+EEIsUxRlDjBJCNHc0cGdJYS4TlFXp85xhCdfC6wEIoQQbg3YMQf6HiHEKEco9B7gGiHExqpzcqSbA5QJIV51bFed7wyggxDibkcI9VrUEeOewMuojiQOdbGC6+uQexNwnRBikqIobzuu5Sd12aQ2FfOneLyi+j6sfj/RnLLrPCkbhqFZNwCMX7tNS79gfG6dy5meV58/YQNJ2K6ufLsi+laPyh2VpX6zcHvcWI/KBeiZ/l2TyQUof2rceVI2DL956mdadiWMPk/KhtPtzA+Uzbje43L9X1dnhhSdbb54Iwn+Wl05dX+LUR6VC9Dp9AqOtBnhcbmXHVuJ6eSW8ydsIF4t1c8BNZXOTdVGPokb73G5d6afa7bRhWP8oiGRefXDZ/y8JvXJFYse9rhs3ynzqdzr+U9keV8+AkveOebwNhJ9uLqOh6d9Mqh+ual88tbYGzwut3eG+v1dT+vc7YzaX2gqn9xUcgF2xDd0PaZz0yPte6j/4Nt/lYnNb/yf78R9mrys0bZ09Pu+BRKBVGCcYzpoLPChEGKEoihJVH9jWgd8JYSYd6785yrzohoxFkLkK4qy2RFavArYB+xFHTH9pxAiS1GUfMDqCBf+D7AQWKYoyjhgAzinX9SHTaihw61QDV17bsGXwApF/WbWHtQ5wY2lUFGUP4FAoGqlmpeBTx0d0l/Pkm8u8LWiKLtQw8ndV5iq5hdgiiP0+yhqOHVDWAgscoSlW1E76iZFUTYDp1HDrg8A9elpfoMa4j4NuEkI8Tes3CGRSCQSiUQikUj+13GsgeT25tEROj3C8fsUalRwvfOfi4uqYwwghKj9KaZHax234G6Emh+8fcKRLhl1NPhc5AghHqy9s2oE1DEq28ctl0rHGulfPU85AMuEEE/UKucvXOfwPuPYvxFHWLXjog+rkWb62QoQQpiAa89yzL/G7zl1HRNCVAKT6sgrUMPKzyd3KbDU8XszDZvvLZFIJBKJRCKRSCRNwkXXMZZIJBKJRCKRSCSSSxn7RTQd9mLhku8YK4oyHHip1u7TQoixqKHYnixrAbh90WC+EGKgh8sJA9bXcehqxwizRCKRSCQSiUQikUgcXPIdYyHEamD131TW1L+pnHygy99RlkQikUgkEolEIpFc7FzM3zGWSCQSiUQikUgkEonkgrnkR4wlEolEIpFIJBKJ5GJCzjD2PHLEWCKRSCQSiUQikUgklzSKkCuaSS4OZEWVSCQSiUQikTQ1yn9bgfowvtkN//PPxl+kLL8obFmFDKWWSCQSiUQikUgkkosIuxwz8jiyYyy5KNjT7HqPy+yS8iMA5S9M9Khcvyc+BZpO541R4zwud2D2EgB2xI/xqNwead8DUDB2gEflAoR+91uTyQUwfjjDo3J97nkd8LyNQbWz8dPHPS7XZ+KLAFQsetijcn2nzAeazhb7mo/yuNzOySsofXCEx+UGvLMSoMl0biobN6VPbiouRp/cVDpXLHjQ43J9p75D+VOet4XfPNUWlrxTHpetD09qsjayPW6sx+X2TP8OaLp7dVMgPac7AAAgAElEQVTZoqnkAh63c5WNJZcmco6xRCKRSCQSiUQikUguaeSIsUQikUgkEolEIpFcRAgZSu1x5IixRCKRSCQSiUQikUguaWTHWCKRSCQSiUQikUgklzQylFoikUgkEolEIpFILiLs/20F/h8iR4wlEolEIpFIJBKJRHJJIzvGEolEIpFIJBKJRCK5pJGh1JL/da4B5rf77T3yv1lDzrvL3BLEzZlM4KAe2I0mUme9ifHAKfQx4SS+8Qj6iBCEXZD/1WryPlkBQPQjtxJ66zBnfm3LzthO7qveTuqEYcjtoNFg3fMbli0/u5SnSbwM7xsfxl6cC4Dt6E4sm39w08uTOnu3a07Cvx8AoN/pz6lMzeHwg+9Qtv+0m2zvxEjav/cIumB/yvaf5vDUtxEWKwDBV7an1XN3ogvyQx8eiDmrkMwv1zvzdlg3n4ND1G/WJjx7D0GDu2M3mkie/hYVB9RvSAYO7Eri3HtAqyHv67VkLVgOQMjIK4mdcQvereM5fN2jVOw76ZQb+PqHKD6+aEIjQK/H9PMyKj5620VvQ/8heI+9DQBRaaTivdexJZ9EE5uA/6zZ1dcnKpaKrz92buu79sL37odAo8G07mcql3/lEbmbT+fw8vpD2IVgbOcE7urdykXu9tR8pn+3g9ggXwCubhPNfVe2BuDLnadJ8YnjvodnEeDjhW/yTrfr1Bgbx864hfDbhmLNLwEg/aUvKP5Vle113YP8sXUn/37jLWwVZYztGMtdV7Z1K3N7Si6vrN2P1W4nxMfAR3f0B2D2Tzv5/UQWob5eLLt3iEuezcm5vLLxMHY7jOkYz129klyO7ziTz/QfdxMb5APA4FZR3HeFaq8vdiWT6pfAlEdm4WXQ4XfaM7aoIuq+0SQ8cyd7Ot2B7+VqmR2PLAWNhoKvV5Mx+z2X9LGz7yVgkFpO2qz5GA+eRPHS03LxiyheehStluJVm8l+o7oehU28DgDfp97FnpmKNq4FaDRY/lyNee0SF/m6TldguO4OEHaw2zEtfQ/bqUMA6AeNQX/lcBACe0Yylh0bnfki7r+J3HeXutnlXPpqQwPRR4dhr6gk973lzvxhE68jfMJIANqtfA1toG+97aoN9qflwlkYEiIxn8nh5P2vYCsuxxAfSceNb2POLgSg04GvyV6wlNxPVtD83cfwSoxB2O2UrNuGxserQf7t78KTPtmnfQvi56k+uX/qV1Rm5HFo8huN9smKTouloJQ9Y2cTOqiLM2+HHZ9ysMfEC9YXIHzSSGe90PcZzcavP+KV349iF4IxHeK4q0cLlzJ2pBUw/ae9xAZ6AzC4ZST39W4JQKnJwtx1hzhZUIaCwuwh7enjyKdt3QXDyDvVe+iO9Vh+/77O66GJa4n3lH9j+uYNbAe3VB9QNHg/8CKipADT5y/Wmbcunv736/y+eRuhIcF8/8Uit+OK3getXxgoCvbKEuzGYrc0F+KT9dGhCKsNa4Hqn9uvehVFr0NYrJx5/lNKN+/HkBBJy4Uz0YX4U7H/FKemzXfWhcRn73aWfXr621QcOEXgwK60/s+TIATWwlIXXeOfnkjQkJ7oQgPReBkwp+Vw+uE366VzxKQRaP28AYWCH353ymy38jUUgw5htmJOz8GnXXOP+ORuxxer6b9aQ+rTHzTI5rqIYLDZMGcVuByvQhcSgMbfp0F2dcp/9m4UjYbcr9fVPo89jv+DgSKgC2AA3gN6oEYxPwxsdKtEfyN2uSq1x5EjxpImQ1GUMsf/sYqiuD/xqcc2KorS4ywitMAC4NojQ6YScn1/vFonuCQIGNQdrxaxHB5wH2eeWED88/cDIGw2Mp7/mCNXT+X4mEcJnzDCJW/uR9Ud2ZqdYhQFw7AJVH77Gsb3n0Db/gqUsFg3xWxpx6j8+F9Ufvwv106xojh/elLnxJceomi1+uBw/MmPKdl9gjYvT67TaElP307aez+xrc80rEVlxNw2GABdoC+tX5zM/kkvI2w2do/5F9v6TSdy7FVuMoIGd8e7RQwH+t5PymMLSXxhinpAoyHx+fs4dsezHBz0EKGj++HdOh4A49FUTkx+kbKth9zklcy6F4DSF5/Gnp2JrkMXNPHNXNLYszMpfXoaJdPvonLJZ/jdP0vdn3GGkhn3qH+z7kWYKrFs/cOpj++9j1D63D8pnjYRQ9+rPSLXZrPxwtqDLLipF8vvGsAvhzM4mef6UALQNT6Ubyf149tJ/Zyd4hO5pXx/II05s+cQ/OfnPDLxH9iaX+4RGwNkf/Ajh4ZP59Dw6c5OMUDF2k94du5cFtzan59X/swvh9I4mVvieh0qzbzwy17mj7uC5fcO4ZUbejuPXd+5GQtvca8LNpuNF389xDtjerBsYl9+OZrJyfwyd1vEhbB4/FUsHn+Vs1OcU1bJ4r1nmDtnNmGbPuP5+ydiauY5W+hjwgns1wVTWg5oFBKfvw+AU5PmYs0vRhvk71JOwMDuGFrEcnTgfaQ/uYC4eY62Z7Jw6ranOH7tNI6NmEbAgG74dlVfKvj16UTgUNVOFf+eirZZGyoW/ovy56eg6z4ATbRr+7Ye3UPFC1OpePEhKr94A6/b1BdNSlAYhgHXU/Hyw1T8+wHQaPG+/RFnvuDr++PVqpavOJe+458BITg2/EHMKRmE3jwUr1YJTn2PXfuQev1Kyhtk15ipN1KyeR8H+j1AyeZ9RE+90amPKTmLquewA13vUP1by3hy3/+eI1c/wLERjxB4dU/8ul/WYJ+sjwl3qxeexpM+OeaJSZRs2KHa4s5XsJUYG++TJ7zE9gEzODj5NdBoaP3i3c682gA/j+jr36cTQUN7c/SaaQBU7lrHixuP8M7oriwbfyW/HMuqu13HBrP4tj4svq2Ps1MM8PJvR7myWRjf3XEVi2+7gqRQP/WAosEw6m4qP52Hcf50tJ2vQomId5OLosEwfDy243vcDumuHIHITa/TludizIihLHr9+bMe1/qHYy3Jwlp4Bo2XP2j1LscvxCenv/QFFftOsK/7XaQ8thCA45PmcXDII5x+5C2S5jteOD81gewPVrC/71SsxeWE33q1o+xueLWIZX/fB0h+7F2avXAfaDQ0m3cvltwi9vW6F2u+a0e+5Pe9pD3/Hyr2Hifn05WUHzhZP50VBQU4MOghdl92K74dq190nrjzeQ4NeZjcr9cSNLi7x3zysQnP1emTz2fzzIXLKd91DHNmPplvL3Uer+0vGmRXh/xm8+7l+PjnODBoGmFj+rqcB2pHuAuwDKjqMVc18E7AUOA1ZD/q/x3ygkqaHCFEhhDipkZk7QWcAE4Ji5XCFX8QNLS3S4Kgob0pWLYBgIrdR9EG+qGLDMGaU4jR8VbQXm7EdCINfVTYeQvUxCZhL8xGFOWC3Ybt8FZ0bbrVW2FNbPUNxpM6eyXF4ZUYDUDhb/sI7NYGXaAfhshgNx1C+nYkd4Xaic769jfCr+0JQOQNfclbuRWvqBCMp7Mo23MKYbGS8/1mNxnBw3qRv3QjAOW7jqEL9EMfGYJfl9aYkjMxp2YjLFYKfthE8DD1/CpPpGE6lVGnXXSt22HPTEffvjPmTesxb/oVQ6++LmmsRw8iysucvzVhEe5yOnXDlpWBPTfbRa49OxOsVo/J3bdvHwkhvsQH+6LXahh+WSwbT2TXeW61OVVQxoh+V0BpHtryQrrEBLFn0wa3dI2x8bk4cDKVhBA/4rRGDF4+DO+QyMbjmS5pVh1MY3DbWGIco9yhfl7OY90Twwn0dn1QdNoiuIYt2kaz8WT9bAHQpl0HrEW5WIpzKa80kb9/q8dskTDnLtLmfQoCfDu1xJSsnm/Flv1U7D6KISHKpZzAYVdQtPxXNc3uo2gD/NBFhABgr6gEQNHpUHQ6hFB7gGG3j3COxGqat8Gek4bIzwKbFeuu39F17uNSBubK6t9e3lDzjb5WC3oDaDQoQWGIwlznoaIVvxNY6zqfS1/vNgmYUzKxZOajaHWUbtpN4LDeTn2FWR0tyft6bYPsGjysF/lL1Pqav2QDIcOrddJ4G5w2rvJvgQO6UfbXfuc+hHCOyDTEJ8f9q7oz2FR49D4iBP69OwBqB7fiZEajfbIpPQ8AS14Jgd1aYTyd5cxrKy33iL5h468le+EyZ704kJyutusgR7tuHc3GU7nUhzKTlV0ZhYztEAeAXqshwEv1HZr4VtgLshCFOWCzYtu3GV0793ffuj7XYD24BVHu+vJOCQxF17Yblh3r3fKcjx5dOhEUGFDnMUXnhbBZwK6ev91Ujsbg55LmQnxy7byAs+kbj6ai8TagGHQEXNWJgp//BCCvRvsKHt6L/KUbnPm1QX4EDe6mtjebHWG1UfDDJpcyS37fQ/CQnuQv3Uj5rqMoGk29dNZHh2IpLHU5VoXFERHi16EFwmJFMeg84pPL/jpA2c5jeCW6+uTz2dy/axvyl/xKwQ+b8EqIch5PmHOXi5yG2FUfGYJfV1W+qcZ5hAzvRS0U4Gbga8d2e6CqYuagjiSfbWBHcpEiO8aSeqMoykuKojxQY3uOoiizFUVZryjKLkVR9iuKMrqOfM0VRTng+O2jKMo3iqLsUxRlMeBzjiLjgDNVG5bMPPTRrp1bfXQYlozqm7klK9+tA2yIj8SnQxIVe44690U4wskA8Pat1tU/BFFS4NwWpQUoASFuimnjWuF913N43TwTJTzOJX9NPKVz5bEUfDqqb+sjRvXBKy4MU2Y+XjGhrrJDA7CWVCBs6lqFpozqNL4tY9EF+dH2tSn4d04ialx/R5oCaqOPDsWckefcNmfmo48OxRATijmzxv6sfAy1dKgLJTQcW14Ohr6DMP+xHnt+Lpqws48QeQ0ZiXmXewfKq9/VmP+ofmCqkluFp+RmZ2cTHVBdNaMCvMkpq3TLty+jkJv/8ztTl27jhGNEuVW4P3nCG1NxAUaLjU2nckjPzHTL21gbR04aSfu1b9L81QfRBlU/2OWUVhId6IOmWUfsBRlE+XuRU+qqc0pBGSWVZu7+4g9u/XgDK/anntVWNW0RVdMW/t7klpncbZFZxM2fb2bqdzuco+uR/t7ceEVHft5xiKHvb8DfS0eC3uwRWwQN7YklKx/j4WRVRmSIS1pbUSkaP1f3oo8Kcy0nK7+6fWo0tF45n/Y7P6d0026Me9SHW6+kWPx6qR0g79seRliq9bcX5qEEub9w03Xug+/T7+E7ZS6VX74JgCjOx7x+Of7PfYrfvC9B2LGlVYcEWjLd/cC59NXHRODTqZVT34pdR9FHhTn1bfX9qwAovtUvP+pjV114MJYc9eHYklOILiyo+rxiwvDrrPohv57t3fybNtAPQ7NoSjdVjwLWx78FDumFJSvfzY5Ngad8cvqzH+LXox0ALWdP4NS8Lxvtk7ssn0P3NS8RNa4/XtGhmDKqbSGsNo/o690iFv9e7Wn9/SsA5GkDiPKvrhtR/l7kltfRrrOKufmrv5j6wy7niHJ6iZEQHwOz1x3klq+2MHfdQYwWG6B2bEVxDf1LCtzaiBIYiq59b6zb1rqVZxh5J+ZfvlCnIngSjc7ZKQYQditotC5JLsQnh47uR+jY/i4+WR+tpgkZ2YfyA6fQ+vlgKy4HR12oWRcN0WGYa1x3S2Y+Pm0SVH2EoM3Xs4m4vXoKWG2dw/8xhOINu+qls9bfB0NUqPM+Yi12jxTw7dySypMZzhcpHvHJxWVofL0bZPOq41XlmDPzCRndz8VfaIP9G2RXfXQohjrLdfPl/YBs4Lhjey8wGnUaagugO5BQO5Pk4kZ2jCUN4RvgHzW2bwY+AcYKIboBg4DXFKVGPLE79wMVQojOwDxUx3I23OUIcb4ULmk0vt40X/Q46c9+iL3MCEDeF6s41P8+ZxrD4FtryKtDYK0y7VnJVCyYQeXHz2DduRbvG6c1KH9jdE599C0M8ZEAaP29nTer2qLrKr8qjaLVEnB5Eilvf0fhhj00m3ETPkkxdShztvOoW3k3Hc4iTxMUjDCZsKWeriHPHV3HrngNGYnx8/dqHdCh73kl5j831kPPC5Mr6jip2iW1iwpk1X2D+XZSf27p1pzp36lhlUlhAQxqHc3m0zlMXbqNNpGBaJQ6XG0jbJzz2Sr2XzWFQ8OmY8kpJOGZO12zGnzQd78Wy5bv6tTZZhcczirinZv7sPCWK3l/0xFS8t1DxF3LrsOgtQRfFhnEyrsH8O0dV3FLl2ZMX7EbgJJKC4dyShjeJoY1kwdhtNjYk1FUh7yG2ULjbSBm2jgyXv26+sCFtj27neMjHuZwnzvxvbwNXm0S1SxaLdpANfzPsu1XdG1qh4K728e67y8qnr8P4/vP4TXyDnWnjz+6TldQPvtOyp8aDzo9mvBa7a8h+gpByeotTn310WEghFPfE2PUKQNxs26rQ92Gt2NLTgGpT7xH4Wr1xVKzt2aieBuqM2o1NHt7FpYzOViza71sO4d/U7wNRD04jszXXdcGaFI84JPDx19L5XH1ve2Jf/2Hy964v07R9fHJ+8a/wL5bnqfZjJswRLu/iPWEvui0aIP8OT7mUQC0lw+qQ4grl0UEsnJSX769rQ+3XJ7A9J/UFx5Wu50jOaWM65TAN7ddgY9ey8c7TtdLNwDDiEmYV7t3frVtuyHKi7FnuM4h/du4AJ9cuu0Q1sJSF5+MEHi3SSD+yQmkPLbo3D6qzqcm9djhMU9w6JpZZC5yX8sERSHsxoEIm42C5b/VS+fi3/dQsGKz8z4SNqafSzrvNgl4t4ona9F3dahzgT65Dv3dBdYop8ZxIQCNQvg/rnYpp85HznPZVYj63S/gVqpHiwE+BtKAHcCbwJ+AtXamvxNxEfy72JAdY0m9EULsBiIdc4YvBwqBTODfiqLsA9ahjvJGnUNMf+ALh7x9wL6zJZw6dWr3TZs2jVMUZceyshT0MeFYaj1wWTLz0cdWh8bqo8Ow5DjS6LQ0X/Q4hd//RvEvfznTWPOKwF59Q9bWDH8uLUAJrH4TrASEIspqPcibK8Givlm3ndynvnX28Xfmr8mF6hw+YQRtV75J87cfpWSNGoqX891mjCnZeMWEYc6qJTu/BF2gL4pWbdpesdVpTJn5FPy6h8rkbPRhgRRvOYx/h2Z4xbqP+Foy8zHEVo+8GmLCsGQXYM7Mx1Bjbo8hOgxLlvuIc21Efi7a5q2co7KasAjsBXlu6bTNkvCb+iilLzyJKHUNsdN3643t1HFEcaGr3PBI57an5EZHR5NVanRuZ5dWEuHv+qbb30uPr0Fdv7BfUiRWu6CwQh1N7BWuY3CXy/j41j4EeutJjHN/AdEYG1vzitW6KwS5X63Fr0trZ7qoiDByNIFY/vgWUVpAdqmRiABXnaMCvLkyKQofg44QXy+6J4ZzNMfVHrWJjo4mu6YtyiqJqBGCrdpCV22LFhFY7XYKjWa2puajqSjGOzgUvVbD4FZRFGt8qU1DbeHVPAavhEjar3mTTn+9jyEmjLjHx+PVLNqZVhsc4AyPdpaTVauc6DC39mkvKadsy34CBnR35MmjeLUaomc7sR80WhT/QAA0IeGI4rPXf9vJA2jCY1D8AtFd1gV7fhairESdpnFoB5rwan31MTX8QD30tWTloY8Nd+rr16sDlpwCF31VJTXoQgPrZVdQ/aM+Uu2c6SNDnPMahdlK5Yk0Zz5zShY+7Vo49Ul48UFMpzMo236oQT7Zq1kMhoQoLls1/6x29CSe8snhE0ZgPKAuMJj7418EdG3VaJ9srzBhKSileMthtH7eeMVWj1wpOq1H7nuWzHyX7aiICLIrqp/ps8tM527XzSNUH2c0E+XvTaS/F52i1WiCIa2iOJKrvmATxa4jxEpgqEsUFqiLbnn94xF8Zi1A1+EKvK6/B227nmiaXYb2sh74zFqA1z+mo03qiNe4h/AIdqs6alyll0YHdptLkob6oYiJ19Lmyzm0X/UaluwCKvaddPHJQkDrjx7n9MPzMaVkYS0oUUeUHXWhZl00Z+ZjqHHd9TFhGI+lYYgNd4Y36wLcA+w0Pl4EXNmR0w++Xi+dASqPnsEQE+a8j3gnVUe96WPCaPXh45T8sRdFU91F8IhPDvJ398l12DxwQBfiHhtP6KirsGQXYIgNry4nIRJ9RDDt17zpzNPmmznogv3rbVdLdqFjv/u1roEOuAFYXGOfFZiOOvd4NOrCXMeR/L9CdowlDWUpcBPqyPE3wO1ABNBdCNEFNezE++zZgbOO6bmyYMGCp/v27ZsvhBh3U0hLQkb1o2StaxhsybpthN6ovvn27doWW2kFVkcYYOLLD2E6kUbuh65vWXWRrm/k7blp1b8zTqMJiUIJCgeNFm273liP73ZJr/hVhxZqYpJA0YCxzJnfmU6vu2Cd8z5bydERj3DyjtkUr3GM1Ey/kYKNe7GWVmDOcR99K9x8kIhRVwAQffMA8n7Zrsr6ZTtBV7SjdN8pfFrGEtS7LcbTWUSOcV9wqWjNNsJuGgiAX7c22ErLseQUUr73ON4tYjAkRKLodYSO7kvR2m1u+WtjPXEUTVgE1sP7QKfD0Hcwlu2uc5s14ZH4P/Yc5W/Ow56R5ibD0PdqTH+4zjuzHj+CJiYeTWS0R+V26tSJ1MJy0osqsNjsrD6SwYBWru978soqnaOp+zOLEEIQ7KPOs8tLPoESGEEuvvx+Oo/OV7mPzjTGxvoadTfkmt4Yj1aHQne7YybJJ49x5vghVedDaQxo7dohH9gmht1n8rHa7RgtVvanF5AUVvecPFdbVJBe7LDF0SwGJkW6pMkrNzltcSCrCCEg2FtPdIA3qzZtg8AI8A9hZ0Yx3fsPvmBbGI+ksLfLJPb3uZf9fe7FnJnPoaGP4BWndhYUvQ7fLm0wp7nOhS5Zu5XgG9TynW0vtxBtaCCaQDUEUvEyEHBVF0wn1bpSvGYL/n3UUWJRUQ5aHXj5gFaHrlt/rPu2uJSh1BgF1sS3BJ0OUV6CvSAXbYvLQK92PjRh0WCodpXBo/pTUqstnUvfytMZGJrHYmgZT0Dfrni1iqdk7TYXfQF0Ab5YC0rqXceK1m4jbJxaX8PGDaJojbpfFxpI+f6TeLdQz8/QIhb/KzpSsnYr0bNuRxvgS/rcDxvskyuPpnCw+wQO9a174SpP4kmfbDqdgSlFnQsc3K8jpqzCRvtkRatB42MgsFsr8tftconk0Qb4eeS+V7xmC/5XdnZud+rYkdSCUtKLjWq7Pp7FwCTX9Rdc23Wxs12H+3kRHeBNcmE5ANvOFDgX37Knn0ATFoMSEglaHdrOV2E9ssNFrvG1qRhfVf+sB7dg+vFDbIe3Y1nzFcaXp2B8dSqmxW9gO3UA0xLXrxc0FmE1oWj1zs6xxssPu7ncJU1D/VDup6s4fsezHBo+naJfthIx4RqMR1Px69YGgKQ3HiTthc8p23HEWUbpnwcIHXklAOHjBlHoaF9Fa7YTdtOg6rJLKijesAvvpFi82yao5Y7p76Jv4MCueDWLxpyRh73SXO82bs7Mcx4LGdkHxat6bYnWnz5N2otfkPflGo/7ZL+urTGdcfXJddk8651lHBj0INb8Esp2HiVs3GBCR/fFlJaDNb+YvZdPZH+fe50yDg2fScnm/fW2qyWnkPI9x/GqdR6Fa7bXVG0IcAR1hLgKX6AqVn4oakfZfbVRyUWNUmeYnERyFhRF6QB8AIQDA1DDqVsJIR5SFGUQ8CvQQgiRrChKmRDCX1GU5sBPQoiOiqLMANoLIe5RFKUj6pL4VwghdtRZIIwA3jSlZLYu+HYd2e8sIez2awDI//IXAOKeu4/AAd0cn614C+P+E/j1aEfrZS+pc10co8MZr3xO6YadJL4xHZ/2LfC5rDkAFW9NQ5RXr/aobdlZ/VyTosG673csf65A11V1rNbdG9B1H4K+62CE3QZWM+b1X2NPP+HM7/fEpwCYUjLxlM7hd44ifMIIvJPisBSXY8rI5+jDCyjdq4acdfryCY7OWIQ5uxDvZpG0f286+mB/Svef5vDUt5yh1wkPXE/0LYPQ+hrQ+HhhKzOS+fUGkp5Qw8ntNhvWnEIyXvsG345JBA7shr3SRPKMt5yfXwoa3F1d+EKjJX/xOjLfVhcmCr6mN4nPTUYXGoStpJyKg6cJGtgVgJKnH8ZvygzQaNTPKq1fSeXSL/Aafr1qq9U/4vvAoxj6DMCe61h4xmaj5FFHyLvBi+APl1A85Va1cwKEfvcbBWMHoO/Wu/pzTR6SC7DmyfG88ush7HbB6E7xTO7TmiV7UgAY16UZ3+xK5ts9Keg0Cl46LTMHtaNLnDr6fudXf9Kmay/ue2QmoX7e6E7tRN9jBAApj79L7herAUh8/t4G2bjF/Efw6dAChMB8JoeUx9/FklNIj7TvERYzG1f/xAtvLsBut3P9ZRFM7p3Ekl3qy5px3dRPsfxnyzF+3JuKosDYLs0Z30tdQfrx77ezIyWXIqOZUD8v7u/Xjtve+AaA1Y/dxqsbD2MXgtEd4rmnd0uW7FU75eMuT+SbPSks2XsGrUbBW6dhxoDL6BKrduLf/fM4hWEtuX/6LLz0OvySd+HTZ9QF26Imnf56n8MjZuLXtQ2tP3sGYbVit9jAri5ak/fJCnLeVEN1Y5+dQoCj7aU9Oh/j/hN4X9achNceURfF0mgo+nkTOW+p567odcS/PI2QsYOwnTmBZdcmDH2GgqLBsmUN5tWL0fdVr61l00oMQ25C1/tqsFnBYsb03UfOzzUZRtyOrlt/sNuwp53CsvsPfO9TPxmW9crn5Cz4llCHryhw+Ipz6asJ8HN+rinvg+/JWfAtYRNGEjx2EFpfb7zbNqNw9VZ82jart121wQG0XPQohrhwzOl5nJzyMraiMoJH9CFu5q0oPga8E6Ox5BSQ9+nPFCz9lQ5bP8GSU4A1V+0UWovLMMRF1Nu/VdEl5Ue3a+tJPOmT/Xq0I27OZHw7tcJuMlOZkc/h+95stE9G2Mn8cj1p768k9OqudP7qSUBdaYe4yLUAACAASURBVNqSU0jZX/sp33G40foqeh0Jr0xT731tm1H5/Vv8tnkzr/5+TPVxHWK5p2cSS/ar4eHjOiXwzd5UluxPU9u1VsuM/m3oEqMuLnY0t5S56w9itQnignyYO6QD0TPfo/ypcWjbdMUwcpJ6D921AcvG5eh6DQVwm1dsuHEqtiM7XT/XBGhatEff93pMn7+I3zz1k2iWvHOHWD86+0W2795HUVEJYaHBPHD3Hdw4arjzuKL3QesfBijYK0uxG4vQhyd5zCdr/XxAUbCVG/G9rBm2ikpMpzPxSozCnJHHkXH/QuvnTdLCmeiC/ak4eJpTD73hrAuJ8+4laGBX9bNCM96mYt9Jwv9xtbqSsgK24nL0Ear9Ux5/l6gpY9AY9CjeBrT+PtjLKzl2+5x66ezXqx2GyFCEzUbOJz8T41h93m62UHlc7QvqY8Kwl1diKzd6wCfbsFusTp+c/dFPZL7+Tb1srgsPBpsdc3aBy/EeaepnwHZ3nIA2wLdBdlXldyNx7t2g0ZC3eD2Zb6nn0TP9O4BPgS1Aze9+NQdWo36qKR24G0g5Z6VsYm5odv3/fCduecqP9Yip/99BdowlDUZRlP1AnhBikKIo4cAKQI/ayb0KuPYcHWMf1HnJ7R3pWwHTztExBmBPEzT+qoew8hfcvxF5IVR1jPc0u96jckHVeWPUOI/LHZitPnjsiB/jUblVN66CsQM8KheqO8ZNIRfA+OEMj8r1uUcNdfO0jUG1s/HTxz0u12ei+g3RikUPe1Su7xQ1bLapbLGv+SiPy+2cvILSB0d4XG7AOysBmkznprJxU/m3puRi9MlNpXPFggc9Ltd36juUP+V5W9S3Y9wY9OFJTdZGtseN9bhcR6etye7VTWWLppILeNzODhtfFJ052TH2PLrzJ5FIXBFCdKrxOw/oc5Z0/o7/k4GOjt9G4Jam11IikUgkEolEIpFI6ofsGEskEolEIpFIJBLJRYSM+vU8cvEtiUQikUgkEolEIpFc0siOsUQikUgkEolEIpFILmlkKLVEIpFIJBKJRCKRXETY6/f1U0kDkCPGEolEIpFIJBKJRCK5pJEdY4lEIpFIJBKJRCKRXNLIUGqJRCKRSCQSiUQiuYiw/7cV+H+IHDGWSCQSiUQikUgkEskljSK/gSW5SJAVVSKRSCQSiUTS1Cj/bQXqw6jE6/7nn41XpP50UdiyChlKLbko2BE/xuMye6R9D8DuxNEelds19YcmkVsle1eC5+V2O6PqvD1urEfl9kz/DqDJdG5KWzRVvbDknfKoXAB9eNJF2UaaSmdP12NQ6/LF1PZA1Xl/i1Eel9vp9IomrW9NxcVYL5pK9sV4f2qqOtdUPllniPO4XKs5HfD8fUQfngQ0nY2b0l8cbj3Co3LbHV/pUXlNiZBjRh5HhlJLJBKJRCKRSCQSieSSRnaMJRKJRCKRSCQSiURySSM7xhKJRCKRSCQSiUQiuaSRc4wlEolEIpFIJBKJ5CLCLucYexw5YiyRSCQSiUQikUgkkksa2TGWSCQSiUQikUgkEskljQyllkgkEolEIpFIJJKLCCFkKLWnkR1jyf8i1wDzAS3wIfBi7QQJz95D0ODu2I0mkqe/RcUB9Zt+gQO7kjj3HtBqyPt6LVkLlgOQtHAW3i3VbwpqA/0QdrtTVoftH2PNKwbAp11zjo6YgfHQaeLmTiZokFpGysz5GB1lJL7yEIFX98CaX8yRodNc9AqfNNL5u9P+L8l5dznZC5e5nWBDZfu0a07zd2YBcPnRxWS/u5ysNxe7yY2fO5nAwd0RRhPJM2rIffUhghxyDw+Z5kwbesMANH4+zvxBg7tR/Osu57YhIZKWC2eiC/GnYv8pTk2bj7BYVZnP3u28Bqenv+28Bs1fe5DgIT2wOGwK0P6PRdiNJnDYXRvoh62knCPXTD+rzoEDuxI/ZzJoNeR/vRbjoVPEz5mMxtvgvBm0/PgpTk97HXuZ8ZznX1tW1TXxad+CxBfuR/HSI2x2CpZtcOrc5qfX0Bh0YBekzfmQsi0HGnft2rcg4d/3O7cVnRfCanK7dlU8/e/X+X3zNkJDgvn+i0V1plH0Pmj9wkBRsFeW1JmmoW0kdsYthN82FGu+Kq9w5V/Vtvj5dTR6LYpWS8HyDWQvWNYgWwQMUO2v8TFQc0qUX5fWlO853mB9E569hzBH3TWlZiMqzaS/9AXFv+4EoPuJbzCdycEQH4Gw2ijZuLtedTdwYFcSn70bRaMh9+t1Ttu0eOthALqcWIq1qITURxdQsmEnvl1ak/jiAwDoo8PAZseaX1xn21O0GqzF5c66GXzNFQQP6+20hT4qBMWgb3B7O5/OHY4ux1ZYQvrjb1O6cSc+l7cm7t8POnUWVhvWgmLSZs2n8uDJ6ouj0dDqx9exZBWQ/9lPxM6eDBoNphNnVLnr36L4152kzfu0UfUtZOSVxM64Be/W8Ry+7lEq9tUouwlpjE9raL2oQh8bTodN72EvrcCSXXBOn1zlo3RhgaCtDuYLHNTdKfNC/duZpxahC/YHoMNfH4IQ2CoqwW7n6KhZCJMF+O/fn85mi6DB3Z1t/EL9W01/oQuOAxRAYCvPR1gqXfSuj09uLG3btuSjD96ga9eOPPOvl3j9jfc8Ivd8OjflPcRusmCIDsVaVEbOxz8B0O3EYipPZgBQtusowmK94Ovn1POT5/Ht1QmA4uXryHrmbbdziXrmPvwH9MRuNJH52OtUHjqJoUUccfMfd6bRJ8SQO//zBlhZ8v8RGUot8QiKokxTFOWwoihfNjBfsqIo4TV2aYEFwLVAe+BWx/9OggZ3x7tFDAf63k/KYwtJfGGKekCjIfH5+zh2x7McHPQQoaP74d06HoBTD7zKoeHTOTR8OoWr/kIX5OeUZ8svIWXa66Q88ibmtByMh04TOKg73s1jONR/CqmPLyBhXnXHJn/Jek5OmOt2Lv59Ork86B4Z8hAh1/fDu3WCS7rGyE54+UE0Ab4ApM39kIgJI+qU69UihkP9ppDy2AISa3TGCpas58Qdc93S5n78E3lf/OLcX7NTDJDw1ASyP1jB/r5TsRaXE37r1Y5r0A2vFrHs7/sAyY+9S7MX7nPmyfv2V47d/qyLnMODHwQhSH7odY5cM52iVX9RtGrL2XXWaEh4/j5OTJjL4cEPEjK6H4kvTeXEhLlY8ovAagOgaPUWoqaMPff51yGrynZxT00k841vOHLNdDJf+5q4JyY4dfZKjCJ56qucuH02cc/cCYrSqGsX++REst78xrmt8Qt1S1OTMSOGsuj158+ZRusfjrUkC2vhGTRe/m7HG9NGALI/+FFtJ9fOJGzcYDdbHBk5g7DbhmOIj6y/LRz2PzlxLpUn0xE2mzNd/FMTG6xv+PhheLeIIefjn8n9/BdsJeUcGj7d+ZALUJmSjfFoKskzF7C73fj61V2Nhmbz7uX4+Oc4MGgaYWP6qrbRaAi+ugcAe9vdgjW/BHNaDgDGIykcGTmTjJe+wHgkBTQKKU++69b2Mt/6FkWvd6mb2Yu+4/Cwh53pYqf/o+HtrR46H+p4M9aCap0rj6Zy4vrpZL/yGZVHklE0GtKfXkjc89U6A4TfOQrTiTRVt2encHrSHNKffhe/Pp0BOHj1NLIWfd/o+mY8msqJyS9StvUQfydNYePa9aKK5u/MxFZYStbCZef2yTV8VO5/VmKvqH5xVtUpvmD/9upXxD05kYTn1fOylZRjN1tIvv9ljt/8NMJic5bzX70/ncMWVW38gv1bLX9hLcnCWpSGtTQHrX+k2/nVxyc3loKCIh6Z/ozHOsRVnE/nJruHfLgCBBwY9BD7r7iX0NH9ADAlZ1Xbfu12j14/ny6Xceqa+zgx6E6CRg/G0CrR5Vz8BvTA0CyOk0PuIfOZt4h+Vn0xaD6dzunrH1L/xjyMMFZSuuYvJJc2smMs8RQPACOEELdfoJxewAngFGAGvgFG10wQPKwX+Us3AlC+6xi6QD/0kSH4dWmNKTkTc2o2wmKl4IdNLh3VKsLGDsB47Ixzu3DFHwQN60XI6H4U/vAHAEHDejlHDyt2H0Mb6IcuMkQtc9shbEVlbnLD77iG4rXbnNuW7AKn7Jo0RrZ3qwQqj6YCULJht1NOfeWWbXWVWzOtOT3XrbwqAq7qRMHPfwKQt2QDIcNVewYP70X+UjV/+a5jaIPUa1BVlrWoFI23wSlHWKwU/lhti5Dr+lL4w+9n1Vm9llnOa1m+4zD2Sgvm1Gy8W8SR981a1Ra/7yX42ivPef61ZdXUAwFaxwOdb+ckbMXlTp1L/9hD0LBeWPOLsZWU49u5VaOuHQLnQyMANTqGddGjSyeCAgPOelzReSFsFrCro1x2U7lbmgttI1XpqrDmFhI0vDcaby+ExYqttKLetvCtYX/sgvLdx5xyzdkFDdY3/B9DnGnN6bnOtLVpaN3166qWZapRVsjwXvh1bY21qBRwr8ei0gw2O0HDelG8ZiuIutuef7e22ErKXGyl8fV2VViIJtO5eMXvBA7t7dDZBDY7AUOvoHjNVgQC4x6HzhGqzrroMAIG9aRg8Rq0gX6YUzKxnMkm9NbhFP/0R3W9yC9u8PWrqm+VJ9Iwncpwu25Nzd9RLwCChvdG6+dD2fbDwLl9sp9LG7FjPHjKTe8L9W/aQF+E2YopOQsA4+FkCpasJ2hYL2xFpc5onv/2/ak+trhQ/+aG3eGTbRZQFLfD5/PJF0Jubj47du7FYrF4VO65dG7Ke4ghNtztuKdknw1LejaWM1nYcgqw5uQTcvt1LscDhlxB8ffrAajccxRNQLWvq8Lvyssxp2ZhzXB9ufW/jv0i+LvYkB1jyQWjKMoiIAn4UVEUoagEK4piVxSlvyPNH4qitFIUJUxRlDWKouxWFOU91PilmsQBZ2pspzn2OdFHh2LOyHNumzPz0UeHYogJxZxZY39WPoYY19E5/97tsZUbqTyZ7po/KoyQUWpnTS0jzEWWJStPDZU8B14tYvHr2c657du5lVO2q/4Nl23OynfesEOuuxJtgK9bHkN0WC275GE4i9yaaSMmjnDu19YYSdeFBKgdRZvq2iyZ1Xqq+fOrz8FxDWqi6LUu22qaMPx7t8eSV4QpOfOsOutr7RdWO8Kq3sSNR1PRhQc5bWGIDT/n+deWVaUHQNqcD4l7ahIdt35ExF3XU7r1YLWNEqLQx4RjSIjEp2NL9LHhjbp2aXM/JO7JSc5tW0XBOdOfF43O+UADIGr8rqKxbSRy0kjar32TuH/ejiWvqFrnkgqipt1Mhy0fkvP+99iKy+pti5rXJW3uhwT26+I8lv7C5w3WVx8e5EwbOWkk+uhQmr0wxaXueiVGovXzoe3iZ/Hv1a5edddQpw5hGKJDsZVWANBuzXwCB3bDKzHamc63SxtCxwwg9vEJpD75Ltjsbm1PFxGCsNpqyFaPx/5zvHNf1gcrGtze6qNzq1Vv4T+gO/oaOvt0aUPw9QOIfmwiGU8tBJvdpV3E/msymS9+AnY7ircBi+MaeLWIRRusPmy3Xfo8vpe3avD1q+2T/04a49MaUy80Pl5E3X8DluwCbKXlNfLW7ZNr+yjfy1s7f1fV6wv1b3FP30nRL1tqpBWEXN+fiHtGE+mIunHq8l+8P9XHFhfq35q/+qCLv6hCMfidc5rL/xua8B4Sen0//Lq0ctrYnKW2KUNiFO1/eZ22S5/H57JmHr1+Gl8f0GrQx0ehiwzFkFDt6wB0UeFYMqsHAKxZeeiiwl3SBI4cQMlPG89uM8klg+wYSy4YIcQUIAMYBKxGDX3uC+wE+imK4gXECyFOALOBTUKIrsCPQGItce6va6n1obY63uiqKdz3116XIHR0P8q2H3FLpwsPwm40UXks9exqnGeRA0WndZmv23zhP8+Sr+Gy8z5f6Qwp0vj5qOGotfPUYZezLszgSJv7+SoO9p3i3J3wrzvPKc9ZZp1XqR6LQAhByOj+zhcQZ9W59u4a2ymz3iKw7+WAwxZVb9rrK6uGruF3XEva3I840PtuCpb+in+v6qh9W1EZwSOvIm72PZTvPOII3274tQu/41rSnv3Iua31Dz9Hag/RiDaS89kq9l81hUPDpmMrKce/a5vqNHY7BYvXc+iqe4mcPAZDYlSdsuq0RY1k4XdcS8H3vzm3m7/6YIP1rdpXpW/57uNYCkpIeKa67h4cPhNzRh5n5n5MywUzUHy9z193z1bfFQXjcTWk+PDwR7CVlLu8AKvYc4yyrQdJ/ecCoqfeiOKld2SttkXdRQoyXq6eJxdx29C6y79AnU+MeBh7STl+3at1Nu45Rvm2A6Q/8TYRD4xDMVTrHDC4J9a8YioPuM/5VbRaND7qSHfa85/S8t1HHQca75P/Vhrj0xpRL2Jm3krOhz+C3f1k6/TJNYrI/XwV6c994tyOe+aus+reEP+WNvcjwidc60zi16M9uV+somjlnwQPvwL/qzq7K1NL3tnw6P3pHLZwtvEL9G+WnEIXfwGAVo/WLxRbWZ6bjEuSRto49Zn3KVy1xc3G+3pN5tA1Mzgz9xN8Oyah+Hg1WPbZrp/dWEmL7+YT9dS9mJMzXNaQOdupuNRPvQ7/wb0pWeU+ui259JAdY4mn+QPo7/h7AbWD3BPY7jjeH/gCQAjxM1BYK38akACgKMq9L6iMXV6e7Exgycx3jhICGGLCsGQXYM7MxxBTY390GJasGqNzWg0h1/ahcNVfruliwtBHhTrDqEF9S14zjT46HEv2uUf6LJn5lKzbXr1D2PFOisOS45qvMbIr9hyn0hH+XfjD/7F33vFVFNsD/85t6b0nEAhVmvQmoIBUC0WxgqI/QVFApVhQUez6VHyKFOtTRH36fHYFKRZUlCYtQOhJSEi96fW2/f2x927uTUJ6VJ7z5ZMPd3dnz5w9e+bMzk7Zn7AXltQ4x5KRW80unnJDrxyJV7sYztvwItasPEyx4eqiY26ViF+fqrfztrwi9a2sc/ETo5s8S4YZU2zV235jTBjWLM9b6Zqz5pEmJ5/gCUPJ/+LnOnWufo+FXocwqGsFVp5IJ++zrZotKlMyGyXL6PQXgLBpoyhYr84pKvjqF4zhwVq6ku2J5LzxOadmPYU+0J/K5Iwm3buwK0dRuL5q3pIweNeRugE4bOobf5c8Xc01FJtSRjRfUBTMn/yIMarqTb0104w1MxebuZDSXYfxPb9Tg21hcdMl7MpR2HKq/MTlb/XpGzFzIt2/fZE2D9yI1Vzo4bummDBy1m308N3Kk2fQB/lRdiiZiuRM/Pt1rdd3LXXoYAwNVHcqChUn0rUFjKquMRcUB46ySny6tsMUE07ghX05b8OLannLLUAY9G6ya9oqaFS/Rpe3huucpvX0urBmmsGh4CirwLtrO4wxYdiy8vDt343AMYPo+tMbtF1xL95d4gkYOcB5Ti7W9CwASvceQ3EoGEIDmx6T/2CaEtOa4hd+fbsQ98BM/Ad3J2TSCKLnTSNi5iW13nfw9H9bbqHH6BuXX7dEfPOKj9bSlmxPxBDoh/VMDoXf78a3Z0dVlz+pfmqMLZob33Le3+QRL9DpMQRGYS/O9uhJbS1unzOTXTs3smvnRmJiolo9vxq0Yh1iSVf9x2Vj16gAu3PaQdmBE9gKS/BzjjZpjOyz3T9blplTk+aTdvvj6AL9sCRXjQgE56iHmAht2xAdji27anSI/4UDqDh0Aru5gHMN5Rz4d64hG8aSluYnYATqXOFvgGBgJLDVLU1dJWUn0BlIUBTl7SVLlpiXLFky/gq/9lqCgo07CJs2EgC/fl2wF5dizc6ndN8xvBNiMLWNRBgNhE4eToHbnN/AEb2pOJFG4ZZdeCfEaPtDLh+BV/sY8r+sahgXbtpB6JWjAPDtq+Zhy67ehvekYON2DJFVlbgwGgkaM9Bj3nFTZVvSsvFy6hx91zWanMbIzfvvD1SmZKiLX337G6FXjsIQGYKvW89g+ZEUD5nF2xIJvVSdwxt+1SjyN+5wXutOwqapefn164K9qAxrtWtwVFjcbGEgZNII7HlFVJxIUx/K69C5dN8xvNpX3Uu/Ad3QeZswtY3EGBVKyCR1QY/oO6/WFg9rqKyQSSM021mz8vAf0hNw9XRUvSQImXwhhZt2EDCiN9jtVBw73aR7556HapjmzSVTbJUIvVF7sNF51RwS2JQy4j5P1ys+0uPlfcDw3hRu2oHOxwvffl2pOJ7WYFuU7TuGlzNPa1YeYddU9YxWnMpokL6F3+3m8GX3YDMXkvvhFsKmjVTnpDnTBgw8j/IjqVWZ6nQUb0skcuZEvBNiCBjSvV7fLd1bpafLNvkbd1K69xjendTeMGE0EDr1Im0FVVPbSNDrKNy0g/Dp4/HqGIc+xB97cSlZKz8macICkiYsoGjrXvSB/h620lebY1xxIq3R5a2hOodMHUm5swfY2CYK9DqKN28n9PoJeHWIQx8SiL24DFtOPlnPrSXpgps5MmIWp+f/g5Jf9qFUWjC2iaJoyw4Cxqhz/rwSYtGZDNjyipock/8MWsvG7n5x9MoHOHjBrZya+zzWrDwyX/mY0v3Hz1pG3GOUMTZci2+A5tfNjW8Bw86n8kQaXu3VesSnW3s1xm3ZRcCQnlQcqzufumiJ+qkxtmhufAuZMNgjXhgCo7GX5v9hw6hXr3mHAQPHMWDgODIysv6QPN1pzTrEdTz82ospP3qa0MnDVYE6tblhio9CmAwEXtCr0bJdVL9/poQ4jG2i8LtwAIaQQAo++tbjWkq2bCdoirrInnefrjiKSz1e0AZedhFFX/2IRALyc02Slmc7sBY4qShKhRBiL3Ab4FoNYSswHXhCCDERqL5qjg2YhzokWw+8BRyMmDEegJx131L43W6CRven589rcFRUkrzwZfVMu4PUpa/T5b1HQKfH/OFm7S02qHNf8j77SUvXee1SAEr3HcenazwBF/YFwLxuA0Xf7SZw1ADtM0Mpi6uW/2+/YhH+Q3tiCAmkx/Y3yVj+AXkfbibvw83EPze/6kr0OvK/+oWKo6cJmzGhWbJDLhuGMKrFNWjMALJf/YyKo6cJd8rNdcoNGj2AHj875S5yk/vKIgKG9MQQGkjPHW+S8cIHWFKz6PHjao+erNPL/kXntQ+RfM9KrFn5pD25lg6rFhF37/WUHTxF7gebASjcot6DXr+sVj9tsrAqrw4rFxIwtAcGV28K0P37VzB/uAW//udhzTATPmNC3TrbHZxe+hqd1i1D6HWYP9xCWeJJOq1bhiE4QHsLaQgPQhjVYaCNkeXyi5T7VtJ22Sww6FEqraQ9+Tbxj81WZUeEkLD6PhAC8yffa3k09t6l3r+SNstmaelsxWdf7AzgnkeeYeee/RQUFHHxlBncccsNXHn5eI809pJcDEHRgMBRUYze4EVzy0ibB2fi0yMBFAXL6WxS7l9DhxULAPUBu/2qe9EH+1O6+wgVSSlUJKU0zBbbXif/m210fHdZjQWnin5UF+ppjL65727At2s8PbeuQhj0WDJyCbigFyn3r9bKdM/NL4JOEDS6H/biMvR+PvX7rt1B6kOv0/X9R0CnI9fNTypSMvBqE0HvpH9TmZpJyuIVhM+YgF/fLvj27oxis2mfa2rz0M21lj2djxd9T32CNSefk7OeJnbJjdon5ABSH34TncnYuPLWAJ27J36EJTWT9PteJvT6Cfj06Ypv7y6qzlFhKA4HMUtuJu3el2p3SAXOPLKGhLWPIvR6bDn5GCNC6PLvR7VFrJrib8ETBhP/+GwMoUF0fmcpZQdP1Z5/C9PomNYEv4CqmGxfcC3Rc6/EOm3U2WPyr6+T//U2Oq1bhjEyFEd51eeCXI3tlohvKfevwhgeTKe1D2tzgNuvWIQ1Kw9jbISWz59aPzXAFi0T31ZXOYXeiN43GHzVEUO2wgxQql6SNiQmN5WoqAi2/7qewEB/HA4Hd86fTa/eIykurmUhx0ZQn8611SEAETPGN7sOUYQgavZkbHlF5L6/Ed/uCZy/4w1QHFhzC0lesIKgkX2bff9cK14LvYEO374Gdgd5677CcjyV4OvUtVMKPviGkh924nfRQDpueVP9XNP9L2p2EN5e+A3rW+snniR/T4T8OLSkJRBCJAMDFEXJFUL8BPykKMoDQojrgVVAqKIoDiFEGPABEA78CFwB9FcUpc6JPbvaTGlxRx2Qpn5qZE/85HpSNo6+qZ+3ilyX7N/btrzcfqdVnXfGTa0nZeMYmP4pQKvp3Jq2aC2/sObWXGW1uRjDO7CrzZQWl9vaZaS1dG5pPwbVl8+lsgeqzgcSLm9xub1Ofdmq/tZanIt+0Vqyz8X6qbV8rrVissEUV3/CRmKzqMOEW1pnY3gHoPVs3Jrx4nDnS+pJ2Ti6HfsGap+9/5djTNvxf/lG3ObT354TtnQhe4wlLYKiKO3dfo9w+/0+8L7bthkY53bqgj9CP4lEIpFIJBKJRCI5G3KOsUQikUgkEolEIpFI/tbIhrFEIpFIJBKJRCKRSP7WyKHUEolEIpFIJBKJRHIOIdeJanlkj7FEIpFIJBKJRCKRSP7WyIaxRCKRSCQSiUQikUj+1sih1BKJRCKRSCQSiURyDuFADqVuaWSPsUQikUgkEolEIpFI/tbIhrFEIpFIJBKJRCKRSP7WCLmimeQcQTqqRCKRSCQSiaS1EX+2Ag1hZJsxf/ln4x/SNp8TtnQh5xhLzgl2xk1tcZkD0z8F4LfYK1pU7pAzn7SKXJfs7a0gd7BT511tprSo3AFpnwG0ms6taYvW8guDKa5F5QLYLOnnZBlpLZ1b2o9B9eVzqeyBqvNP0dNaXO6IzI9b1d9ai3PRL1pL9rlYP7WWz7VWTLbmnmxxucbwDkDL1yM2SzrQejZuzXjxXdTVLSp3dNZHLSpPcm4hh1JLJBKJRCKRSCQSieRvjewxlkgkEolEIpFIJJJzCIecDtviyB5jiUQikUgkEolEIpH8rZENY4lEIpFIvPN4uQAAIABJREFUJBKJRCKR/K2RQ6klEolEIpFIJBKJ5BxCDqRueWSPsUQikUgkEolEIpFI/tbIhrFEIpFIJBKJRCKRSP7WyKHUkr8iAngJuAQoA26qLZGpbSQdVy3CEOJP2YGTnLzzJRSrDYD4x24haHR/HOWVnFqwgrLEk3h3jKXj6sU15PTavBxrTgHG8CAADIF+2IpKOTB2EV5tI+m8eiH6YH/KEk9xfL6ah3enODoun4dfrw6cfvZ9MtZ8XkPuoOSPQHFw8r415H70Q43jTZU9MPlDUBSy3lpP6uPv1Cq30+qFGIL9KU08xQk3uR2ccnM+/oHAId0ROh3ZH2zWzu3+7YsoNjuHL11M28dmaTZMXvAyZYnqNxkDR/Yl/tFZoNeR+8EmMleq35gMufQCYhdei3fnNhy+7B7K9p+o0vmUqnNleg7eCTEkjl9M2cHkenUGaPf4LQSP7oejvJKyo6fx790JR3mleu+++ycIyHlvM5lvfNUoWScWvELZAfWaomdfRsT1YzzGJfXavJwzL/+X6FmXoffzpjItm+Nz/4m9pLxZfrF3zxYSE5O4ZdZCKisraxwH6Nq1I2++/iJ9+/Zk6cPPsvzFV2ukeXH5Y0ycMJqy8vJaZUDjywjA+b+9ir2kHBwOT1us+C/Rsy5H521Esdk5teQ1Svceb7AtTHHhhIzuh7286pp7bHmJ8qQUTi1cgVJpbZC+6HQInUCx2cn5YDORN4zX9FVsdgDaPjaLsCsuQufnQ2VqFkqFhfRn16E4HLX6rj7Yn46rFmNqG4nldDYnbn8Oe2EppjaR9PxhBRUnzgDQP2kdlrRsTix4hbb3T8cYGYIw6CjefpjkB17HKy68Vt+LuH4M7Z+YhfAyUvDd7xy94UkAhJdRs0WfA++CAEuGuUHlraE6Dz26lsq0HI7c9Qrtl1yPKSoEYdBT9Nthji95A6824Zy3ZgHGYH9KDpzkyLwVms0B/Pt0pM/XT5H/wz58OsTgKLcA0PG1e/DpGg8KnFr0CqW7jzTJ39q/MI/gMQOw5hae1Y9bisbGtKb4hSumdHl7CV7xURwYfXeDYvLpZ9/HKy5ci08uem56AcVm5+DEe4Hmx7eypBQA+vyyEnt5JQXf7yF0wiAUm52CLbtJfeJdLZ8/q346my16bFyOYrNz6JJ7gObHN1e8AHj26Ye49LKxWCwWTp5M4ZZZCyksLNKONyQmN4WHnlrO1l92EBoSzGfr1rSITBf16dyadYjOzxu9n49HPRK78Boirh+LLU+1a+abXxE5Y3yz6yeA7qvvJOKSQQAU7TnO/hnPqunc8I6PoMerd2MM9qf4wCkOzV2BYrUTf8flRF05AgBh0PoLQ4G8Bppa8j+E7DGWNBshRHshRGIt+5OFEOH1nLtMCFG9tToR6Oz8uxVYXdu5bR+8kazXv+TA8LnYCksJv+5iAIJG98MrIZYDw+8g+b7VtHv6NgAqTpzh4LiFHBy3kLRn39fknLp3DYYAXw6MXcSBsYswf/0bed/8BkD8gzeQ8fqX7Bs+D1tBCZHOPGz5JSQvfbPWho+LHe2v5vA1jxJ98yW1Hm+s7MgbxwOwu9sNHL7qESKmj8ErIaYWu3jKjXCTm7L0TTJe/ZzQiUM4Mv0J9o+8i7DJI7RzD41fwOFLFxM0ur/agB1+Oyn3rSL+6TlqAp2O+Cdu4+gNj3Fw1HxCJ4/Au3MbAMqPpHJ89jOUbD9UQ6edCddweNrDKBYblaezPRrFdekcNLof3gkx7Bs2l5yPvid4VD/2DZvLmVc+BeDgpfdyYMxCgsf212zREFmn7l1DwtO3AmCMDiXqlktJnHgvqU+s1XQ6de8aOrwwl9Sn3mX/xQvIW7+dmNunNOneGaNDtd99+l6MXq/nmqsn17CTi7y8Au5esPSsD18TJ4ymc6cEzus+nNtvv++schpbRlwcuWopac+s87BFwrNzSF/+IQfGLiLtuX/T7qEbG2wL705x+CTEsHfYXE67lb2DF9+F0OsInTy8YfpeOA+dyYCtsJTEUXcSNmU4wqDnyFVLOThuofbA7J0QQ/ZbX5Pz7gbsRaUcGr+Awh/2nNV3Y+ZeSdEv+0kccQdFv+wneu6Vmo6VyZmkP6vaYvd5MzTfOX7b8ySOXciBUXdjDAsk9PKhtfueTkfcXdM4dvtyzrzyCX49EvBx5qtUWrV8Svcdo+JUBllvfdWg8tZQnX/tciPHFq+h07O3knTrcvZcvJjfL1qAMSyQiMuHkvDQDM68+hW7LpiPraCU6OtHVzmCTkfCQzMoOXAKU2QIu4bO59hi9eG98Ps9JF40n4NjF1Bx7HST/S33o+84Ov2xs3hwy9LYmNYUvwAImTgYe2nVQ3m9MdlZRtzjk4vEsYu0RnFdshoS3w6MvhtTdBgAe4fNJfvdjUTdMI79Fy9g/6i7ObP6Cy2fP61+qsMW7mVcldX0+FZd1uYtW+ndZzT9+o/l2LGT3H/fPI9z6ovJTWXKJWNZs/yJFpXpoi6dW7MO0XmbKD94it0dribp6oc95GW9/qX2HBY8ql+z7p+LsIv7Ej6mL/uufZI9VzyKd2wY8XMn1biWjg/N4PSrX/Pb0LuwFZQS64x1qau+ZOfF97Lz4ns58eQHmvnObtm/Dg6Uv/zfuYZsGEv+ikwG1qL23/0GBBsjQ2okChjWi7yvtwGQ+5/vCRk/GIDg8YMwf/w9AKW/H0Uf5Ef1812VOEBJtTRhky7A/NnPAAQO74X5q18ByPnP94RMUN9I2syFlO477vHGGUDv7+OxXbzjMHp/nxr5N0V26CVDAHCUWyjZdQTFZif8qpG1ys1zys2tRa4xPBhbfpHak2a1kff5zzVkBI8bhPnjHzQbGgJV+/j16UxlcgYWt3ODx6l2rzieRuXJMzVkuSj5/SjG6FDyN+5qsM4h4weR69TDu2McjopKjJEhKDb1rbI+wA/sDop+PUToxMENllX9nguDHp23SUvrSqPzMVFxMgOAwq37CL10iJZHY+6dO3q9Hl8fHzIyMs+aJifHzK7d+7BarbUev/zy8bz73scAbN/xO0CtPtacMhI83tMWwqDHFBehXkOgL5asvAbbwrdrW3Jc/uTsxVIF6dD5eGHNzGuQvn59O1N+JBWdjwlDSAB5n/+MzserxnW7fNeSntMg3w0eNwjzf1R7mN3y1WwxztMW+iA/dL7egOo7wmQApXbf8+/bifIT6RR8uwPFYqP04ClC3GzrIu+znxAGPRVJKS2uc/HvxzAE+qLz9fLQWUEheFhPcpw6Z330A2FuZSD2lonkfr0dfYAPhb8eBKDsaBoAhVt2A6BYbdiLyhp0/6Cmv5VsP4StoLiGPVqDxsa0pviFV7toYm6bxJl/fqwdqy8mu8qIe3w6G82Jb+h1eLWJqJI1tAf2knIMwQGaPu75/Bn1U2Ns0Zz4Vp1Nm7dit6vX9Nv234mL82zU1xeTm8qAPr0ICgxoUZku6tK5tjqkNppiY52PF3lf/KIdg5avn9wJnzAAYTRQ8OthinYfAwWiJg2tkS5keA9yvlQ7PTI++oHwiQNrpImaOuys+Uj+HsiGsaSlMAgh3hFC7BdCfCyE8HUdEEL4CCE2CCFmO7cfFEIcEUJsBrrWIisOOO22nebe4wZgCAnAXlgKdnU4jTUjF6PzTbgpOgzLGbOW1pphpvr5Pt3ae2xbzpgxRYcSMLg71pwCKk5lYAj1zMOSYdbetp8Nr3ZR2u9eG5+nw/N3YMnKx1Rd/ybIFga989r90fmYEAY93gmxjZar9/fBVlhade0ZVbbq9s0LhE8fhzE6FMuZXI80xuhQTDGhWDLc9meaMcV4Xltd6LxNlOw60mCdTdGhVDr1MEWHYsnMwxQdSllSKgA+Xdqg8zERPLofptjwBsuCqntuzcwjY/Xn9N35KhFXj/LQzV5STthUtTcz9LIL8Konj7PhavgBpKXuobCoiE2btzbYbtWJi40m7bTnS4gWKyOKQpcPHiF00nAPeWWHU2iz+Br67nqNdktnkvrUew22hT7AV/Mnd1v02fMW9qJSirbua5C+JqdfuvS1ZJgReh1dPniE7uufJ2L6WFUPZ16RN12KMTqUdk/Pwbtj7Fl91xAejDU7X803Ox9DWJCWzhQfpdkiYFA3p3xVl67vL6Xf/n9hLymn6JfEWm1R3db2ojKMtZSZ+KfnUPTTPkr3HGtQeWuozoGDnTpn5OEVE0bPDx5icOKb2EvKKfjlILaiKp0rM6rkm6JDCb9kEBnvbETv44U1T228ejtjXPt/3E73b1+g/XN3oPPxanZM/iNobExril+0uedaMtZ8oU0ZaEwZcY9PLnpueE7z6+bGt35730Toqx77vDvGotjsdPv3w3T/7+P49e7UKJ3daan6qS5buJfx5sY3d1nVufmma9nw7fd1Xu+5Tm11SHWabGO9jqg5kz1s7DoWefMl9Nj0IgkrFqhDnZtx/1x4xYRSnpxF+IQBahKHA1OsZ3wxhgZgKypDccW6M3l4VYvDOh8TYaP61GkTyf8+smEsaSm6Aq8pinI+UATc4dzvD3wJvK8oyutCiP7AtUBf4Aqg5is7dY6xJ0q14RiiZhItTS2H3M8XRgPGiKBa04RPGa71FtcqqLoe1RB6vfb7wLjF2Msq1Df0Nc5rvGxHmfqgdd6/l9H1vaXYSytQ7NV7Jhsgtzb7ODl2w2NEzpyIIaSWN9hK7SfXo7aGX9/O4HBQkZxR7Uhd99LtmPO3oihUHE8HoP2Ts+n63lLKDiU7ezAaKEs7pKAP8iNk/CD2Dr6dop8OeBwvP5ZG2GUX0HPDc+j9fXBYbHXncRb0QX7a77bt+uHn58v1119R5zl1Iery/6pEZ09TRxk5PGUJhyYspnTvcY/DppgwMl79gj0DbiV52b/ouPyO2gXVZgs3Xdxtsa/fLeh8vQm74qKG6euexnks7+ttHJqwmKMzHifypona4ey16zkwbA6le45hzSsibJrnS4+zqeqONTuP/YNmU7zzMAAdVy3QRoUoisKR6x/n9763oDMZCRjSvXb9a7V1zV0nZj+DX5/OeHeNd0vT+PJWXefzVt1VNZJFUUi87gm2956NzmQkyNlori2DDo/fzKnH1znn8lXp4WoA5X21jUPjF+EoqyRm3hXNisl/Gi1kY5df6P29McWGkb9hu1vqxpcRd5KmP0HUTRMJGNy9blkNiG97+qrzqLUs9XqEQc+Ju1aQ8vg7dH51UeN0dqPF6qezXAuglXH/wd2bHd+qxwsXS+6/E5vNxvvvf1KrDv8r1FqH1ExUc18DbFyyK4nkRSs9bawoZK/dwP4LbufguIXYzAUYqz9nNPL+uSlKysuf0ubm8QzY+AxCr0OxVvO9BsTh8HH9Kdx5pJaEf13+7GHS/4tDqeXiW5KW4rSiKL84f68D7nT+/hz4h6Io7zm3RwCfKopSBiCEcE1qmgvMdv7eCbQVQtwK3Hrq1KmeX5zazxj8tcxseUXqA7ZeB3YHxphwrM6hnZYMM6bYqrfQxpgwrFn5RM6cSMT0segDfLGZizDFVKUxxYZhyS0g5JIhJE64p9Y8TDFh2vDR6kTdNIHI6WM9GsYAeV/9SuR1Y7Bk5Xvsb6hs/wFd6bXpBQBKnA2VxPHqlOx+B9+h3LmQSmPk2ovLMbg1TtztYDMXUrBhO4EX9cUUG+6RxpqVhzAaMMW47Y8O8+gBBDBGhdJhxUIcFRaP/WGTh+OosGJthC30Ab50WnE3tqJSSvcex69Xgsf5h696BGt2Pm3un44lw1ynLEuGGa/YcEpcuseqfhG/dCa+Pdpz3oeP1GgMGoL9OXTlw1iz8/HuEEPIxf0b5RcugkacX3W9NhuffraeoUMGeDx83T5nJrfcMh2AyyfdQEZGlocM9+O7du2lTVvP3pj67NqYMgLUbBhHhZL7X7WXO+/LbXR4/o46beEqE8aIYCrTcjR/creFYrOTv/43/Ad0xfzJj/Xq65Lj0jfooj5UnlJftNjMheSv345v9wRMseGUOBstppgw0p5+l44rF3o8LLn7ri23AGNkCNbsfIyRIdjMhUTMnEjE9eNUW+w7BqjzSr07xGq+A+o84fyNOwm8oEettqhua32gL+WHPcstgCHIn+JfEwka2bdB5a2hOpenZOHTMRZTTCiVznOVSivmjTsJHtYDQ2CVzl4xYVgy1esKHtaDsPFqDwxC0OaOyZQlpapDFYGirftUX/h6GzHzrmiSv/3RNDamNdov2kSCotBn+xqEXo8hPJDOry2us4xEuJUR9/jkwmYuJH/Ddvz6dqZ4+6FGx7egEeej8zZy3oePAFBxPB2Tc1iqJcOMT4Avlqx8tWfcoWAIDfxT6qcG22L9dvz7dKakmi0a6m+u/93jhYsbbriKSy8Zw9jxVwP1x+S/InXpXF8dUp3GlGnvrvF0eOkuFJud0r3HMcWGUbLzsGZja1Y+NrcF9rLe+Iqomy9t8v0LvewC7bglKx8U2HuNuqjh0B0rqEjN9rgWq7kYQ6Cv2mi2O/CKrYqHLqKmDCPr058JH9e/TrtI/reRPcaSlqL6ayHX9i/AROH5erK2V0grgT7Ov8+AGxVFeV1RlHnt27ffP6bEv8YJxdsSCb1UDY7hV40if+MOAAo27tR6h/z6dcFeVIY1O5/sd9ZzcNxCSvYcJe+rbZocf2ca367tqDie7jG0uOiXRMIuU+eqRFw1ivxvd9Z68Vlvb+DA2EXsH323x/6Iq0dhLynXhuO50xDZJbuOaIuC5W/Yoe0PHj8QvY8X2e9urFVuqFNueC1yLZl5GEID8WobiTAaCJtatfiWzseLwAv7UPj9bsKmjayyYXEp1ux8SvcdwzshBpPz3NDJwynYtMNDvjUrj5Pzl3No/IKqnUIQPvVCLJl5Z7VFbTpnvPIJ5cfSSBy7iPJjaep81Ox8/Pt1UfPKzscUF07oJYMxf/ZTnbIKNu4k3HlN/u5+8d4mrNn5HJq0xMPG/v264CirVPUVgri7riLr3W+1PBriF5rN0z2HBY4eNZykpGMe+1aveYcBA8cxYOC4Wh/A3I9/8cW33DB9GgCDB/XTbFGdxpaR3I++4/DUBzg4biEF31fNO/Pv1wXFasOno/ogFTi8FxXOBunZbOEqE9nvbqT8SCoRTtvr/bVZFk5Z51N+LK1B+pbuPYbPefE4KizY8osJnXIhhT/tB1TfDbpIHQYXNm2kOn/U6bsBA8+jdP/xs/puwaYdhF2l2iPsqlEUbNxBzjvrOXrdIxyauIgCZw+gd0IM+mB/7CUVVReg1xF8cX8qjqfX6nsle9V8vdpGgk6HX48E8jeqNjKEBmpiwq4eTeDw3qDQoPLWUJ19EqIxBPtjL/XUOfTifpQdT6dg20EinDpHXT0Ss/P+/db9//gl/jp+ib+Owl8PUZGShXnDTrzbOueZB/hU3b+jDbt/1f3tj6axMa2xfmFJy2FPn1vYO3gOB6c8QMXJDA5Pe/isMSnr7Q0kupURV3wKGNpD01n1696UO6ePNDa+Vabnog/w5dCkJSSOXaQNJQUoPXQKoRfaiz9hMmgrBv/R9VPDbdGHsiOqLRrrbzofL3R+3h6yXIwfN5J7Ft/BlCtuorxcLSv1xeS/InXpXF8dUhsNtbElLYfE0XdxePISCn7cQ9i0Ueh8vAhxzj13vVxyETJxCJasvCbfv9yPvtNk5azfQcx0dSGtwP5d0Pv7kPbmhhrXUvDLQSIuV/WJuXokuRuq1jvRB/gQPLQ7ORtqroEi+XshlL/CcCbJOY0Qoj1wCrhAUZRfhRCvA0nAfGAAsBQwKYpyuxCiH/A2MBh1xMLvwKuKojzvLhJ4BZiA+rmmm3fGTd0J0HntQyTfsxJrVj5e8VF0WLUIQ7A/ZQdPcXL+iygW51L/T95K0Mi+6lL/C1donw7SeZvovesN9g+dQ78ktRO77HAKJxa8QvTNEyn+/Sgh4wZycvEqLY/Obp+WOD7/nygWG8aIYHquf059OHQo2Esr2D/yTuwl5Qw5o/YCOixWHJVWjtz8DMXb1EW7u777YLNlOyw2cDhIWfYvstd+W6tcz89h1CJXp0PnZaTyTC753/xGzBx1hWRLZh4573xDxoqPiX/iVgJH9sNRUUnywpc1GwaN7k/bZf8HOj3mDzeTsUJdwCN4wmDiH5+NITQIe1EpZQdPETSyryZXH+TH4akPUeqU0xCdAdo/NVu7l+XH0/Hr1QFHeSW+3dpRfvQ0DqsdpdLC0VuebZSskwte0XSJW3wNYZOGodgc+J4Xr/lFwQ97CRmnjvYXeh0Hpz7YbL9IPJjE3r0HufW2xVgsnr3qLqKiItj+63oCA/1xOByUlJTRq/dIiour+lBefulJxo8bSVl5Ob16dmNn3FSaW0a84qPo9OZ9zuvVq5/jcdoi442viJo5AaHX49UmgmNzXqDwx70NtoUw6LGaC3GUVuDbrZ0qNykVQ7AfhycvwZKW0yB90QmETqd+XmbDdgIvPF8d+i90ZL+znjb3TSf77W8ImzYKYdBjycil4lgaKfevxrdnh1p9Vx8cQMc192CKC8eSnsuJOf/AXlBC8CVDiVt0HYrdjm/3BCzZ+djMRaQ8+jZt75+OzmTAKz4K85fbOHXvarziImr1vbCpI+j40p2gEzgsNux5xWSs+Rx9SABtFlwFgC2/WP1cU2Zeg8pbg3XOyseaV8TJZe/Qfsn16ExGvOIjyf1yG8cWv4p3XDjnvboAQ7A/JYnJHJn7kmZzF11emosxItj5uaZK/Lq1o3Tfcee0lGCSpj1ExfH0JsXkDisXEjC0B4bQQHTG1h3Elv32N42KaY31C/eYct5/HsUUFcr+C+c3KCYrbmVEsdjw6RQHQNmRVIRBz+FpD7dIfCtLPEn4tJFUJGfiqLBQmZ6DV1wEitWGw2rziKN/Vv10NluUH0kF5yr0LRHfzJ/9RJv7pmMwxZF06Ge8vLww56kvbLZv/5258+7XfKchMdkdmyUda+7JWo+5c88jz7Bzz34KCooICw3mjltu4MrLx581vTG8AwAGU1y9suvTuXodArAzbmqL1CHG6DD0/j7YC0sxRgSzM24qCS/fRcj4wVjO5FKRnEHGy/8l/vFZza6fvou6mn6fP0pg/87gUMj67BcO37kKgPPfu5+kha9iycrHu10kPV+9W411B05xcO4KLb/oay4ibHQfDt72EqOzPoI6J539dRgSO/Iv34j77cwP54QtXciGsaTZOBvG3wBbgQuAY8ANwCHUhrEZeAvIURTlXiHEg8CNQAqQBhyq1jCuwc64qS3uqAPT1U/+/Bbb9LmeteFqALW0XJfs7a0gd7BT511tprSo3AFpnwG0ms6taYvW8ouGPNA0FpslXWsYtyStXUZaS+eW9mNQfflcKnug6vxT9LQWlzsi8+NW9bfW4lz0i9aSfS7WT63lc60VkxvSMG4sjWkYNwabRV23o7Vs3Jrx4ruoq1tUrmwYtyznWsNYzjGWNBtFUZKBWlaeob3b75vd0j8JPNm6WkkkEolEIpFIJBJJw5ANY4lEIpFIJBKJRCI5hzgXV33+qyMX35JIJBKJRCKRSCQSyd8a2TCWSCQSiUQikUgkEsnfGjmUWiKRSCQSiUQikUjOIRQ5lLrFkT3GEolEIpFIJBKJRCL5WyMbxhKJRCKRSCQSiUQi+Vsjh1JLJBKJRCKRSCQSyTmEosih1C2N7DGWSCQSiUQikUgkEsnfGiHfNkjOEaSjSiQSiUQikUhaG/FnK9AQBsSM+Ms/G+/K+OmcsKULOZRack6wq82UFpc5IO0zAPbET25RuX1TP28VuS7Zv7dtebn9Tqs674yb2qJyB6Z/CtBqOremLVrLL6y5J1tULoAxvMM5WUZaS+eW9mNQfflcKnug6nwg4fIWl9vr1Jet6m+txbnoF60l+1ysn1rL51orJhtMcS0u12ZJB1q+HjGGdwBaz8atGS8Od76kReV2O/ZNi8qTnFvIhrFEIpFIJBKJRCKRnEM45GDKFkfOMZZIJBKJRCKRSCQSyd8a2TCWSCQSiUQikUgkEslfBiFEqBBikxDimPP/kFrSdBVC7HX7KxJC3O08tkwIke52rN5x93IotUQikUgkEolEIpGcQ/wNFlC+H9iiKMozQoj7ndv3uSdQFOUI0AdACKEH0oFP3ZK8qCjK8w3NUPYYSyQSiUQikUgkEonkr8Rk4B3n73eA+lZxuxg4oShKSlMzlA1jiUQikUgkEolEIpG0KEKIW4UQu9z+bm3E6VGKomQAOP+PrCf9tcAH1fbNE0LsF0K8VdtQ7OrIodQSiUQikUgkEolEcg5xLqxKrSjKa8BrZzsuhNgMRNdy6MHG5COEMAGTgCVuu1cDjwOK8/8XgP+rS45sGEv+ikwAXgL0wBvAM9UTtH1sFkGj++MoryR5wcuUJarf9Asc2Zf4R2eBXkfuB5vIXPkJAB1WLca7o/pNQX2gH4rDocmKe+QW/Pp0QRfgCw4HRy5fjFJpJe7R2QSNUvNIWfQS5c484p+bT+DFA7CZC0kae6eHXuE3Xar97nXgPbJXf0LWqv/WuMDGyvbp1p72rywGoPeRD8la/QmZ//ywhtw2j84mcHR/lPJKkhe6yX1+PkFOuYfH3KmlDb3iInR+Ptr5QaP7Ufjd79q2qW0kHVctwhDiT9mBk5y88yUUq02V+dgt2j04tWCFdg/avzCP4DEDsOYWanK6/7QGR3klOO2uD/TDXlRK0oQFZ9U5cGRf2iybDXod5g82UX7oJG2WzUbnbdLm1XR860FO3bkcR0l5nddfXZbrnvh0TyD+6dsRXkYUu4O8/36v6dzlqxfQmQzgUEhb9gYlvyU27d51T6DtU7dr28LghWKrrHHvXDz01HK2/rKD0JBgPlu3ptY0wuiD3i8MhMBRUVRrmsaWkdiF1xJ+/VhsZlVe/je/Vtni6+XojHqEXk/eJ9+TtfK/jbJFwEWq/XU+Jtzrcb8+nSmuLWTCAAAgAElEQVTde6zR+rZ9bBZhTt+tTM1CqbCQ/uw6Cr/brdq8WzsSXrwTn05xoNdRsHEnJ+e9WK/vBo7sS/xjtyB0OnI+2KzZJuHluwDoc/xjbAVFpN6zkqLvd+PbpzPxz9wBgDE6DOwObObCWsue0OuwFZZqvhk8YQjB4wZrtjBGhSBMxkaXt/p07nHkE+z5RaTfv4LiH3bj07szcU/N03RWbHZseYWkLX6JioMnqm6OTkenL5ZjzczDvPYrYh+ZjT40CKFXB5p1//ZFD5s31t9CLr2A2IXX4t25DYcvu4ey/W55tyJNiWmN9QsXxthwevz8Ko7iMqxZeXXGZFeMMoQFgr5qMF/gqP6azObGt9MPrsEQ7A9Aj1/fAEXBXlbhUe/Bn18/nc0WQaP7N9nfqsc3d981BMcBAlCwl5pRrBUeejckJjeVrl078ubrL9K3b0+WPvwsy198tUXk1qfzH1GHpD+7TnvW6rX9dVAUHKUVKIrC4Uur/K2x+QDEP3lb1e/3niV1use0UwCilt6G/0UDcZRXknHfcioOqTFGF+BHzFN34dW5HaCQcf8/Kd+bhNd5CUQ/Ns91+pfAdKB240haDEVRxpztmBAiSwgRoyhKhhAiBsiuQ9RE4HdFUbLcZGu/hRCvA1/Vp48cSi35q6EHVqI6eHfgOuf/GkGj++OdEEPi8NtJuW8V8U/PUQ/odMQ/cRtHb3iMg6PmEzp5BN6d2wBw8o7nOTR+AYfGLyB//a8Ygvw0eeHTJ5C15hOSxszn2NUPoVjtBI7qj3f7GA5dOIfU+1fS9smqho35P1s4ceOjNRT3H9rL40E3acx8QiaNwLtzW490TZHd9h/z1IY7kPboG0TceEmtcr0SYjg0Yg4p960k3q0xlvefLRy/4dEaaXPe+orcdRu0/e6NYoC2D95I1utfcmD4XGyFpYRfd7HzHvTDKyGWA8PvIPm+1bR7uqqSyv3oO45Of8xDzuHR80BRSJ6/nKQJCyhY/ysF6387u846HW2fuI3jNz7K4dHzCJk8gvhn53L8xkexmgvAZgeg4NvfiJozte7rr0WWy3ZxD84k48V/kzRhARkvfEDckhs1nb3io0ie+zzHpz9C3NKbQYgm3bvYB2aS+c9/a9s6v9AaadyZcslY1ix/os40ev9wbEWZ2PJPo/Pyr3G8KWUEIOv1L9RyMnERYVeNrmGLpEsXEnb9eExtIhtuC6f9T8x8lIoT6Sh2u5auzYMzG61v+IxxeCfEkP3W1+S8uwF7USmHxi/QHnIBOrx8N7a8Ik4tfIW9/W7Bll9cv+/qdLR78laOzXicxFF3EjZluGobnY7giwcAsK/btdjMRVjS1Lq5PCmFpEsXcebZdZQnpYBOkPLA6hplL+PljxBGo4dvZq35lMPj7tLSxS64pvHlrQE6H+p5Nba8Kp0rjqRyfNICsp5bS0VSMkKnI/2hVcQ9UaUzQPjNl1N5PE3V7bE5nLppGea1X+MoU1/quNu8Kf5WfiSV47OfoWT7If5IWsPG1f3CRftXFmHPLyZz1X/rjsluMSrn7W80GwNao7jZ8e3594l7YCZtn1Cvy15UisNiJfn2f2j1niufP7V+qsMWzfE3cItv1eKFrSgTW0EatuJs9P41R2o2JCY3lby8Au5esLTFGsQu6tO51euQ8Qso/GEP8W7+plRaOTHnHxyZVuVvTcknYFgvwq+uqp8MIYGYOnn6m99FAzC1i+PEmFlkLH3ZvcFL1EO3Ubp1Nycn3MbJy+dReeI0ADFP3kXO8/9yJfsUuKdeQ0tamy+Amc7fM4HP60h7HdWGUTsb0y6mAon1ZSgbxn8SQgh7teXF728huclCiPCWkNVSCCHeFkJMc/7+QQhxxDneP0kI8YoQItgt+SDgOHASsAD/Rp18rxE8bhDmj38AoPT3oxgC/TBGhuDXpzOVyRlYUrNQrDbyPv/Zo6HqImzqRZQfPa1tVxxPw7uTGnDtBcXgcBA0bpDWe1i25yj6QD8MkerUhNIdh7AXlNSQG37DBAo37dC2rVl55H/5E0HjBnmka4ps705tqTiSCkDR93s0OQ2VW7LdU657Wkt6To38XAQM60Xe19sAyP3P94SMV+0ZPH4Q5o/V80t/P4o+SL0HrrxsBcXovE2aHMVqI/+LKluEXDac/M+3nlVn9V5maveydNdhHBVWLKlZeCfEkfvvTaottu4jeOIFdV5/dVnueqCA3vlA53t+B+yFpZrOxT/tJWjcIGzmQuxFpfie36lJ9w4F7aERALeGYW0M6NOLoMCAsx4XBi8UuxUcai+Xo7K0RprmlhFXOhe2nHyCxg9G5+2FYrVhLy5rsC183eyPQ6F0z1FNriUrr9H6hl8zRktrSc/R0rpTfjgF314dyPt6G/b84gb5rl9fNa9Kt7xCxg/Cr29nbAXFQE0/ViosYFfjReHG7aDUXvb8+3XFXlTiYSudr7en0RWl0eWtoToXfrmVwLGDnTpXgt1BwNghFG7cjoJC+V6nzhGqzoboMAJGDSTvw43oA/2wpGRgPZ0FDgflh062iL9VHE+j8uSZGrJam9aysUdcAYLGD0bv50PJzsNA3THZz6OMOCg/WNPGzY1v+kBfFIuNyuRMAMoPJ5P3ny0EjRuk1Xt15QN/TP3UEFs0N77VwOGMyXYrCFHjcH0xuTnk5JjZtXsfVqu1ReXWpfMfUYeAZz1SfjiZ3I++I3jcYA9/a0o+MfOv8niGK/z8ewIuHuqRd8CYIRR+tgWAir1H0AWo8U3n74PvwJ4U/OdbNaHVhqNYvX5ThzaU7dDaTZuAK2u37l8H5Rz410yeAcYKIY4BY53bCCFihRDfuBIJIXydxz+pdv4/hBAHhBD7gVHAgvoylA3jP49yRVH6uP3VGC78P8x0RVHOB84HKvF8AxQHnHbbTnPu0zBGh2I5k6ttWzLMGKNDMcWEYslw259pxhTj2TvnP7g79tJyKk6ka/sc5RWEz5hI16+XE+nsfTRGh3nIsmbmqkMl68ArIRa/gd20bd/zO6m6RXme1xTZlkyzVmGHXHYB+gDfGueYosOq2SUX01nkuqeNmFn1WTe9W0+6ISRAbSja1QrMmlGlp3q+ueoanPfAHWHUe2yracLwH9wda24BlckZZ9XZWG2/YnOg2NRKvPxIKobwIM0WptjwOq+/uiyXHgBpy94g7sGb6Ln9TSL+bxLF2w9W2ahtFMaYcExtI/Hp2RFjbHiT7l3ao28Q98BN2ra9LK/O9PWiM2gPNACK228XTS0jkTddSvdN/yTu3ulYcwuqdC4qI+rOq+nx2xtkv/YZ9sKSBtvC/b6kPfoGgSP6aMfSn3630foaw4O0tJE3XYoxOpR2T8/x8F1MBnQ+XnT/+h9E3z6lQb5rqlWHMEzRodiLywDotvElAkf2wyu+ajqUb58uhE65iNj7byT1gdVgd9Qoe4aIEBSb3U22ejz23hnavszXv2x0eWuIzp3Wv4z/Rf0xuuns06cLwZMuIvq+mZx5cBXYHR7lIvbh2WQ88y9wOBDeJqxu98C3d2cA2j8/T7N5c2LyH0lTYlpT/ELn40XU7VdgzcrDXlzqdm7tMbl6jHLZGKpicnPjW9xDN1Ow4Te3tAohky4kYtZkrd7TdPkT66eG2KK58c3dd90RJr86p7n8z/AH1CHtn5+Hd8fYqrQKhE4ZQdStk4i+fWqz8vFqFwW6qhcYwqjHUO05yxAVjjWj6qW/LTMXQ1Q4xrYx2PMKiXl2AQmfryDmybsQPl4AVB5Nxv/iIa5TrgI8u6ElfziKopgVRblYUZTOzv/znPvPKIpyiVu6MkVRwhRFKax2/g2KovRSFOV8RVEmuRbyqgvZMP6L4ezxfUoI8atz9bZ+QohvhRAnhBBznGlGCiG2CiE+FUIcEkKsEULUuJdCiIVCiETnn+tj148LIe5yS/OkEOJO5+97hBA7nb25j7qlmSGE2OHs2X5VCKF3/r3tlH1ACFHvW5jqKIpiAe4F4oUQvV3Z1Za02oWdJUXN/dU/8RY6eQQlO5M89nklxFG0dQ9Hr7yf4PFD8B92fu1q1PO9OGHQe8zXbb/q3rOc13jZue9+ow0j0vn5qMNRq59Ti13O+o07Z9qcd9dzcPgcbXfbh2+uU56WZ613qQFvBhWFkMkXkv/51rp1rr7bbTtl8csEDlfdRefng+J6095QWW66ht8wkbRH3yRx8C3kffwd/oOqRu3bC0oIvnQYcY/MonR3knP4duPvXfgNE0l77E1tW+//BwzoaEIZyV67ngPD5nBo3ALsRaX49+1SlcbhIO/DLRwadiuRs6dgio+qVVattnBLFn7DRPI++1Hbbv/8vEbr69rn0rd0zzGseUW0XVrlu/59O2PLKSBpygOETByC38Dz6vfds/m7EJQfU4cUHx5/N/aiUo8XYGV7j1Ky/SCp964keu6VCC+j89QqW9SepcKZf6zTtiOuH1t7/s3U+fgld+EoKsWvf5XO5XuPUrojkfQlK4i44yqEqUrngNEDseUWUpFYc85v3nvryXjyLQCs2flVNm9GTP5DaUpMa4JfxCy6juw3vgBHzYutNSa7ZZHz7nrSH9eGcxK39P/Oqntj4lvao28SfuNELYnfgO7krFtPwTfb3Oq9aspUk3c2WrR+qsMWzfE39/jm4bsu9Eb0fqHYS3JryPhb0gI2Dps2SkvjP7AbOWs3kP/1NoInDCbA5W9NiR06HTpnzAIImXF5DX+rTSyKgtDr8e7Rifz3v+HU5Plqx8htVwOQseSfhMy4zJU6AHXUouRvhmwY/3n4VBtKfY3bsdOKogwFfgLeBqYBQwD3iZuDgEVAL6AjcIW7cCFEf+BmYLDz3NlCiL7AmzjH6zsb09cC7wkhxgGdnXL7AP2FEBcKIboB1wDDFEXpA9hRFyToA8QpitJTUZRewL9oAoqi2IF9wHnOXWk439IJIW59WmXqJ6XJ2jnWDLPWSwhgignDmpWHJcOMKcZtf3QY1ky33jm9jpCJQ8lf/6tHOktGDpbUTJQKC4Xf78a3Z0esmbkeaYzR4Viz6u7ps2aYKdq80+3iHHh3iMOa7XleU2SX7T1GhXPoUP7nP2EvLKlxjiUjt5pdPOWGXjkSr3YxnLfhRaxZeZhiw7HlFmpDmkAd+uTCllekvlV3Ln5idJNnyTBjiq16Q2uMCcOale+hj2sOkUeanHyCJwwl/4uf69S5+j0Weh3CoK4VWHkinbzPtmq2qEzJbJQso9NfAMKmjaJgvbrIVMFXv2AMrxrVX7I9kZw3PufUrKfQB/pTmZzRpHsXduUoCtdXLWQlDN51pG4ADpv6xt8lT1dzDcWmlBHNFxQF8yc/Yoyq6gWwZpqxZuZiMxdSuuswvud3arAtLG66hF05CltOlZ+4/K0+fSNmTqT7ty/S5oEbsZoLPXzXFBNGzrqNHr5bvC0Rnb8PDquNgu92EzCge72+a6lDB2NooLpTUag4ka4tYFR1jbmgOHCUVeLTtR2mmHACL+zLeRteVMtbbgHCoHeTXdNWQaP6Nbq8NVznNPTBnsMqrZlmcCg4yirw7toOY0wYtqw8fPt3I3DMILr+9AZtV9yLd5d4Akaqc2ltuQWaX+S8v6nB90/bXz0m/8E0JaY1xS/8+nYh7oGZ+A/uTsikEUTPm0bEzEtqve/gaT9bbqHH6BuXjVsivnnFR2tpS7YnYgj0w3omR6v34M+rnxpji+bGN3ffBUCnxxAYhb0426MntbW4fc5Mdu3cyK6dG4mJiWr1/GrwB9QhOe9vwisuQktb/NtBdVpGei6F3/2Ob68OTc7HmpWnLubpQq/DXuI5HNyamYsxJkLbNkSHY8tW6zFrZi4V+44AULThZ7x7qL5vOZnG6Zsfcp3yAfDHrAjYDByK8pf/O9eQDeM/j+pDqd2XcPzC+f8BYLuiKMWKouQAFW7zcXcoinLS2bD8ABheTf5w4FNFUUoVRSlBHXc/QlGUZMDsbCSPA/YoimJ2/h4H7AF+R22odkb9WHZ/YKcQYq9zuwPqHOAOQogVQogJNG/lPvd3ezud+SYoivL2kiVLzEuWLBl/hV97LUHBxh2ETRsJgF+/LtiLS7Fm51O67xjeCTGY2kYijAZCJw+nwG3Ob+CI3lScSKNwyy68E6rm4/t0akvRj3tAryNgSE8qjqVSuGkHoVeqbzt9+6p52LI9G37VKdi4HUNkVSUujEaCxgz0mHcMNEm2JS0bL6fO0Xddo8lpjNy8//5AZUqGuvjVt78ReuUoDJEh+Lr1DJYf8fwmevG2REIvVefwhl81ivyNO5zXulN7G+zXrwv2ojKs1a7BUVH1slUYDYRMGoE9r4iKE2nqQ3kdOpfuO4ZX+6p76TegGzpvE6a2kRijQgmZNEK1xZ1Xa4uHNVRWyKQRmu2sWXn4D+kJuHo6ql4ShEy+kMJNOwgY0RvsdiqOnW7SvXPPQzVM8+aSKbZKhN6oPdjovGoOCWxKGXGfp+sVH+lRKgOG96Zw0w50Pl749utKxfG0BtuibN8xvJx5WrPyCLumqme04lRGg/Qt/G43hy+7B5u5kNwPtxA2baQ6D82ZNmDgeZQ75ziCuip1yW+HCL18GAFDeuDVPqpe3y3dW6Wnyzb5G3dSuveYtgaBMBoInXqRtmqqqW0k6HUUbtpB+PTxeHWMQx/ij724lKyVH5M0YQFJExZQtHUv+kB/D1vpq80xrjiR1ujy1lCdQ6aOpNzZA2xsEwV6HcWbtxN6/QS8OsShDwnEXlyGLSefrOfWknTBzRwZMYvT8/9ByS/7UCotGNtEYYgJJ+jyCwEImTBYs3lTY/KfQWvZ2N0vjl75AAcvuJVTc5/HmpVH5isfU7r/+FnLiHuMMsaGa/EN0Gzc3PgWMOx8Kk+k4dVerUd8urVXY9yWXVq9V1c+ddES9VNjbNHc+ObuuwCGwGjspfl/2DDq1WveYcDAcQwYOI6MjKz6T2hh/og6JGTCYEr3H9eetXy6tyN0yggKtuwiYEgP7UVKU/Ixf/y95m8Aej9fir6sGokEULJlO0FT1IX1vPt0xVFcii0nH3tuPraMHEwJ6gw9v6F9qDyu+oI+NMhdxENAyy5BLjknkJ9r+mviis4Ot9+ubdc9q/4apgHjdTXeAG5C/W7YW27pn1YUxWNpRCHEfOAdRVGWUA3n8OfxwFzgaur5NlhtCCH0qL3eh527bMA84FvUFarfAg5GzBgPQM66byn8bjdBo/vT8+c1OCoqSV74snqm3UHq0tfp8t4joNNj/nCzFnwBQieNIO+zn7R0ndcuBaBwy07a/XMB+kA/Ko6mUvSdaxXQAdpnhlIWr9DktF+xCP+hPTGEBNJj+5tkLP+AvA83k/fhZuKfm191cXod+V/9QsXR04TNmACAed0Gir7b3WjZIZcNQxjVWx80ZgDZr35GxdHThDvl5jrlBo0eQI+fnXIXucl9ZREBQ3piCA2k5443yXjhAyypWfT4cbVHT9bpZf+i89qHSL5nJdasfNKeXEuHVYuIu/d6yg6eIveDzU6bqfeg1y+r1U+bLKzKq8PKhQQM7YHB1ZsCdP/+FcwfbsGv/3lYM8yEz5hQt852B6eXvkandcsQeh3mD7dQlniSTuuWYQgO0BZ0MIQHIYzqkKrGyHL5Rcp9K2m7bBYY9CiVVtKefJv4x2arsiNCSFh9HwiB+ZPvtTwae+9S719Jm2WztHS24rMvdgZwzyPPsHPPfgoKirh4ygzuuOUGrrx8vEcae0kuhqBoQOCoKEZv8KK5ZaTNgzPx6ZEAioLldDYp96+hwwp1hoQ1K4/2q+5FH+xP6e4jVCSlUJGU0jBbbHud/G+20fHdZTUWnCr6UV2opzH65r67Ad+u8fTcugph0GPJyCXggl6k3L9aK9NZr31J7IKraD9qLorFStFP++v3XbuD1Idep+v7j4BOR66bn1SkZODVJoLeSf+mMjWTlMUrCJ8xAb++XfDt3RnFZtM+19TmoZtrLXs6Hy/6nvoEa04+J2c9TeySG7VPyAGkPvwmOpOxceWtATp3T/wIS2om6fe9TOj1E/Dp0xXf3l1UnaPCUBwOYpbcTNq9L9XukAqceWQNCWsf5f/ZO+/4Kor1/7/ntPReSAIJCVUp0otKFxARRL+Wa0EUFUQFFEQUsWJvKCqKV67Xju3aQFFAqlxBkF5DKIGQRnpPzsmZ3x97ak4COeHkKj/n/XrxImd35rPPPjvzzM7O7KwhJhJrpfYpm6jrhlHwzXqvr5/dvvBR/Uh6ahKGyDDaf/AoFXuP1n98H+N1TGtCuQBnTK6dcT1x91yN+ZqhDcfk396l8If/0u7jJzDGOn0MODrbvohv6Q+9hTE6nHYfPuZ4Bzj5jfsx5xRgTIhxHOdPbZ8a4QvfxLe3nYVCb0QfGA6B2riDpTgLpPMhaWNiclNp0SKGzb8tJzQ0GKvVyvRpk+jabQilpfUs5OgFZ7K5vjYEIGb8pT5sQ94msEsb2n/4qPY+uYS2b86kxjZjDZp2LfOWrCLi8osItU3HLvr2F2rSjhN+g/bKadGSHylbu4WgwX1o+8u/tM81PfSq49yzn1pEwiuzEUYD5hPZZNr2hY4dQsRNjqnUmTRxJqTi3EY0+A6iolkRQpRJKT3WyBdCHAN6SynzhBC32v6e6roP6AIsR/uMUbrt739KKf/jkiYJbRp2f7RO72bgZinldttHsHcDRqC9lLLWNpX6KeASKWWZEKIlYAai0RbHulhKmSuEiER796IcqJFSlgghugPv26Za13eu7wPLpJRfCSHWArOklFuFEEbgGaCflHLw6fy1tdWVPi+ovTO+BWB70rgzpPSOHse/axZdu/a2RN/r9jyh2byl5VVnSOkdfU5+A9BsNjenL5qrXJjzPFdZPVuM0W3Y2upKn+s2dx1pLpt9XY5BK8vnUt0DzebdKWN9rtv16NJmLW/NxblYLppL+1xsn5qrzDVXTDaYWp45oZdYarSFQ31tszFam9rcXD5uznixv/3oM6T0jvMP/QinH1z6y9ClRf+/fCduT86mc8KXdtSI8Z9HgG1qsp2fpJTefLLpN7Rly7sC69G+ueZASrnN1iG1z2daLKXcbttXI4RYAxTZpmIjpVxhe5/4N6GtWlAGjJdS7hNCPAKssL2TbEYbIa4E/u2y6JfHiPJp+EQIUQ34Aauo8zkmhUKhUCgUCoVC0TA++BySog6qY/wnIaXUN7A92eXv99FGfd322TquFVLKf1CHOvnnA/PrprF1ZvujLUfvmncB4DGfzvb+8+d1twM96zuHevLf6vL3kMbkUSgUCoVCoVAoFIr/FWrxrb8ZQohOQBrwi5Ty0J9tj0KhUCgUCoVCoVD82agR43MQKeVaYG0T8+5DW1Xa5wghFgIX19m8QEqpFjBQKBQKhUKhUCh8xLn4OaS/OqpjrPAZUsp7/mwbFAqFQqFQKBQKhcJb1FRqhUKhUCgUCoVCoVD8rVEjxgqFQqFQKBQKhUJxDqFWpfY9asRYoVAoFAqFQqFQKBR/a1THWKFQKBQKhUKhUCgUf2uEVCuaKc4NVEFVKBQKhUKhUDQ34s82oDF0iOn9l783Tj219ZzwpR01YqxQKBQKhUKhUCgUir81avEtxTnBnjZjfK7Z5cgyAHYlj/Wp7gXHlgKwr+3lPtUF6HT4BzbEXeNz3YHZXwGwtdWVPtXtnfEtADtaX+FTXYDu6d83my7ApoT/86lu/8yvAd/7GDQ/N5cuwPakcT7V7XH8OwDMeUd8qgtgjG7j8zoNWr1uLl3wfRyya29peZXPdfuc/IZtib4tEwA9T3znc01XzsWY3FxtX3OVt90pvtftelSrI+da7GyuugfN11Y3V0xuLl3A5362+1jx90R1jBUKhUKhUCgUCoXiHEKtSu171FRqhUKhUCgUCoVCoVD8rVEdY4VCoVAoFAqFQqFQ/K1RU6kVCoVCoVAoFAqF4hzCqr4s5HPUiLFCoVAoFAqFQqFQKP7WqI6xQqFQKBQKhUKhUCj+1qiOsUKhUCgUCoVCoVAo/taod4wV5wzBg3oS/9hk0Oko/GIFeYu+8kgT/9hkgof0RlZVk/HAa1TtPQxAh/X/wlpeiay1Qm0tOa985MgTc9c1nHrbUyvh8cmEDO2FtbKajFkLqNx7GOFnpO3nzyP8jAi9nuLlG8l59VPt2HMmEjK8ryO/LiSIgB7nEffoZIReR+HnK8h/50uP47R47E5ChvTGWllN5uxXHTbrQoJIeG46fh1ag4TMh15zy9fm6duIvKQH1soaDt77JuW7j3po+yXFct6iGRjDg6nOKcAUG4HQCbI/+YWMN78luHtbuv/wrCN94rw7CBumnfOxGa9TsUf79mDokB4kPXkH6HXkLVlJ9kLtm7z68GDavjULU2IsNSdyOXzXS9QWlxM6sBst50xw6Hba/G/y3l9G7tv/od1nz2CIjUBW1QBQsSuN4Au7Yq2s5vis16jccwRjfDRJr96HMSYCaZXkf/ozef/WvmUZ0CmF1m/MAuCC1K/I/2wlJx97x+PcWz4xidChvb3SbfXM3Y783TYu5NCUV6jY7fn9Rb/EWNq/PRN9eDAVe46SNm0B0mzBv11L2s6fSlDXNpz6ai2h/TshdDpyl6xy5O289k2QkmP3v0nklQO98nfCzOuJvnEE1mozprhILEVl5L6nfY874PzWtH7+LvTBgUgpKdu8l9DBPRqtHXH5RSTMvB7/9q3YP+YBKnYddtgcMrgHiU9PwZQYS8nabRy59SlPfz85iTBbfUm/f4HD361fvQ9jTDhSav4+ZbO3MTzy7HzWb/ydyIhwvv140RnTC2MAAB3XvkPB5yt9Uq8Bggf3BLTvtOa8/hk58z85a90WM28i/MohjvwtZt1MzssfnbWuPb0uwB8AQ0QIlsJSN01TYixt37ofQ0QwFbuPcGS6Vn4Bkubd7iiTR2e84Sg3AOh0dN3wJgCdNiwif8lKdH5GomJ8bTUAACAASURBVG4ciSW/GIDMFz4mdEhPQof1QlZWc2ymVhYAkl6eRtglvbHkF7N/+HSHbMu5txI2vI/Hufuadqvf9ToOt1v3HtbySqi1ImtrOXrlfQD4nZdC/FP3ANDpw4c4ePcCWj90g1cxuWz3EQ5OfcPhe8AjJkdPueas2rrD42YAEDtjPKEj+iFs5eK8DYvJ//Qnn9SRFvfdQNQE7XvLnQ9+TfF368iYvcDT5scnEzKkF9YqTdduMwA6He2+n485u4D8D5eR8PgkDFHhWC21jiT60CBqS8oB79sq+76UBfdhjAoj87XPyXx5ieazL54iqFs78r9cjbTKJsVkS34JxrhIpKUWS0EJAL3SPqPqSCYAZdtSSX9okdd1L3RID9q//zBI6VGP7ccWRgP64EDMOQUcnvyCVzYDnHzhY6eo3oQ+OBohtHEzS9FJcPkkkLcx2Rsao60LikJnCgRpbVCnKfEt+ZWphA/vjTmvuD7JacBUwAL8AMw+m/P0JepzTb5HjRgrzg10OhKevItjEx8n7dK7CRs7GL92iW5Jgof0xpScwKFhkzn58JskPHW32/6jNz7M4THTOXzV/SQ8eZdje/gVgzy0Qob0wpSSwMEhd3Ly4YW0fEZLL6vNHLlxLocum07q6OmEDO5JYI+OAJT+uoPUkfc4NKLvvo74J+7i+G2Pk3bpXYSNHYSpHpv9khNIGzaJrLlvED/PmT/uscmUrf+DwyOncHjMVKrTTjj2RVzSg4A28Wy9cBqHZi2i3QuT63VbyiPjyXxnGVsH3EtwlxRyv1rHH4NmEHPVAAI7JpLyyHgK1+50pPdPiWfPgLtIf/Atkp6b4vB90tN3knrzPPYOnUbkuIH4t28FQPw9V1OycRd7Bt5NycZdxN1zNQDmghLSbn/GzZaIKwbh1147//R753Nw9H1kvvQRxvgo9g++kxNzFtLqaZufa2vJfPo9DlxyD4eufIDoCaMdeePn3Io+NEi7pne/QOQ1wxz7HNdvaC/8UhK81i1Zs9WhYS2toM1z9fs1ae7NZL27lJ0DpmIpKiP2hksAsBSWcezRf5H1zndEXtafAzc9zc4h9xI1bqAj794hU9k3cgamhCiv/Q2Qs3gpSNgzdBq7+08m0qad8voM0h9axN5LppO14Ev8kuK80q48eJy0Sc9Ttnmfx/kmPn0n1UdOUvTTJgI7t8G/jr9Dh/bCPzmefYOmcPyhhSQ+4/T3yaffY/8lU0kdN5voCaM98p6OK0ePYNH8pxudXh8cDUDqiHt8Vq/R6Wj1jFYvazJyCRt1oU90Ty3+BlwWTom6adRZ69rTH7lhLjWZuQ36KXHuBHLeXcruAfdgKS4n2lZ+w4b1xC8lgd0D7ubYg2/T+rk73fK1mDQWY3Q4APuHTSVi3EAMkaHkLv6eA6NmcGCU1gnzS4ln38AppD+4kKRnnbG24MtfSLv5SQ97SjbsYN/waQ3a6yuaEocB0m+aw5Gx0xydYoCE56aT+9L7AOQv/512L93pXUy+aBqWonLibhzm3KnTkfLIeKzVzo7yWbV1tk4xQN67/yFtzL0I2+/SX7f7ro4IgV14X5fr8O/Stl5dv+QEUofeyck5C2n59F1u+6MnjqU6LUPz7bwpHL31CY7f9wqW3AJHmripWvsSNqyX97FTp6P183dReSiD6oxcIi670LEv86VPyXjqfUwtY5oWk9/9npMvfEzFrjR29bqN9AffAqAqPYe9I2eyd+RM0h/SOnpe1T2djtbPTMZ8qohdfSc7Hj65UrxmGxW70tjW9lqOTH3FK5v3XTqDfZfOoHj1H47thpAYasvysBRlYCnOhDodL29jsjecSVsYAxB6I5bCE9SW5TWYrinxLe+L1aTeNK8+uaHAOOACoDPwclPOTXHu0CwdYyGEFEJ85PLbIIQ4JYRo/FDB6fXXCiF6+0KrEcc6JoTYLYTYJYRYJ4RofYb0twoh3jxDmiFCiItcfk8RQkw4XR4vbU4WQuxpYN88IcTwJupOEELsEULsFULsE0LM8oVNjSGgWweq07Mwn8hBmi0UL1tPyIj+bmlCh/ej6JvVAFTuOIg+NAhDTESDWnaKlq4ndGQ/d62R/Sn6WtOq2H4QfYhTy1pRpZ2TwYAwGJC2m9uyDduh1vkU0/+8FGrSMzGfyAa7zcPdbQ4Z3t/NZp3NZl1wAIF9ulD0xQotodmCtbTckS/q0j7kfrEWgNJthzCEBmKMDfc41/CLu3Bq2W+E9GhHRWoGYX3PR5otnPp2I8mP3ETeD5vdnpDmf6Vplm9LxRAahDE2gqDu7ak+lkXNcc33Bd/9SrjNX+Ej+5L/5Rot75driLhU21659yim+BiHrs7PSNGPGwkb4e7nsBH9KPjPGqefQ4MwxEZgyS10jDJZyyupTsvA2CIKAH1IIBabzfrAAGrSs3yii5QE9+vs0Kg8fBJ9mOaDuoQO6Er+st8AOPXlGiJGaTMFLPnFlO9MwxgdjqWwhGqbzwp/2uyWX5othA7o5rW/AUwJ0R77ASr3H6Ny/zHNvou7kv/VGq+0q9IyqLaNbtSltrSSyoPHqTqYTsXeI4SN7Ou2P2xkXxd/pzbo76q0DIxxkfUeoz56d+9KWGhIo9IKgx+y1gxo/vVVvQ7s3h7hZ7QpSIp/3uQTXf92idS4xKHqY1lnrWtPH//oHZx8eCEAhugwD1+FXNyVgh/+C0CeS70Nv7SvW7lxLf/G+Ciixg2gMu2kw8eF32/Ar20rN+2GygJA2eZ91BaVedhTun6HW+xsNryMw6fDlNKKit+1Jq1w3U4ihnb3KiYD5HyxlqhRzrqUcPtllO0+iqXYGevPpq1zxVpW6d721Vp9VkeMcVGOUVJptlC8dD2hdWJyyIj+FH5dv82GuChChvah4PMV6EODqLG19WVrt1K8dL1DwxSvxerwkX29jp1B3duj8zNy4tF3QULh8k2OfWVb9mOtNuOX1KJJMbk+mwDQe95ie1P3wob1pPpYljZbwVLriPWuBHRIarLN9SEtNVBbY/vhWSe9icneciZtYQrCWlVqs7O6wXRNiW9lm/dhKSqtT+4u4HnAfsCGnzgq/r+guUaMy4EuQogA2+8RwMlmOpZXCCGaMn18qJTyAmAt8IgPzBgCODrGUspFUsoPfaB7RqSUj0kpV505pTtCiMuA+4CRUsrOQE+g3jknzYExLgpz1inHb0tWnrNDY8MQF4U5y/kU0ZydjyHO2elJ/mAebb97jfCrh7lpmbPyPbSMLaKoyXRq1WTnY7Rr6XS0/3EBnf74iNJft1O5I7Vem6uPnHSzx5Jdj80tojBnnnJLY4iLwpgYT21BMQkvziDl+9eJf3Y6IsDPkc4UH0V1Zr7TvqwC/OLraEeGYCkph1orfvGRVB3PxRSvdUqsFdUEd00h64MVbnnczjkrH2NcJKb4SGqy3H1h1zFEh2POLdT8mFuIIcp5E25PA1C59wg1GbkOHya9PJ2OP75GcP+ubudvzva8FqZWsQR0bkPFjoMAFH6/HlPrOAAS5k4k/6vVzmtjwxgX5bXuyXmLCep9vmP/8Wc/oSYzH1OdjpwhMoTa4nLHjXxNVj6mOsfXBwe43dxaLc4RoE4/zaf1S/dgahnttb8BIq8YSFD3diS/PBV9WBA12bZyIKH9x49z/vJXCO7XqUnaDWGMiyT7tc8AqC2t8KwvcVFuuubsPI9rYmoVS2DnNpRvr7++nDU6A1idfvZVvQ4d0Z/awhKnbk6BT3SNLaIwRDk7ToVfrz5rXWOLKIwJMVhy8qmyPSQxtqhTfiPcy685y3mtTHFR1LjEFbOt3AAkPXkbBUs3YskrctuvDwkg5pbRnL9iAUkvT8MvMbZO2cvzqB9/Jt7EYQCkJOn9p0j5bgHh149ypKk+lE6wrYMdM/ZC9MEBXsVkgOosZ/0zxUUSPbovpdsOYa2sctpyFm1dxPWXuuWLnnQVQb20GJc9/xOf1RFdUIAjTcsXpmMpLvOMyS3q2Jzl1E14bBJZz/8brFaEv8nj3OwUr9mmacVFeh3fwi/ti6WgxPHw0JxT4BH7dIH+TYqbsbdeTuS4gUReNQh9WJBju19iDJ1+foWOXz1NcN/zva57AR0SNXukpMOSx4m5aSR1CeiUTMIDNzrbAy9s7rTyNUc+V/ShcRjCW6IL8Hyo9mci9Hq3GF8fTY1vp6EDMBDYDKwDmv+dDy+Q0vqX/3eu0ZxTqZcDl9v+vgFYYt8hhAgSQrwnhNgihNguhBhn236rEOJbIcRSIcRRIcRUIcRMW5pNQgjXEjxeCPFf2whm30bofimEWAqsEELECyHWCyF22PIPpHH8BrS0acYIIf5jO9YWIcTFdRMLIcYKITbbbFklhGghhEgGpgAzbMcfKIR4wj76KoTobjvXXUKIb4QQEbbta4UQLwghfhdCpNptFkJ0tm3bYcvT3nZ4vRDiXdvo7gr7QwohxPtCiGtsfx9z0fxdCNHuNOc+B5glpcwEkFJWSSnfPYPNvYQQO4UQvwGOuWlCCL0Q4iWb33YJIe6s74BCiMlCiK1CiK2/VdYzbabO99uEEA2mOXLtbA5fcR/Hbnuc4EG9PJ+u1/0WXD1SjjRWK4dG38v+CycS2K0Dfh2S6jOfiq17691ex+h6jgPCoMO/czsKP/mRo1dMx1pZRfSUa0+b7bT+sP9tSxNzzUBKfj8I1jMELQn1OaNxn85z5jsx5y1HxvR7X+HgpdM5dO0c9OHBhNje36xPXBfoT/Kihzg5bzHWskoAQgb1oGK71pnNnLeYqH+M8O76NaAbPf4yqg45p6u3nX93AyfbcDlrKInQOUPtvlEzsVZU4ZccX49O/fp2+dwPl3P80X9SuHwT5txCEh+d6EgT3Od8jk6bz8Gr5mCMjSCwa1uvtE9H1cHjjtGi+jOd3ie6QH9S3nmQjCed/v6fcJb1Wvj7ETbqQip2H64/TxN1tTyCyt1pjuQhA7qfva5eR8TVw8h2fQfaQ/M016qB44UN740lr5jqE56DJZUH0tk7YAr7L70PS24h/u0946FsXMD482ggDgMcu+4Bjo67l+O3PUbk+MsJ7KPNKsl88DUix2u3OPrgALDWc45etFFtnprI0ac+9tzvpY5rWxd58xiHvQDFS9dTtEwbgY2+ZUy92k0py6UbdlC8TBvNtJwqJPyKwZ7XvF6TJSHD+mDJK6Zqz2HPBHUo+HqdTauh61V/fNP5mwgffSHlddaL8CyW3umCFpN3XzyF0t/3YSksdYvJqROeYd+l93Piyfdou3AmuuAAD53T1j1bIdx/5Rz2jZpF1qLv3Pbmfric0v/u4djMN9zbg0bavG/kDI92RBj9qS3NxVKUiTAFIYz+9Rn2J1Gvk+ok8T6+nQEDEAH0Bx4AvmicIYpzlebsGH8GXC+E8Eebm+86l3AusFpK2Qdt/v5LQgj7I6suwI1AX+AZoEJK2QOtU+o63ThISnkRcDfwXiN0LwRukVIOs+n/LKXsDnQDdjTynEYB39r+XgC8ajvW1cDietL/CvS32f8ZMFtKeQxYZMvbXUq5oU6eD4EHbSPUu4HHXfYZpJR90UZu7dunAAts59IbyLBtbw8stI3uFtlsrI8Sm+abwGsNpAHtuvzRwL6GbP43MF1KeWGd9LcDxTbf9QEmCSFS6opKKf8ppewtpezdu1hgdJmaa4iPxuzy7hHYngzGRzt+G+OisORoaezvKdXmF1O+cSd+yQnOdPFRnlrZ+ZgSnFqmuCjMOe5prCXllG3aTcjgXo5tEVc73xezZLvbY4iLxpyT76Zhyc7DmBDjlsaSk485Kx9zdh6VO7UOYOnyjYSM1CYZ9Fj1EtXZhfglOJ/Im+Ijqc6ucw75JRhCg0CvozozH/+kWGqytdHdgJQ4wgddQJ8tbxE9xjlNz+2c47VzrsnKxxRfxxe2Y1nyipxTLWMj3N6BsrosKFNzPBtjfDTmnAKHH63llVSlHiewewdHOmOcy7Uw6Ele9BCF366j+KffHGmC+3bWFpYBin7YiF9yvMe1MWflu/n1dLrRE0bT8cfXiJ4wmkqXm7Og7u0xJURRk1Popm0pKNGesNumyZnio6ipc/za0koMLk/hdSaj2/7CH35DmIxN8HcxNSfzMMVHc+rTlZqNtqfhpZv2YiksxVpVQ/WxLIJ6tPdK+3QE9exIp43/JOa2sYSN7IexVYzbfnN2npuuMS7aeU0MelLeeYiCb9ZR/NOmMx6ryVgt2qix3QYf1Gu/1nHoI0IJv1x77mmMiybugZupLa88K10tTx5GlzyBPc9rkr0R4wbj17YVbT6ah6yswtgiig7LX+e8X7UmKWXBvRhinCPTdcuvvV6CbfaDS1wxxkdhzikkpPd5hI/sQ9K82wkd2A2A5AUzMMZHaVM9rVaQkrxPV6AL9KtTrqM9bK6PyGuGnjGNL/AmDoN721G64jcCumnv1dYcyaB0lVaeY8ZdjKWk3KuYDOAXH+WIySHd2nDeOzNo8/RE/JNaOG05i7ZOs9cZX83Z+Y52NGzURT5r+6oPpWO0jY4XLPkZvzYtHfa4H9vF5njN5sBe5xM6vC8dNywm8Y3Z+HdIImSI8025kEvcX9vQzj/fq9jplxyPMSKEyMsvoutv/8QUH0XLh8ZTW1bhfl4VlV7pxtxyGR0+eYJOy1/BnFNAxa7DBHV3xt3qQ9rtWMXuI1Qdy8YQEeJV3atMzcCUEI3Z1gYZQtw71pa8YsxZeZjio5ztQSPbEXudteezI81VtinUEllTgTD48Wei8w/FEN4SQ3hLjxhfH02Jb2cgA/ga7XHD74AViD5tDsU5TbN1jKWUu4BktNHiH+vsHgk8JITYgTY92R+wP2ZeI6UslVKeQpuqu9S2fbdNz84S23HWA6FCiPAz6K6UUtoj9RZgohDiCaCrlLLeFwtcWCOEyAWGA/alSocDb9qO9b3NhrovR7QCfhZC7EZ70tSZ0yCECAPCpZS2x6J8AAxySWJfXvEPnL74DXhYCPEg0FpKab9jOyql3FFP+roscfm/bgf2jDRkcz3bXZdbHQlMsPluMxCF1pFvkMpdqfglJ2Bs1QJhNBA2ZhClq9zf2yz5ZTPhV2kd04DuHaktrcByqhAR4IcuSGtQRIAf/u0S0QUHOvKFjx1Eycrf3bVWbib8/zStwB5OLX1kKDrbwk/Cz0TIxd2pPqw1fsGDexIzxfn8oXJXKqbklhhbtQCbzWW/uNtcusrdZmtpOZZThdTmFWLJOoUppSUAQRd1o2ydtjDU9uEPkP/T78ReNwSAkJ7tqS2twJxbRF2K/ruXmDEXUrojjcAOrSj+/QDCaKD6ZD67xj3Clj53k7fM2VmJukbTDOrZgdrScsy5hZTvPIR/SjymxFiE0UDkuAEU2fxVtPJ3oq7Vbmijrh1K0Qptuz40iJazbnDoCqOBiLEDKVm9BX2ErZoY9AiD3jHV0+Fn29TspBenUZ2WwanF7k/JzVl5BJyXrPl8UA+wSkpW1ikLq34n8uqhjdLN+/BHDo6+j+qjmVSnZzs0anIKqC2pcEwVd9PfuIeoMVp1ibl2KIU/b3HbX5NdgCEyFD+bz8KHuy+JEDrgAip2HvLa38bYCMf+6OsvoTL1BJHjBgDaqtQ6fxPodQi9Hv82Lb3SPh3mU4WkXf8Ip97/AWtJOVkvuK+eXLzS1d/a8ez+bv3SNKrSTnBq8fdnPM7ZIC3VCL32AEIYDT6p11UH09nXa7zzdYHsPCw5+RR9u+6sdAEsxWWYXB7Q6fxMTbK34ItV1BzLImPOQgq+WEX5tgMcGHAHx6e9BMC+ETOwnHKPDaX/3UPk5dqDtuhrh1Joq7dFK7YQZeugBvXs4Cj/Gc9/zM7ek9jZZ5LjPbz0WW8QccVAyv444NANH9WfygPpDZaFhggd0oMWdzX07NaHeBmH67YdQQN7UpWaDoA+KozCj3/Q8u88zKlvfvUqJgO0uG4I+bbYsaXvPWzpcze/95xCrW3FfuCs2rrgAT2ottlrSk5wtKMAVUdO+qztq8nMc5Tl0MsuRmcyUrLKXbd01WYi/s/T5pyXPuTARRM5OPAOTkx7kbKNO5HVNRhbtSB4aB9Ch3t2jItW/O5V7Kw8kM6Obrdgzi3k4HWPUJOVjzm7gIJv1rvpVp/I9Ur31AfLOXTzPPZdOoOinzYTM2EUlQePE9RTexhhX7/DL6kF/inxVB/P8aruFa/Zhn+bBPw7JmrHvXKQm73G2AiHLyJG9aMmt7DR7YidiFH9qDx43PFbGEzYB0SF0V975/hPxFpVgqXoJJaik1iry9H5a/cPp+uwexvfzsC3gH3EowNgAhpe+et/jBX5l/93rtHcn2v6Hm0FtyFonR87ArhaSnnQNbEQoh/OF9xBezJT7fK3q711vS3PoOt44U9KuV4IMQhtqvdHQoiXzvCO71Bb/veBecBMtIcKF7p0RO3Hcv35BjBfSvm9EGII8MRpjtEY7L6oxeYLKeWnQojNtnP5WQhxB3AEdz/WAvXM4QHc/Xi6ErwX6AWsbqSt4jR6Apgmpfy5kVpQayXziUUkfzAPodNR+OVKqg8dJ+LGywAo/HQ5ZWu2EjKkNx3WvKt9DmK2NgBuiA4naZH2arjQ6yj+fh2V+46Q/N4TABQv+5XqQ8eJvEl7f6zgk58oXbOVkKG96bjun9onKx7QPj1hjI0k8ZX7QKdD6HQU/fArpau1G5uWT96JcBkZjHviLrKffJuk95/S0n5ls/kGm81LllO2dgvBQ3rTbvVirFXVZD74qiN/1pPv0PLVBxBGAzUnssmc/RrRk7Sbx8JV24i8pCe9N72JtbKa1PvecuTr/MnDHJr5NjU5hRx76iPOe2cGrR+6nvJ96bS4djAt/jGEnCWrqTiYQdyEkQS0dd6cV6fn0OXXRVirqjk283WH748/+i4dPnkcdHryP19FVao25Tjrza9pu+gBoq8fTs3JPA5PeRGA2FtHu00V7rrvc069+y016dmc98tC0OmpLS2n7NcdYDRw/vp3bJ9V0o4Z1Pt8Iq8eRuX+Y3T8UbuOmS99ROmaPzjx4JskvnIvRqDN4rnkf76SqkMniLJdv/xPfqJk9VZChvbyWrflE5McNuv0eg7P+afjd8eP5nJk1luYcwo5/sxHtH97Jomzb6R8z1HH55iMMeF0Wf4S+pAAhE5Ht40LqcnMI/fTVQR1Tgbggi3/onxnGsfuf52WD9zklb9bzb2FgM4pSCFoMWkcloIS8j5dQWCnFCr2HaPLr4uoLSqleM02dAF+XmmHj+pH0lOTMESG0f6DR6nY6/zUTMaj/6TtR09giAylfHsqVakniBpv8/fHP1Gy+g9Ch/am04ZF2ueaZr2h+bvP+URePVTz93KtbGe92MB00Xp44PHn2bJ9F0VFJVxy5Xjuvv1mrh57aYPpa8vyMITF02HVWxR+scon9ZpaK5mPLSLl/ScwxkWRu+hrn+jGz5qA0Dnbi/xPlvtE1zW9K+0/fIRjDyzEnFNIxjMf0uat+2k5+0Yq9h4lz1Z+i3/5g7Bhvei68W3tcyYz36jjYCs5i5eROHcCnda8Sf7nvxB9/QhS3rgfJFTsOczRe14mfvp1dP7VVhbud2okv3k/If27YIgMpcvv/yLrlSXkf76KVk/d6TGrojlo9/Mir+KwITqCxLfnapn1ekqWrqN8vTZxKmzsYCLGa9ORa7ILOPbMJ7R97g6vYnLZnmNkf/qLu5G1Vkq3pRIxSBuZL/lhw1m1dWXrtfdyW8y+Bb+UVo5JoIFd21Gw5GfflOXZtzimsMbNuJG8D5ZqujfadD916nZY+09kZXW9n3MCtE8TPr6IlA+fxNSqBbWV1ej8TAB0+OoZUq+ZS/FqrZx6E99c95nio8h+62vHvm67PkToBMKo3WJesPldLKUVXsVkpETnZyKoZ0dad9TGY7qsehVZW4spMZb0RxdTW1TmXd2rtZL52pd0Xv4KCLR3Z23EjL+U4D7nE9A5BWNsBMH9OlNzMo+j977qlc01J3JJf+htx9cNaiuLtdFZwFpTgTS7z47xNiZ7w5m0pbkSaQrEEJHoMQX6bONbm4UzCbmwM4bIUPum24F/oc1IfQ/YA9QAt3D6e2XFOY5ojnd/hBBlUspgIUQrtI7qAlvHcJaUcowQ4lkgFK1zJIUQPaSU24UQtwK9pZRTbTrHbL/zXPcJIdYCB6SUU4QQA4C3pZRdvdBtDZyUUlqEEPcByVJK53cY3M/F1YZ4tJHrDmhTj7dLKV+ypesupdxRx87twB1Syj+EEP8GUqSUQ4QQ9wOhUsrHbXmfAMqklC8LIXYCU6WUG2zbw6SUM2znPEtKuVUIEQ1slVImCyHaoI0OSyHEa8AxtCdcy6SUXWz6s4BgKeUTQoj3bfu+sp3bIinl80KI8cA/pJRjG/DDaLSHAmOklNlCCD/gTinl66exeRdwt5TyVyHEC8DlUsouQojJwGjgWimlWQjRwXY9yus7NsCeNmN8XlC7HNEWSd+VXO8pN5kLjmmTHPa1vfwMKb2n0+Ef2BB3jc91B2Zr37Lc2upKn+r2ztDePNjR+gqf6gJ0T/++2XQBNiX8n091+2dqEz587WPQ/NxcugDbk8b5VLfHcW203pzn+Y3os8UY3cbndRq0et1cuuD7OGTX3tLyKp/r9jn5DdsSfVsmAHqe+O7Mic6CczEm72kzxufaXY4sa7bytjvF97pdj2p15FyLnc1V96D52urmisnNpQv43M82H58T7xG3jrrgL99JT8/fdU740k6zjhhLKTPQ3sWty1No77PuEtoQ6zHA2+hfKIT4L1pH+DYvdYcADwghzEAZ7u8uN4iUMksIsQRtIanpwEJb588ArEd739eVJ4AvhRAngU2A/T3apcBXQlscrO7HG28BFgkhAtFGfidyev6BthCZGchG67yGnj6LG362EWcd2rT3epFS/iiEaAGssvlW4ny3uyGbJwLvCSEqANfR4cVoU7u3LymkjwAAIABJREFU2bROAb5vmRQKhUKhUCgUiv8P+csvbHgO0iwdYyllcD3b1qK994tt+rHHSsRSyvfRpivbfyfXt09KOaSB4zZW9wO0d2HPiKsNtt+uHdl/nO5YUsrvAI9H4FLKVLQFyexscNm3A231u7p5hrj8nYftnWEp5XPAc3WSF6AtlmVP/7LL37fWSbtQSvlk3ePVh5Ty32gLatXd3pDNf6AtbmbnCdt2K/Cw7Z9CoVAoFAqFQqFQ/Kk056rUCoVCoVAoFAqFQqFQ/OVp7sW3zhls04nrLnN3s5Ry959hz/+CuqPhAEKIucC1dTZ/KaV85n9ilEKhUCgUCoVCoTgt5+Kqz391VMfYhpSy359tw18BWwdYdYIVCoVCoVAoFArF3wY1lVqhUCgUCoVCoVAoFH9rVMdYoVAoFAqFQqFQKBR/a9RUaoVCoVAoFAqFQqE4h1Cfa/I9QjlVcY6gCqpCoVAoFAqForkRf7YBjaFlROe//L3xycK954Qv7aip1AqFQqFQKBQKhUKh+FujplIrzgn2tBnjc80uR5YBsCt5rE91Lzi2FIB9bS/3qS5Ap8M/sCHuGp/rDsz+CoCtra70qW7vjG8B2NH6Cp/qAnRP/77ZdAE2JfyfT3X7Z34N+N7HoPm5uXQBtieN86luj+PfAWDOO+JTXQBjdBuf12nQ6nVz6YLv45Bde0vLq3yu2+fkN2xL9G2ZAOh54jufa7pyLsbk5mr7mqu87U7xvW7Xo1odOddiZ3PVPWi+trq5YnJz6QI+97Pdx+cCVjXr1+eoEWOFQqFQKBQKhUKhUPytUR1jhUKhUCgUCoVCoVD8rVFTqRUKhUKhUCgUCoXiHEKqdWl9jhoxVigUCoVCoVAoFArF3xrVMVYoFAqFQqFQKBQKxd8aNZVaoVAoFAqFQqFQKM4hpFqV2ueoEWOFQqFQKBQKhUKhUPytUSPGinOG4EE9iX9sMuh0FH6xgrxFX3mkiX9sMsFDeiOrqsl44DWq9h4GoMP6f2Etr0TWWqG2lpxXPnLkibnrGk697amV8PhkQob2wlpZTcasBVTuPYzwM9L28+cRfkaEXk/x8o3kvPqpduw5EwkZ3teRv92af1H42U/kv/Olh3aLx+4kZEhvrJXVZM5+1WGnLiSIhOem49ehNUjIfOg1KrcfIOSyAcRMvxGAvtsWYSkq5+C9b1K++6iHtl9SLOctmoExPJiy3Uc4OPUNpNlCxNDutHlqIvpAP0xxkRyYPJ+8ZZvc8nbf9SGWknKsldUcm/E6FXu0bw+GDulB0pN3gF5H3pKVZC/UvsmrDw+m7VuzMCXGUnMil8N3vURtcTmhA7vRcs4Eh26nzf8m7/1l5L79H9p99gyG2AhkVQ0AFbvSCL6wK9bKao7Peo3KPUcwxkeT9Op9GGMikFZJ/qc/k/dv7VuWAZ1SaP3GLAAuSP2K/M9WcvKxdzz80PKJSYQO7e2Vbqtn7nbk77ZxIYemvELFbs/vL/olxtL+7Znow4Op2HOUtGkLkGYL/u1a0nb+VIK6tuHEC5+StUj7Lqt/2wRH3p6HvwQkGc9+RO6/lrrpJs67g7Bhvc7o/4q9Rx2/q1JPAND5l9cpXv0HGc984JWW/VpGXH4RCTOvx799K/aPeYCKXYcddp2/7m1MCTGApOA/aznx0EJPfz85iTBbfUm/f4HD361fvQ9jTDhSav4+9d4yj7wN8ciz81m/8XciI8L59uNFZ0wvjAEAdFz7DgWfr/RJvW5x3w1ETdC+Jdsl9WuKvltHxgMLzl535k2EXznEkb/FrJvJefmjs9Zt983LBHRth7RYAAgb1pPi1dvcNE2JsbR9634MEcFU7D7Ckela+QVImne7o9wcnfGGo9wAoNPRdcObAHTasIj8JSsJ7NIGvzZa+daHBlFbUk7Z5n2EDuuFrKzm2EytLAAkvTyNsEt6Y8kvZv/w6Q7Z+Fk3Ej6yX73X1Je0W/0uhZ+v8Comt1v3HtbySqi1ImtrOXrlfQD4nZdC/FP3AHDRkY+pOp7LwWlveBWT7QR3b0v3H57lwJ2vkrdsExFDuzv2ddz8EQf73eyh2di27vC4GW75Ep6dqumuf5eCJT/7vI50Pvg1xd+tI2O2Zx2Jf3wyIUN6Ya3SdO02A6DT0e77+ZizC0i/Yx4AcXMmEjZmoNOumdeTOf8zD92mxM28JSuRlloADBEhWApLvdKyx82EmdcTfeMILPklGOMikZZaLAUlACTPn0rQBe1AWjn+2L8o/W1vk+reBZveobasEl2gn+Oc4+75P4pXb6P181PQBQVQcyKXI9Pm03L2TV7ZDxA70fl9b11gJNaKAg8f2/E2JntDY7R1QVHoTIEgrQ3qNMXHya9MJXx4b8x5xfVJTgOmAhbgB2D22Zyn4q+NGjFWnBvodCQ8eRfHJj5O2qV3EzZ2MH7tEt2SBA/pjSk5gUPDJnPy4TdJeOput/1Hb3yYw2Omc/iq+0l48i7H9vArBnlohQzphSklgYND7uTkwwtp+YyWXlabOXLjXA5dNp3U0dMJGdyTwB4dASj9dQepo6Y5NEp+3kjY2EGY6rHTLzmBtGGTyJr7BvHz7nHsi3tsMmXr/+DwyCkcHjOV6jSt01Odmk7B+1ona9/Elzg0axHtXphcr6tSHhlP5jvL2HrRNCxF5cTdOAx0Oto+dwd7xz9H5dFsasurMMVHeeQVJiN7BtxF+oNvkfTcFIfvk56+k9Sb57F36DQixw3Ev30rAOLvuZqSjbvYM/BuSjbuIu6eqwEwF5SQdvszbtoRVwzCr73mi/R753Nw9H1kvvQRxvgo9g++kxNzFtLqaZufa2vJfPo9DlxyD4eufIDoCaMdeePn3Io+NEi7pne/QOQ1wxz7HNdvaC/8UhK81i1Zs9WhYS2toM1z9fs4ae7NZL27lJ0DpmIpKiP2hksAsBSWcezRfzk6xHaqjmY7/t7e6SaETkflwXS3NGHDeuGfEt8o/ye/cDepN88jfc4iQi7qCsDeS6aTvehbr7Xs17Ly4HHSJj1P2eZ9HucrjAb2X3IPB8fNJvLaYfjX8Xfo0F74J8ezb9AUjj+0kMRnnP4++fR77L9kKqnjZhM9YbRH3tNx5egRLJr/dKPT64OjAUgdcY/P6jVCgND+3Nv5OgK6tPWJ7qnF34DLNLiom0adtW7IkF7oI0LIeuEDjtwwF8CjUwyQOHcCOe8uZfeAe7AUlxNtK79hw3ril5LA7gF3c+zBt2n93J1u+VpMGosxOhyA/cOmEjFuIFmvfsaBUTM4MGoGRct/o/LAcfxS4tk3cArpDy4k6VlnrC348hfSbn7Sw56cRd+wf+S9Htt9Tdqld3kdkwHSb5rDkbHTHJ1igITnplO68jcADs99j9Ltad7FZDs6HSmPjKdw7U7H77bP3eHYrQ8JanpbV6dTbGwZQ/i4oZrNV89uljqyr8t1+DdQR/ySE0gdeicn5yyk5dN3ue2PnjiW6rQMt21lG3c6HvAAxEwY5YhXdpoSN/cOnUbU1UMJv7R/k7Vc7ch593tOvvAxFbvS2NXrNtIffMuxb+/w+zh4/ZMkPjYRhGhy3Tv4j8dwXYA4ctxAUl6fQcZzH7Fv+L0U/rSJ1s/f5bX9IRd1IXyk84G+tbKI0+FtTPaGM2kLYwBCb8RSeILasrwG0zXFx3lfrCb1pnn1yQ0FxgEXAJ2Bl5tybs2FFfmX/3euoTrG/2OEEFII8ZHLb4MQ4pQQovHDKKfXXyuE6O0LrUYc6zYhxG4hxC4hxB4hxDjb9v5CiM1CiB1CiP1CiCds228VQliFEBe4aOwRQiSf6VgB3TpQnZ6F+UQO0myheNl6Qka4N2qhw/tR9M1qACp3HEQfGoQhJqJBLTtFS9cTWme0InRkf4q+1rQqth9EH+LUslZUabYbDAiDwfGOR9mG7QR2bevQMMZGanYOd7czZHh/Nzt1Njt1wQEE9ulC0RcrtIRmC9bScgBqDp8goGt7h0bptkMYQgMxxoZ7nF/4xV04tUy7Ycv5Yi1Ro/oS0qMdVUeziRzRi7xlm6g8mkVI97YeeWuLywAo35aKITQIY2wEQd3bU30si5rjmu8LvvvVMboTPrIv+V+uASD/yzVEXKptr9x7FFN8jENX52ek6MeNhI1w93PYiH4U/GeN08+hQRhiI7DkFjpGmazllVSnZWBsoXXk9SGBWGxPdfWBAdSkZ/lEFykJ7tfZoVF5+CT6MM0HdQkd0JV8m49PfbmGiFHajYUlv5jynWmOkQg7wT3aOf4O6deJmpwCgrq1d0sTPrIv+V+tPaP/y7YewFptpuZ4DjE3jqRg6a8ODUt+sVdarteyKi2D6iOZHucKUH34JDXHc6jadxRpsRB2WZ0bypF9Xfyd2qC/q9IyMMZF1nuM+ujdvSthoSGNSisMfshaMwDSbPFZvTbGRTlGgHyp698ukRqXOFR9LOusdUNH9qdq/1FHeqDe8htycVcKfvgvAHku9Tb80r7kf6Vdx/JtqW7l3xgfRdS4AVSmnXT4ovD7DYS53FRHjBmAMOjqLQsAZZv3UVtU5mGPtazSY1uzYG87GhmTT4cppRWmpHgACtftJLRXe69isp2E2y8j74fNjpEqe6y2U1ta3uS2ri4tX5xB1T6tPkpLbbPVkeKl6wmtE5NDRvSn8Ov6bTbERREytA8Fn69wy2MtLafmmLOO1OQUeMwsaErclGYL0mqlYvfhJmm5xs2G8gKOWTeW/GJqS8oJ6tauSXUPILBrW6pdfFHw3a/4t4mnbNNeAErW7yRsSE+v7Y+5+TKyFv7HeSKnGYkF72Kyt5xJW5iCsFZpI/vSUt1guqb4uGzzPixFpfXJ3QU8D9gPmOvNOSnOPVTH+H9POdBFCBFg+z0COPkn2uNACNHoqfVCiFbAXGCAlPICoD+wy7b7A2CylLI70AX4wiVrhi2fVxjjojBnnXL8tmTlOTs0NgxxUZiznE8Rzdn5GOKcnZ7kD+bR9rvXCL96mJuWOSvfQ8vYIoqaTKdWTXY+RruWTkf7HxfQ6Y+PKP11O5U7Ut3y2Slb9weW7HrsbBGFOdPlXLLzMMRFYUyMp7agmIQXZ5Dy/evEPzsdEeDnls+VmqwC/OqM+hoiQ7CUlEOt1rhVZ+Vjio/ELz4Sc2Ep0aP7kvXBCqwV1RgiPBsg1w5dTVY+xrhITPGR1GS5+8IUr3VuDNHhmHMLNT/mFmKICnOks6cBqNx7hJqMXIcPk16eTscfXyO4f1c3X5izPa+FqVUsAZ3bULFDu9Ev/H49ptZxACTMnUj+V6ud18aGMS7Ka92T8xYT1Pt8x/7jz35CTWY+pjodOUNkCLXFTh/XZOVjivMcfXc7lsv+yCsGULppr5t/NJsj3ctcA/6XllrHKIp/mwTHdez41dMEdmvnlZbrtTwddq3w0RdRczwXY7T7TbgxLspN15yd53FNTK1iCezchvLtqTQLOgNYnaNLvqrXuqAAR5pWL06ntqjMJ7rGFlEYopydqMKvV5+1rrFFFLWlFUTfcjntl78OgH+7lm6ahgj38mvOcl4rU1wUNZn57j60lf+kJ2+jYOlGLHlFdfZreYP7dcKcV4Q+KKBO2cs7Y/0ASJg9/oxpfIE3MRkAKUl6/ylSvltA+PWjHGmqD6Xj31l7uBgz9kJMCdFexWQAU1ykIybb8YuPpDrTvb43ta2LuP5SR5qQS/piraymKu24M18z1JGWL0zHUlzmGZNb1LHZpewkPDaJrOf/DVb3Tlnd8yzfluqTuBk2og/mnAKEXjRJq27cjL31ciLHDSTyqkHow4Ic28NH9QO9DlNiLIFd2+LfoVWT6h5S0vrZyQRe4HyYXZOdj6W43DHaGznmIvTBdeveme33b5NASL9Ojn3C4Lzn+Ksh9Hq3GF8fTY1vp6EDMBDYDKwD+jTVfsW5geoY/zksB+wvddwALLHvEEIECSHeE0JsEUJsdxmFvVUI8a0QYqkQ4qgQYqoQYqYtzSYhhGvtHi+E+K9tNLZvI3S/FEIsBVYIIeKFEOtto717hBADqZ9YoBQoA5BSlkkpj7rsy7Jtr5VSus7NXAZ0FkJ0bLr7bNRZjU8I0WCaI9fO5vAV93HstscJHtTL8+l63ZX96pFypLFaOTT6XvZfOJHAbh3w65DkaoTjz+Lv1tRvd712gjDo8O/cjsJPfuToFdOxVlYRPeXaM+RrpA+EIKRXB44+9bHz5qMxqxlKqM8ZjVsI0ZnvxJy3HBnT732Fg5dO59C1c9CHBxMyuGeD4rpAf5IXPcTJeYsdo0ohg3o4RsMy5y0m6h8jvLt+DehGj7+MqkMnHGnazr+7gZM983XwwCVL2Mi+lG9PrUe2/nLhcTyXdEKvQ2d7eJLx9Ae0ffsB77QaYbod/w6JJMyZQP6Xq7z2iS7Qn5R3HiTjycX/u9HBOjYATarXpRt2ULxMG5U35xYSPm6wb+KFEFTuTnMkDxnQ/ex1BRT/vIkDgyZzaLQ2NbnFHWPraJ7mWjVwvLDhvbHkFVN9op7BElveiHGDKPxufb36jVk5NfPFj8+YptlosL7Asese4Oi4ezl+22NEjr+cwD7arJLMB1/D2KoFAPrgAGSN7Ybdi3apzVMT3WNyg7Y0ra2LvHkMgX06I/z9iLnnHxT/uOGM2mdbRyynCgm/YrDnNa/XZEnIsD5Y8oqp2nPYM0Gd8yzbeuCs46bO30T89Gsp/PG3pmvhdEnuh8vZffEUSn/fh6WwlMRHJzrSmPOK6Lz8ZZKevJ2yrQccnbV6hU7j9/1XziHj2Y8oXrvdbXfprzuJuWU05//4CrrgAGR9o71nsF/odejDgh3b9SGx9RjyV6E+J9VN4n18OwMGIAJt8OcBtIGeRhiiOFdRHeM/h8+A64UQ/mjvLWx22TcXWC2l7IP2bsNLQgj7I8guwI1AX+AZoEJK2QP4DZjgohEkpbwIuBt4rxG6FwK3SCmH2fR/to32dgN2NHAOO4Ec4KgQ4t9CCNe7r1eBg0KIb4QQd9rO044VeBF4+Aw+QggxWQixVQix9efDezG6TM01xEdjznVfIMKclYcxPtrx2xgXhSVHS2Oxpa3NL6Z84078kp2LIRnjozy1svMxJTi1THFRmHPc01hLyinbtJuQwb0c2/zPS3ZLY4iLxpyT77bNkp2HMSHGLY0lJx9zVj7m7Dwqd2qdvtLlGwkZeRFtlr5Bm6VvYMl11zHFR1KdXcfu/BIMoUGg16q2X3wUNdmFVGfmY4oN57x3ZtBny1uE9GxPaP9ORI1yf/gpDHoXfe2ca7LyMcXX8YXtuJa8IudUy9gIx1ReAKvL4jI1x7Mxxkdjzilw+NFaXklV6nECu3dwpDPGuVwLg57kRQ9R+O06in/6zZEmuG9nbWEZoOiHjfglx3tcG3NWvpuPT6cbPWE0HX98jegJo6l0uTkL6t4eU0IUNTmFbtqWghJtVMDmY1N8FDU5DS9WAtqTezsVu4+gDw50+NDVZrcy14D/hV6HMGiTO2qy86nJ0Ea6ynccQlolhsjQRmu5XsvT4ZcST8o/55A+4zV0RkM99SXPTdcYF+28JgY9Ke88RME36yj+yX2xN59itWijxnYbfFSvqw+lY7SNAhZ89jN+bVr6RNecnYfRJU9gz/OapBsxbjB+bVvR5qN5mHMK0Af5ax0t2w2ffWEsO3XLr71egm32Q4JzpM8YH4U5p5CQ3ucRPrIPSfNuJ3RgNwCSF8yw7S8AvY7wURdS+P2v2gixW9mL9rD5z8SbmAzubUfpit+InHglbZa+QasFDzreMT71za9UpWd7FZMBQrq1ccTk6DH9afv8JPyTYvFz8Z8w6Jvc1pWu+I2Abh0wtY7D1KoFcbNvJXzcEADaL3sNv3atfF9Hlmh1xFI3Jmfnu9scr9kc2Ot8Qof3peOGxSS+MZvgiy6g1asztXPJyiPApX2oL155Gzf9kuPxS4yl1ZwJRF01GIDzf5qPISbc67gZc8tldPjkCTotfwVzTgEVuw4T1N35ikzGvA/YO3Imabc9hyEsiPJdh72uewDmnEJt9Dcy1M2GyoMnOHTTE+wffT8F326gtrjc67hfk51P0fI6cVn8dboGOv9QDOEtMYS39Ijx9dGU+HYGMoCv0R4x/I52Dxt92hz/Q6SUf/l/5xp/ndL/N0JKuQtIRhst/rHO7pHAQ0KIHcBawB+wD0mukVKWSilPAcWAfUnb3TY9O0tsx1kPhAohws+gu1JKaW9ttgATbe8Fd5VS1vvShZSyFhgFXAOkAq/a3yWWUs4DegMr0DraP9XJ/inQXwiRUp+2yzH+KaXsLaXsfeHhEvySEzC2aoEwGggbM4jSVZvd0pf8spnwq7RFTQK6d6S2tALLqUJEgB+6IG3mugjww79dIrrgQEe+8LGDKFn5u7vWys2E/5+mFdjDqaWPDEVnW/hJ+JkIubg71Ye1BUOCB/ck7LKLnCI2O8t+cbezdJW7ndbSciynCqnNK8SSdQpTijb1MeiibpSt28qRsdM4MnYapSucjVdIz/bUllZgzvVcKKPov3uJGXMhAC2uG0L+z1so3ZFGTW4Ru65+gq0XTae2opr0F5aQ/9MWt7z2J8dBPTtQW1qOObeQ8p2H8E+Jx5QYizAaiBw3gCKbv4pW/k7UtdpiLlHXDqVohbZdHxpEy1k3OHSF0UDE2IGUrN6C3j6F26BHGPQYW0S6+9k2NTvpxWlUp2VwarH7QlbmrDwCbA8gggf1AKukZGWdsrDqdyKvHtoo3bwPf+Tg6PuoPppJdbrz3b6anAJqSyocU8Xd9DfuIcrm45hrh1L48xaPNK6U7XCODBYs+9XNh3aKVvxO1DVDgNP7P7j3eej8TZgSYylaucUxlc4vJQGdyYCloKTRWvXZUR9BPTuSu/h7KnamETF2IMV18hSvdPW3djy7v1u/NI2qtBOcWvz9GY9zNkhLNUJvBLTy5qt6XZOZh8n2IC3ssovRmYw+0bUUlzl0AXR+pibpFnyxippjWWTMWUjJik1EXj/SkZ7/x955x0dVpX/4eSe9VyChF+kgUhVFpQmKWBF/6tp17YpiX3Vt61rWhq6CZe0NsWMFKSI2EKT3TiAJJKSRnsz7++PemcykJzOjBs/DZz7htu8999z3nnPPPe95D1C8rmaU5IIf15B4slVWJU8eRY793ObOWUrSWdZ9jBrUw23/aY+8xcohf2fl0L+7x+HtvOVZEk61bCH22AGUbE2jPCO7Xluoi7DOqfVu9xtNLJOr1x1Rxw4i572v2XbK9ey8+G53mdzhprPI+W5Vk8pkgKXDrmXp0GtYOvQasj7/ma13vETajNmEd63Kj6CYqGbXddEjBlK6aSelG3eyYdj5bDzmYve92HL6zcSOHur3ZyTW9Yx8661b8O0vJJxZM82Z/3mDDUdfwsZjL2f39Y9x8MdVpN30JACOuBjCulYFufJHuVlZWMyqoZdTtnc/G868E4D1J06lYn9uk8vN/a9/xeYLHmDd+JvI/foXWl14IsUbdxE1yGrMVxYUWXly7AC0opKSzWlNfvYcEWE4osIpXLGZcI+PXImnjeDg0vXWggipUyaT/cn3TS73c7/+hZhj+nvkqDQ4zvj3xFmST0XuHipy9+AsLcQRbr0/1Ofy3dQ8boBPAFe0vB5AKFB35C9Di8dM1/TH8RlWdLuRgOdgHAEmqepGz51F5EiqBv+D9dWq1OP/nvey+icabUC30L2j6iIROQ7L1ftNEfmPqr5R2wWo9SloCbBEROYCrwL32du2AtNF5CVgv4gkeRxXISJPALfXplsrlU723jeDzq8/gDgc5MyaS+nmXSScdxIAOe98xcEFvxIzcgg9FrxkTQdx29OANQ6244y7resNcpD32XcUr9tG51fuAyDv88WUbt5F4t+s8WMH3v6aggW/EjNqCD2/e9GassKeniWkdSIdnrgRHA7E4SD3i8UUzLdectrdfyUSGuJOcs+l75D94odWOs+10/nuVxxcuJTokUM4bP7LOEtK2Xv7U+5j0u9/gXZP3YqEBFO2O4O99jXEjBtOyj+tCJNHfPlvnMVlrJp0n/u4vm//g81Tp1OWmcOOB9+k1ws30emOczi4ZgcZ78yDSidb//Ey/d69GwlyULprH2V7s0m5cJxXNjsiwhi840PK9+ey5bJ/u/N+1z0v0ePte8ERRPbMb91TBKX/9yO6zbiV5HPGUrYni61XPQZA64sneL3s9l83k/0vfULZzgx6zXsOHEFUFhRycPEKCAmm96IX7GmVrHGRUUN6kzhpNMXrd9DzSysP9v7nTQoWLGP37f+lwxNTCAG6vnwX2TPnUrJ5N0n2/ct++2vy5/9KzKjBTdZtd9/fq/IiKIitd75YdT/fvItttzxPeWYOux56k+7Tp9LhtvMoXLOdfe9+a9lHq3j6ffUfgmIiwKmkXD6RVSNvoNLDfbjt9ZPJencuJZt20+p8awzg/re+IW/+MuJGD6bf4hk4S0rZMfWZOvO/aO12erx9LxJk9SaFtIqnx3v3uwOONEXLdS/jTzySjg/+neDEOLq/fg9Fa6saVOpU2t97Ge3vu5yKnAIqsvNJOt/O77e+Jn/+MmJHDaHP9zOs6ZpuedbK76G9SZw0ysrvryw7T2+Cy+yt9z7C0t9WkZubz5jTz+eayy5g0inj69y/8mAWwXGp9Pj2eXLe/9Yvz3XqbRe53fNSbjqPrNdm+0f3lgsRR5VHXvbbX/lH9+7L6LfpI3Ba1cDu+14FoPsbd7Pj1ucoz8wh7aE36Pr8zbS77TyK1m4ny7bfvHmW3fT/Ybo1ncnUZ6tlsJPMlz+nw10X0mfBf8meOY+STbvp+Nh1lO3KBCB//jLiRg+h72LbFm6u0uj835uJOaofwYmx9FvyP9KfeJfsmd/S9s4LCe/mPRY6EBz2zQxyP5jb6DI5ODmBDtPtkBhBQeTP/o7CRcsAiDvleBLOt6YoSho3mNK92Wy6sSoacYPwih5hAAAgAElEQVRlcl24yuq3rfNKSBCdX3uAgz+vomjZ+ibXdQcXLffS3nvfDDq/ch+HffQfDrw3JzDPyOv2M3KerftOlW6PhS+ixaW1TudUnbb3/p3K/EIcduwKZ2m5X8rN6mVf0uTRZL74abPKzfZ3XURE3y6giiMslKhBPenU0+pz6PPNE+BUgpNi2XT+gwBNfvZCWsVz2P/sVyWP8iJn9g9E9u9Ktxes4TNZ789nz8Nv0vFfVzQp/Vkz59H5ieuqTORg/bGlmlomN4WGtLW8GA2NJDihQw0XaF/Lt67PTSVmeF+Cq3rlLwP+h+V1+QqwBigDLqLmO7bhEEJaYjd3S0ZEDqpqtB28apKqThORkcAtqjpRRP4NxALXq6qKyEBV/U1ELgaGqOp1ts4OeznLc5uILAQ2qOpVIjICmK6q/Zug2wnYYzdebwQ6q2rVHBVV19EWSFHV5fby5cDp9jWcDHxpn6c38D3QBrjAI52hwDogBjhSVXfUl29ruk70u6H222YFAl/V+ZQG9mwah++wOvLXdTu5gT2bTp+tX/B9yll+1z02w5rL8tf2p/tVd0iaNX3Qik6n+lUX4IidnwVMF+Dntmf6Vfeovda8kf7OY7DyOVC6AL91PM2vugN3Wb315Vk154j2lZDkrn5/psF6rgOlC/4vh1zaS9ud4XfdoXs+ZnkH/9oEwKDdnza8kw+0xDJ5TdeJftfut+3zgNnb6i7+1+2/3XpGWlrZGahnDwJXVweqTA6ULuD3fLbzuEWMI06M6f6nb8QdKNjcIvLShekx/oNQ1TSgtk+mDwJPA6vEirCxA2hqzZgjIj9iNYQvbaLuSOBWESnHCqx1YS37AIQAj9sN5BJgP2BPmscFWK7VRVgTov9NVSs9A4aoapmIPEPteWAwGAwGg8FgMBgMvxumYfw7o6rRtaxbiDXuF1UtBq6sZZ/XgNc8ljvXtk1VR9Zx3sbqvo413VK9qOpOqsZdVN92Th3rq5/rGeCZhs5lMBgMBoPBYDAYDIHENIwNBoPBYDAYDAaDoQVhhsP6H9MwNjSIiPwCVA8BeIGqrv4j0mMwGAwGg8FgMBgM/sQ0jA0NoqpH/tFpMBgMBoPBYDAYDIZAYRrGBoPBYDAYDAaDwdCCcJqZo/yO449OgMFgMBgMBoPBYDAYDH8kpmFsMBgMBoPBYDAYDIa/NGIimhlaCMZQDQaDwWAwGAyBRv7oBDSG2Kiuf/p34/zCbS0iL12YHmODwWAwGAwGg8FgMPylMcG3DC2CX9uf7nfNIWmfBEQ7ULou7aXtzvC77tA9HwP4XTtQui7tlpgX67tP8KsuQO/NX7bIvGhpdhHIcihQaV7d5RS/6/bfPpvlHU7zu+6g3Z/6XdOTlmZv0PLS3BKfkUCVyfPbnO133dGZ7wP+r0d6b/4SaHn2BlCetc2vuiHJXf2qZ2hZmIaxwWAwGAwGg8FgMLQgnGY4rN8xrtQGg8FgMBgMBoPBYPhLYxrGBoPBYDAYDAaDwWD4S2MaxgaDwWAwGAwGg8Fg+EtjxhgbDAaDwWAwGAwGQwtCzUymfsf0GBsMBoPBYDAYDAaD4S+NaRgbDAaDwWAwGAwGg+EvjXGlNvwZORGYBgQBLwOPVN+hwwOXEzd6MM7iUnbc9AxFa6x57GJHDqTj/ZdDkIOsd+dStHY7He+/nKCYSBAhOCmW9RNvpWjVVrfWgJWvExQdCarseewtMl/8rFatjOc+AiAoPpoe795PRM9OUFlJxoyP2fvEe0Qd0Z1Oj17j1j3s9bsJ79YOLS2D4GC0pAyA0I6toVKpyC2oodvt+VsI7dCast372Hr1f6jMK6TDA5cTP/5IghNiAOj77dOsO/lWRIRuL95KWKcUxCE4IiNwFpdQtHob226YhpZXANDxgcvceVW8aTdRAw7DWVxK6e59RA/uSXlWnlfetrroJDrecxESHkr+opVsvuihWrW23/Ssd74/cBnicFCelUdIchzO4lK3Zr9F/4WKSnLnLSPtoTeI6NeF3h/8C0dUOKU7M1gzakq95whtm0SXaVOI7NMZR2Q4FQcK3Nptp/4frc47gYoD+QBk/O9zWp8/nuCE6EblhVZUUllUTFBkBDid3nZ236W0vuhEUHCWlLJtyjTy5v7a6LzY/+637vvroufaTynfnc6Os27CebCYqGMG0uqWi5GQEIKT46305OSTfvuTlKyz7NQRE0Xqv6cQedQAgqLCKd+7nz03PIw6naQ8cB0A3V/7B1uve4rghBi6PX9zg9fflPs3ZPeHrDv5Nvdz09T7J2EhHP7ziwTHR0G16SXa3Xou8eOGgSoVB4sJigwnKDq8WXa8dswUt25oh9b0mvUgIW0ScZaUsv+duaQ9+Hq9+ZByw1m0u+lsECF/8So2n/8gAAkTjwZg8K6PODD7B/e5d9z0DFpZSadHriakdSIhrRMoy8gm6505NZ7ryAGH4QgNoXRXJtunPE149/akXFU1t+eQ3R+y6eKHaHfj/7nvnUSEEdahDWvHTGmyvbW7/Tzr2dv2GdlvfEH6fS+4zxXeqzPtHrqW0C7tcESFU7Z9D7tvfpqStVuR0BC6vv8IEhqCBAWR99UP7Hv6Heu43p3p8MxtAAzYOJPM6R+R8fRMqtP+/r8TO3owWlzKjqnTKLbT2vHx64kbM4SK7DzWj73BvX/8yUeTetO5NXR+D0I7tG7y8zJww9s4wkLA6W3L3abfTHi3dgAEJcQQHB9NeeaBP6RMPuyVO4gbPRhU2ffmHHb/82WgypaH7P6QzZc+QtsbziI4IZqKAwU4IkJxeWZG9OlM2d4sKvMK67S3gl/WET20F+JwkDtvGQB9vp1G2e59bLv+SZwHi911tZZXEto+mb2Pv0vmC5/WWr92eOByEiceQ1BcFBISXKOu7jvnSSQkmNAOrajML+LgL+uaXL55PiPdpt8MQJfPniUoOZGg2CgqMrLI/XAuoZ3aEt6vOzidZP7rBYqWrKbNPVcSffxQnMWl7vI5tEs72k27w53GkA6p7J/2ptf96/7QJSSNGYizuJR1NzzPwdXba9hheMdW9H3hRkLioylYvZ111z6LllfS8ZpTaDPpWACC4yLd+yddMZnsF2fV0KktjVBVh4R17wQo6Xc8TewpxxMz9miC7HcLAEd0BM6Dxe7l5jwfnZ+4jsTTRiBBDkq27PFKX+tLJtD6kglQUUnBkvVE9u3SZO34sUNqPCMAjvBYHOGxADjLinAWHQDg7n8/yaIflpCYEM8nb82ocVxLxkzX5H9Mj7Hhz0YQ8BxwEtAHONf+6yZu9GDCu6SyZsTV7Lz9eTo+fJW1weGg47+uZNMFD7B21PUknnYsnR+9hk0XPMCm8+6jIu+gVyXromj1VpZ3m8zWKx+l3Z0XQpCjVq3w7u0BSL1uEmHtW7Nm5LXsfWYWrS44kfDu7SnesJN1E25268YeO4A1x1/LjlufozK/kHXjb2LdSTfjCA1l5z+m19S9dhL5P6xizbHXkP/DKlKunWRda9e2VOYXsvOO6QBsmHwPWl4JQMaMT1lz/PUUrdtJZUERu+75HxV5hSSfO8bOq0GEdWnL6hHXkPX+fOJGDWL1iGvYcft0wruksulvD9TIj/gThpD26NsU/LSWyoPFtWrtuH06nR6+0p3vnR66gs3nP8ju+18lsndHNl/yb3bcPt2tuXbsjawZPYWMGZ8C0HbKZDJe+Iyd/3gRZ2lFg+fQCic5X/7MweWb+a3fhWhlpVeaM1+azdpxU1k7birxowaR+dJsVo+4tlF5sfvB13CEhbJm5PWsO+V2L93Y4wZwYPaPLOt6Ngc++4HQ1KRG58WaUTeQdPoI6/46qorajUdMwhEZQetbLwWgIiePtCvvZ99/XqFs+x5QJf2eZ9wNXoA2d19JRUY2JSs3smHAJNL/+V9SHriO1IemsP/xVwHI+eoXUq8+nQ53Xdjg9Tf1/hX8vM4rX5p6/2KP6U/x+h0s63I2G//vXi+t9OmfsPaEm1g7bipBUeFU5BY0+t7VZ8ddnryeysJilvc8lwOfLqbCfpGqMx+Cg2k39f/YdO79/NbnAmKH9yVu7BAAijfssv5u3EVYu2SvsqfLMzex8x8voJVO1p92O2tH31DjuS7LyKZw+Ub2Pj2TwjVb6fjwVRz4eBHrxt/kTm/p7n20mjzafe+CYqMIaRXfbHtLmjQSgMIla4k5biBhh3Wwjgly0P6pqeR8soDilZvYcORFpP3jOdr962oAtKyc7efdxZYJN7D55BuIOX4QEUf0BKDdwzdYHxmBtPtfptWFEwjv3sEr32NHDSasSyrrjr2Knbc/R8d/X+3edmDWPLZccH+Ne1WycRfbrqjx/fN3oanPS9zoQTiCg1g56DI2TL7HS2vr1U+4yyFncSl585b5xZabWibHjRlC7LFHsOa469j4f/fS6rwxbnt02XLBz+toc+nJ7msvWreDfW9+w9pxU9n31hycJWWsGnZF3fY25kaSzjyOnXe/xJpRN9DqbycAsG7sFHK+/pmUq87wqqvL9+egJeVuner1a/L54wjvksrGs+9h25SncRaW1MiHtSfdQvHGXey+/zUkKIiK/KaVb17PiH2/ALafPgVHWAg573zB1pOuIuG8k3HERLF94jXsuvguWt95OVEjhxLaqR1bx17uVT6Xbd/D9lOvt36nT0GLSyiY85M7zUljBhLZJYWfj7qBDbe8SM/HLq/VDrvdfT67X/iCn4dPoSK3kLbnjQZg1/OzWTrmNpaecDuO0BD3/rETjyf0MO9nL+r4IbWmEaw6pHDRMradeCXbTrmO4JRkQju1oyIrh8xHXnbvl3r16V6aTa5PgOItaRSt2UbJtnSveiTm6H7Ejx/mfh8IaZ3QZO2s9+fX+oxISDgSGklFbhoVuWk4i3Pd206fcAIznvxXrfluMFTHNIzrQURURN70WA4Wkf0i8rmf9BeKyBB/aHloXisiKzx+a+zr6C0iQ0TkmWbq9hCRL0Vki4isF5H3RaRNE45v7LUOA7YA24Ay4D3gNM8d4scNI/uDhQAULt9EcGwUIa0TiDqiO6U70inblYmWV3Dw1w04S8sp25VJ8YadZM9a4O519SR71gIAijftRkRq1Trw6WLixx0JQMLEERRv2EnZrkyyZ84DEeLHHYmzpAwqq3ocnXYPsWcaEyYcBarkfPZDDd34ccPcacmetYCE8UcSP24YRet2ULx+Bwc++g4AR0gwOJ04S8oo+HENYFU4+YtWEpKaRJZ9LED8+GFkf2Bphh/WDmdJKSGtEyhcvsn6ABBUswiIGnAYma98AUDut7/WqlW4fBNBcXa+D7TyqnRXJnFjB5M7bxkJ44dZ57DRMusrcEW21TiJOaove5+ZhbO0jJItaQ2eo3xfDhG9OpL9wQKchSUUrbG+uIe0TqiR/phj+nPgix8BGpUXefOWISHBhLROqPEyFtaxDcXrdtSrVVdeuO5vwvhhRA3sXiVaXkHeZwuIGX8MAKXrtlGx7wAxY48i5+3PkbBQStdtxRETRXCrBBzREUQO7YeEh5D3yTwor6DoxxU4YqII7daeoiWWDeR/v4KECcMbdf1NvX818riJ9y9+/DCyZs4DoGj1Ni8tz96J8K5tKd2R0eh7V58dRw/pye4HXkPLKsiatYDYEYfXm8bks0dRWVBEwc9rcRaVWA2HSyYAULIlDYDgxFh3z1jh8k2EpiRRsn0vjrBQSnekU7xmG1paVuO5lqAgsj9YSPasBUQf0cNdHnhy4NPF7nvniAwnuHWC+7lpjr2VbLbSjCoHv/+N2BOs9MQcO5CSDTsI79WFnI/mU5lbQPHyDQTFWvYG4CyyngMJDkaCg3F1I4Yd1oGSjTsByF/wGwBx44Z5XUfcuGEc+NBKa9Fvmyxd+1oP/rKOytyDNe5VyZY0SrftqbHe3zS3vKhuy5V2/riekdp0wzunkvb4u/XqBqpMbnXeWLddHFyyHmdRKUlnHg9U2bJLt7Zrb/W3E8j/bkUNXU97i+zXhbK0/UQf3g0tr0Ac4tbNX7SShAnD3XV1/PgjKVq1BVRxREfUWr8m/99Ysj9YSMmWNHI//xEJDqpZX1c6iTmmP3nfrwRVsj5Y2Owy2ZOIw3sgYaHkvP0FlFdQnr7f3XNZeSAPZ34h8ZPHW+UvULJio7t89rpPRw+gbFcGFXv3udclnziEjFmLrHxZtpng2ChCW8fXuMcJI/qyf/bPAKS/v5Dkk4Z6bY8ddJjXcv4Xi4gZM9xrXczYo2pNo6sOyZ31jbVjeQVRxxxB3ifzCO3antx3vqxKx4Rqmk18PgDCO6dw4LPF7m1gPSOtLzyRjOc+cpdr0UN7NVn74C/rqMit8hhz4QiPxVns0YusVe9iQ47oT1xszXc/g6E2jCt1/RQC/UQkQlWLgROAwNfejUBEglW1ovp6VX0Oq8fVtd+/gRWqut5e9WszzhUOfAFMVdXZ9rpRQCsgsxnJr492wG6P5TTgSM8dQlISKdub5V4uS88mJCWR0NREytKr1mtFJVpRlUVlGdlIWAjVcUSH03feM4S2b0Xx5t2EtIqvoVWWkU203bgJTogh/3vrpaF8Xw6O8DBCUxMBvBpAGc9/5G4ou9IYP2E4Jdv31q6bHE/5vhy3bnBSHCEpiThLy0Gh+1tWT1vKdWey+5//c2sEJ8RQWVBE3NjBZL48G62oICTF6tkMTUmibG+2+//lmQcISUmkfF8O5enZ7h4pL628Qne6y7Nya9UCrONTEgn1uB+hKUkUrtnmPsZF79mP4iwtJ+3B1yjdlel1jsqiEsIPa1/vOcr35bi3hbZvRWS/LoBlC2C5ZyWdNZKiDbuoPFhclf70rMbnRUoiElpVJAYnxKAlZbS++CSSJh1P8ZY0QtslNzovXPc9amAPQu10ughJbYUjJso779skE9IxhdJ1W9GyCioysghuk4xWVlJ5II/o44cSeeQAooYfQca/ZlCRkYWWlRE95igAEiYeQ2jbZMr35zZ4/U29f17prGYjjbl/oSlJlGUcoO+cJwnrnFJDs93tfyP57FFIcBB7Hnun6feuFjtGIXpIL9rdci6qSkhSXL1pDO/W1stFv3R3JtFDennpOkKDrfy1cRaX4ggLo+PDVxGamkTK1WeQMf3jGs91UFwUZXuz3M910Zpt7vS7yJu/nMRTjoFKJ+1uO5d9r3xBytWnWy6ozbA3z/UVWXlVedmlHSjEjR9O9FH9CWmbTNYLH9maSVTszwGHg8NmP0Vop1QOvPkFxSusl9vyjCwQqwGUMPFogmIia9iKlVbPNGURmpJEhce1/lFUz/Ma5V2jnpcktKKSHu/e63Y7rq4bN3YIWlFBqe1G6qstN7lMbptM6Z797vUVWXmEdU710pXgICoLay8rw7u2JfPF2bVcu2dZkUhZ5gH3MWV7sgjv2haAxIlHE9o22bqu7Dza3Xoem869j4QJls3UVr+GJMd52Y2zrJzg5DivNMceP4Cg6Aj6zXmSbTdMo3zP/iaVb1D1jHgSecxAnIXFlO+06uayrbuJHNoPghyEpLYivN9hlO1KpzzdI0/t8rlif9V9jz35ePI/X+ilHZaaSMmeqvOXpmcTlppI2b6qciQkMYaK/CLUvhelew8QlupdZ0R0bE1IfHTV9WVkETGgp9c+wW2Sa02jqw5JffQmwnt1pWTNFoLbJFGevp/STTvcdQhAaNvkKr1mPB+uujp/0UqvtIWkJBLetS3Rw/rQ7ra/oZVOa3hZE7XrQoJCkJBwHJEJgOIsPIBWlNa5/6GCGldqv2N6jBvmK+Bk+//nAu+6NohIlIi8IiJLReQ3ETnNXn+xiHwiIrNFZLuIXCciU+19fhYRzxLvfBH50e7ZHdYI3VkiMhuY01DCReQ44GzgGnt5pKu3W0TuE5E3RWS+iGwWkb/XI3Ue8JOrUQygqgtUdY2IhIvIqyKy2k7rKFs/QkTeE5FVIjITiPBI1zgR+UlEltvXE+1xLqEm3k++1LKL1nJonft5U7IpjbVjbmD9ybcS1r41EhJcazLqK39c2wp/2+xelzTpeO+GuEL0kN6U7sys9dhaEYEgIXpob7Zf/yQAsUf3I2ZE/6p9goMIaRXPvle+oHRXpreo52W4/u91wmonrzXPatHy3OZ5TK3ngPWn3E7av16n24xbmncOe5uEh3LYS7ez+95X3Nv2vfE1q46+mrXjplKRnUtI9V6GRuaFI8zSrtpHqCwocmuXZ+UR4uohaExe1LG+88fTkLDQGuMTHVERJJx3Mun/fNbrWAkKIrzvYZTv3U/6nU/hLC4h+cqzAdj/7DsknD8RgKCocLTC28W8zuuvK8113D8vmmUjgFNZO24qK4fUdCXc8+jbrD1hKs7CYmv8WX26jbVjgeC4KNafcjvpz3xAaNukBtLYmPKiehkDkX06s++Vz8n7dinxJx5JzDGH10xeI7RLtlqNqIi+nQnvnEr+d79V7eODvVWttsQkOIioIX0oXreNPfdMJ27ccKKOPtxrH5xOtpw8hQ3DLyFiQA/CenQE4MBbXxFmu047oiKsIQ3VbaWec//hNCKtjbHlnXe+wLoTb2GTPQY9sm8Xr90SJhxFZXVX4N+1TK5tvbOWlTWPjRpojat11yVeup5lhXilZf87cwHo/eUTOKIj0PJyECH5nLFkvjTb7YVQa11d18VUy4qi1dsp25PFugm3kXrdJAgNaVr55rneg8jBfSjfle5eLlyymsrCYrp8PI02d11B8fL1tb47eOmEBBM9+kjyv1rciOuqfo9r0/ZejDmiG2X7q42rraZT26V61iE573zJ9tOux1lcQmgn60NJ+p1Pu+sQwN1TXqdgI+vqWrcFBbnL5L1PzqzxEahR2nUiIA4q8/biLDxAUEzrBvY3GGrHNIwb5j3gHLvX9HDgF49tdwHzVXUoMAr4j4i4uoH6YTUohwEPAUWqOhD4CbjQQyNKVY/Gary+0gjd4cBFqjq6vkSLSDzwqr1vfh27HY7V6B8O/FNE2taxXz9gWR3brgVQ1f5YHw5et/PqavuaD8e6/sF2upKBu4GxqjoIqwd7qodeGtDB3veKhy3O+Khwh3uH8vRsr6+aoanWV/ey9GxCU6vWS5DDdgO090tJQsvKa1yAS6tkSxoEBxEUHVFDKzQlifIMK5BDRU4B4fbX95DWCThLSt3bPFGFiJ4d3WkMirUCDznCQ2vXzcq13OAuOom+857BERFKeeYBcCoFP6+lIsfqzcpdsJyoft3cGu3vOB9xOMh81XKHCklNto4DgmIi6frsjfSd8yTlGTmEtEmkPDPH3i+J8moVbcWBfILiotzufCHJ8W6tsvTsqsaF6/jMHKIGdifx1GPc5wjvkuo+xpPCFZtRuzHoeY6gyPA6zxHesyNdp02xtPfl0vGfF5P98SJyvrJczsozc6yxo04nqJL58uc4IsKq0t/IvAhNTaLdbeeS/fEir7xwREdYlbQqBT+sRoKD6s2Lsnps08WOM6ZQnpZJZU5V3genJBHeqyu5731N+a4Me10yUSMGkfroVNTppHTLLkJSW5H/9WLC+3YjOCWZkt/Ws/uSuwHI/nQxJdvTve+fx/X7ev8886Ux96/1RScRPbQXXadNoTwjx72+Mr+oTl3E4Xbl89WOQcj5Zom1nFOAVjoJToytMx9KtuwhOLHqo0pYhzY1eiicZeVeL3OOyHAKlq6nZHMaIa0TyZu/nMj+XQlNSSK0bTJ9vnkKR3gIlXmFVg9a6wQqsvPcdlFbvkYP7UVk/270/vwxwjq0IrxrKpF9uzbZ3rx6fpLjqLDPV56eReEvayjbnUlwUhwFC38lol83QlKT3Pu4r7egkMKfVxNz/GAAildupHSTNUY159Pvqcw7WOM6ytKzqqUpuV57+j1x2YyLGuVdHc9LdVt2leGuoSGe10uQg/jRgy3X4iaWQ76UyZ5pLNubTVi7Vm6N4OS4mh9kKyoJioqokcbE00ZQvHlPg/ZWlp5NaJtEd1rE1lk/4WYOfPI9pTszKE/PJrJfV9rfdRH9f3qR0HatSD57NJGDehCamkyri06izzdP0f4fF1KeneeVj47QEHf+Vs+Lku17cRaXEDOsT4PlW13PiCfh/bvjLCurOrZ1EgVffs/2U68n7eoHccRGUbY7nZBUjzxNSaZiX1W5Hn3cEErWbaUyO5eEv1kNzaHzHqMsM4fwdlXnD0tNojTD2w7LswsIjo1052FY20RKq71TxPTvSkV+YVUaU5Kp2Oe9T3lGVq1pLM/IsnqY+3Wny2fPEn38UCQ0hJDUVpRtS3PXIQAl9lAWz/xuTH3iVVdn5BDSxtvNvDwzh/L0LHfdnb9oBTgcBNvlaWPqqvpQZwVaZuWPu6dYTBPH0HSM1TSAqq4COmM1+r6stnkccIeIrAAWAuFAR3vbAlUtUNX9QB7g6m1dbeu5eNc+zyIg1m7Q1qc7V1Ub85YxHXhLVX+oZ59PVbVYVbOABViN+KYyAnjTvoYNwE6gB3Ac8Ja9fhWwyt7/KKxgWj/Y13cR0MlDbynQHeiiqq/deeed2Xfeeef4M6M6u3fInbOEpLNGAhA1qAeVBYWU78uhcOVmwrukEtrB6vWNHtILR3ioeznxtBHuxqUnSZNHARA//kgkKIiiVVtraCWeNoLcudZLds4XPxDRqxOhHVqT9H9jQCF37hJCO7T2Gh8W3imFst373GmMPW4A2bPm16mbO3cJSZNHsf/1r8j+aCH7XvmC3K9/IaJ7ByJ6dyL6qL7WNffvRvFmy9u83W3nERQTSe63v5J4shVtNHnyKHLmWJrp//2I4s1prB03leItaTgiwijfl2OlKb+oxosHQMGPa9xa8WOHuLVy5ywl6axRVfmeX0T5vhzS/v0m5dn5bL7sEXK//ZX4MYPJmbOUqEHe7mphXdviCA2m4kC+1znCD2tf5znK0vazZvQU1o6bSmiH1gTFRJL54mdu7fJ9OV7j+xJOOq2zRdQAACAASURBVIqyzANNzoughBiK1u1wRyR3Ubhso1sr5erTKbZ79erKi8IVmwmrdn9z5iylcEWVJwGhIcSfdQI5730FWNFCO7x4Pzlvf07EEZbrbvgRPXEWFJL9wvtsP/lqSlZupGT1JuJOH0PU8COozDuIs6DQ7XoH0HbKWex/8xuvvPW8fl/vX102Utf9K1y9laJ1O1kzegr5P6wm+ZyxAG47dttFlyoXz9K0fTiLipt07+qy4+INO2l90UkAtLn0ZLS0nIoD+XXmQ9YHCwiKiSR6WG8ckeHEHNWHzNe/8tKsOJBP/JjB7mPL91kfEoo37iS8ayqxxw+kZOseEk8bwZ5H32Ld+JvY9+oXaEUFSWeNJGnyKApXbnaXWdV7ZAp+XEPlgYOsHHwZuXOWsnfaLCuAzW3PN9ne3PkqQvSxA8n/1srLgkXLCe/VmYJFy0mYNJqoYf2g0kllQREV+3MISox1u/lLWCjRI46gdKs1LrV0zz7COlvfT1Om/B8AeXb55SJv7hISJ1lpjRxolX1/BjdqoFZXzMY8L562nLtgOcnnWEGCYoZbtnxw2Ua3XuyxAyjesof8xat/1zLZM437353rtguXPXt+9HNRuGpLtTQuJXHi0ex/65sG7a1o7XZC27fi4KqtSEiwewwzIqROmcy+N78hd84SynZnsnr4FWy79nHK9+eQ/sws9vz7DcK7pJI3fxnrJ95KRXYeWTPnedXrWllZs74OclDw4xpaX3Ai4V3bETu8b4PlW13PiCelm3YSktqKkPZtICSY2FOO5+APyy2tYwZCpZP8j+cRd7p1313ls5cb9cTjyf/cigOS87YVhmbpmNvY/9USUiYfZ+0zuDuVBUVebtQucn9YS6tTLJfm1LNHkvV11ai3oJgIont3JCja7XhH7MnHUTDvZy+Ng/N+qTWNlVk5VKTvp/DH39h+6vXkfbaAYrs+CUqMI/yIKpfs/W9+46XZ2PrEs67O+eYXEk4a7t4G1rOX880St0dNWNe2aFk5scP7Najtupf1oWWFSIidP44QQBrnJdHC0Rbwr6Vhxhg3js+Ax4GRgOeAKgEmqepGz51F5EjAc3CD02PZiXe+V7cabUC3kAYQkYuwGt8XNLBrbeeujbXA8XWdrgn6rv3nqmpdc3NUANcB32BFqH4FWNvq/PEA7H/rG/LmLyNu9GD6LZ6Bs6SUHVPteGKVTnbd8xI93r4XHEFkz/yWorXb6fH2vQRFRyIRoThCQ+k580Gv8U1RA7ozaNsscDrZ88ib7sq4ulbJJqsxmv7sh8SOGEC/Rc9DRSUZL31KyabddHryeuKOG+jWzf9hNb1m/8edxm7Tb2XzhQ9SuHxT7br//YhuM24l+ZyxlO3JYutVj1GZe5C40YNJmHi0dQxW8KK8ecvo+f4DVrTfzWmgStzowXR88HIKfl5L1rvfApA3z8qr/j9Mx1lcSv53K9z/L8s8QO/PHiE4MdbrBuR9v5Iu025AQoLRsnKCoiPY//rXNbS2T322Kt/vfome79wLDgfFm9Lo/uo/vKb76TtvGqHtkthxy/MApD30Bv0WPmv1wKrS9vpJFPy4ps5zRA/tTdyIwyk/kM/g7e97uSG3v/tCEsYfSdneLEp2pLP1ysfp+ODltLvtPIrWbm8wLxAISYwl9uj+9J3zpFdeOCsr6fzkdXSZdgMVBwpYf+odtWrVlRdZM+e576+LXis+pOi39WQ//x7x506wI4m2JXrkEILbJFvTOe1KZ++tT7iPyXhwBqkPTSGkfRsih/ajfO8+9t76BLGnjHT3TlQWFJM1cx4FP62h6/M3N3j9Tbl/0YN70vuThzm4bAMbJ/+zyfeveNMuIvt2rnHvAHp99BCV+UVomdVwDYqPpv/i5xt176rb8eCtVVMHbb32Sfp8+jCDt7+Ps7jUHYG2znwoqyB92ix6znwABAp+WkPenKW0umA8kX06AxDetR3qdDJw80xKd2awY+ozhB/Wnt6fPQYiRPToQId7L6v1uY48vBsxR/WjdPc+tt/4NGAFMfMk7aE3vO5dxgufknjqsc2yt+yPF9HuxrOJGtYXZ1EJqXdfRv43VrTcrP99QsrU8wlulYA4hODkeNJumwZASOtE2j9+IwQ5EHGQ98ViCuZbDYn4CSPc4/Djxg5h3wufULJpN8nnn2jpvvU1+fOXETd6CH0Xz8BZXMrOm6uGBnT+783EHNWP4MRY+i35H+lPvEv2zG+JO/EoOjxQ32ge/9L9jbvZcetzlGfm1Mjzhp6X4rXbiezX1bJl270zf+Fvbl1nYTEHPv2e/O9WNEo3EGVy3txfKfhhFf2/fw5U2f9ulT32+epxwHqmKw8W0+nRq9xpLN22h7L0bLLem0dk/24N2tuBTxfT+aErwOGgZEsaET07MmD5KxSt3W4FpgSvujpv3q9VOtXq16w3vyayZ0cGLH/Vmj5Iofvr91C0drs7H/rNfQpEiBs9iMqCYhyR4U0u32ork/M//47yvfvo8Mq/kCAHBXN+pN0Tt+GIicSZf5Bdl/6Tir37iDp+KN3m/c+aCumOp9zHS3gYUccMJOOeZ6lO9re/kTRmEMN/eYbK4jLWT3neve3wt+9gw9QXKMvMYcu/3qbfCzfS9Y5zOLh6O3vfme/er9WEYRz4biUZ7y9iwDt3Wmn+6nvKtuwi/lxr6Enuu19ycOHSOtOY8eAM2j5xGxISTPnuDPbe8RStbrqQrl/PwBFVNQ1U1sx5Pj0fAElnHk/UEYfhiAij10cPVWm/N4/Df55B4inH4CwuYfutz9PmilObpN31uanEDO9b4xlxlhQQFN2K4Pj2gFJ5sCoA2q33PsLS31aRm5vPmNPP55rLLmDSKeNr3CuDAUD+NGN//oSIyEFVjRaR9lgN1WkiMhK4RVUn2oGtYoHrVVVFZKCq/iYiFwNDVPU6W2eHvZzluU1EFgIbVPUqERkBTFfV/o3VrSPNXYFFwHGquq3aNs+03wecjtWDGwX8BhylqnuphohEYPV0T1HVL+x1J2IFIjsB6Kuql4lID2AuVo/xtUAfVb1cRPoBK+xz7cRyyx6tqltEJBJor6p1h8AFfm1/ut8NdUjaJy7tFqHr0l7a7oyGd2wiQ/d8DOB37UDpurRbYl6s7z6hgT2bTu/NX7bIvGhpdhGoZxoClxeru5zid93+22ezvMNpDe/YRAbt/tTvmp60NHuDlpfmlviMBKpMnt/mbL/rjs58H/B/PdJ7s+UQ2dLsDaA8a1sDezaNkOSuUH+nz5+GsPAOf/pGXGnJ7haRly5Mj3EjUNU0YFotmx4EngZWiYgAO4CJtexXHzki8iNWQ/hSP+jejtXQ/Ui83fSur2XfJVjRpjsCD9bWKAZQ1WIRmQg8LSJPA+VYrtFTgOeBGSKyGqu392JVLRWR6cCrIrIKq1G8xNbabzfw3xWRMPsUdwP1NowNBoPBYDAYDAaDhenc9D+mYVwPqhpdy7qFWON+sadwurKWfV4DXvNY7lzbNlUdWcd5G6Vbx7FX1nasBws9/r9JVa+oT89DdwNwYh2bL65l/2LgnDq05gNDa9tmMBgMBoPBYDAYDL83JviWwWAwGAwGg8FgMBj+0pge4xaKiPTHjgbtQamqHtmY41X1Pn9rGgwGg8FgMBgMBkNLxDSMWyiquho44s+uaTAYDAaDwWAwGPyLGWPsf4wrtcFgMBgMBoPBYDAY/tKYhrHBYDAYDAaDwWAwGP40iMhkEVkrIk4RGVLPfieKyEYR2SIid3isTxSRuSKy2f6b0NA5TcPYYDAYDAaDwWAwGFoQ2gJ+PrIGOBNYVNcOIhIEPAecBPQBzhWRPvbmO4B5qtodmGcv14tpGBsMBoPBYDAYDAaD4U+Dqq5X1Y0N7DYM2KKq21S1DHgPOM3edhrwuv3/14HTG3NS8zO/Q+oHXGF0W2aaTV6YvDB5YfLiUNVtiWk2eWHywuSF+fma78CvHr8m3wdgITCkjm1nAS97LF8A/Nf+f261fXMaOpfpMTYcilxhdAOu3dJ0A6nd0nQDqd3SdAOp3dJ0A6ltdAOv3dJ0A6nd0nQDqd3SdAOpHcg0G+pAVV9U1SEevxc9t4vItyKyppbfaXVpVkNqO21z02umazIYDAaDwWAwGAwGw++Kqo71USIN6OCx3B7Ya/8/U0RSVTVdRFKBfQ2JmR5jg8FgMBgMBoPBYDC0NJYC3UWki4iEAucAn9nbPgMusv9/EfBpQ2KmYWw4FHmx4V3+ErqB1G5puoHUbmm6gdRuabqB1G5puoHUNrqB125puoHUbmm6gdRuabqB1A5kmg0BQETOEJE0YDjwhYh8Y69vKyJfAqhqBXAd8A2wHnhfVdfaEo8AJ4jIZuAEe7n+c9qDkQ0Gg8FgMBgMBoPBYPhLYnqMDQaDwWAwGAwGg8Hwl8Y0jA0Gg8FgMBgMBoPB8JfGNIwNBoPBYDAYDAaDwfCXxjSMDQZDg4hFh4b39OkcUX7WmygiASnjRCRCRHoGQjtQiMiUxqxrhm6irxqHCiIyuTHrDM0nkM91S0REOonIWPv/ESIS80enqS5EpEtj1hn+3LQkmzMYmooJvmU4ZBCREUB3VX1VRFoB0aq63UfNycDXqlogIncDg4B/qeryZuoVUM/E46oa27yUNtxAUdUDzdW29Zep6mBfNOrQPRp4Get+dRSRAcCVqnqNj7pvYUUy/BB4VVXX+55aEJFTgMeBUFXtIiJHAA+o6qk+aJ5Z33ZV/ai52h7nWK6qg6qt+01VB/qouxlYAbwKfKV+rFREpA3wb6Ctqp4kIn2A4ar6vz+pbm15XGNdM7X9mmYRqTdNzS3jPPQjgZuBjqr6dxHpDvRU1c991PX7cx2oslNEpjag+2RzdD30/w5cASSqajc7j2eo6hhfdG3tKVjPdAFW+TwQuENV5/igWdvz0ex6JZA2HMj6NNB2YZ+jP9DLXlyvqmt81bR1/WpzItKxvu2quqs5uh76ASmHDIcuwX90AgwGfyAi9wJDgJ5YlXkI8BZwjI/S96jqLLvRPR6rQTQdOLI5YqoaY6f3ASADeBMQ4G+Ar19dl2E1ugXoCOTY/48HdgG+fpn/WUSGqupSH3Wq8xRW3n4GoKorReQ4X0VV9XwRiQXOBV4VEcWyjXdVtcAH6fuAYcBC+zwrRKSzT4mFU+y/rYGjgfn28ij7PM1uGIvIucB5QBcR+cxjUwyQ3VxdD3oAY4FLgWdFZCbwmqpu8oP2a1j37C57eRMwE/CpAetvXRE5CZgAtBORZzw2xQIVzU+mF6/h37x4wv4bjlV2rsQqLw4HfgFGNDehNq9ilUnD7eU0YBbg0wtpgJ7rQJWdrjK9JzCUqrk1TwEWNVPTk2uxyqJfAFR1s4i09oMuwKWqOk1ExgOtgEuw8rnJDWMR6QX0BeKqfQSMxbK/5hJIGw5kfRowuxCROKy5WjsAq7DS3F9EdgGnqWq+L/r43+a+oCqfXSiWzbUGgnzQhgCVQ4ZDF+OOZDhUOAM4FSgEUNW9+N7QBKi0/54MTFfVT4FQP+iOV9XnVbVAVfNVdTowyRdBVe2iql2x5nI7RVWTVTUJmIgPDSsPRmE1jreKyCoRWS0iq/ygi6rurraqstYdm66bj9Wz9B6QimUny0Xkeh9kK1Q1zx/pc6Gql6jqJVgvBH1UdZKqTsJ6mfSVH7FeIDfYf12/m4ETfRVXi7mqei5wOXARsEREvhOR4Q0c3hDJqvo+4LTPVYF/bMPfunuBX4ESrJcw1+8zrI8+/sCvaVbVUao6CtgJDFLVIXbP3UBgix/S201VHwPK7fMV4/3y22z8/VwHquxU1ftV9X4gGSuPb1bVm4HBQPvm6npQqqplrgURCaYej6Qm4rpXE7B65lfS/PvXEysv47Eaf67fIODvzU1gIG04kPVpgO3iQayyqLuqnqGqpwPdgaXAQz5qg59tTlX7q+rh9t/+WHbxA3AQuNHn1AawHDIcmpgeY8OhQpmqqt174M/xqntE5AWsHrFHRSQM/3xQqhSRv2G92ClW74dfGoPAUFW9yrWgql+JyIN+0D3JDxq1sdt2p1YRCQVuwJqk3Sdsl+dLgW5YPfPDVHWf7Vq1Hni2mdJrROQ8IMh2y7oBq/HpDzqrarrHciZWj2yzUdWdWC+OvjZSa0VEkoDzgQuw0ns9VoPwCKwv8770rBTa+q7n+ijAHx8l/KprNxpWisg7qlruh/TVRqDyopeqrnYtqOoae3iAr5SJSARV6e0GlPoqKiKnYvVe+vu5hsCVnR2BMo/lMqCzH3S/E5F/ABEicgJwDTDbD7oAy0RkDtbze6c9jtTZHCH7g/KnIjJcVX/yU/o8CZQNQ+BsAgJjF2OBw1XVfa9U1Wnbyeq6D2s0AbE5uy69C8sb7wngBj+VpQEphwyHLqZhbDhUeN9uwMbbY2AuBV7yg+7ZWL1qj6tqroikArf6Qfc8YJr9U6wvpOf5QRcgyx4P/ZatfT5+cJlV1Z21jeP2VRe4Cisf2mG5Oc3BctfylcnAU6rq5ZqmqkUicqkPutdjVeClwLtYPQr+elFaKCLf2LoKnAMs8Iew7cL4KJZ7mtg/VR/Gtdv8hNVAOV1V0zzW/yoiM3zUnorVyO4mIj9guded5aNmIHWHich9QCes+tWVx139oB2oNK8XkZfxLi/8MR7/XuBroIOIvI01rOViP+ieRWCeawhQ2Yn1fCwRkY9t3TOAN/ygewdwGVaD50rgS6zxwP7gMqyPW9vsvE3C+iDhC1vsRlVnPN4/VdXX+xYoG4bA2QQExi7KbG8SL1S1QkT80SD0q82JSD+s+rQv8Bhwmar6q5MAAlcOGQ5RTPAtwyGD/fVyHNbL6DeqOtdPun4P6hVI7KAh9wKucbqLgPvV9+Bb7nHcqtpDRNoCs1TV13HcBg/sBuyx9uIiVf3YT7pbsFwC/fXC6NI923bx9Vw3WVVn+Uk/GMsVU4CN/uqRDYSuiGwAbsJyo3a/3KmqX16kA5TmcOBqvMuL6apa4gftJOAorPT+rKpZftB8VFVvb2hdM7UDUnba2oPwfq5/81UzkIiIK/ZFV1V9QKwgSSmqusQHzR+B76n5fHzoY1oDacPVbeI7rGCLPtuEre9Xu7DLoHOp6S4swFuq2tsXfX8jIpXAbqyxxjUaxKp6gx/O4fdyyHDoYhrGBkM9+LsxKCK3qepjIvIstYzL8UclEChEZAXW2K3lakcyFpFVqnq4j7qvA1NUNddeTgCe8LUXwXY1fRbojTUuPAgobG4PqYjMpv6I4s2OSv17ICI/BOIjhgQgErMEKEp3oHQ99H9R1WYF5qtHM+ARy/2JBD7adW325nM5FAhEJFZV86WOCMfNbVyJyGrqL4t8zgsRmY7lOj1aVXvb5fIcVR3qg+YKVfWXi/Pvgoh0VdVtAdK+TKtFlReRR1T1Dh80F1K/bYxqpm5AbE5ELm5A9/Vm6ga0HDIcuhhXakOLRgI4/ZHNGdiNQVtvr/g2Z5+rt+5XH9NVAxF5WlVvrKsB54eGW6DGcR/uahQDqGqOiPg0hZDNf7FckWdhfdy4EDjMB73H/ZCmWhGRxao6ohZ79pe7M1iuzTOBT/AYY+VDIzOQkZgDFaU7YNG/bRaIyH9sHc889uUlLCBpFpH3VfXsul54fWhcBSRSsIhcjTWesZt4B/2LwRqK0mwCWHa+gxWsyRXh2H1Ke7m5LvYT7b+uISdv2n//BhQ1U7M6R6rqIBH5Ddzlsq+BJz8XkQmq+qUf0hdIG/bkNRFphxW8ahHwved4Zh85S0RKVPVtABF5HgjzRVBVR/ojYbUQEJtT1deqr7M/wuSqbz13gY66bzhEMQ1jQ4tGAzv9Efi5Maiqs+2/9X4FFZFnVbWpEVZdFVWgGnCBGsftEJEEVc0Bt+uaX8omVd0iIkH2mKVXbVe+5mp95/q//YLYC+tlbKN6ROlspvYI+2+9NuuZT80gFusFZpznqWl+Y9AViflUrBd/FwVY7sTNRq0I3YjI51hRutPt5VTguT+brgeu3uIhnqcFRjdXMIBpnmL/nVjvXk3E1SMlIu8BV7gaEfZYwlt8kH4H+Ap4GGuco4sCP7i1BqTsVNWJ9t96A9CJSF9VXdsE3Z32ccdU8wK5wx5//kBz0luNchEJoipoUSuaGXzLgynAP+yxruX4/uEvIDbsiaoeZ5f3Q4GRwBciEq2q9c5z3EjOBD4TESdWcMsDqnqNL4KB8jAJlM2JyD+B91V1g1jBTb/CGtteISLnqeq3zUxvoMohwyGOaRgbDhXGV3NhnC4iv2AFc/CFQDUGG6LJLq+qusz++119+4nIh2pNBdRU/cfFGsedjxUp+Z/qn3HcTwA/isgH9vJk/DOtRJH9QrNCRB4D0gGfe7lF5GRgBrAV68Wui4hcqapf+ardCOZhTXHSZFwNLH+hVZGY39Zagr34Cb9H6Q6kbnPdFBuJX9Ps0nK98NaFiPykqs2JaO7vSMGqqjtEpEZgPhFJ9KVxHOiysxG8SfOe6ygRGaGqiwHEiu7vL0+eZ4CPgdYi8hBW0LO7fRFs6MNfM/QaZcO+IFaMkWPtXzzW/Lff+6jp2ai+HGve4cXAA77aMlUeJrXhy4dQF/62uf+jKnjlRVh1aiussu11oFkNYw8CGbHccAhiGsaGQ4WATH9UrTHYE/81Bv9IfImQuxpwTX3gF3cyVX1DRJZhuYYKcKaqrvOD9AVYU2tdh9WD2QEf54q2eQIYpapbwD39wxdYX7oDTbPnXxSRV6nd3bBZY7ldbozAby6Pimq6/nBjDFSU7oDo2r0fNVBVf/TgBSxieQOEN/M4f0cKru6W7Pks+OKW3BQCdY7mPteXAa+ISJy9nIv18dZnVPVtu1weY6fvdPUxcJ+IHFfbeq0WYbwJenUNpfLnEJTvsDxjHga+9NU7yMbThl1/J9g/8MHOGvsBVEQuaub4XX/bXJmHy/R44D3bw2u9WMEGfSWQEcsNhyAm+JbhkEBEOmNN+ePqaV0M3KiqO/6gJPlEbQFm/mhtEbkc+CfWGEcBjseKzvmKH9IUBLTBewqPXX7Q9avLs625SFWP81gW4DvPdYHCF7sQEc+PAuFY4+f3ajMDvolIqqqmi0in2rb7qxdHRM7AI9qs+i9Kt991ReRmj8VwrIbc+uZ+fKhFPyB50cA5m1teBCxS8B9FoMplX3VFJBbrfc4f81q7NGtzFS5QHyKh22O4XYQDw4BlqtrsoQaBRkTisd4rjsNyp3YCP6nqPX7QjsAaNz8Cq476HpihqsW+ajfi3H8KmxORn7F6zTOBjcBgtWf9EJENqtrLR/1DrhwyBBbTY2w4JLAbwKf5W7eOL9J5WF+Qb9YARavEh57BAHIrMFDtqWfEmgLhR8CnhrGIXI81HUYmVi+/6yu6r9Gu/ery7DF2a62IfAm8b6dzMlZglj81Wm1KFBF5Fx/c1H4PN0abH7GCeSnQ7Klifg9dVX3Cc1lEHseae9hfBCov/I6qlojIc1g25vow5Y/ppeap6piG1v0VsHvt3FMJiYhrKiF/NJCXY3nZ5GCVn/FAuojsA/7ucj9vCqrq5eYrIh3wfbiTp15rPDwc/PFxVVVzRWQbVl60xwqAF+Krrs3rWN5oruCF59rrzvaTfn006x0jADZ3I/ABlvv0Ux6N4gmAz1OaBaocMhy6mIax4ZBARNpjTc1zDFbhtxhrCqA0H6WfxAoy9A5WRXIOkIL1ZfMVrGAczUnvQK1/vsJpzdFt7OmbeVwaVmAlFwVY8w/6yhSs6bD8MterB/52efZ8qcvE6jEH2A8kNDeRTcSfH0y6Ax2bnZDfwY1RRM4G/oMVfVmAZ0XkVlX9oN4D/yDdWojET+63v2Oaa5y6WQeJjMR6yd9ha3Sw3Teb6zYbjpWfyWJFrXWlKxZo2xzN5iSjyQdYHiXtVbW+srK5niyvAGuoakhdALyKFdTJV74GPlbVbwBEZBxwItYHweepCjTnC2lAP19FRORUrPK+LbAP6ITlLtvXB803VfUCsQJjfY31TjEDuMRP7tRg1XsDPJYXiMhKP2k3RHPdRf1qc6r6M5ZXV/X1XwI+Ry/3dzlk+AugquZnfi3+B8wFLsH62BMMXAzM9YPuL7Ws+9n+u9IH3QXABqygE339nBdnAGH1bB/XRL2p9u8NrC+49/0/e2cer+tY7vHvj2RIpmjOECIpKTMNKpXSYCwJ0UzoOFHqFFFJqRMqUuakSDIkQ+Z53mxDTieqo5JU2BHC7/xx3c9e71r7XWvt9dz3s6Z9fz+f9VnredZ6r+fe737f572v6XcREeMbibKv3PVeBDytg9fEpUOONfTcZPwiyup2Sj8vA6zQ87ulMuzOIrITzff/Abac6H/vKGu+GXh2z/EyOe+7cbA7E7glfd1GbNI/Mcmfi037nPtYz8+rt7R7A7Hxb45fQpTNtl3nHsDdxBisu9LPd6fnpdRzXPTe2ftclFhfH7sz5uZcS9vXD3eu7TWI4PWh6evbhLP5wwJrvRl4FnBTOt4YODLT5u2Eg30LsNTQr0LP8bHAej3H6wLf7eK10ufaN02G1xwRcF6u5/gL6f/zjN7Pvgz7Re9D9Wv6f9WMcWW6sIztY3qOj5X0yQJ2n0qZmiYrs1XP71o36NveWNJziajrkalf5ye2v9R+qbN5J/AtSZcSYmTnukc12PZ5Y7TXKIn+Nn01nJ61ygHuIoSFfsHg2a/fzLTbt+S5KYn2GMdWSNrb9tckHUZ/EatWvbpDrrEvMepnFSIKvwAhGrJhukaO8m5RRVhJi9l+aJhexKy19jCf7ft6jv9GCKpNVru9Y2OeAP7icordXa3585Ies30hgKRPE5UwR0CouLa0u4DtO5sD2/8jqXUJqu1DgEMk7Wb7sLZ2RqH0vbPhaklr2y7dcvGvIQrBGwKl+lP/nl4LP07H7wH+kfQg2o5tur7n5yeAk2xnzaBO/Nv23yTNJ2k+2xdJOijT5hFETcGdfwAAIABJREFUpngFBq87dwY1Gpi7vACwg6Q/pOPlCId8PGj7vJd+zX0ZWC/Z2owQx9oWWJP4P3hLhm0ofB+qTH+q+FZlWiDpV0T09aR0alsi65bVdybpxURZ8/rEB9fVhMLxHwmRiMtz7KdrvBzYG3iP7afn2ks2FyDmIr6HyECeb/tDJWyXJjmDc2D7i5l2jxnh1/YYBZEkvcP2mZJ2HMZgG4XPodeYQWwIbrS9Zjp3i8soPDclh40IycW2z8qwdZbtzSTdTR+VYNvZJcSSvk70mjfv6/cAM23vPRntJttrEKNdICoUbsm1mex29VwsTYyg2YsolV0VeK8z+/AkHU28LpoZwdsRlSHZY8MUI2KWZ7BY3/G5dpPt4vdOSbcTwa7fAQ8z0G6Qq6PwSqJMtFEI/gfwAccotSzS62Jf4jmANE6I0NhY1qlFpYXdpzMwZqxU3/mvgHcDXyUyx/cBa9veoIDtw21/PNfOEJt9BQsbXEC3QdIeRHB1FvAD4nPlMxnBncbuGkT1WJHXnKSbncrJ0z3jTtsHpeNssbs+96H3A/OXuA9VpifVMa5MCyQtS5RmNQ7slUSPcesPmBQZ/6rtvcqscpDtlxIbr62IzM+PgVOHZIRyr7EAsdHdCXiN7WUy7a0FfI6IavduSIs4bVMFSVvbPmW0cy1tX2t7nWZDIOkZhAJq9nMs6auEquqJ6dS2RGnkPrm2uyRl+DdioBS+lCp1cbtpM/phBmaFbk6UdBbJcHb4XDybEKe5AdjZBTYGkhYEdqVnvUSZ6GMjPnB0uycAKwIzGBjJ5xIVGz3XKH3v7Fq5fbFk76FC9uYHjrP9/hL2euy+niH9nsCOzuz3VIxJO5qYVf9+wmk70eV1K6YMjcMp6S3E+/DzwDG5jmaP/SKvOUm3EIJmjxCtEVvavj797nbbq2XaH3ofuoRQpc66D1WmL9UxrlRGQNKF7mCUhGJEwUnAKbb/VNj2WwmRsI0JoZ6fAOfllnRKupPIKs2kp5Qud3MnaRkiY/4yBiuKZj3vXQmy9Ytil4hsJzufIkSxNiHmZu4M/KiEY5U2IK+0/VQ6np/oMyvhdDcOm4HLbP8812ayuwLwZ6fRGorxJs9x5hi2Du3eAqxv++F0XDKwUXTNmlM87ekMKF7bmeJp6d/+qGMmafN6W9D2I5l27wBWK+G897Hdyb0z2d4IWNn2Memet6iTAm+Gza8AX7P9QDpekpiW8F8F1nsu8A6XE5pCMRf5fU1pq6SXEOXUr860uy/RlvR3Isj8U9t/yV3vVKapNJJ0CFEddJqkm5pKpBb29gQetH3UkPO7ERnYb7W0uzPwWUL34j7bb03n1wQOblv1l95jy9i+fcj51YkWl7+2sVuZ/pToT6pUJhxJxynmDTbHS6YSmlxuknSGpO0lbdF85RhMG8Tf2j6ktFOc2BH4OfAS2zvaPrvExg74q+0zbN9t+/fNVwG7JxJCZCsAXySyCSV68Y4hBDyeD7wAODOda4WkTRX9xS+QdGjP17GEQ5GN7YOJfvZTidLLL5TKNiaW6Pl58WH/agxI+i7wMSJgcivwMcV4jBKcwuB+xifTuclqVwxkMRu7pZTEi67Z0XO+OCGutZjthWwvavuZuU5x4gJg4Z7jhckYD9bDrcRkgC7o5N6ZHLdPA011RqMdkMumjVMMYPsfwNsK2IW4D18h6fOS9my+Mm3O0e9JgdFHtr9o+2VEZvD5wCWpvHpe5gZJ5xGvh3MlPZP2veEQQdoT+pw/Mv2uFbaPJiY8fJDBr917iYoNACSNVWH8MEKgcCgvoNupH5UpThXfqkwXXjF0g5AijrksRZQ692YvzUCp5Jix/aSkZ0l6esloPMx2upcplbEbwr6SfkBseHtFslo/F4ln2T5K0h62LyE2NZdk2oTygmx/IkRY3kmUnDbMIvrOS/E/RMbuV5IWkfRM27NGfdToHEgEei4inLXXMrBRz+F1hHMV0t/ScYSTXIKn9b5HbD+eehQnq91jgGskNSXO7waOGuHvx0LxNdt2WmtWxm4YFrL9z55r/VPSIgXsLg3cLulaBt+H3pljtON75+Yk7QAA239Kjkou80tasCkLTVUECxawC3G/+xORQCkl3He9pKMY3Hc+5nnII3Af4VD9DXh2QbtTkQ8CrwTusv2IpGfR42i2wP32K7Yfk5QV/LP9R0K3pffcn4f82QnAWKqyXp72E0Ovda6kb/R7QKUC1TGuTB/mk7RkipijUMrNfn27O4GG3xPR+DMIMZbmellKzMnpfkTS4rYfzF3kEHYihHkWYCDynBUkSDTiK3+W9HZiM/bCTJsA90t6P4MF2Vr3nDnERW5OjsTDQ0tEcxebbH0Y+AgRkFmRiG4fAWSJyAHYPknSxUSfsYBP27431y4x03tZ4jUN0TdYRHAK+Kukd9o+A0DSu4D7J6td299Mz3HTz7aTR55XPha6ei66Ukx+WNKrbN8IIOnVlFFM3q+AjTno+N75eApCNMGjZxSy+0PgAoXQoInMXbYIIOSLHw7Dx4ms7u709J3nGpX0cUKzYxmi4ubDQ0to50EMrEYo5e8PPIOeVqU2SHrO0BJ1Sc/JsTmWy4/x70eqRKiq1JVhqY5xZbrwDeBKST8lPhC2IcYAZCFpISLyOrT/tXXpUKKLaHzDo8BMSecz2OnOFadZw/bLM23040uSFgf+kyh/WowyGdidCUG2/2ZAkK1EoOM84E1Akw1bOJ3LVkAlNo3rANcA2P6NQhipFE1p2fzABpJaZ/wlnUk8r4sDd6QMnolZnFeWWCxRon2ipG+n43uA7SexXQgBmSeIz1f1OoeZdLXmjYGPSvo9BRWTgU8Cp0hq2kWeRzgvWfTLAhWkq3vnyZK+ByyRgl87A9/PtIljfNwtxP1IwAG2z821C91oP6TM9jfTV0mWAz5pe0Zhu1OZ7xIB7DcQjvEsokVn7Zb2vg78QtJ/kiofiEqTrwEH5y11rhirpsBvJL3N9tm9JyVtSoyIrFT6Uh3jyrTA9vGSric+BARs0Rsx7s0mj5ETiP7XtxAfLtsBdxRY7xfTuhaLwyKlsg2/SF+luVrSaiUj8SnburJjbNCDxCa9FAcQiqe9VQQHk9EPleiqRBTgsVQiC4Ckp5ExL7uX1HP/CuA2ymT8O98M2f4tsJ6kRQmxyEHvE0k7usWYrK7sSjoA+AAx77v5fzODWzFa0dWaidFExbF9naRViV55Ab92z2geSZvYPn+sdiWtRwTQXkoIhs1PVHCU6Ivu5N5p+2BJmxACQ412wJj/7cPYPoeYtzsHkq6yvX5L0ycS4mObEUGZHYEswSLFnNoDGJhs0ARhsv7vbH8m5/HTlHUdkw1ugtntZa1bL9Ie66/EPmh14r52G7Cv7V8WWXFZ/gM4S9I2DJTrr0VMLtls2EdV5nmqKnVlnkAtVYOVVBw1oPC4AHBuTtQ82V2L6EdsssUPEmNSivRbpQ/AVYkPrztL9DIr1GBXJDJij1EosyTpItslHeLG7hwKnP3OtbB7BbDbkBLRb2dsQHttfw14ANgB2A3YBbjd9ucK2M4efTHZaPu+7squQrn95SXeby2u3fq50ODZy5e5wBzcubhm2+f4ekI5+hRio7sDEVz7bKF1Fb93ThQ59ztJN9h+tXrmqEu6xPbrMtbzv8AWxPztuvnsEEnXEFVM1yUHeRlCYb2E9spI193H9oEd2L3a9npjfMyCwPsIRx7Ckf+Rk7J/pdKPmjGuzCu0FYdoMhwPKGT+7wWWL7Ceo4FdbF8Gs0d5HENk9LKQ9Dbge0TWSsAKkj5aIKr71ty1DcOVqTz0JwwuX8wtP+2k75yOSkQTnyFK92cCHwXOBn5QyPZVJTP+ki63vZHmHPtTJAs0t8uYZHZvJZS/i80jHwOt1qw5Zy//UFKx2csjXbrtA23/r6T5U5//MZKKlO6Xvnf2eW8MYhzeIznOZxfaD/8H3Fqd4nHhUOA04DmSvgxsBWSP8ZoLtiaEHseEpA2BGbYfVmiDvAo4xGnyxVid4vSYxxhlEkVmVUVlGlId48q8QtsP4iMVsyE/T4z+WRT4QoH1zGqcYgDbl6dNVAm+CWxs+38BJK1IlAfmOsZdbWaa3tz9h1wrt/y0k77z0UpEM3kbcJTt7P7DPhxHOMf3UiDjb3uj9L10j/yYljHJ7DbK37dSUDF5Lmm75g8SZZfN7OWDgKuIcuUuabveR1JWd0aqsPgzISxUgqL3zua9IWl/Iqh6AvG+247y2hKl6UL7YW/gbMXUgd73R+me43ke2ycq5ka/kXjNvdt2dhvYXNA24HU4sEaqXtmbUPM/nph60CVZgmSV6Ud1jCuVEbDdZOsuAV5c0PS1SYzlJGKD+B7gYkmvStfNyZbe12zsEndRJoP1C2KtIj5MViAUicc6X3AQXZRRJ7sj9p23RdIOQ06tmUSsjs+1TZSIHiLpVOCYwhuZowmxppnkzbMcRHIe7nGM7Xg9UfVwvHvGp3XIZMsYHwccROHneC5pu+YuZy93wfZEX/EnCEftRcCWhWx3de98i+11e44PT6WuXytgeyRysvJnpR9Laj98mRAtXIjoD690y9LAI7aPkbSMpBVs393xNdsGvJ6wbYXa/iGOEY47llzYMNTqhcogqmNcmVdoW2a4ILHpWp6e94vt/Yd7zFzyyvR93yHnNyA/W3qbpLOBk5OtrYHrJG0B7ecOe4gidXLiP5qxzsZO3wx8geeY5AiXHtvRq+q5EBGRv5GIbmdh+/1JkG1bokTURCnYSUPFllrwB6dRP4U5FVhL0kpElP8M4EdE9rtrrphkdu+3fWjRlcw9bdfc5ezlkfhdmwc1pZXE6KfSI4U6uXcCT0raDvhxsrstg4MRrZG0HNFj/SvFHOOn9dwrWquWp57UDzPnZ1+OeOFStt+c8fjKXCJpX6IHfxXiPb4AMd5rw64v3fJxsyTtA7wfeG0S5qxjlSrjThXfqkwbUp/uyk10FFi0iY5KWsr231vYPIeImN9Az0bGdqcD4jMUZlHMtBwOZ25shl4rW/xIMf6hYSFCMfKOkuvsklRueELJcllJSxMbhE8SKugrAYfm9H1K+i7R/3omg8sYs+ZQN68BSXsBj9o+rITIWbL9LGJu7YaEQ3E5sL/t1vOok93nAF8Bnm97U0mrAevbznIIJX2TeG7PYPBznD2uqas1J9uvYmD28qUuMHs5VWscQ4jdtJkIMJzdu+mT5bGdXdHT1b1T0vLAIQy8jq8gxgv9ro29Hruz557bXlHSysARtrPnnqe+7cuY87Pv1AybXwUutH1e7voqIyNpBrAmcGNzL+4VUuvwup+1/ZUWj3suIZR1ne3LJC0LvL5QJdZI1y3yWVWZPlTHuDIt6I2O2n6JpOcDp9jOio5KutX26qP/ZVlKOJwj2G6lGilpz57D+QhxjGfZfkuxxTE7S39GabtdoVAqv8X2SwvYegcxTmpFoh/xONv3KcZB3WF7uQzb/Tb92YGSVBL6LeBzwDts313qfaOYJ3spkemA6M18ve03Zdr9JeG0fc72GoqxWDcNrYpoYfeiPqftTBX7ZLurNe9POEBXNn3GJUgVBDsRbSKNk3xervBSCpY0LERkdZeyXUL7YbRrd6K425bk/KwDXNPj/MzMfU00tm2/cvS/HJPNWUQ/+GOEuNd4CvXNU0i61vY6PYHLZwBX5TrGkl5MBHnWJ9pFrgL+w3br2cApO3xu7n19BPvPJd4nJhzve3t+t7rtW7u4bmVqUkupK9OFzUnRUQDbf5JUQtzkSkkvtz2zgK2x0GWPXyvVSAaLxTxB9By3zh6MwCKU7ecuiqQzGchYzQesRpRelmBr4L9tX9p70vYjkrIcWNs7Za1seHYi5px+OTnFKzDgyOaylO0Deo6/JOndBewubfvkVLqH7SckZZe2dtUvn+hkzURJ87bAoclxuYzIGp+eYzT16n5O0ueJKpCjgacU87QPaVPBk+wOrRb4lqTLKSOKOBpjundK2tv21yQdRv8s9+6Z6+ls7jkxA/Ztts8uZG+ihfrmNU5OOiZLpMqCnYESoo4/Ar5D7LkgdDFOAtYd9hGjYPtJSY9IWtz2gwXWOBtJHyLuDRcS+6rDJO1v++h07eoUVwZRHePKdOHxJNxggBQdbY2kmcQG42nATpLuouDs3rmgy1KOVk637dL9fMCg5xpCVGcZBitUTzYO7vn5CeD3tu8pYdj2DpKeI2mzdOpa2/el312QY1vSQoQC8cvoUeLMzRinPu7de47vBr6aY7OHiyS9l4HAw1ZEQCaXh1PmsblfrEe0TGSjGG0z9Dku8XruZM1pg3h0yqpsA3yKKM/NdmIkvYIInLyNCKKdSJRsX8iAzsJYbfZW0sxHVAqNl8M11ntnI553femFJC6R9FlgYUmbEHPPz8wxqIERUwI+K6lodlcx5WFlBr8/Lh3+EZU22D44vSYeIvqMv2D7/AKmZfuEnuMfSvpEAbuPAjNTlVDv2Mbc4NFewJpNQC3dQ68kAnWVyhxUx7gyXSgdHd1s9D/plC4zxq2cbkkvITbNyzNYjCW3TLT3uX4C+IvtJzJtdobtS7qyLWlrwvG+mIHo9l62f1rA/AnAr4G3EIGH7RjYuLdGMX9yP2A54nXRbKBLZP0/CuzJwJib+QgHcU/yNul7En3AK0q6ggjGbJW7WElHEBUPGxPzp7cCrs21m+hqzT8gqh7+QmSLtyJV3mTavQF4gBDy+oxjpiiE0FdOi8s3GLiHPUFkvLfOsDcWxnTvtN04qbeU6NvuQ/G5511mdVP2bg9iHvIMYD2iFDe71aAymOSsnljIGe7lIkmfYUBI7j3ALyQtBdC2EoQIeJYIeg7lHqBXuHIWMU+7UulL7TGuTBtSdLRRvDyvxAdCysrc5qTymcqzV7N9Ta7tUa77bdslorD9bLcSm5B0M3AEc4qx3JC5nokc9zPX9GRS+lKiTy49x5s0WWKFiNyvbK9RwPZNttdsBFhSb/S5uYENSb8mxuYMfV1kCWR1TSo7bWZR3+kCs6h7ntvm+6LAz1xIibejNZ8GPJ9Qb7+EKKNu3S/YY/fFQ+2owLgYhVhfk9GEIe9JdzgTN+PeeRHwPOAU4Me2byu+uMJI2pwQynowHS9B9Pf/PMPmTELV/2rbr1TMg/+i7fcUWXRlNpK+RJQ530hkR8/N7e9Pdkd6/2YFRBWq6svavrOtjT42jwdeDpxO3CveRQQr/wfqDO3KnNSMcWU6MRNYmLj5leoJPpwQmWp4uM+5MaPBQlYNDwI32J7RlVOcOKXl456wfXjRlQQTOe5nrmkyKUms6F4GspjbUa6Uc77GKU78jciSlqBxoh6QtDrxb1i+gN0Hbf+ygJ3ZSFrV9q+HlM3Oxpkqz5J2JbIpt6XjJSVta/u7OXaJEUIAjygEAP9GzPvOpqs129482XspUU1wkaT5bb8wc8k/Zc775E+BV2fafTXhXJ1OvP/eQQi0jUcWqNW90/bGPaXqRypGsv3E9pdyFqMOFbqBfW03I7yw/YBC5LK1Y0yo1j8qCUkLpvf4KvlLrQzF9n+l/v43E+0M35Z0MnCU7d9m2C1yPxuKQnjyYGK+9QqSXklMIMid9vDb9NXQaCfUfvdKX6pjXJkWjCawkGO6N8pq+6mUtcllrfTVlNq9HbgO+JikU2x/ra1hSf3mqD4IXG/7dLcYpZA4U9IuwGkMHkXTtnSq4akkJLQF8C2ncT+ZNrvkLbZ7hUYOVygzt/4/6+EcSecSYiYQZWqlxG+OTP19/0UEHxYFPl/A7kWSvg78jHIjivYk+lz7jUXLnfMN8GHb35lt0P5HasHIdYzPSpm1rxOZGlNG8AY6WnPqZ38N8FpgSeIeelmGvVWJHuvF03u6YTF6+kozWBp4VU8Vz37EBIIP5Rru8N6JQwn30JQ93pv4vMpyjInPkIbZCt2ZNhv6BeRyP/vuSe+PnwPnS/oH8KdMm5VhSLor9xJB0CeI9/dPJZ1ve++x2JL0BtsXDnlP914ra+wf0Y6zDtFGhO0ZCiHHLLrSRqlMX2opdWVaIOlOYIOhAgu2s6LRkn5G3KibTOkuwMa2s5Rxk/Ozpe1/puNFiWzK5kTWeLUM20cCqzKQ3dgSuA14EXCX7U+2tNuvhCq7l1QdjvvpAsV8z+8w0GO1LbCr7Q0K2d+SmHfazJQ9bZSHFEEtZ2erwxFFXSHpFmCNJuilGBdyi+2XFbzGgsBC7lFZlbRJ2xaPrtYs6TtExvUy29lOiqR3Ae8G3kkEYBpmEWXEV2ba/zXxPDyWjhcEbra9ao7dZKure+dLiSDX1sD9xL3j1CHVIUWQdLntjQrYOZroEf8OcZ/bDVjS9gdybSf7rwMWB86x/Xg6t6QLzryel5G0O7Aj8Xr7AfBz2/+WNB/wG9srjtHeF23vqw7H/tlet7ddQRlzlyV9y/YnNXiKRO+CczPRlWlKzRhXpgtdCSx8DDiUyLIZuIDIZOWyLPB4z/G/geVs/0uhAprDSsAbnASsJB0OnAdsQkaJ+WglVBmb/i7H/XTB+4g5jocQr4kr0rki2D6VbsZgjcYewJgdY3c7oghJGzCn4NvxmWbPJQT7jiD+Dz8GnJNpcxDJcRv6Xj4IaKt90NWa/2n7J70nJB1k+9NtjDnGPJ0uaX3bVxVY31BOAK5NvdEmgoljft0OQyf3TmKG80mEfkCxDKm6VejejagoaV4b5xGfg0VwfxHDC8hsU6rMZmlgC9u/7z2Zqt7GLC5qe9/0vauxf7dKeh8wv6SViUkHOUG0Rjn74BH/qlIZQs0YV6YFEyWwIGkf22OeCZx6fzZnoN/lHUR25RvAkba3y1jTncA6HhBNWRy4xvaqbcVj5vK6N9qum5oWaHhhryIjUuZyDW2FhRYH9iVKcSEEnPZ3gXmUkk4AViQUbBthLztzhEfKmnwUeCPxHJ8H/MB2ibnAI1239fuvqzX3e99mZmr6zuxtyP2/S9d4FVH+DVFVUaT1ost7p6SnAy9Jh6WE03qrNRqF7oNdULxohGsfZnu3wjY7+3yaF5G0BgPvk8ts31zA5oJEJcXyDA5WZo2kk7QIUTX2ZuL+di5wgO1HW9pbZbj3gaQNbV/RerGVaU3NGFemCxMlsLA1MGbH2PYBkn7JQMnsx2w3sy5bO8WJrwEzJF2cbL8W+IpitvOvMm2PRKsRU+p23E9xFGOrDgeeY3t1xazWdzpDSMcdjkgZA22jpEcDtxLCQgDbExmyvr1oY2QtQgW+aATX9lPE/2EXYnIjXrr1AwuvWdLHidaQFVOZdsMziSqItnQ1s3c2qX89e6RUHzq5d6ay4eMJx1XAi1LrQtb83q6rNUYhZ+TWcNRMTSFSKfVHCO0HiHnDR9o+LNP06SShUOasiGmN7UeAz0k6KA49a7THjMIdKbC6a9Oy1sNh1MqEyjDUjHFlWiBpddu3TsB1czJA8wPPYXDU9Q+F1vU8QshCwLUly/dGuGarjLGm2LgfSZcAewHf6+mFKtYTnbJhGxGbxMtLZcPm4rptM8YzbL9ytHMt13QKsLvtP+faSvZOtr2NYmxMv76zVlnSMVx/zO+RrtacsqFLEoG9z/T8apbzBfWmLF3cOxUznd/XZLBScO0k21kK3V1l7+by2sUrhGrVUTlSsGt92w+n42cAV+Xe47rS/5C0NhFkbYLEDwI7u+U4yHS/PINIXuxg++qe39XKhMqw1IxxZbpwRCpVOxb4kcdvBm6ryJKk3Yjy078QzqCSrVIb8/mAvxLv8ZUkrZSbneiQ4uN+OmYR29dKgxLkT5QwLOkLxAd5E+U/VqFSnqtei/rMkB1yrm2W8F+SNrJ9ebK5IQNji1rRI5jyTOB2SdcyWPG6rXDKHun7mHvsCvG7Fo/pZM2pXPhBYFtJGwEr2z5G0tL9XitjRTGD+9PAavSoUXsSi7Ilurh3LtBb1mn7fxRzxHPpJHs3gbSqOqr0RfQEmhnYZ+RypaSX2y41ErPhKGAX25cBpHvSMbTfE/3b9ucUQqc/TO12X0qVNzUjWBmW6hhXpgW2N0pR+J2A69NG+ljb53V86bYfNHsAq3SRFU2lSO8h1FSfSqdNKM92ye9aPq6LcT9dcr+kFUkfrpK2AopkNAmF6zWbvipJXyVKRrMdY0LQa9i5sm4/O/vjwHEpAyng74Qaag6dCKb0ZJ63AE62/ccSdjXMCJOe6/4sfR9zeXlXa25QzKZdC1iF2Ig+nRC/yy2VPZEQbno7IRS2I+FwTlo6vHfeIOkoBgSBtiOc2VxeaPutBey0Ya4/+ySNOEKqp0LhjVkrqvRyDHBNEqmDUIo/qq2xnoqVpwE7SbqL+LxuWp9yg/qzGqeYMHh50t7IwvalktYixtpdJim3Va0yzamOcWXakKLw/0X0uB0KrKlI633W+TP2huOU0f+kL/9HRPq74N2E0100g5DEMf4TWNb2h5Ny5Cq2z4J2m/5EMxO4dyZniVm1XbErcCSwqqQ/AneT3xfe8Dsiu9YIjizI4N75MaOO58rangGsIWmxdPxQAZuXwOzyv385lFRfQozSKVFdsBhwnqS/E6Nzfmr7Lxn23pG+PxvYgJgFDLAxMe6txP2n9JobNgfWJPXs2v6TpBI978+yfZSkPdL/5yWpDWEy08m9kwgM7Eoo7YpwtHNnZkN32bu54ZAx/O0NxD1dxESGf6SflwD+AKwAgxzkSia2v5l65TcinuudMttyOqmy0YCy+rWSvkeot5sIUF2cY7r5IVUQvk/SjsSM9kUy7FamObXHuDItSAJIOxHZifOBo2zfKOn5RF/NcmO016myasoerAL8gsFZ0mz17CTqtXUfwYlcuz8hNjg7JNGphYnnNruXdCogac8hpxYmyi4fhmL/dz8H1iZewybGxFwO3JeuMebXnbqfK/ssoi1gdl80oUqdXQ2RejNfQ/TCXk0EvR5xhmr7EPuvIDZgWwL32H5Tpr2zgA83Wd7Ur/qOgpWvAAAgAElEQVSdjKBRv2uUXvO1ttdp+jsL9iJebXu9VMp4KPAnwpkf0/zU8aSLe6dCTfyWjvoybydGTN1Noeydhpn72pDRxoBi1NgZts9Ox5sCb7L9n21tVgYzhux8W/srEvedxyS9nih1Pr5t+5oGK6sPxW1bLyTtYnuO4JOkFwN72/5YG7uV6U/NGFemC98Gvk9kh2f3N6bsR5vZi42y6oZEj1wzy3FrypTA/SF9PT19leQRQln1AgY73bljUla0/R5J2yZ7/9KQRtuxIOn9tn/Yx+Ek2e9kxFYGTRZtFcJ5PZ3YiG5PuTL109JXw8W5Bt39XNkfE//+LdPxdsT7JcthS8j2I5I+CBxm+2uSZhSw23AfcC/wNyLbm8vyQ4TC/sLAiJ5SlF7zySlTs4SkDwM7E/fSXL6Uyuv/k1CBXYwQ2ZvMFL93pmqHmyUt60Liij1sWtgeDLQxbAE8l4GZ8tvSvl2mYe1eh8T2LyUdkGmzMpje7PxQDOROezgVWEvSSkRp9hnAj4C3tTHmjpTV+znF6fxdRAUHAJKusr1+F2uoTE2qY1yZLvzM9gm9J1IJ3yFDz88Nto9LNj4AbOw0czJFvLP7lm1/MdfGCJzB4MxgKR5PWeKmt3ZF8gRfnpG+T4ZRRaPS/J9JOg94ldM4CUn70b6kfug1jithZxg2l3QbIYx1DrAG8EnbPxz5YaOylO3eze2XJL0702aDJK1PONsfTOfmL2D040TWdRmiz/rDtm/PtQtcnDKkTTnge4GRMiJzTVdrtn2wpE2Ah4igzxdsn1/A7lnpxweJkvKpQFf3zucBtyXti4ebkznZ1/T43w8RTlsGWDTTZtPGcIDt1/b86kxJuQHA+1Og+ofE++P9RICnUgjbK3R8iadsP5Hacr5l+zBJ2ZMTJC0B7MCcCuvZc89HIbudqDK9qI5xZbqwA/CtIec+wNj6oPrxfMJxa8qPFk3nWiHpW7Y/OVy5Wu5GKdnoyrnal3CoXiTpRCKb/oG2xmx/L33vMkjQBcsCj/ccP058mGcjaTPgAOac6bxYAfNvtr23pM2Be4jqh4sYyAi15SJJ7wVOTsdbES0CJdgD2Ac4zfZtqQyuhKO5LBEUKJl9xvYn0obxNenUkbZPG+kxY6CTNQMkRzjbGQaQtHfK7PdtRxmHjW5rOrx3dnKP6yOctgBlhNMAlpH04pRhQ9IKRFAmh22Jz5HmPXFpOlfpgHQvalpcLrP98wJm/52qxnZgQFuhhML62US7zEwGhO/Gg9pPWhlE7TGuTGnSDfp9xM3/sp5fPRN4skD/3U7Afgxsxl8H7Nd2AyXp1bZvkPS6fr9vovUtbXc+ozX1k65HOGxX276/gM0XEqWWGzLQo7qH7XtybXeBpM8B2xCbOxPiRT+xfWAB2/9LlDDOdOGbs6TbbL9M0veBU22fI+lm22tk2p1FZP+bcSCz+64p59QXo8uez67ouE91C+AgoixbZAZjJL3D9plJ6GYOOq6KaMU43TufS8xHNnCd7XsL2JxBEk7zwEz1Wwqt962EyOBd6dTywEdtn5tru9I9kr5L9J+flE69B/it7V0z7a5GlCJfZfukFDB5j+2vZtqdkBnWE3XdyuSlOsaVKY2k5QhFywOBz/T8ahaxkcyeL5s2NI1y8jUlNjRdIOl5tv+cnpM5sP37Atd4AQPZzMZuVnmdpPOJHqWm5P39wHa2N8mx2yUKJc0mK3ip89Q+e+1eBLzRMWuxKIrRT+8mSqnXIRRhz7K97ogPnEAUStSfYs7yuizF8lTxsE+pnk9JlztGxs1isGNVLONfes09dv8XeIftO0ranUp0fe+U9CHgC4RauYgA6/62j86024lwWo/9BQkleIBfu6Va93hUSlUGk9pmVm8CrCm4NtP2yyZ2Zf2R9B/AP4GzGNzf36lSuaSbmqBSpQLVMa7MI7QVWEjiUtsBL7a9v6RlgefavrblOvpmJBpKbWi6QMPM+Mzd1Eia4SHK1v3OzQtIWpsopb6Ewmrlyf6SwEO2n0yb6GfmBnokbQjMsP2wpPcTs5K/VcKBk3QzcAQhKPNkc952lgCepAsJAbWiPZ9d0tWaJV1hu0Tp7VC75xMKzw+k4yUJFfS3lL5WCSTND5ybW2U0jO07gQ2clNpT5c2VtlfJtPspYGVCvf5AQjjtR7YPy1xyM55vT2A59xnPN0ZbnVVKVfoj6WfAfzRBnRT0+artrNL1dL/fjznbfbJEvSTtCnwZeICBPVKW3bl5T0ta3fatba9RmX7UHuPKvEJbgYXvEk7gG4D9iUz0qcQGtQ3NLMCmnKnJkm5HKKK2pk+2avavKJO16mrG5/3JoWpKvrZl3hVk+TIRNV+IwmrlaaO7K9Gr+hGiV34VIkKfw+HEHOM1gL0JpdITiKxYLk/YPryAnaF02tcu6dn03HMKZXm7WvP1ilFsP2dwMCZ39vIy7hnhYvsf6XmZlKRg0SOSFrddesb8PcRnR8MsYpZ9Fu5IOC1xDBGQagLK9xAig2O+XzSBrOoAjyvPAu5Igm8Qe5arJJ0BWQG1owh1+UHBygLsCaxUoj2rYW7e09UprgylOsaVeYW2pRHrphK1m2D25q61w9ITvd1wSJbmM5KuIJzvtra7Vne+ixDZKO0Y70yM2/pv4v/pSmIm9bzIUrbf3JHtZqO7QTpuvdEdwhO2rZiXfIjto4brL23BmZJ2Ifq5i5XX2b4kZVBWtv2rFDQooXb9TuAbRNDhPiKrcgeQXb7Y1ZqJMUqPAL2vOwO5jvGT6hlRlNY+2UvUHgVmpmx3b1Y+VzDsj8A1kk4nnoN3AdcqjaprWxGSyk9PKegM91J0PB9AyjofSIxA7A0c5Y4QqszJFzqy+6DtX3Zg9zYykwPD0NV7ujJNqY5xpTIy/07lOE2fzjKUUUx8hqSNbF+e7G7AwPiiVkhaaqTfF+jV6Wo+8gHAjrb/AbP/HQcTDvO8xq8kvdl29kiwPhTf6CZmSdqHmOf8mvR+KaFSCtA42Hv1nMuexamY1/sRYClgReAFRMn2G3PsEq/l9YBf2V5T0sYUUt3tas22RwxCSdrH7YTlPgdcLqnJEr6WWP9k5heUU1Tv5bfpq+H09D03mLkYcK6kvxPzxH9q+y+ZNhtKj+eDCM7tSwRBNyYCoCXuQZUheGDs1mIM1mfI3QdcJOnrROCsdx9wY6bdJ4n9xUWU3V909Z6uTFNqj3FlnqCtwIKk7Yi+2lcBxxGjaP7LdtbcWkmvBo4GFk+nHgB2zvlwkXQ3sYnpt9Eo0QPUicpsv/+beVUQI5XDL0KMgPo3ZcWbriScqCtSFcSKwEm218m0+1xCGf4625elPvzX2z4+d81doVDzXYcQ02vUfGfafnmm3ettr5V6o9e0/VQjkDRZ1zwX122t2ippaQZU7K8qWSZZmi57jOfi2ofZ3i3j8a8gPqe2BO4p8W+Q9GYiuLEacB4xNWAn263HpUm6wfare1+3ki6z/ZrRHlsZG5I+QgTq/kUE80v1Avf7/7fzBRE7U7FPAZ5lbd+Za6sy/akZ48q0QNJBtj89wrnt29i1faKkGwiHQsC7XUC9NfVcrZGiuSrR02Z7hVwbo9jvaszKfJKWHJIxnlfvTYsT/eYreEDs7XmFbBedQ91g+15JpxIiQAD3MzCnNAtJCwAfJ7KNABcD37P970zTj9l+vEmYS3oaZcp8H5C0KDE67kRJ9wHZyviJrtY8Gq0yeqka4a30CBdKWscthQu7puMe49HIFT+7D7iX0GYo0sdt+7z02dcENvYoENh4VKGO/BtJnyBKzCdt3/kUZy/gZaWDUbY3Lmmvx+5xXTiwkt5BVKA9HVhB0isJRfhJK7RYmVhqxrgyLeiX1VCBeY6S9ic2uVfafni0vx+D3QWJ6P7yDC5zat1jLGlV279WjBKag7bZaHU841PSDsA+wE+T/W2AL9s+YcQHTkMkHU4Se7P9UoWS73m224q9NXbnI6odLqD8HOrZJb62V0x9hEfYzi1LRtIPiLLsJiizPTGf/EOZdr9GVGnsAOwG7ALcbvtzmXafQfS0NWr2iwMnOqkRZ9ruZM1zcd1WGeOuXstdIulk4v0xrv2IGc/xx4lM8TLE/fMntm8vtKYLhr6H+50bo821iZ77JYhs5uLA12xfnbXYyhxIOgfYwnbRvl1JixNB1iZYeQnhaGYFk3odWNvFHNgU3HkDcPF4VtpUpi7zalamMk1IG4NdgBdLuqXnV88Erihwid8RPYKHpjLXy4i5taeP+KjROR14kBBDKiVmtSfhoHyDPrNUiQ+HNuyRvm824l+1xPbxkq4n1ifiw7zI5m4KUlTsrSGV9H7C9smU77falVTim671G5VTH17b9ho9xxemMuVcPgN8EJgJfBQ4G/hBrlHHyKrnEs/H34nS3FIK652seS5o2wPayWu5Y6ZaP+JywCdtzyhlUNJCRDvH0imY0fz/L0aIyrXG9nXpGvMBu9ueNcpDKu3ZB7hS0jWU7dk9GriVCGBDBCuPAbbItLsfcd+8GMD2DEklquCesP3gEDmNmhGsDEt1jCtTnR8BvySULj/Tc35WAZEJbB8NHJ02u9sAnyKcz1zRlBfafmvu+nqx3QjbvI0IFmxEfABcRozUaWv3z+n773PXOMI1bgfmVWe4l67E3gDOV8w9/QmDs2G575MuS3yflLSi7d8m2y+mwIgQ208B3we+n0r3X+gC5VOSPkSowV5IOBSHSdo/3Uey6GLN6bW2u+3/HuHP2uopdPla7oSuyjnnglbBB9ufkbSRpJ1sH5Oe40Vt352xlo8CnySc4Bt61vYQ8J0Mu0hai3CinpmOHyS0NbLmklf68j3iPjSTsu+7FW1v2XP8xaR/kEtXDuytkt4HzJ+qmXYnJl9UKn2ppdSVKY2kxWw/pGEUmXM3/amUczXgL4SDeTlwo+2svkFJRwKH2Z6ZY2cY2ycTm5gT06ltgSVsbzP8o0a01/V85EpCHYm9Jdv9NsslxFg6K/GV9EZiI30X8XpbjkwBoGT3YuCdRHB4BvBX4BLbe2bavRPYoMkSS3oW0YaxSo7dZOtiulnzxbZfn7u+Pnab1/KrgWMp+Fruiq7KOefiuh+wfWyLx+0LrEXMl3+JpOcT45tye5aRtLvtQ4ecW9AZc+xTVdeuti9LxxsB381tx6nMiaQrbW8w+l+O2e5VwF4emKixIXCw7fVHfuSodo8iWn0+Q7SZ7Q4sYPtjmXYXIUTk3kx8hpwLHGD70Ry7lelLdYwrUxpJZ9neTP0VmUts+k8jIue3E700l9q+K8dmsns7sBJwN1Hm1DiZ2RsESTcPKT/te6406hHQqrRH0qoMiL1d4AJib12iCPF/iMEbjx+UyMAm+wsCqyTbv87ZmPfYvMkxTulDwIts71tIk+ACYFPbj6fjpwNnu4xKcFdr/jLR6zm0kiB3/ErvaxngwinwWu6kH1HSmcwZXHwQuJ4Qk2u1SU+ZujWJYG2z3uzXRLLTT7ejtUJ5evwVQ532fucq+aT39e+BMyk4Az4Fi44j7hkiWkY+YDurxaVrB1YhdOpavl8ZjVpKXZnS2N4sfe9Ekdn25gCSXgq8hZjhN7/tF2aa3jR7ccNzk6T1GkETSetSpt96NC4gMp2VDGz/Gvh1abtp47EnUSb6kVRWtortszJszgfcYnt1osy3CJLeYPtCSUP71laUhO2fZV7iaZKeR7RHlBSv+iNwjaTTCUfoXcC1kvYEsP3NDNtdrbnJKvUK/+VoEvSyCNCUUy9cwF7XdFXOeRchkHVSOn4PUYX0EuJ902pqAvC4bUtqytWfkbvQ1Db0AmBhSWsyuMd4kUzz10r6HvE8mHgeLlYSjCwRjKnM5n3p+z4957JnwKd+9maiBrYfyrHXY/cR4r5WVExQIfh2NLV8vzKXVMe4Mm1QzHJcnsEqz1kbaEmbAa8hFBiXJHp2Lsuxmdb1+1RGtnJvb1jmWhvV6AWAHST9IR0vx/j077YV6amMD8cQPYONI3QP0T/a2jF2iHrdLGlZ238osMaG1xHvtXf0uyyQ6xjvT2QkLrd9Xepd/k2mTYDfpq+GRqQvV5MAOlqzOxq/IukLwNbAqcS94RhJp9j+UhfXK0RX/Yhr2n5tz/GZki61/VpJt7UxmCo1zkqO5hIKdfidyQ9QvYUY4/ZCoDeQMwv4bKbtV6bv+w45vwHlgjEVyicLJL3f9g+bIF/P+eZ6rYJ+ks4Y6fcF2hiOAnYZUr5/DFDL9yt9qaXUlWmBpKOJG91tDAhN2PbOmXa/A1wKXGb7T3mrHGS3eG+YpOVG+r07FM9K188qs6t0i6Trba/VlOSmc9kl9pIuBNYGrmVwKW52X6akFYYKCfU7VxpJ+9g+sAO7h9nerbTdZLvVmiU9B/gK8Hzbm0paDVjf9lGZ67mDcAgfTccLEyW/L82x2yVDyjkhAhFfyi3nTM/FW5rgkWI++Tm2V+t9P7aweyPwaXrKT22fn7PWHttb2j61hK0xXHNH28eN/peV4ZC0t+2vpZ+37u3pl/QV262CG5I+avt7ae8yFLvlqElJfwX+j6giuIYhAXbbl7Sx22O/lu9XxkR1jCvTAkm3216tI9vPITb+ANfavq+Azc56wyaK6hhPbiRdSfR7XuEYo7MicJLtdTLtvq7f+dwNTbLdr8/xBtuvzrU91utOZrs5tiX9ksigfM72GgpV8ZsK9NX+EtjW9gPpeAngh037y2RC0gm2t5e0h+1DOrD/NuAIoppAwAqESN3FwIdtf6ul3e8AxzqNQSpBT2bwP+k/tz6nHWC0a9fPkEx6n8Ohz2eJ51fShravGO3cGOzND2xCiIS+ghiXdpLtVpUUPXabf+f2RAtAb/n+P9zx/PfK1KWWUlemC1dJWs2F599K2ppQKb0YZo9f2cv2TzNNF+8NmwTUUurJzX7AOcCLJJ0IbAjslGt0NAdY0lUeo2KpQrTpZcDiQ/qMFwMWGvsqx8xUfC23XfPStk+WtA+A7SckZY/EIgR/bpN0PrEh3QS4XNKh6Tq581RL8upUcbOzpOOZM2uVJVhk++xUmr0qAyJyTRa6lVOc2Bj4qKTfM7haIyfA2nwWZbX2tGQqvu8mGxrm537HbTiMObVE+p2bK2w/SXwunaMQWtyW6Dvf3/ZhGev8xpDj3kx3zQhWhqU6xpXpwnGEc3wvZVWe/wtYu8kSp17gXwG5jvHJfXrDfpBps3MkLQm8iMF93I1gyhv7PqgyKbB9nkJ1dz3i/bGH7fvH4dJtHNlVgM2AJRjcZzwL+HCJRY3CVNw4tV3zw4qxUk2Qbj1CMTmX09JXw8UFbHbFEcTm/MXAUAGobMGixKsZ0MB4hUJE7vhMm8VFHG1/L33/Ymnbc3P5CbjmdMPD/NzveK6RtD7RC77MkD7jxQiBvdYkh/jthFO8PHAomToSXWknVKY/1TGuTBeOJkpmSg+zn29I6fTfgPlyjdo+WNImxLzhVYAvlOoN6wpJBxCiLL9l4AN2tmBKblal0i2SLrD9RqJUbei5LhnzZsz26cDpkta3fVUHaxqNrjJXXWbE2treEziDUPy+glBP3ip3Mb29ok1AzfYtuXa7wDGv91BJh9v+eGn7kk4AViTmTzfZeANZjnGXuhGSViDmki/P4EBolzOda8Y4nzUkPUQ8lwunn0nHOdU2TyeqCJ7GYDHBh8i4X0g6Dlgd+CXwRdu3Zqyxn/0lgB2Y83U8mSpWKpOI6hhXpgt/sD2iumFLzpF0LoPHbJyda1TSQbY/DZzf59xkZRtgRacZrZWpgaSFiB6rpZOD0jt+5fkTtrC54yZJuxJl1bM3dW1F9Zr32FBRmj6M9Lscxty/2vWabd+Y+sSbWdF32v53G1u9SLoYeCexz5gB/FXSJbb3HPGBE4jtj2vwtIClgWcWEHtbC1jNU0vU5eeEou+ZlA02j8R4jBWc1tjOyt6OYPcS4BJJxxYOyGxPtAG8BNhdA6PSmqq/xTLtnw1cTfmkSWWaUsW3KtMCSd8lyi6HDrPPHeuCpC2JfkwBl9o+bZSHzI3NfqJCk1p8S9KpwMdLiI9Vxg9JewCfJJzgPzLgGD8EfN/2tzu+fo7q7inETOf3EeOKtgPusL1HS3sziV64azoS13oJsBcxIq03O9F6DE1Xa9acM6IHkXvvbP7fJX2IyBbvOwXuccWnBSS7pwC72/5ziXWOB5Kusb1uYZsLAlsyZ/aulaJxZfxJ7WR7M2ewclKO2qqCbpWxUjPGlenCwoRD/OaecyXmneIYWVFkbIWkjxNqpCtK6i0rfCZl5mV2yYFEBu9WBgcfuiytq2SSVHYPkbRbppjJHCRF0XNtv2mEP9s+4xIr2d5a0rtsHyfpR8QInbacA9wPPKOn3NCUy06cQvSrfp+Bktlculpz07v9bKJ38MJ0vDHRD5x773yapOcRlSZTRQF2c9K0AADbf5JUYgb10sDtkq5l6tw7D0mBgvMYvOahPdhj4XSif/2GXpuVKcWJwE8IDYiPATsCf53QFY3MCUnH5SwGv45r61elL9UxrkwLbGer6/YiaRb9eyNzN6M/InppDgQ+03N+1hS4UR8HHEQtSZqS2D5M0gbMma1p3edo+0lJj0ha3HZfwabMnrGmpPcBSasD9xLrb4XtvYC9JJ1u+10Z6xqOJ2wfXtJgV2tu7pmSziLKfP+cjp8HfKfAJfYnghiX275O0ouB3xSw2yVdTQvYr5Cd8eTlRFDrDQzc72drSrTkhbbfmruwyoTyLNtHpdFmTXl19mi+Dnkc+DoRnOvVRikhqFeZhlTHuDKlkXQYI4j7tBVYsF0iS9DP7oPAg5KeGNqnozRLs4vrFuL+JFJTmYJ0JQAEPArMTGN5ekfGlBA3OTL1RX+eEIhaFPhCrlHb79Lg+eTX2C6R9ThT0i6EGnPR7ESHa15+SInvX4h+vyxSP/QpPcd3EWW0AEjax/aBudcphaK58aw+0wK+n2vbBWZ6TwCbAy8urClxpaSX255Z0GZlfGmClX+W9HbgT8ALJ3A9o7EnUXk0HhMYKtOA2mNcmdJI2jH9uCGwGlHiA7A1cIPt/2hpd6mRfp+70R3a9yLpacAttlfLsdslkr5JbPbPoFxpXWWckHQHHQgA9bwHB9GrSjzZ0JzzyV8DZM8nl9RPpMm2s7MTHa7528DKhMCggfcC/2t7t6wFj37dSdf7J+lG4NNES46INoHW0wIkXW57oz4VSKVK9ztD0k+A3UpqSki6HVgJuJuyYxUr44SkzYDLiLGNhxEijl/sSPw0G0lnAO+1/chEr6UyNaiOcWVaIOki4M2NmqqkBYDz3HKWXdrgNn18Db19fa02upL2AT5L9ET33qj/DRxpe582dseD9BwPxZNVdKMymC4FgCQtDCxr+85C9kZULrb9zUz7NwObeMh8cttr5Njtki7XnIS4XpMOiwgMzsU1W4uydYWk7wDH2r5uotcy0SRV8VcA11GoL1rScv3OF1Y5rlRmI+k0QijsIga/juu4pkpfail1ZbrwfELAqsnkLkrGKBrbKzQ/p+zxyuTNAGzsHggcKOlA4GtEyWJjd1JHqdoGGSqThk4EgCS9g8hkPh1YQdIrgf0z7XbSytBDJ/PJAVIv9GoMVmzNLVeHDtecFKizhQrHetlxvt7csDHwUUm/Z3BbQOuMpqT5iGqg1QusbzzZt7TBxgGW9GwKfJ5Wxo+u2tbGgZ+nr0plrqiOcWW68FVCMbnJar6OAoInadTIHkQPzQxgPUI9+o2Zpu8CLh1i9yryhE06QdL7bf9wuCxebvauMm7s16HddYgSX2zPkLTCSA8YDdtfzF/WiHQ1n3xf4PWEY3w2sClwOfl93FB4zZOgzFej/8m4s2lpg7afknSzpGVt/6G0/a6wfYmk5xLvbQPX2b43x6akdwLfIILW9xFjze4gMnqVyc31E72ANqRpBkUrmirTm+oYV6YFto9Jm8btiQ/acwhRiFz2IMRurra9saRVgRKb9t07stsFjTJr11m8Sod0KAD0hO0HQ7to4HIlDCvmAh8OPMf26pJeAbzT9pdy7NreK5UPb0Q4aEcWKh/eClgDuMn2Tkks6wcF7BZfs+2N0vfi7+s0xmt32/89wp+dMsLvJoQOS3qfB9yWqjV6M9GTdlxTCgp/gRjjJeAwSfvbPjrD7AFEEPhXjhnXGwPb5q+20jVDNSMkPcP2w8P9/WSho4qmyjSm9hhXpgXDZHavyu1/lXSd7bUlzQDWtf2YpBm2XzkZ7VYqQ+k6MyjpKOACYvzYlkTQZwHbH8uxm2xfAuwFfK/pR5V0a9dlqZKusr1+i8dda3sdSTcQZbmzgFttd54Ry1jzIcCPbV9VeD0X2359SZtTFUmv63d+MqtVS7oT2MD239Lxs4Arba+SYfN622ulfvk1Uzb9WtvrFFp2pWMkrQ8cBSxqe1lJawAftb3LBC+tL+le/Abg4p7PkJm2Xz6xK6tMVmrGuDJd6Cqze4+kJYgelfMl/YMymeiu7HaGpIWADxJlb739kztP2KIqo9JlZjCxGzEj8jGizPdcIjNUgkVsXzskG/1EIdsj0bb/8fr0vv4+cAPwT+DaYqsambZrvhH4fMrOnwb8xHaJsskrkuL1TxicJZ3nVOxTWfJywMq2fyVpEWD+iV7XKNxDBHYaZgH/l2nzAUmLEm1EJ0q6j/F5P1fK8S3gLcR0CmzfLOm1E7ukEemsoqkyPamOcWW68KjtRyUhaUHbv5bUOrLdYHvz9ON+qX95caJMe1La7ZgTgF8TH4r7A9sRZeuVeZg0BuNzkg6KQ88a7TFj4H5JK5I2MpK2Aoqraveh1capJ2tyhKRzgMVs31JuWSNfvtWDokTyuCQyuCVwUOqHXTlzPRuk7/sPWeOk01HoGsVM5I8ASxGzxF8AHEG+VkVxerQk/ghcI+l04v/tXeQHed5FzD3/D+LzY3EGvz4qUwDb/zfE0XxyotYyF9wq6X3A/JJWJpADucMAABVuSURBVCqarpzgNVUmMdUxrkwXOs/AdlX2NpnL6Yawku2tJb0rCVr8iMgOVuZhJK0NHE3qQZf0ILCz7RsKmN8VOBJYVdIfifmn2xWwWxRJw87jlfSqKZIlXQlYFVgeuD3XWFWxH8SuhIjVNQC2f5OUmScjTWXJb9NXw+m5hof0pE7aOeeVEfk/SRsAlvR0wtGczAHyLiuaKtOQ6hhXpgVTNAM71fh3+v5AGklzL7GJrszbHAXsYvsyAEkbAccQM1BbkwScPm77TZKeQYwrKpmNHvHyY/z7b/T8PEcfN+OTJW2l8pwy/VsQTtDJwAG2H8heTAiPfQV4vu1NJa0GrG/7qFzbU5DHbD/eZNkkPY1JWs7ZhSL8cPoGzfdxUECvlONjwCFE1cM9wHnApOwvhoGKpvRVqYxKdYwr044plIGdahwpaUng80R/0aKEamll3mZW4xQD2L48bYSzsP2kpFenn4urnw7p+VwYeFqP4739WGw12dFkZxdCOdrAZYSq9qRbcw93Ew7r/UUWOcCxRICk2ZD+D9FvPC86xpdI+iywsKRNiNfImRO8phFJAeY5nPc2gpYd6htUxpl0n5hdtZP2BLsAX56wRfVB0hkj/b6qUleGo6pSVyqVSmXM9JQPbw8sQpSpmZiv+w/b2RF6Sd8AViZG+/QKOP0s0+7snk/bK6besyNsZ/V8SjoZeAg4MZ3aFljC9jY5dpPtTtacbL8TaAR0LrGd7bT1KO/f1KMGO08q70uajxAufDORJT0X+IEn8QasCUolFiL6z5+wvXem3VcxEDi63PZNOfYq44OkFxFB8ecTIn0nEf3hOwAn2d5jApc3B5L+SojFnUS0MAxW36oJlMow1IxxpVIZkR4xlr7Y/uZ4raUyqfjGkON9e34uteFfCvgbg0uRDWQ5xnTX87mK7TV6ji9Ko2lK0MmaJR2Y7DbO/O6SNrC9T6bph9OIn0Y4bT3gwUybUxLbTxFK5d+f6LXMLX00Aq5I49NaI+kLwNYMvH+PlXSKM+eSV8aF44FLgFOBtwJXA7cBr7B970QubBieC2xCBCffB/yCcOBvm9BVVSY91TGuVCqj0ZTBNT1hvUzajEelW8ZDXMn2TiP9XtI+tg9sYbqrns+bJK1n++pkd13gigJ2obs1vx14ZXLekHQccBOQ6xjvSbRcrCjpCmAZYKtMm1MKSTMZ4f/IdlYffpcklfKG+YC1CGcjh22J+cWPpmt8lRgXVh3jyc9StvdLP58r6S/A2rYfm8A1DYvtJwmdmXMkLUi89i6WtL/twyZ2dZXJTHWMK5XKiDRiLGnDvEcjzJN6i4ZmDSvzGEkNfgdCiG32Z4rt3cfh8lsDbRzjrno+1wV2kPSHdLwscEfjIGU6Ql32qS4B/D39vHgJg7ZvlPQ6YBUioHan7X+P8rDpxmbp+67p+wnp+3bAI+O/nDFxAwPB0H8DvyPKwXP4HVGW/Wg6XpDByteVSUz6zG+C4/cCiyRhRGz/fdgHThDJIX474RQvDxxKfrVRZZpTe4wrlcpc0dsrONK5yryFpCuJsrqZwFPN+TQft+trt3r9ddXzmcSxhsX27zNsd7Xm9wIHARclu68F9rH945b2thjp97n94VMRSVfY3nC0c5MJSdsA59h+SNLngVcRiuWtR49J+jmwNnA+4XRvAlwO3AfjFkyrtEDS74j7ez/1e9t+8fiuaGRSIH914JfAj23fOsFLqkwRqmNcqVTmitQr+Xrb/0jHSxFCPS+f2JVVJhJJN9oedo7vZLx2ynI8msrtmtFQC6bRHpOSLtacnO2tCPXstYlN7zU5PYOSjkk/PhvYALgwHW8MXGx7RMd5OiJpBvAJ25en4w2A705mITJJt9h+RRq/9hWiOuizttfNsLnjSL8fj2BapVskvWwy9PFKeooBwcY5RoXVEWGV4ail1JVKZW75BnClpJ8SHzTbMMlGNFQmhBOSYvJZwOx+s3EqrWs1uxe4AHgT8M90vDAxj3ODEovqiOJrtv2UpE/YPpnoB86m6QuXdBawmu0/p+PnAd8pcY0pyAeBoyU1ZeoPADtP4HrmhifT97cT6uenS9ovx+Bojq+kU21vmXONyoRzAlFdMKHYnm+i11CZmlTHuFKpzBW2j5d0PaEQLGAL27dP8LIqE8/jwNeJebVNZN5AdmmdpA1tXzHCuVNaml7IduNgYvufkhZpu85xoqs1ny/pU8SM4d6RWLmBjeUbpzjxF+AlmTanJEnheQ1JixGVelNBnfuPkr5HBGMOSv2aXTsbk6oct9KKtsHKSmVSUB3jSqUy1yRHuDrDlV72BFayfX8Htg9jzuzD7HO2v9LS7sOSXtX0S6aZrf9qvcrxoas170wEMnYZcj7XSblY0rkMzLd+L9HHPM+RnMotSQJ1jbK47f0ncFmjsQ0xludg2w+kjP9eHV+z9vZNfer/YWVKUx3jSqVSqeRwG4UVdiWtT5QILzNkjvZiwPwFLvFJ4BRJf0rHzwPeU8Bul3S15tUIp3gjYlN7GXBErlHbn0hCXK9Jp460fVqu3SnK6cQM5xvoaTeYzKTe9Z/1HP8Z+PPwj6hUKpWpT3WMK5VKpZLDk8AMSRcxuMc4R2H26cCixGfUM3vOP0SBWbi2r5O0KgOjhH492UcJdbjm44jn9dB0vG06t02u4aRAPc+pUPfhhbbfOtGLmALUMtypz+MTvYBKJYeqSl2pVCqV1gynNFtCYVbScjkjjkaxvTqRLV2oOWf7+C6uVYou1izpZttrjHZuDPYut72RpFlUNVgAJB0JHGZ75kSvZTIj6c22z5vodVSGR9KGwAzbD0t6P9HWckhX9+lKZbypjnGlUqlUspC0MLCs7TsL230J8ClSb2Zz3vYbMu3uC7yecDLPBjYFLrednY3uiq7WLOlYQnX46nS8LrCj7aE9x5WWSLodWAm4m6iqaIIEr5jQhY0TkmbSv/d0nnoepgOSbgHWAF5BKFAfRQhxvm5CF1apFKI6xpVKpVJpjaR3AAfD/7d3/7F21/Udx5+vdjpgWuoy5+K2YnGsDJzAJlAyZHEoczHg4hRWspGJ25xsw0CyqGNMAlGDGyZqDKiwjkRWYRMXYSphUic/h0ApBTq3EQPLoiOgQIXCVvveH9/vTW/LLZSec/r59pznI7m5/X5O+72v3jbteX8/P968uKqWJzkcOL+qThrDvdfT7Xe9k23tY+ZO+R3lvhvo3tytq6rDkrwCuLSqThzlvpM0qcxJNtItz36oH1oGbAS2MkLRkuTjwOer6tZR8k2DJAcsND4rs2w7+/3PmZXvwzSY6x2f5C+B/66qy1r2spfGzT3GkqRRnAccBXwdoKruTrJ8TPfeUlUXj+le823ue/hu6VvoPMzwW8VMKvOk9r7eBZzbz/p/Ebiyqu6Y0NcatKp6MMmxwEFVtTrJy+n20M8EC9+psinJB4DfAY5Lshh4UeNM0thYGEuSRrGlqh6fa0HTG9dSpGuSnEFXWM0/2GvUHrt3JFkKfJZuNvoHwO0j3nPSJpJ5UkVLv8f88iQ/Tteq6MIky6rqoEl8vSHrl8G/jm5mfjVdIfE54Fda5trTkqyka7f2C3QH7C0GnpzFfed7sVOAU4F3VdV3kyyj62MvTQWXUkuSdluSy4CvAe+nK4DOBF5UVX80hnt/e4Hhqqqxze4meRWwpKruGdc9J21vypzkKLo3078J3D/k5eqTkuRu4Ajgrqo6oh+7Z9b21ia5g66f9d/TPSg4ja4H+jlNg2mX9LPD11XVG1tnkSbFGWNJ0ij+FDiHbkb374DrgAvGceOqGteSbACS7HQfXJJfqqq7xvn1xmFvzAyQ5ELgbcADwFXABVX1WNtUzfxvVVWSAkjyY60DtVJV/5lkcVX9EFid5JbWmbRrquqHSZ5Ksn9VPd46jzQJFsaSpFEc0n/8SP/xVuAkulNLR5JkP+BsuhOv/zDJQcCKqrp2N2950bwfP6uVEDDSadcTctFzvDbUzNCdwHxMVT3SOkhL6fYYXJvk08DSJH8AnE63JH7WPJXkxXR9zz8KfAeY2YcEe6mngQ1JrgeenBscsW+9NBgupZYk7bYk36JrqXQv3UnGwHj2ria5km4/7WlV9Zq+LdStVXX4iPfdFzgDOJauuLwRuLiqnh41s7ZJchJwXH/5L1V1Tcs8rSS5C3gfcALdQ5jrqur6tqn2vP506v+h2198FrA/8KmqeqBpMO2ySfatl4bAwliStNuS3FRVx07o3ndU1euSrJu3N3N9VR024n2vAp4AruiHVgFLq+rk0RJPTpJ9eHYxf8lQi/kkH6E7rXz+9/iOqvpAu1RtJPkU8LdV9c3WWVpK8t6q+vjzjWnYJtW3XhoCC2NJ0m5Lcjxd0fM1tj85+uox3PsW4Hjg5r535quBNVV11Ij3fVZxPY6Ce5L6Yn4T3WnG0H3PX1ZV72iXaueS3AMcXlVb++vFdD2YZ+rAKYAk9wM/DzzI9stPZ+p7sVC/2/kPvTR8k+xbLw2Be4wlSaN4J3AwXQuauaXUBYxcGAMfBL4K/GySK+ja2/zeGO67LsnKqroNIMnRwM1juO8krdihcF+bZH2zNLtmKTDXWmv/lkEa+43WAVpKsoquxc/yJF+a99IS4NE2qbSbzmNyfeul5iyMJUmjOKyqfnESN66q6/v9mSvp9ma+d0yHOR0NnJbkof56GbAxyYbuyw5yJm9vK+Y/TJd5Ld2f3XHAzC2jhsn1it6L3EJ30NZPsP1hcpuAwbcc03Ym2bdeas7CWJI0ituSHFJV94/rhkkOrqp/m9eq6Dv952VJlo2hRdGbR/z1Lew1xXySRXSrB1YCR9IVxu+rqu82DaYm+gcDDwLHJHkF3d8JgI1VtaVdMu2Ge5OcCizuuwScSffgQ5oK7jGWJO22JBuBV9O153mGvvXRKIVaks/07ZnWLvByVdVQWxRNTH+i73N5oqq+v0fC7IIk36iq457/Z2pWJHkH3f7Ur9P9O/F64M+q6h9a5tKu61voncO8E9bpepQP8hBA6YWyMJYk7badFWxjate0z45vuBYa08IHG7WU5FxgM3Al2x849b2d/iJNtX5P/Juq6uH++uXAPw/50DstLMkSuoeUm1pnkcbJpdSSpN024f2TtwA7FnsLjambvRmS0+n2Hp6xw/iBDbJoGBbNFcW9R4FFrcLohUtyJPA3wEv768eB06vqzqbBpDGxMJYkDUqSnwJ+Gtg3yRFsK/qWAPs1CzZsQ1v+dQgL9F1umkitfSXJdcCa/voU4MsN8+iFuww4o6puBEhyLLAaGMwZB9IoLIwlSUPz63RtmX4G+Ni88U3An7cIpBfscuAJ4BP99ap+7ORmidRaAZ+me1gS4DN0B7Rp77FprigGqKqbkricWlPDPcaSpEFK8ltV9YXWOfYGSdZV1RGtc8xJsn7HvaMLjWl2LLQPPsk9QzpRXQub1yHgd+lW7ayhe9BxCvD9qjqnVTZpnJwxliQNUlV9IclbgEOBfeaNn98uVRtJ/hpYXVX37eSnHL8n8+yCva3vsiYkyXvoltUfmGR+3+KX4t+JvcVFO1x/cN6PnWHT1HDGWJI0SEkuoZudeANwKfB24PaqelfTYA0k+X3gnXQPtFcDa6rq8bapdq5v47UC2K7vMl1/40H1XdZkJdkfeBnwEeD9817a5CnlkobEwliSNEhzyyznfX4JcHVVndA6WytJVtAVyKvoZts+W1UL9Xtu6vn6Lk/4NHNJE5BkKXAa8CrmrTqtqjNbZZLGyaXUkqSh2tx/firJK+nauyxvmKepJIuBg/uPR4D1wNlJ3l1Vv9003A4sfKWp9GXgNmAD3eoPaapYGEuShurafobio8Bcn8xLG+ZpJsnHgBOBG4APV9Xt/UsXJvlWu2SSZsg+VXV26xDSpLiUWpI0SEn2Bd4DvJ5tvXAvrqqnmwbbw5IE+Avgoqp6aoHX9x/yfmNJ0yHJWcAPgGuBZ+bG3SuuaWFhLEkapCRX0fUu/lw/tApYWlUz1ws3yZ1V9cutc0iaXUn+GPgQ8BjbTqOuqjqwXSppfFxKLUkaqhU79L1dm2R9szRt3ZbkyKr6ZusgkmbW2cDPVdUjrYNIk7CodQBJknZiXZKVcxcz3gv3DcCtSR5Ick+SDTv0hJWkSbsPeNZ2DmlauJRakjRI9sLdZmftjzz9WdKekuSLwKHAWrbfY2y7Jk0Fl1JLkobqza0DDMVcAZzkJ4F9GseRNJv+sf+QppIzxpIkDVySk4CLgFcCDwMHABur6tCmwSTNlL5bwLKqsk2cpo57jCVJGr4LgJXAv1fVcuB4Zne/taQGkpwI3A18tb8+PMmX2qaSxsfCWJKk4fu/qnoUWJRkUVWtBQ5vHUrSTDkPOIquXRNVdTewvGUgaZzcYyxJ0vA9luQlwDeAK5I8DGxpnEnSbNlSVY8nmT/mnkxNDWeMJUkavrcCm4Gz6JYxPgCc2DSRpFlzb5JTgcVJDkrySeCW1qGkcfHwLUmS9hJJljBvtVdVfa9hHEkzJMl+wDnACUCA64ALqurppsGkMbEwliRp4JK8GzifbtZ4K92b0qqqA5sGkyRpSlgYS5I0cEn+Azimqh5pnUXSbHm+k6er6qQ9lUWaJA/fkiRp+B4AnmodQtJMOgb4L2AN8K90K1akqeOMsSRJA5fkCGA13ZvSZ+bGq+rMZqEkzYQki4E3AauA1wL/BKypqvuaBpPGzMJYkqSBS3I7cBOwgW6PMQBVdXmzUJJmTpIfpSuQ/wo4v6o+2TiSNDYupZYkafi2VNXZrUNImk19QfwWuqL4VcAngKtbZpLGzRljSZIGLsmHgAeBa9h+KbXtmiRNVJLLgdcAXwE+X1X3No4kTYSFsSRJA5fk2wsM265J0sQl2Qo82V/OLxzm2sYt2fOppPGzMJYkSZIkzTT3GEuSNFBJfq2qbkjytoVeryr3+EmSNAYWxpIkDdevAjcAJy7wWuHhN5IkjYVLqSVJGrAki4C3V9VVrbNIkjStFrUOIEmSdq6qtgJ/0jqHJEnTzBljSZIGLsm5wGbgSradDmu7JkmSxsTCWJKkgevbNT3rP2zbNUmSNB4WxpIkDVySfYEzgGPpCuQbgUuqanPTYJIkTQkLY0mSBi7JVcATwBX90CpgaVWd3C6VJEnTw8JYkqSBS7K+qg57vjFJkrR7PJVakqThW5dk5dxFkqOBmxvmkSRpqjhjLEnSwCXZCKwAHuqHlgEbga1AVdVrW2WTJGkaWBhLkjRwSQ54rter6sE9lUWSpGlkYSxJkiRJmmnuMZYkSZIkzTQLY0mSJEnSTLMwliRJkiTNNAtjSZIkSdJMszCWJEmSJM20/wfFB1eYl4qUJgAAAABJRU5ErkJggg=="/>
          <p:cNvSpPr>
            <a:spLocks noGrp="1" noChangeAspect="1" noChangeArrowheads="1"/>
          </p:cNvSpPr>
          <p:nvPr>
            <p:ph idx="1"/>
          </p:nvPr>
        </p:nvSpPr>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457200" lvl="1" indent="0">
              <a:buNone/>
            </a:pPr>
            <a:endParaRPr lang="en-US" sz="1400" b="1">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Variable transformation(log, Square/cube root or binning) :</a:t>
            </a:r>
          </a:p>
          <a:p>
            <a:pPr marL="457200" lvl="1" indent="0">
              <a:buNone/>
            </a:pPr>
            <a:endParaRPr lang="en-US" sz="1400" b="1">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	Transformation refers to the replacement of a variable by a function. For instance, replacing a  variable x by the square/cube root or logarithm x is a transformation. Or we can say transformation is a process that changes the distribution or relationship of a variable with others.</a:t>
            </a:r>
          </a:p>
          <a:p>
            <a:pPr marL="457200" lvl="1" indent="0">
              <a:buNone/>
            </a:pPr>
            <a:endParaRPr lang="en-US" sz="1400">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	When should we use Variable Transformation?</a:t>
            </a:r>
          </a:p>
          <a:p>
            <a:pPr lvl="2"/>
            <a:r>
              <a:rPr lang="en-US" sz="1400">
                <a:solidFill>
                  <a:srgbClr val="0070C0"/>
                </a:solidFill>
                <a:latin typeface="Arial"/>
                <a:ea typeface="Arial"/>
                <a:cs typeface="Arial"/>
              </a:rPr>
              <a:t>Change the scale</a:t>
            </a:r>
          </a:p>
          <a:p>
            <a:pPr lvl="2"/>
            <a:r>
              <a:rPr lang="en-US" sz="1400">
                <a:solidFill>
                  <a:srgbClr val="0070C0"/>
                </a:solidFill>
                <a:latin typeface="Arial"/>
                <a:ea typeface="Arial"/>
                <a:cs typeface="Arial"/>
              </a:rPr>
              <a:t>Transform complex non-linear relationships into linear relationships</a:t>
            </a:r>
          </a:p>
          <a:p>
            <a:pPr lvl="2"/>
            <a:r>
              <a:rPr lang="en-US" sz="1400">
                <a:solidFill>
                  <a:srgbClr val="0070C0"/>
                </a:solidFill>
                <a:latin typeface="Arial"/>
                <a:ea typeface="Arial"/>
                <a:cs typeface="Arial"/>
              </a:rPr>
              <a:t> Symmetric distribution is preferred over skewed (odd) distribution</a:t>
            </a:r>
          </a:p>
          <a:p>
            <a:pPr lvl="1"/>
            <a:endParaRPr lang="en-US" sz="1400">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	Here, there can be two types of skewed distribution</a:t>
            </a:r>
          </a:p>
          <a:p>
            <a:pPr lvl="2"/>
            <a:r>
              <a:rPr lang="en-US" sz="1400">
                <a:solidFill>
                  <a:srgbClr val="0070C0"/>
                </a:solidFill>
                <a:latin typeface="Arial"/>
                <a:ea typeface="Arial"/>
                <a:cs typeface="Arial"/>
              </a:rPr>
              <a:t>Left-skewed distribution: we take a square/cube or exponential of variables.</a:t>
            </a:r>
          </a:p>
          <a:p>
            <a:pPr lvl="2"/>
            <a:r>
              <a:rPr lang="en-US" sz="1400">
                <a:solidFill>
                  <a:srgbClr val="0070C0"/>
                </a:solidFill>
                <a:latin typeface="Arial"/>
                <a:ea typeface="Arial"/>
                <a:cs typeface="Arial"/>
              </a:rPr>
              <a:t>Right-skewed distribution: we take the square/cube root  or logarithm of the variable.</a:t>
            </a:r>
          </a:p>
        </p:txBody>
      </p:sp>
      <p:pic>
        <p:nvPicPr>
          <p:cNvPr id="1026" name="Picture 2" descr="Original histo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625402"/>
            <a:ext cx="5649480" cy="2647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quare root tranformed histo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056" y="3653118"/>
            <a:ext cx="6276108"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355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8YAAAPkCAYAAABr9Sf8AAAABHNCSVQICAgIfAhkiAAAAAlwSFlzAAALEgAACxIB0t1+/AAAADh0RVh0U29mdHdhcmUAbWF0cGxvdGxpYiB2ZXJzaW9uMy4yLjEsIGh0dHA6Ly9tYXRwbG90bGliLm9yZy+j8jraAAAgAElEQVR4nOydd5RUNRfAf5myvffCLixL770IIiBNkCY2LFhQil3Agl1REcWCiCAoCnZFKRZUQBBBEKT33tney+zslHx/vNmZnZ0FgR38LPmdM+e8SW5u7stLbl5e8vKElBKFQqFQKBQKhUKhUCj+q+j+3wYoFAqFQqFQKBQKhULx/0QNjBUKhUKhUCgUCoVC8Z9GDYwVCoVCoVAoFAqFQvGfRg2MFQqFQqFQKBQKhULxn0YNjBUKhUKhUCgUCoVC8Z9GDYwVCoVCoVAoFAqFQvGfRg2MFQqFQqFQKBQKhULxlyKEmCuEyBRC7DxDvBBCvCmEOCiE2C6EaFMprp8QYp8j7lFv2KMGxgqFQqFQKBQKhUKh+Kv5AOh3lvgrgPqO3yhgJoAQQg/McMQ3AYYLIZrU1Bg1MFYoFAqFQqFQKBQKxV+KlHI1kHsWkcHAfKmxHggTQsQDHYCDUsrDUspy4DOHbI1QA2OFQqFQKBQKhUKhUPzdSAROVPp/0hF2pvAaYaipAoXiL0L+vw1QKBQKhUKhUPzrEf9vA84FS/bhv/29sU906mi0JdAVzJZSzj4PFdVdC3mW8BqhBsaKfwSW7MNe12mMqgtA0X1XelVv8JvfAlC2eYlX9QL4tRlEerfuXtcbt3oVABsTh3pVb/tTCwE43u5yr+oFSP5jxUXTC3CoWV+v6k3d+SMAf9Qa4lW9AO1OLmJzUo1XEHnQ5sRiANK69vCq3vg1KwHYWde7bQ+g2eFvOdy8j9f11t3xE8WPXOV1vUFTvga4aDZfrPo2Nfkmr+udcPwjr+usTNnGr7yu06/9sIvqk00rzuf+8dzwv3wUxQ9519cDBL2ykNJpY7yuN+D+WQBsrT3I67pbHVty0dqIt/tTcPWp3ra53clFwMXzyRdLL1y8slB4B8cguCaO7CSQVOl/LeA04HOG8BqhllIrFAqFQqFQKBQKheLvxhJghGN36k5AgZQyDdgI1BdCpAghfIDrHbI1Qs0YKxQKhUKhUCgUCoXiL0UI8SnQHYgSQpwEngaMAFLKWcD3QH/gIFAK3OaIswoh7gF+BPTAXCnlrpraowbGCoVCoVAoFAqFQvFPwm77f1tQY6SUw/8kXgJ3nyHue7SBs9dQS6kVCoVCoVAoFAqFQvGfRg2MFQqFQqFQKBQKhULxn0YtpVYoFAqFQqFQKBSKfxLS/v+24F+HmjFWKBQKhUKhUCgUCsV/GjVjrPjX8MSLr7F67QYiwsNY9NGsc06nb9wGv6tGgU6HZd1PlC9f4BZvaN4Rn/43gZRgt2H+eg62w7sBMF42CGPnviDAsu5HLKvcd4pfu3UvU+YvwW63M7RHB0YO7ukWX1Rq4rEZn5KenY/VZueWKy9jSPf2znib3c7wx6YRExHKWw/f7gz36dCBkPvuAZ0e03ffUfLxJ+7nlJxM6KOPYGxQn6J336P0s8+dcQFXD8P/yivRRUYgpMSWk3PGsvFJiiH17fEYwoMo3XGYw/dNQ1qsACQ/N5LQnm2xm8wceXA6pTu1b03XefUewnq1w5Jd4KYrZOxthN58HRgNFH+xiLxX3nIv59pJRD79MD6N6pH/9lyKPvrSGZew5GPspaVgsyNtNjJG3OWM8+vcnvAJd4NOR8mi7ymc95lX9Pp3aUfUo2MQej2FXy0l/70v3PQaU5KImTQO3yb1yHlzHgUfuOpN9KRxBF7eBZ2fL9b0LAq/Wlpt+SY9d4ezDI8++KazDEO6tyb52TtAryP702Wkz9C+dVv37Qn4pSYCoA8JxFZYwsnJ8wFotv5dpJTYS8pA2tl75QSk2QJArWfvJKRnW6TJzNFx0zA58kmeei+hl7fDmlPAnl73Oe2Kf/B6Im9wfVc36Jab8e/bC3R6Sr/9jpKPPnU7D31yEmGPOerbnPco+dRVVoHXXo3/wAEgJdbDh8l/cYpb2qBubYh/Smt/eV/8RPYs9/YHEP/UKIK6t0OWmTn50BuU7ToEQIPV72EvMSFtdrDZODT4QbfrF/nIWIReR+HXP1Dw3uduOo0pSURPGo9v43rkvvkBBfO0fPWx0cS8+BD6qAiw2ylc8D2FH7u+a6lv0BrfQbeD0GHZuBzLqoXVXltdrXr43z2Zsk9ew7ZjHRiM+I95HvRG0Ouw7VhH+TJ3m2pqsyEpAUNkOPaSUvLneZYjnH+dS5hwA2F9O4BdYsku4Oi4adr5GfX0mTyS2BYpSLudlc98xIn1e+j57M2k9GiF1WRm6fjZZO486mFD35fvILZFCkII8o6ks3TcO1hKzdXa623WbtvPlA+/1Xxy9/aMHHSZW3xRaRmPzfyC9ByHT+5/KUMua0t6Tj6Pz/qSnIJihBBc3aM9N/br4kznDZ+MANO331H6pfu1W7vrCC9/uRK7lAy9pBm39+3oFv/Bso18v3EPADabnSPpuax8eSyhgf5c8cQcAv180OkEBp2OTx51fX9a37A1voNGan3fhuVYVn5dbZnpatXD/96XKPvoVWw71iFCI/G9/n50weFIacf6+zIsa751yddugs9l14LQYd21FusfP7rrS2yA78CxyMJsAKwHt2DdUGn/HCHwu34isiQfy7ZVzuCYscPInOn5LerEZ+4kpEc77CYzxye8gWnnYYzxUSS//gDG6HCkXZLzyY+YD58i8ek7MESGgl6H5XgGAKE921Lw8yagZj7ZJzkWnY+RssOnAGj602tOG/0b12ZXv/HYCkvPq0+NGt6L2i/cCQis+UVu512RtzEuAkNIINJmZ++QRy+oH6nAt1Edkt58BJ/kOACypn9G1gx3PwQX5pNr6uuRYIgJByBz2iceaS/k+oUPuISEcdfjV78We658iNLthypUdcD17V0BPANU7+wV/yrUwFjxr2FI/97cMGwQj02ael7p/K4ZS+mMJ5D5OQRMeB3rzt+xp59wxlv3bcO643cAdAl18LvtEUpfGIsuvjbGzn0pfXUc2Cz4j30O664/nOlsdjsvvr+Qdx4bRWxkKDc8/ibd2zYltVasU+bzn36jbmIs0x+6ndzCYgaPe5kBXVtjNGhN8+Olv1I3MYZiU6WbRp2OkAfvJ2/cBGxZWUTOnkXZmrXYjh1zisjCQgrffBO/rl3dztWQkoL/lVdS9N57BA4aBHo9pUuWEP7cs9WWTdLjI8iY8w25S9ZQ+6UxRA2/nKz5PxLasw2+KQns6HoXgW0aUHvyaPYMfASA7C9+JvP970mZdr+bzUED+pD5wERC77gZv87tMaTUxnrEZbO9sIi8qW/h371LVTMAyBw9HntBoXugTkf4I/eReffD2DKyiJv/NqWr19VcLxD9xN2cvnMi1vRsan0+nZKV67EcPu7SW1BI9kszCex5iUfaosXLCOjcBktOPieGjqbW59M9ZEJ7tsUvJZ6dXccS2KYByZPHsHfgw6DTkfz8aPbf8DSWtBwaf/cK+T9toOzASQ7f5arbtZ68DVtxKcnPjwbAVliC8DFyZOzLWLLykRZtt8qQHm3xTYln96VjCGjdgOQXx7Jv0EMA5H65gqwPvqPOGw94lsu7S6j1xG0A+PfvS+6DD2HLzCLq3VmY1/yG9Wjl+lZE4RvT8evmXt90UVEEXH0VWTfdCuXlhD33NP6XV3o4pNOR8OxYjox4Amt6DnUXvU7R8t8xH3S1v6Du7fCpk8CBnqPwb9WQhEl3cfiq8c74Izc8hi3Ps15EPX4PaaMexZqeTeJn0ylduc7t+tkKisiZ/DYBVa+fzUbO1NmU7zmICPAn8fMZmNZt1uKEDt8hd2J691lkQQ7+97yMdfdGZOZJdx1Ch88VN2Pbv9UVZrVgmv00lJeBTo//2BfQ7dviPZtfnUPs1Mc5ed3dxL7+FMGD+1CVC6lz6bMWcnqqdhMac/sA4h+4DoAWw3sAMK/PRAIiQ7hq/kOsffUrwuvE8V638cS3TqX3C7fy8eBnPOxY+dzHlBebAOj+5I20vrUPG97+xkPO29jsdl6ct4R3Hr2d2IgQbnjqbbq3bURqYiWfvGw9dRNjmD5+hOaTH3qdAV1aotfpmHBDfxqnJFJiMnP9k2/RqXk9mrbHKz45Z/QYsFoJf+VlzOvWudk8+fMVzLrvamLDgrlxysdc1qIeqfGRTplbe7fn1t7aA9Vfth/io583ERro74yf88A1hAcFuBeG0OE7dBSm2c9odfm+l7Hu2lB9XR4wAtu+SnXZbqf82w+wnzoMvn4E3P8q1oq6LgQ+3YdjXjgNWZyH3/UTsR3ejsxNc1NrP30A85K3q71OhlY9seelI3z88Onu2rA2fFA3CpZvwHzA5R+Ce7TFNyWBPZeNJqB1Q2o9P5YDQx5C2mycfn4upp2H0QX60+Db19D5+XDw2seIuKYXkdf35uj9r9J4+QznoLgmPjm0Z1uSnx9FxhcrKFy9lcZLXmZXn3EA+DdKpt7ciZh2HSV11oRz71MHTyT+nmHs7H4f5Wk5NPn+FXxiI5znfviuqYT2bEvMbf0x7T+JLsjvwvqRohICmqYAkPTaePSBfhzoPQa7yUydeZMo/PE3r/jkmvp6BBzoM9aZvioXcv1M+45z8M6XqDPlrqrqdgLtACsQD2wDvnH8//tgV0upvY1aSn0REULcKoR4688l3dJ8L4QIc/w8WmoV2TpCiBtqZuVfgxCi+GLn0a5Vc0JDgs87nT0rDZmTATYr1s2rMTTv5C5QXuY69vEDqR3qYmthO7YXLGaw27Ed3ImxRWen6M6Dx0mKi6JWbCRGg4F+nVux6g/3T6wJBKUmM1JKSsvKCQ0KQK/TmmVGTj6/btnL0B7uswPGxo2wnTqFLS0NrFbKVvyMX1f3QZ89Px/r3n1gc9/KX187Gcvu3fh17IDphx8o37oVQ3z8GcsmuEtzcr/7DYDsL1cS7pipCOvbgZwFKwEo2bwffWggRseT3OLfd3s82fZp2gjLkWOYN2wBKSlb/wcBl7nf3Nvz8infvQ+s597v+DRthPXEKWyntLIo/WmlV/QCWI6fxnoyHaxWipeuIrBnZ7d4W24B5p37kdXolRYrFkfaivRVCevTgZwFWnjJ5v0YQrQyDGxVH/PRNMqPZyAtVnIXryGsT0eP9BEDu1B24ATmo9oNp2nPUXK+XEFonw7Y8oucHWZonw7kfqVdq9It+9GHBDqfuhf/vhtb/p83TdvJ09hOa2VsWv4zvtXUN8vefdWWhdDrEb6+oNchfH2xZbtWKPi3bID5WBqWE9q5Fny7muDe7u0vpFdH8hf+rJ3j1n2a/dHhZ7XXt3lDt+tXsvQXAntUqRe5+Zh37QerexuxZedSvucgALLUhOXIcQyxUQDokuphz0lD5jr8xbY1GJp08Mjf2KU/tp3rkMXuqyacvkSvB71BW4XiJZuF0YDl+GksB49iOXKcsi2en3O8kDpndwxgAXT+fk6bI+sncmytlkdpTiHmwlJaXH8Zu75aA0DalkP4hgQSGBPmYUd5JZ0GP6NbOVxMdh46SVJsJLViIjSf3KkFqzbtcZMRAnefHOiPXqcjOjyExinaLFugvy91E2LIzNVu/r3hkzGbwWajfOtW/C691GXz0XSSosOoFRWG0aCnb9uGrNp28IznuPSPvfRr1+hPy0KXXB97dqW6vHUNhqZnqMs71iFLXHVZFuVpg2IAcxn2zJPoQrWBui62DrIgU5sNttuw7t+Ivm6LP7WnAhEUhj6lOdada8E3AFmQ6YzL++ZXQnu7+8LQ3h0r+bd9Tv9mzcxzroyxl5iwZuVjzS6g/EQG2O2U7j7soasmPjmsTwf0wf7kLv6Vks37tbJz+NmIIZeSu1hrF+fTp4b2bIP5aBpmR74l2z2ve4XNEQO7kDFr0QX1I7mLf3X+t2TkUnbgBJYTGdiy873mk2vq64WPkfITGW7pz1QWFWV4LmVRdvAk5sOnqzO5FNcg2A/nnZ/i344aGP/NkFL2l1LmA2HAWQfGQB3gHzEw/jtjz8+qdJyNCI30kDG06EzA4zMJGP00ZZ9oSwntaccwpDaDgGAw+mJo0g4RFuVMk5lXSFyk66YwJjKUjDz3G+Xr+17C4dOZ9LprElc//CoPjxiMzjEwfnn+Eh68YQA6nXBLo4uKxpbpstmWlYUuOvqcztV65Ag+LVugj4vHlpePb6dO6GJiqpU1hAdjKygBmzbAsqRlY4zTysYnLpLy064BjiUtB2NcRLV6APQxUdgyKtmcm4c+JuqM8h5IScyMl4n7cCaBQwecUa81M8sregGs6ZX0ZmRjOA+9hphIrFmu8rFmZHvIGOMiKD/tCi93lKFPfATlaZXC03PwiXcv26COTbBk5YOUTlkpJRGDuxFz52Bixwx1ymrXqnI+2fjEedbxqkTf0t95bMvLcx7bs7LQR59bWdizsyn+7AtivvqcmEVfIUtKKN/oWlVhjIvEklapnNOyMca622aIi8RSqTws6TkYKuyXkjrzniN18RuEX9/XlSYmqsr1y0If++fnXBVDQiy+jepRtn0vACI0Epnvuq6yIAcR6n5tREgEhqYdsaz/yVOh0OF//6sEPvk+tgPbsJ844DWbK9JX2Gx22FyZC61ziQ/fSIsN7xI5tBunp2rL6LP2HKdenzYIvY7QpGhim9UhOCGKojRX+RSl5xIUV/0Nc7+poxi7aQYRqQlsfr+asroIZOYVEBcR6vwfExFKRpWZret7d9Z88j0vcfXEN3n45iudPrmCU1l57D12muapSYB3fLIICQFfXw+fnJlfTFy464FvbHgwmQXVP8wylVv4bfdRerWu7wwTAsZO/4rhkz9kwZrtrvCQCGS+65prddm9vomQCAzNOmFZ574U2k0mPBpdQgq249pgUASFI4tc/kIW5yOCPOuALq4ufjc8ge/gexARroezxm7XUr7ma+1hid7opqtyH+SUj4vEctpV9pb0HA8f4lMrBt96tSjb71p9EdiiPjF3DgFAHxro0HXhPtm/UW0sOYWYj7hmxiv6xIiBXcld9Ot596n+DZLc7PGt4/kQ2xgXgT4sCEtWPuYjaRfUj1S2Wefng2/9ZFKXvEHUqGFe88k19vU6gV/D2k691jTv9qlnoCOwC9gBjOHvNlusuCiopdQ1QAixCEhCe5o0TUo5WwhxGzARSAP2A2aH7AeACWgE1AZuA24BOgO/SylvdcgdRVu+8RKQKoTYCiyTUj5UjQkvAY0dMvOAq4B7pZRbHbrWAmMd4alAosPel6WUcxwyDwHXAr7AQinl02c53xHABLQnZ9ullDcLIWoDc4FoIAu4TUp5XAiRAnyCVsd+qKLnnPP8v1DN7IV1+zqs29ehT22K74CbMM14AnvGScqXLyDg7klIcxm2U0fcPrYuq9EjcB/k/rZ9P41qJ/DuE6M5kZHD6Bdn06ZRCpv2HiYiJIgmdWuxcfehqkrOyebqsB07TsknnxJ8912E3HMXll27PWYwXPlUk1FFPjWw4ULkM0bejy07B114GDEzXsZ69PiZhf8Geqstu3ORkVBd4VbNOmLwpY6n/C7ZoPZNyJj1Nf6N6hDarxOlOw5RtHZ7tflUVzcrk/XhUtKmfUGbY9orVT5NGp/doDMggoPw63oJWdcOx15UTPikZ/Dv0+vsiaroFmeph4eveRhrZi76yFDqzH8e8yHHMlAv1E/h70fs60+RPWUmsqT0LPa6//UdeDvmpR9Wv1uotGOaNh78AvAb8Qi62ORKGdbQZgHCoHfarPP3q0bmwurcqZc/5tTLHxN39zBibtMemOz4/Bci6iVw87eTKDyVzelNBwiICjnnc/hhwmyETnD5c7fQaGAndn7pOQPkbaozpeqZ/7bD4ZMfu4MTGbmMnjKXNg3rEBSglWdpmZnx0z7moZsGOMO84ZMjXpuKNJmwHjrk5pNlNRNVZ/Iuq7cfolXdBLdl1B+MH05MWBC5RaWMeXMBKbERdL2cs/t3B76DRmL+fv6Zd7718cNvxCOYl8wFs6l6mWr02rOOY3r/cbCY0dVphu/AsZTNewpdSnOkqQiZeRyR2OCcdP1Z2esC/Kgz61FyF/yMwTEAzv5oKeYTGQS0qEf0rVeS9ORtHJ3wVo18sjEugvxlGz2EAlvXx24yY9p3HEPEWdpHtRfVlYkwGghoVtdTRAhCLm3pNut7/v2IC5/UWpSs2cqpx94i5aMXKPl9h3d8crWnd+56M1/7CP+WDciYOp8685+naMXvnrI1uH5n4HegKdAY7R57KVB21hR/MVLtSu111MC4ZtwupcwVQvgDG4UQ3wHPAm2BAmAlUOklMsKBnsAgtHcVugB3ONK2qhjQOngUaCalbHWW/B8FJkgprwQQQuQCtwIPCCEaAL5Syu1CiKuAFkAnIBDY4rC1GVAfbZMBASwRQnSTUnrcoQghmgKPA12klNlCiIrHbW8B86WU84QQtwNvAkOAacBMKeV8IcTdlfT0OY88RwGjAN5+9XnuGDG8qohX0IVFVzqOQhbmnlHWdmgXuqg4RGAIsqQQy/plWNYvA8DnyhFuT+BjI0JJz8l3/s/MKSAm3L1jXLxqI7cP7oEQguS4KBKjIzhyOpOt+46yavNu1mzdi9liocRkZuJbn/D63EHajF2My2Z9dDT2bM+np1UJGDpE2+AFKFu5ivLNmzHUrYstK6taeWtuofYkXa8Dmx1jfBSWDK1sytNy8ElwPe01xkdiycirVg+ALTMbfWwlmyPCsWX+uc3O9I7lt/a8fEyr1uDTtFG1eg0x0diyzryZ2LnqBTDEVdIbG+U2A/xnWDOyMUS7yqdiKW5lLGk5+CS4wn3iI7FkaEtifeIrhcdFYkmvVCf1OsKv6Mzu/uPxiY9yyhb/vhN9SCDlp7OwZObi3yyVorXbtRnihChKnPm4ruMZ7a+ycZouynUuuuhot+XQZ8O3XVtsaenY8zV9Zat/xdi8masM0nMwxlcq5/goLJnutlnSsjFWKg9jXCRWh/1Wh6wtp4Cin9bh31K7mbZmZFe5ftHYMs9+zm44BpjF3/1M6Yq1zmBZkIMIc5WFCI308Be6Wqn4DdfeLRSBwegbtcVss2HbvcElVFaK7fAu9A1bO4NqarM1O5eAbh3Jf/czSlesJWzk9R4yF1znHOQuWk39eU8AIG12Vj33Ma1G9KLF8B6EpcRyZOU2giu9+xocF0FxRr6HngqkXbL3m/W0HzPgLxkYx0aEkp7rqtuZudX45F82c/vAbg6fHElidDhH0rJonpqExWpj3LRP6H9JK3q1d9XjC/XJFZi++x7Td9rmU0F33uHmk2PDgknPc72akpFXRHRoULV6fti0j37t3ZdRx4RpshHBAfRoWY+dR9PoSkVddl3zautyUip+N2rveDrrst2GbdcG0OnxG/Ew1i2rse1c70wji/MQwa4ZYhEUhiypUgcqvZ5kP7oTegwHv0D08anoU1qgr9MMoTdoS6kDXTP8xmp8lyUtB2NCNKAtiTfGRbp8iEFPnVmPkrfoF0o27yXuAe0ewpqdjzE2wqkrsFV9p67zaR/Rt1xBtGOTQmNkKGUH3QeBlow84u4a4hx8nm+fatp/kpAu2jL00B5tsGbmYQjyd88jPZfwgV04/uScc7LZSaV+pDKm7QfRR4Qiy8wUrfqDgDaNKNno/lrGhfjkmvr6sn3HCOnXxanXr0V9qlJT/3YW9gAlaPfMf/yJrOIfjlpKXTPuE0JsA9ajzcTeDKySUmZJKcuBqlv5fSO1qZodQIaUcofUHvfsQlsWXVO+BK4UQhiB24EPKsUtllKapJTZaAP2DkAfx28LsBltNtvT22j0BBY40iOlrPAqndFmhgE+BCp2FukCfFopvIJzzlNKOVtK2U5K2e5iDYoBdNEJiIhY0BswtOnm3GirAhHlWr6kq5WqLe8q0ZbfiSCt0xbh0Rhadsay6RenbNPUJI6nZ3MyMxeL1coP67ZyWdsmbrrjosL4faf23lBOfhFH07KoFRPJ/cP7s2zGEyyd/hhT7ruJ9k3rMfkebdW8Ze8+9LVqoY+PA4MBv8t7Yl7725+eZ+nCReSMvIO88RMw/7oG/0ED8evWDduJMz/RLfptJxEDtPcco67pQd5P2s19/k8bibxa23wnsE0DbIWlWDLPPDAu370XY1Ii+oQ4bcfRTu0wrf5zmwGEnx8iwN957NexHZZDRz31GgwE9OnhFb0AxuREDImxYDAQdEV3SlauP4MmT8w79znTVqSvSv5PG4i8WgsPbNMAW1EJlsw8SrYdwC8lHp+kGITRQMTgruQvcw2qQi5tSdmhk1jScpyyAP6N6xAxuBsFK/4gqGMzyg5os98FyzYQMUy7VgGttXysZ7lW4Nr5s1JpOeubf69zq28AtoxMjE2bgK8vAD5t27ht2mXavh/fOgkYa8UijAZCr+xG0XL39le44nfChmobdvm3aoitqBRrVh7C3xedY2ZM+PsS1LU15v2abvPOfRhrJ2JI1GwOvOIySlat41yJfnYclsPHKZjvvgOu/eRBdJHxiPAYzV+07Iptj/ssUemUsZROGUPplDFYd6zDvGi2NigODAE/xwZIBh8M9Vpgr7TRUU1tDrl6AMJgoGTFWmf6qlxInfNNcfm/sD4dMB3Sdtw1+Plg9Pdl6/zl/PLip2TsOMquL3+l6TCtC4hvnYq5qJSSTM+BcVht12ZXqb1ak3uw2nf8vE7TuonuPnn9di5r474aIi4qlN8dO+HmFBRxNC2bWjERSCl55t2vqZsQzYj+7htoXahPrkAXpr1yo4uJwa9bN8qWr3DZXDuO45n5nMouwGK18eOmfVzWItVDR5HJzKYDJ+nRop4zzGS2UFJW7jxet+co9RwDB/uJA+iiKtXlVl2x7a5SlyePoXTyaEonj9bq8tfvaINiwPfau7FnnsSy2v1LDPaMY4iwGERIJOj0GBq0x3Z4u5sMAa6HEbrYOtpMX1kJlt8WUTZ3ImXvP4556XvYT+wBm8UpGz7wUgqXVfEPyyv7N4d/cPi35JfvxXzwJC005FIAACAASURBVFnvLqZ02wF8UxLwSYrFmBDlpsu0T/OV59s+suYtZXffBzk5eT5lx9II69XOmRbAkpVPxJWXON8vhvPrUwtWbsbXkW/E0EsRvj5VL7u2RNhux5KWc8H9SGWMMeH4piRirB1PYKfm+KbW8opPrqmvNx86gW+dBHzqJRF0aWv8HK8xVOZC+9QzkIJr8rA20BA4+meJFP981IzxBSKE6A70AjpLKUuFEKuAvWhLLs5ExdbC9krHFf9rfC0cdiwDBqMtVW5XObqqONqM7WQp5TvnoF5Uo6NaM86SZ4Wec83zvHjo6ZfYuGU7+fmFXD7kJu4aeTPDBvb903RlC2YRcNdz2icr1i/Dnn4cY5crALCsXYqx1SUY2vfUlrdZyin7wPW5Gb+RjyECg8Fmw/zlLDC5Pntg0OuZeOsQxk6eg91uZ0j3DtRLiuOLZdrN7rW9OzNqaC+enPU5wx5+FSklDwzvT3hI4NkNttkofGMa4VNfAZ0O0/dLsR49iv+gQQCYlixBFxFB5Ox3EIEBYJcEXn012SNuQZaWEjbpOXShIYiwMLBaCb73bjf19ec/wdGHZmDJyOPkC/Op+/Z4Eh++gdJdR8j+dDkABSs2EdqzLc3XztQ+LTHOtety3RnjCO7c1H3ZmM1OyQ8rSPh6Huj1SFMZYQ+OxbRKu2Eo/upbdJHhxM2fiS4wAKQkePgw0q69HV1YKNGvOHbN1usp/XEFZes2OvXmvjKdmOlTQK+jZMlSLIePETTsyprpBbJfnEH8Oy9qn85Z+BOWQ8cIuVZ7D7nwi+/QR4ZT6/Pp6IICkHZJ2E1DOD54FLKklJjJD6ML8EMXF03dP5ZQsmodvg21ZXDRN/Ul66MfKfhZK8Nma2ZhLzNzdNybznM6/uQcGnz8NOj05Hy+nLL9rp07IwZdSu6iX91k689/UntXTULKW+OxpOfik6A9nS/8eROhPdvRdM0s7CYzx8a7rlWdt8YT3KkZhogQmm14j7RXPyXn8+UkPnaLc5dSgIKprxHx2stafftuKdYjRwkYPBCA0sXfoIsIJ+rdSvXtmqvJuulWLLv3ULbyF6LnzkbabFj2H6B0ybeEPnif0/7Tz8yizrznEDodeV8uw3zgOOE3aO0v75OlFK/8g+Du7Wiwcg72MjMnH34DAENUGMmztNlLoddRsOQXildvdurNfvEt4mZp169o4Y9YDh0j+Brt+hV9qV2/xM/fQheoXb/Qm4dyYvCd+DRIIXhQb8z7D5P45UwAct+cq+m12zEvfhf/kU9p/mLjCuwZJzB01GaNrL+f+V1ZXXA4vtfeCzqd9hmb7Wux7d3k1kZqZPPAXlhOpVFrybsIBMU/rMK3YSrRN2k+8ELrXK2JI/Crm4CUkvKTWRybOJOIAZcQEBXC1R8+grTbKc7IY+kDMyk8lUNKj5bc8eurWEzl/DBhtvP0rvpgAj8+8i4lmQVc8fpofIL8EQIydx9n+eMfnLHcvIlBr2fiLYMY+/L72O2SIZe1pV6tWL5wLMu89vKOjBrSkyffWcCwR6chkTxwXV/CgwPZvO8o367ZQv2kOK59TGtD917bh97t8ZpPllYrha+/gSwurmSzjkev68nYt77CbrczuHMz6iVE8eXqbQBc060lAD9vPUDnxrXx9zU60+YUlTDuHW3garXbuaJdI7pUtGu7HfOiOfjf+bTjc02OutxJqy/W9Wd+r1hXpzHGtj2wpR3F/0Htk0TlSz/SIqWd8lWf4zvkPq2e7/4NmZuGobm2oZh1x68Y6rXB0KIb2O1IaznlS989Y17lqz7Hb/A9AOR/t4ayAyeIvLGfdn4f/0Dhz38Q3KMtjVe/4/hck1anA9s1JmJYT0x7jtLwe81n5C5YQd35z2CMicBuKqP2dO0NtYpP+tTEJ2d9sBT/RrWdaQGCOzWhPC2H5OfvvLA+1Wbn+BNzaPjp0/gmx5H25gISHrwWcPUjvslxmPYcq1k/Uons9xYRO+Fm6v/4NtJkJnvO117zyTX19RKo9+2b2EvLyHl3IbETRriVxYVcv7B+HUmedCeGiFDqz3uS0l1HKoqiK9qqTAvaPfpdwLkvA/mrULtSex3xZ++aKapHCDEYuENKOVAI0QjYivbe8EtAG6AQ+BnYJqW8x/GO8bdSygVCiDqO42YOXZXjjqINaCWwWUpZ+yw2tAVek1JeViXsG+BXKeV1jrBn0JY3O5dSO46bAZOAy6WUxUKIRMAipcykCo6l1AvRHgTkCCEiHMvIlwBfSik/FELcCgyWUg51hH8hpfxICDEWeEVKGeRYSn1OeVbGkn3Y6xXVGKUNVIruu9KreoPf1L7nWLZ5yZ9Inj9+bQaR3q271/XGrV4FwMbEoWcXPE/an9LeUT3e7nKv6gVI/mPFRdMLcKjZnz9UOR9Sd2o3mn/UGuJVvQDtTi5ic9Jgr+ttc2IxAGlde3hVb/wabffVnXW92/YAmh3+lsPNPT9VVFPq7viJ4keu8rreoCna9zQvls0Xq75NTb7pzwXPkwnHP/K6zsqUbfT8Bm5N8Ws/7KL6ZNOK2WcXvAD8Lx9F8UPe9fUAQa8spHTaGK/rDbh/FgBbaw/yuu5Wx5ZctDbi7f4UXH2qt21ud1L7VvvF8skXSy9ctLI4h41C/v+Un9zxtx/E+dRq/o8oywrUUuoL5wfAIITYjjbQW4+24dYzwDpgOdpS4QtCSpkDrBVC7BRCvHIGse2AVQixTQjxoCPdJrRB+ftVZDcA3znsnCSlPC2l/AltGfQ6IcQOYAFQ7feOpJS7gBeAXxzLxyu+XH8fcJujHG4GKj5eez9wtxBiIxBaSc8556lQKBQKhUKhUCgUfwVqKfUFIqU0A1dUE7UKz0EpFbtOO46Pos3WVhdXp9LxWT/FJKW0AG5TZkKIBLQHHlXX9O2XUo6qRsc0tI2y/hQp5Ty0nfkqhx1Fe/+4quwRtPePK3jpQvJUKBQKhUKhUCgUiouNGhj/i3B8TukFYJxUe7grFAqFQqFQKBT/TtStvtdRA+N/AEKI5rjv7AxgllJ2rBwgpZwPzK+aXkr5zHnkFQmsqCbqcsfyboVCoVAoFAqFQqH4V6EGxv8ApJQ7gLN9z9ibeeX8VXkpFAqFQqFQKBQKxd8BNTBWKBQKhUKhUCgUin8Sdtv/24J/HWpXaoVCoVAoFAqFQqFQ/KdRA2OFQqFQKBQKhUKhUPynEVL+7b8NrVAAqIqqUCgUCoVCobjYiP+3AedC+dE//vb3xj512v0jyrICNWOsUCgUCoVCoVAoFIr/NGrzLcU/gqL7rvS6zuA3vwXAkn3Yq3qNUXUBKHnqeq/qBQh87jOOtOztdb0p25YBMD/xJq/qHXHqIwB+T7jKq3oBOp7++qLpBSh5YYRX9QY+rn1JbUvyYK/qBWh9fDElj1/jdb2BL3wJQMFtvbyqN/T95QBsrzPQq3oBWhz9hh0p3tfb/Mg3WNL2eF2vMb4xwEWzeWPiUK/rbX9qIYvibvC63iHpn3hdZ2VKnrzW6zoDJ31xUX1y8QTv+4ugqYsxH/jN63p9619C+bHNXtfrU7sNACWTb/G67sCJ8y6aT15/EfqnTo7+yds2tz6+GLh4Pvli6QX4o9YQr+ptd3KRV/Up/lmogbFCoVAoFAqFQqFQ/JOw2//fFvzrUEupFQqFQqFQKBQKhULxn0YNjBUKhUKhUCgUCoVC8Z9GLaVWKBQKhUKhUCgUin8QUqql1N5GzRgrFAqFQqFQKBQKheI/jRoYKxQKhUKhUCgUCoXiP40aGCsUCoVCoVAoFAqF4j+NesdY8Y9B37gNfleNAp0Oy7qfKF++wC3e0LwjPv1vAinBbsP89Rxsh3cDYLxsEMbOfUGAZd2PWFYtOed8n3jxNVav3UBEeBiLPpp1fjbXa4lP/1tA6LBu/hnLr9Xnq0uoi9+o5zF/MQ3b7t+1QL8AfAePRhdTCwDzIlfe/pe0I+KRuxA6HUULl1Iw93M3fcY6SUQ9NwHfxvXInf4+hfO1stLHRhP9wsPoIyNA2ila8D2Fnyw86zm0f+5mEnu2wmYys/bB2eTuPOoh03X6WCJb1sVusZKz9TDrHpmLtNqc8S3XzsBuMnPowbco3eH53WjfpBjqzRyHISyIkp1HOHTvNKTFCkDtSSMJ69kGu8lM6f4TBLWsh91kBqD5yjdAQuneYxx+8C2k2XLOuirbEnfnlUTf0AukyyZ93eb4XnUP6A1IUzHYrEhzKWXvPul+7eJT8Lv1acwLZ2DbuxEAQ/s+GFt11+rbll+wbvzRKd9k9SxyPltGxttfeZRD4rN3EtqjLXaTmWPjp2HaqdmX/Mq9hFzeDmtOAXt73+eWJurWAQD43/catsyT6ONqg06H9Y8VWFZX/z1GXWIqfmNexPzZ69h2rXdFCB1+d72ELMzF/OFLzmBDs/b43XCX1vZWL8X8/Wdu+gytL8Fv6K0g7UibjbJPZ2I7sBMMRgInvo4wGEGvx/LHasyL5jvTNVz1DrmfLyNrpntbBkh4ehTBjrI4OWEapl2HEL5GUj9/CeFrROj1FCxdS8br2rdv4yfeRujAS7Uy3vUl2bO/JnPapx56458eRXD3ttjLNL1luw5VKhgd9Za8hiU9l2N3PAdA7LgbCe7dEQB9RBK//PgtL735DjabnWEDenPHjcPc9BcUFfPklOmcOJ2Or48Pkx6+h/p1a3Pk+CkmPPuKU+5kWgaTn3mMvoO17xhHj7marFme5XC+9qYuehW/xinOz3gYY8OxZOS56fRJiiH17fEYwoMo3XGYw/e52kjycyMJ7amV+5EHp1PqqIMt1r+Drdjk8XmQ7j+9QEijJKTdTu4fB9hw++tYCkvdZFJu70Pqnf0ISonj+yajKc8tcosPa1WXy757zuPcLwb6ei3xGXCb5pM3rcDy6+Jq5XSJqfiNegHzF69j26X5ZP9xb0F5GdJuB7uNslkTnfIX0yfrG7bGd/CdWvv7fRmWlZ6+A0CXVA//e1+m7KOp2LZr3yn2vfZe9E3aIYsLME119x1rNu1gyuxPsNvtXNWnGyOvGeAWX1hcwlNvzOVEeia+RiPP3n879eto/dFTb7zHLxu3EREawsK3n3fXu3ErU2bOx2a3c1W/Htxxvfs3dwuKinnq1Xc4kZaBr48Pz40bTf2UJGe8zWbn+nseIyYqghmTHq72XEHz0T69btT83dZfsKz/zr08khvhN+x+7AVZmt59m7CsXeyWHi6eT+5w9HNsRaXsuWHSGfu9+jPHoQ8LonTnEQ46+iq/eomkvnYPgc3rcmLKJ6TN0mwO7d7ambbZ5vnY8go59tB0Sjfv84q9AE22fUrWrK+87pOb7v6SrNlfk/mGp08+m159RAjGuEjspWVkvfM1WTMXED/xNoJ7dXCmT35pLCFdW2A3mTn64JtOnxXSvTXJz94Beh3Zny4jfYb2DWh9WBCpb0/AJymG8hOZHBr7CraCEgJb1af2lLsq1G4DngEWAsHAr5VMrgV8BDzgcTJ/NepzTV5HzRgr/hkIHX7XjKV01tOUvHgXhraXoYtLchOx7ttG6ZR7KX35Pso+mYbv8HsB0MXXxti5L6WvjqN0yr0YmnZARCecc9ZD+vdm1mvP/7mgh80Cnytvp+zDlzC9NR598y6I6MTq5frcgO3gNrdgnytuwXZgK6bp4zG9/TD2rFNahE5H5GP3knHXY5wcegeB/XpgrJvsltZWWETOlBkUzKvSudls5E59h1NDR3L6pvsIuX6QR9rKJPZsSUhKHIu6jmfdI+/RcfKt1codWfgbi7s9xDeXT0Tv50P9G7q7xW/rcjdHHp5FyuRR1aZPevxm0uZ8w7au92DNLyZ6+OUAhPZsg19KPNu63E3WFysJ69GGbV3u5vgUrePdecXD7Oj5AEKnI3Jw13PWVdkWY1wEsSMHOHU5y7/fCEzvPkHpK6OQpUXYju3FtvcPd8OFwKfnddgO73AFRSdibNUd0/vPYJrzBIb6rRARcc74PZffQ/igS/Gr715/Q3q0xa9OPLu7jeH4ozNIemGsMy7nyxUcGvGsR7kFdW5OWB9t0GaaPgF9rVTK5r2AadqD6Ft0QUTX8ixsocOn703YDmz1iDJc0h9ZUc8q4XfzvZS8/hjFj4/E2LEHugT3OmPdvZnip0ZR/PQYTHOn4n/bOEeEhZKXJ1D89GiKnx6NoVl79KlNnOn2976bsEHd8K3nXhbB3dvik5LAvu6jOfXYDBIdZSHNFg7f8DgHrriP/f3vI/iyNgS0bghA0dptzsFd7kffEXlT/2r1+tZJYH+P0ZyaOIPE58e6xUfdNhDzwZNuYVmzv+bgFdqNpLWkgBemzWbmlKdYMm863//8K4eOnnCTn/PRAhrVS2Hh3Gm8OPF+XnrrXQBSkhP56r03+Oq9N/hi9qsE+PvTs99AZ7rQM5TD+dgb3L0ttqISdjW8isPDHwcg4cHrqErS4yPImPMNO7rejbWghKhKbcQ3JYEdXe/i6CMzqT15tFu6fdc8ya4+45z/Yy9vhbTZ+SblVtZc9TxB9RKof98gj/xyN+zjt2tfpPRElkccOkHTJ4aTsWq7Z5y3EQKfgSMpm/8ipukVbeRMPvlGbAc924hp7rOUvf2w26D4ovpkocN36GhM7z5L6Sv3YGh9KSLWvZ5UyPkMuAXbvi1uwZY/VlA2x9N32Gx2Xpz5ITOffZBFb7/A0l9+59Bx97Y/54tvaVg3ia/emsQL4+5kyuxPnHGDenVl5rPjqqrFZrPzwlvv8/YLj7B4zlSWrvqNQ8fc29S7ny6mUWptvn7nZV54aCxTZs5zi/9o4VJSkqu5Lm7nK/DpM4KyL17FNHsi+iadEJGe/brt5H7K5j5F2dyn3AbFFenB+z458rpeAGyocx0H73uTumfo95Kr9FUxjnZozSvm6JPvOQfEAOh0pLx4p/OvNTOXI/dMdWv/Ne1DAPb3uTg+OecsPvmMem96EqRkf997KD92mohre+NbL4miNVvZ3+du13lf2pKdXcdy7JG3SZ48xlleyc+PZv/Nz7Grx71EDL4Uv/pafxh/9zAK125n56V3Ubh2O3F3aw83TXuPsbv/+Aq1/YB30CYQi4BWlX7HgK89ClPxr0ANjC8SQoijQogox3HxX5TnrUKIt84zTR0hxM6LZZO30NVugD0rDZmTATYr1s2rMTTv5C5UXuY69vFzzv7pYmthO7YXLGaw27Ed3ImxRedzzrtdq+aEhgSfv8216mHPTUfmZYLNhm3HbxgatfOQM3Tqh3X3BmRJoSvQ1x99ncZYN6/U/ttsUKbNwvg2a4jlxGmsp9LBaqXkh1UEdL/ETac9N5/yXfuRVqtbuC07l/K9BwGQpSbKDx9HHxN1xnNI6tuWQwvWAJC9+RA+oYH4x4R5yJ362TWoz956iID4CA+Z4s370YcGYowJ94gL6dqc3G/Xaem/XEl4P+1pcHjfDmQvWAWAX2oi9jIzxphw59N331rRoNeh8/fFkpF7zrqq2iIMenR+PqB3uUR7biYyPwvsNmy716Nv2AZr5dlVwNCuD9a9G92unS4yAdvpg2AtB2nHdnwvxna9nfHSYiXvm18J7dPBTVdonw7kfqVd79It+9GHBGJw2FeyYTe2fE83EnVzP+csh65WPezZpx31zYpt+1oMjaupb537Yd213r2+ASIkAkPDNlj+WOGRxp55GpmVBjYrlg2rMLbu4i5gdrU94eunrdqoGqc3IAwGdAm13coi/5vVhFS6MQMI6dOJ/K9/dpTFPvTBgRiitbKwl2r6hEHTJx152YtLKD+WpqXZtBdLRi4hvd31BvfuRJ5Dr2nrPq2MHXoNcZEE92hP7uc/uZ97scl5vGP3PpJr1SIpIQ6j0cgVPbvy89rf3eQPHTtBpzYtAKhbuxan0jPJzs13k1m/eTvdL7sUPa5VFQXfrK6xvcG9O5H3xXKnPKDV6yoEd2lO7nfajGL2lysJ76vlG9a3AzkLtDpYcpb2WkFc37YcfOd7pM1O3uaDICWBKXEecgU7j1F6IrtaHakj+3L6uw2UZxecMR9voatVD3tOFZ/cuL2HnKHTFVh3/Y4sLqxGiycX0yfrkutrNuc6+r6tv2Jo6u47AIxdB2Dbvg5Z7F6O9sO7kaWevmPn/sMkx8dQKy4Go9FAv24dWLnefVB9+PhpOrbUHmSlJMVzOjObnDxNf7tmDQkNDvLQu2PfQZIT4kiKj8VoNHDFZZ1Z+Zv7A8VDx0/SsXUzAOomJ3IqI4vsPK2NpGfl8OuGLQzr18NDd2V0CXWx52W4fPSe3zE0aHPWNNWlB+/7ZEt6jvN/wcotZ+33chx9VValvsqaU0DJtoNuq66CWtfDfCLT+T/vm18J7dkWW2FJje0tWLbB+d+akXvRfLI1I/e89Po1SKL8WBqWtByE3kDRmi2E9OlI8a9bwOaaKbVkan1/yeb9GEK0sg5sVR/z0TTKj2cgLVZyF69xPgAI69OBnC+1csqp5P/sZeWV9frhtobMSX0gBvcZZMW/CDUwVtQIIcRfshxfFxaJPd8122DPz0aERnrIGVp0JuDxmQSMfpqyT6ZpsmnHMKQ2g4BgMPpiaNIOEXbmwaC3EMERyAJXBykLcxEhEVVkwjE0bo914zK3cF14DLKkEJ+hY/EbOxmfwaPA6AuAPiYKW7qrLGyZ2Rhiz/98DAmx+Daqh3nH3jPKBMSFU3radQ6labkExJ35RlkY9NQd1pXTK6uf/Sk/nYNPnHsZGCKCsRWUODuk8rQcfOK0a+sTF4H5dLbzuDw9F5+4CCzpWkfY7MdXaLP1PWxFpRT8su2cdVW2xZKeS9rMxbTe+A5ttr7njJdFrvPG6As2G9JxIwWOa9ewLdbNP7udjz3rFPqkRuAfBAYf9KktEeEx7uWQloMx1r3+GuMiKU9z2WdJz8YY51nHK+ObkkBgB+3G1WfoGLBYXPYX5nq0ERESgaFJR6wb3OsbgM+A2yj/4SOo5vMPMtd1Q2bPzUKEV9P22nQh6MW5BDzwAqa5UytlqiPo2VmETFuAddcmbVl6JSzVlUVsJOWVr1V6jqssdDrqfz+NJps+pGjNFkxb9zvTWBxpwq/tTenWvR7lZ4yNxFK5jNNcehOeupO0l96vdmla7ISbAcgsKCE2MsQVHh1JZlaum2zD1Dos/1V7gLJjz37S0rPIyHIfFC79eQ29LusKNtcgyVL5HC/Q3gr52Ak303DtXADnw6AKDOHubcSS5qpnPnGRlFdq71p+jvYqJQ0+fZomS13X1j8+HNNp1/nrfAwUVPOqxZnwiwsnvn97jsxbfs5paoIIqeKTC3IQwdX55A5YN/5UNTkAfrc8jt+YlzC0u9wZdjF9sgiNROa76oDMz6m+XTfrhGXdD+ecV0ZOHrHRrnOPjYogM8d9yX2DlCRW/LYJgB37DpOWmUNGFZmqZGbnERftsi82OtIjTcO6tVm+RnvtZMfeg6RlZJPhaEcvz5zPg3fcgE539ttTERSOLHTVPVmUiwj27Jv0ifXwu30SvteOR0QlnjG9N32yb4o2c93kq0kEtqx33v1edfjERWIrdr2iEHljP8KHdkfn71tjewPbN3b+929R/6L45IhrelOyZe956TXGR+PfvJ5Tb+nmfR7pAQrXulZslTt8lk98hFtZlKfn4ON4YG+ICsOSqdVJS2YehshQp1xg6/oVhzuAMYD7kywYDnxO9YPmvx5p//v//mGogbEXEEIsEkJsEkLsEkJUv2ZGkxNCiFeEEDuFEDuEENc5wt8WQgxyHC8UQsx1HI8UQjzvOL5JCLFBCLFVCPGOEELvCL9NCLFfCPEL0OUMWVfkH+vQv83xq3ikrRdCzHHY/5MQwt8hf6cQYqND9ishRIAj/AMhxGtCiJXAFCFEqhBivUP2ucoz5EKIhxzh24UQzzrCAoUQ3zn07qwoh/NGevol6/Z1lL4wFtO7z+M74CYA7BknKV++gIC7J+E/9llsp46A3eaR1uuIasKq2OxzxS2U//SJ57no9OjiU7BuXEbZzIlQbsZ4qeM9LeGpWFZTFmc1zd+PmFefIueVmciS0rMInl9enV68lYzf95K5Yd8ZZTzTV1NQFTKV83ccSynRhwYCsP+WyWxpfQe6AF8ir+p27roq2aIPDSS8bwe2dhzLltZ3VGuzLrEeMjfNLcyn942U//y5x7WTOaexrPsWvxsexm/4BOyZx6vvHM6nHM6AMOjRh2qzNtatq9HXbXbW9D79b6X8R8/Br75hG2RJAfbTnu/BVUs1Zlk3r6X4sdspnf40fkNvqyRrp/jpMRSOux59SiN0ETGeiaue59najt3Ogf73s6fzbQS0bIBvA8ey00rXV1ptlG7a61nXqi1iSXDP9lizCyjbechTAMiY+qGWtbkUYfB1i6tare64YRiFRcUMG/kAH3/9HY3q10Wv1zvjLRYLq9ZuoGXThtXaUiN7hcvefV1uByBiYJVuoZp24GojnlEVcXuGTGR3vwnsv2kSAJGdGrnpanD/YJCQsWJbNUqqp/mkEeya9CnY/6p7zGpP0O2fT/9bKf/p42rbXtmcJymb+ShlH76IoWNfdLUdA4q/0idryt3++g6+A/N382p8EyqqnMfIawZQWFLKNfc+xaffLqdRajL6PxmwymqcQ9XiGXndIAqLS7h6zKN8svhHGtWrg0Gv55f1m4kIC6Fpg7rnYmw1mbvnbU8/SumMcZTNfRLrpmX4Dav0bu05pL9QnyyM2nzBsUnzqP/OeO/oFrjZnDb1Y6TVRuxdw6oInb+9ukB/5//aMx6pPl1NfbJN88nnpVdKCn9c79RrjIus9nyKfqnyyoOsXvG5NMmSLQcqDtsDE9FmjitzPeD5orTiX4PafMs73C6lzHUMKDcKIarfGQOuQns/oSUQ5ZBdDawGLgWWAIlAvEO+K/CZEKIxcB3QRUppEUK8DdwohFgGPAu0BQqAlYD7Wih33gR+kVIOdQysjkX6MQAAIABJREFUg4BwtKUhw6WUdwohvgCGoW0s8LWUcg6AY4A+Epju0NUA6CWltAkhvgWmSSk/FUKMqchMCNHHobsDmpdaIoToBkTD/9g77/Coiv5v37M1vSekEEroRWkBFUHpgqKAiI+gj70CokhRwYK9g0q1olgQRUWkNymCINKL9BJCem+bzZZ5/zjLbjYJ0jbvTx/nvq5c2T0z8zlzZme+c6aTJqW8weXP011XCVcnw4MA80bczs1XXed204VFefX2VsVxdB+6qFhEYAiytAjb5pXYNmujZKb+d3r1wNcWVUfsREgEsti751yXkIR5yGOae0AwhiZtsTodOFMPI4vycKZqU+zs+7dg7Kqt3XNkZqOPjXZr6GOicGTlct4Y9MRMfp6SJWsoW/1rNedmd/Wiye3aNLbcnccIiPc8Q0BcBJbMgmphAC4fPQhzZDB5G1Lov+KVGv2Y4iOrbQRkzyvSGrp6HTicmOIiqXBNi9YHB9B46uPYi0op3XmEwMsaYsvMJ7SrNlXVcigVaXeQv2QLwcnNyf1h/Vm1KtJzMcdHUVIlLqFdL8d6KhN7XpWpxcGu5xY69PGNsG2rMqof1xDzIG2jDhEQjKFxG6xOB45D27HvWo9913oAjN1uQVaUQxPPximmuEj39K8z2DJyMMVFcWZinDE2yj09/GzY0nMpXPobMff0x3l8P3S/BQJCoKxIy29VyoguoRHm/zzuinMIhqbtsDod6BKboG+ejH/TdmAwIcz+mIc86kmLSo1ZXUQ0suDs+c1xaA+6mDhEUIj3VFRLKfaDu9BFx3n5N9aYFrmY4qM40zwwxUZWSwtnUSklm/cQfG0HrIdSsGXk4N+uKQCnHn+HqHtuxJ5ZXdcY5xnJM8ZFYs/MI7Tf1YT06kRw9w4Iswl9UAB1pzxB6ujJXuFjwvzJyPY8e2Z2LtFR3iNBQYEBvPyU9gIupeS62x6kblwdt/uGLdtp0TSJYH8z6D1VsDE28qLiqw8NRhfoR4udX1O0dJOXf4CgK1p6fa9a3oxxnnxWkZ6LqVJ5N8Z5yuuZ/xH9tf7U5FkjyVy1E//4CBJv7Ups7/bYikopz/jrEcXKhLVpSMcPtHxmirjw5SoXiizyHm0VoZE12ORGmG89Y5PPlBEnjj+3evyWFuHYvxVd3cZA7dpkWZjrNcNJhEVWL9eJjfG7Y6zmHhiCvkUHrA6He9OwmqgTGe4epQXIzMkjOsJ7mUxQgD8vPX6fFg8p6XffOBIqPWeNulER1cpITIT3SG5QYAAvj33Yrdv3zlEkxEazdO0mftm8nQ1bd2KtsFFaZuGp16cxeean1e4ji71nYIngCGRJlbqp0vIqx9Hd0OdObSaPpaRa+Eu1yVF3Xk/k0N6YEqIp2bIPc2IdSnceAafEXDeaiguo92qiIj0XfUigV3xLdxzEv3Wji4qvO0x6LkWrthLavQMA0unEnJTgc5uc8tg7RN174wXp2jJyMMZHuXUDO7WidOs+AMIH9/CkRbynfJjitPDCaMBUyRaaYiPdM83sOQUYY8KxZeVjjAnHnlvjMo4/gVKgNXBmLUAbtHbTtrMkp+J/ADVi7BtGCSF2AZuBRLTGYE10AeZKKR1SykxgHVqv1AagqxCiJbAfyBRCxAFXAZuAnmiN361CiJ2u70nAFcBaKWW2lLICbXrHX9EDmAngisMZa3BcSnmmy20b0MD1ubUQYoMQYg9wO9CqktZ3Usozw65XAd+5Pn9dyU8f198OYDvQ3JU2e4BeQog3hBBdK8XDCynlh1LKZCllcj9DEbroeEREHdAbMLS/Bvse70pfRHleuHV1G4He6F5HKYK0trcIj8bQ5ips29b9dUr5AOfpo+giYhFh0aDXo7+sM/YD3vbUMmUUlimPYpnyKPb9W7Au+hTHgT+QJYXaS1yk9kz6pNY4s7SNUaz7DmKsl4AhIRYMBgL7dqNs3W/nHa+oSWOwHUuh6Iua+28Ofr6KRX0msqjPRFKWb6PRLdqmVlHtG2ErKsOSVb1h3HhoN+K7XcaGEdM5+NlKd/jKBLVviqOozD2FqTJFG/cS0V9b9x01pDv5y7VpdunTfsByOJW9vcdgOZyqrSXOykcXFACAo1h7BQjpchkW1yYkZ9MqWLGVqFu6VYuL9XQOQe2bovP3Xoupi6iDCI1C3+gyEGDfs8nL3TJ9jPvP/udWrMs+x3Fou+YYoL3ki5BIDM2SsW1a5A4njAbCb+zqta4LoHDl70QM1jokAto1xVFcir2GtKpMwYotBHXWOgmkpVRbx2v2A70B/eVXY6+yWZjlnRFY3tb+7Ps2Y134MY4/t2Jb8TWWNx/G8vYIrPOm4Di2F+t3U93h9DEJiKhY0BswduqGbYd3WuhiPJve6Oo3BoMRWVKECA4Ff9fLnNGEoWV77Ps8ZUAYDYTdeA1FVdKiaOUWwm7u4UqLZjiKy7Bn56OPCEHnejkUZhPBV7fFelT73XWhwZiTXJuNORyE3ngNRau8dYtXbSHcpevf1qOb+dYcDnS+h4Nd7+fUo29Ssmm3u1FsauCxK5e3ac/JkydJTc/EZrOxdM2vdO/svS6xqLgEm2tK+/eLV9KhTSuCAgPc7ktWb+D6ntcgbRaE3pPnLja+Jx94ieJftvFn22EUrdhMxO393P4Byg+lUJXiTXuJuEFr4EYN6U7+Cu2+BSu2EnmLlgcDK5URnb8ZXaA2cJLzrbZ0YMfoD0lf9geNH76eJiNv5MA732MrLMNag304Gys7Pc6Kjo+xouNjpC06eyPOVzhPH0UXGVfFJlcpI5NHuv/s+zZjXaSVEYxmbe8KAKMZfePLkZla2tamTXaeOowuKk7rnNIbMLTtimOfdz4pe/VB95999yasP3zwl41igFZNG3IyLYvUjGxsNjvL1v9OtyvaefkpKinD5to86fvl62nfqhlBAf41yblp3awRJ09nkJqehc1mZ+m63+h2VYcquqUe3aVr6HBZC4ICA3j8vqGs/no6y7+YylsTRtGpbStef2pkjfdxph1HF67ZaHR69C2uwH7Ye1xABHr63HVxSSB04FrKcSY8+MYm58xZwsF+ozn96uc4irV9CfyS4tAF+mEvKDlrvRfpqquiK9VVNVGy8wjmBE9DL/zGruBwUH7Ys/nfxdYhhphKHQxGAyG9OtWKTb5QW19+PA1Tg3hMjeoS3KUd5sZ1KVr5O0HXtif6Yc9IeaSrXg9srz2zLSuf0l2H8WsYhykxBmE0EDGgCwWuexes/J3IIVo6RQ7pToHL/pkSYyrvM1IfaAacqBTdofzdRoudjr//3z8MNWJ8iQghugG9gKuklGVCiLVUn3rh9l7TRSnlaSFEONoueOuBCOBWoERKWSy0+U2fSymfrhxOCDEQ36xzsFb67ADO1HyfAQOllLuEEHcD3Sr5K+XcCOA1KeUH1RyE6ABcD7wmhFghpfzrszqcTsrnzyJg+IvakRWbV+LMSMF4tfYSaNu4FGPbzhg69tA2qrJVUP7ZG+7gfvdNQAQGg8OB9btZYDmf6GuMe/51tu7YTUFBET0H3sHw+/7L4BuvO3dAp5OKxbPxu3OCdpzE9l+Q2akYkrUdK+1//PW6uorFszHfMhKhN+DMz8L64yxMXW4Eh5Pc16YRO/M10OkoXrAc29GTBA/pD0Dxd4vQR4YTP3c6usAApFMSesfNpA66H1PThgTf2JuKQ8eIn6cd/5Q/tXpv/BlOr95JQo82DNr4DnZLBZue+NDt1mPOWH4b9zGWzAKufP0eSlNz6LdwEgApS7ay+13PUUFtNs3AabFybLRnb7hmX0zk2NgZ2DLzOfXKFzSe+QSJ44dRuvc42XO1tClYvY2wnu3d4QvX7XJ/Bmi9/G2k3YkhNJDUt7UjhM5X60xcSnccJm/xb24td/ovn4Pf0PGIoFAcJ/Yhc05jaK9Vpu5N0c6C3+BRCP8gpNOBdfkc98sYQIs108idt5ryQ6eIvKMvALlfLqNozTZCuifTcsMs7aiNsZ6GaYOpYwi6qjWG8BBabfmE9MlzyZu3irx5q6j3ljbiZv7PKCpWfYPf3RNdx4P9gsxKxdBJ2/irpnXF54vlq6kEjnldK3sbluFMO4mpm5bfKtYuwpDcFVPn3tqRVhUVlM3UdnEXoREE3v8k6HQgBLat67Dv9DQYmq6aQf63q7AeTiHidi0t8r5aRvEvfxDcPZlm6z7UjvAYp+0XYIyJIPGdx0GnQ+h0FCz+leI12stkwvMP4CgqRRcZSsu931K+/7imO8yl+7VHt+naD5EWK6nj3zvns8eOvxtzkrY20RgYyoRRD/DQuBdwOB0M6teLxg3rMe8nbW3nfwb05VhKKhNefQ+9TkdSg0ReHO95sbeUW/lt2y6eH6PtvOooysAQoU07LFz86yXHt/iXP4h7/kFaHfzBPT055Tlt3XyTOc9wYtx0bJn5pL4yh6QZY0gYP4yyfcfJcZWRwtXbCO3Rgcs2ztSOa3pCy4PG6DAaf6JNsRSuaeFZrn0EOswYgSHAjytmP4ElNYc2b9zLric/5cqvxrPziQ8pzywg6b7raDKiP+aYMLqveZ3M1TvZOeajc6a9z3E6qVj0KX53TfTY5KxUDB1dZWTr2cuICArFPMw1KqvTY9/9q+ckgdq0yU4n1h8/xP+BSSB02Lauxpl5CsNVWj6xn2Ndsfn2MegbtUYEhhDwzCdUrNDe6w16PRMevp1HnnsHh9PJwN5daVw/gW+XaLbt1uu7c/xUGhMnf4ROr6NRYjwvPHavW3f8m7P4Y88BCopK6HXXEwy/fSBDm3TWdEfezcMTXsPhdDLoum40bpDIt4u0tL21f2+OpZxm4psz0el0NKqfwAtPnHUF2tmRTipWfoHfbeM0e7d7vWaj27ls9I5f0DfviLFdD6TTAfYKrD/NqB7+1jE+t8lBydoU+8tXv0tFZh7Hn/bUm5XrvZRXvqBJpboqy1UOjdFhtF76Fvpgf3BKYu/vz+5uozgx8WOaf/mM9vtFhWGsE0nJln1E3tHXJ3UIgNDrKFz0q89tcqt9lWzyhegCTZe+j7OsnJyPFmA9nELSN6+47RCAMT6K1r/Owllu5cQT72sXHU5Snv2Ipl89Dzo9ufNWUX5I60RIn/YDjWaNI+q2XlSczuHow28CENSpJXHDbz4j+yMwHKg8vfBWtPdWxf8w4kLXwSi8EUIMAO6XUt4ohGgO7ERr4H4GJEspc4QQJVLKICHEzcBDaAUrAm16xhVSygwhxGdoI7o9gEhgPjBfSjnaNZL8E9pU6iwhRATauWoVaKPU7YEiYA2wS0pZYxerEOIbYLOU8l3XVOpAVzwWSSlbu/yMBYKklJOEEDlASyAfWAKcllLe7YrrIinlfFeYxcAcKeU81/Tnya7n7QO8BPSUUpYIIRIAG1qHTJ6UstzVuL9bSjnwr9K5eFR/n2fU4Pe1UTxbznmuqzxPjFHa+qjS527zqS5A4IvfcLxN73N7vEAa7tJeWuYk3OFT3TtPfwnAlvibz+Hzwrki7Yda0wUofeVOn+oGTtTO791Rb8A5fF447VJ+onTiEJ/rBr6iTQQpvKeXT3VDZ2svgLsb3HgOnxfO5Sd+Zk9D3+tedvxnbOl/+lzXGKe9RNdWnLcmDPK5bsfTP7IgdpjPdQdmfH1uT5dA6bO3+lwz8KVva9Uml4z1vb0IevsnrIc3ndvjBWJu0pmKk9t9rmuqr+02XfraXT7XDnz681qzyZtroX660lU/+TrO7VK0o6FqyybXli7AH3X/8vXxgklOXQBnGcj6u2E9sO5v34gzN7/2H5GWZ1AjxpfOMuBhIcRu4CBaQ/Vs/Ig27XgX2kjveCllhsttA9BHSnlECHESrcG6AUBKuV8I8QywQgihQ2tcjpBSbhZCTAJ+A9LRpivrOTuPAR8KIe5DGxl+xBXubDwLbEE7s20PWmO8Jh4HvhRCjAEWo613Rkq5wrU++jfXph4lwB1AY+AtIYTT9SyP1KiqUCgUCoVCoVAoqvMP3PX5745qGF8iUkor0K8GpwaV/AS5/ktgnOuvqs4nwCeuzza00dzK7vOoYQ2xlHI2MPs845oJ1NTN2LqSn7crfZ6Ja01yFZ27q1w6DVwppZRCiNvwbFSAlPI9oOr8v6PA8vOJs0KhUCgUCoVCoVDUNqphrPAFHYBprrXQBcC95/CvUCgUCoVCoVAoFH8bVMP4fxAhxESg6oLD76SUNZ+hc4lIKTegbWOvUCgUCoVCoVAoahunmkrta1TD+H8QVwO4VhrBCoVCoVAoFAqFQvG/hjrHWKFQKBQKhUKhUCgU/2rUiLFCoVAoFAqFQqFQ/JNQu1L7HDVirFAoFAqFQqFQKBSKfzWqYaxQKBQKhUKhUCgUin81QjtaV6H426MyqkKhUCgUCoWithH/1xE4H6x7V/7t343NrXv/I9LyDGqNseIfQfn2hT7X9Gt/EwClz93mU93AF78BwJZzzKe6AMaoJHKuu9bnulHL1wGwNWGQT3U7nv4RgLTO3X2qCxC/6Zda0wU43qa3T3Ub7loJwI56A3yqC9Au5ada0wXI6unbPBezWstv+xvd4FNdgJZHF3OyfS+f69bfvoqyN+7xuW7Ak7MBai3Of9Qd6HPd5NQFTKp/u891J538yuealbGl/+lzTWNci1q1ydYD63yubW5+LaWv3Olz3cCJc7DMfd7nuv5DXwBgZ/2bfK7d9uTCWrOdm+Nv9rnulWk/AL6vR87Y+tqyybWlC/jcxiWnLvCpXq2ijmvyOWoqtUKhUCgUCoVCoVAo/tWohrFCoVAoFAqFQqFQKP7VqKnUCoVCoVAoFAqFQvEPQkrH/3UU/udQI8YKhUKhUCgUCoVCofhXoxrGCoVCoVAoFAqFQqH4V6OmUisUCoVCoVAoFArFPwmpdqX2NWrEWKFQKBQKhUKhUCgU/2rUiLHiH8PGnQd4Y85CnE4ng7p34r4BPbzci8ssTJg+l4ycAuwOJ3f1v5aB3Tq63R1OJ0MnvEdMRCjTxt/rvq5v3AbT9XeB0GHfvgbbhprPTNbFJ+H34MtYv30Px/4t2kW/AMwDHkIXUxcA64JZ5/08z7w6mfUbfyciPIwFX55/OABjcicCH34UoddRvnQxlm+/9nI3d++F/63DAJDlFkqmTsZx7CiBIx7Hr+8NICWOvBwqVq+k7IvZXmFNiTE0mjEGQ3gQZXuOcWzUe0ibHYB6L95HaI8OOC1Wjo+eStle7azmkG7tqPfifQidjuy5q8iY/oOXZuDQWwl99BHsqacBKPt5MeWbthD25BOIgECQTvJfeIWw8U9gbNqEog8+oXTutwDo6yUS8eJzbi19QhzFH3nibL6iI6GPjwS9nrKfF1PyxVyvexvqJxI28ckL1vXvnEzEk8MROh3FPy6l8NN53r9Bg0SiXhyLuUVj8qbOpmjOfE2nTjTRr4xHHxkB0knx/CUUff2jO1zL9bPI/WYlmTO+r/a7JrzwAKHdtfQ9OeY9LK70rffWo4T0TMaeW8iB3qM8cWzRgAbTxgJw+YF5ZM36gYx35/lEN/HVR9zfTV26EnT/g6DTUb5kMWXfVMlvPXsReJsrv1ksFL87Gfuxo+iiowl5aiK6cC0tLIt/xvKD93MHXtOB2GcfROh15M9bQe4H31WLf53nHiK4WzJOi5W08VMo33cUAF1wIPGvjcLctD5ISHvqXXcYv84diRg7HPQ6Sn5cStFn33hpGhokEjVpHKbmjSmYPpuiL1z3NRmJ/XgKwmTU8tTq9RTOmlMtTmfQNWyNqecw0Omw71qPfcsSb/fEZpgHj0IW5ABgP7QN+6aabcylxlkXFoIhJhqnxULR59/WeI/EF+93l+ETo9/3LsMv3A96HTlzV7rLcPzYYYRd1wmcEltOISeeeA8AvVFP/1fvo1mv9piC/ChKz+O74e+TvvdEtXve9OYDxF/WECEEucczWDBmFhVlVhpc2YLbPnqCglPZZ01fX/Prlu28Pu1jHA4ng2/ozf23D/ZyLywu4dk3pnIqLQOzycRL40fSJKk+x1NOM/aFt9z+UtMzGXnPUO4d1QK4eJuM0UToO+8jjFp+q9iwrppN/nX7Xt74aB5Op5Obe3fhvlv6ebkXl5bx9JRPycjOw+FwcNfAPgzsdTUAX/68mu9XbAApublPV/57k+e8bH3SZZj63KHVfTvXYfttUY1ppotriN/dz2P9cTqOA1sBMHTsg7FtNxBg27EO+9blbv8bD6fz5rLtOJ2SQe2TuLdry2qaW49n8tayHdidTsIDzHxyT0+3m8PpZNiHK4gJDmD6WE9dHfPIYLJm1mA3Jz1ASHfNPqSMfRfL3mMY46KoN+VxjNHhSKck9+vl5Mz+GQC/Fg1IfHU4huhwAFr++gG5X6/wmU0+Yzs7Hvkaa0oWRx57n7I9x6ppmxNjaDLzCfRhQZTtPc6RR7W61q9xAo0mjyTwsiROvfE16bO0M4ZDu7Vzh2297XMyZ8wn+5OffRZfAF2QP/7tW/rMJud/sxSAxms+uiitxI+ew79NMwSQ/+0KMp6fQXC/LkSPGuYOf6E2TR8WRKMZYzElxlBxKoujj7yFo7DUlR71z8juA5xAR7RBxO+ARoAD+Bl4qtqDKP4nUCPGin8EDqeTV2f/yIwn7+PHt8eybNNOjqZmevmZt2ITSQl1+O6NJ/jkuYd558ufsdntbvevlm4gKSGmmrap/72Uf/E6lmlj0F92NSI6oXoEhMDUZxiOI7u8w/a7C8fhnVimjsEyYzzO7NPn/UwDr+/NrMkvn7d/NzodQSMep+iZ8eQ/cBfm7j3R16vv5cWRmU7huFEUPHIvZV/NIeixsRg7XoE+Lp7cITdROP5xZFERxuROGJp7v7QkTryTzI9+Zk+XEdgLS4kaqr2whPZoj7lhPHu6DOfEkzOp/9pD7vjUf+VBDt/xEnu7jyJyYBf8mtT10jR3Skba7eQ/+wJZw+7Gv3dPwl9+noI3p5B9xz3kjBiNM6+AwilTKZnr/ULvSDlF9t0PaH/3PoQst1K+/lf3vUPHPkbumKc03V49MTTwTgtnUfGF6wKREx4lc/gEUgfdT2Df7hiT6nmHLyom943pFH4+3/v3cTjIe/sDTg+6j7Q7RhFy200YG3vi9GfPkYTf1BW/JolewUK6d8CvQRz7r3mYlKemk/iK52Ul97vVHL3zBaqS+OZIdMEBAKS+8DFR/73eZ7ppr3sagyFjn6Tg6fHk3XsX5h490devkt/S08kfPYq8B+6l9Ms5BD8x1p0WJbOmk3fvneSPfAT/AYO8w+p0xE16hJR7n+fIdY8QeuM1mBp7xz+oWzLmBvEc6fEA6ROnEvfiCLdb7HMPUrJ+G0f7PMzR/iOxHjnl1o148lGyHp1A2uD7tN+voffv5ywsJu/N6Z7G5RkqbGQ+NJb02x4ifehD+F/VEdNlLaqlEaDZhd7/xfrdFMo/noih5RWIyPhq3pynDlH+2fOUf/b8WRvFlxznR8ZrnQO33o/91GmCBno3ngBCe3TAr2Ece7s8wsknZ1DvtYfd96738kMc+u+L7Ov+KBEDurrLcMasH9nf+3H2XzeawtVbiXv8PwC0H9qDkNgITu8+xpQrR+GwObjhlXtqfLTlL37JrH4TmNn3aQrTcuh0Vx+3W8rWg8y6fgKzrp9Qc7r4EIfDwcvvfcDMN55j4edTWbJmA0dPnPLy89GX82neuCE/fvoerz79GK9P+xiAhvUS+P6Td/n+k3f59sN38DOb6dn1Si3QRdpkAGwVFI4fTcEj91HwyH3VbLLD4eTVD75m5vOjWDDtBZZu2MrRlDQv7W+WrKVRYhzz33uOT14Zy9uzv8Nms3P45Gm+X7GBr99+mu/ee471W3dzMs1VbwqBqe+dlH/zNpYPnkLf6kpEVPW8ixCYevwHx7E9nkvRCRjbdsMyexKWj57B0KQtIryOFl+nk9eW/MH026/lhxH9WLY3haNZhV6SRZYKXlu8jfeGduWHEdfz1pCrvdy/3nyIhlEhCJ0OY4cb3NfDb7oGcxX7Fty9A+aG8fx57UOceno6dV/W7Jt0OEh7+VMO9BzB4YHjiLrzenfYem88Stobc8CpTUPN/2mDT21ywfLNAJx45mNKdhwm6bUHq6crUG/if0n/6Gd2dRmJvaCEGFdda88v4cSzn7gbxADodCS95bm/PSef8P5dMDeIu+T4Vrb1kQ/e4jubfNMoIu66CeCitcxJdTna52H+7HAbAR1bYWqciPXQSVKHv+L2d6E2LW7EYIo27mZv1+EUbdxN7AhX55heR8P3R5+RbQV0A2yu728DzYF2wNVAdQP7f4HT+ff/+4ehGsa1gBBiQqXPYUKI4T7UbiCE2Ov6nCyEeN9X2rWFEOImIUSNvWtCiJLz0dh7JIXE2Cjq1onEaDDQ96q2rP1jn7cWgjKLFSklZeUVhAYFoNdpWTwzt4ANOw4wqPsV1bSdeRnI/CxwOHDs2YSheXI1P4Yr+2Lf/zuytMhz0eyPvkEL7Nt/0b47HFBedj6PA0By28sIDQk+b//uuDRrgSPtNM6MdLDbsa5dg+mqLl5+7Pv3IUu0pLUf2IcuKhrTVV0oX7Ucyi3YD+xHBAYhTGaQ0its8NWXkbd4EwA53/1C+HVamoVd14nc+dqzlm4/hD40EGNMOIHtmmA9kY41JRNps5P306+EX9fJS7Ns+Uqkw4EjIxPsdioOHkZardiPaD3DsqgIZ14etj8PQqXOjKqYk9vjOJ2m6QDGls2xp6bhSNPSwrJqDX5dvV+ynPkFF6wLYDuVhv10BtjtlC5bS0C3zt66eQVU7DuErKLryMmj4sAR7bnKLFQcS8Gvk6enX9rs5P+8gdA+3mkU2qcTed9r6Vu24xD6kEAMMdqIRunv+3EUVC8qfo0TKT+YAkDx2h0g8I1uUgIlWyqVL4MBZ7orv/2yBnPns+c32/596KKjXWmUh/3wYe25LRYcJ0+ii4p2h/Nv05Tpap7yAAAgAElEQVSKk2nYTmWAzU7hovUE97rSSzu415UU/LgGAMvOg+hCAjFEh6ML8iegY2sKvl2hebTZcRZrvf6m1s2wp6ZhP63FuXT5Wvy7Vc8XFfsPIu3Vj7uQlnIAhMEABkO1MnIGXVwSsiALWZgNTgf2P39H36RdjX7PxaXG2diovlYWsnJAb8CyeVs1P2F9OpE7fy2glWFDiKsMt9XKcEWlMhzWRyv3zhKL53n9/dxpEd0kAZ1Bx67vN1CaW0RxZh5BUWEExYRVu6+1kobBbEKeJT1rmz0HDlMvIY7E+FiMRiP9enRhzcYtXn6OnjzFle0vByCpfl1OZ2SRk1fg5Wfz9t0kJsQSH6t1tF6sTXZT7kofgwGh985vew8fp15sDHVjozEaDfTt2pFffvfuoBVCUGopd9V9VkKDAtHrdRxPTefypkn4m80Y9HqSWzdl9eYdAOjiG+HMy0IWaHnXsX8zhqbtq6WZIbkP9gNbveo+XWQ8jrQjYK8A6cSRcgBDsw5afE/nkRgRTN2IIIwGPde1rsfag94dxkv3nKRHi7rEhQUCEBHk53bLLCxjw+E0bm7fiIZNmyNL8txu+T9vILS3dx0e2vuKSvbtoNu+2bPy3aOlzlIL1iOpGOtEAmBOSkBW2LCeSNc0+l7pO5uclIC5fiwAhet3EdShqbuurEpIl8vIXfQbANnf/UJ4X+3+9txCSncd8SrnQe0aYy8o9qTFwg04SssJ7euxl76w9aE3dfOZTfZvmUTFcddvfxFagVe3o3zfUS0uZeUULlxLcK8rqTh6yqMLF2zTwvp0Ivc7LZ1yK73jhF7bDsufJypHLxdthLgMcL3oUQFsB7x7/xX/M6iGce1Ques7DPBZw7gyUso/pJSjzu3TtwghLmgKvpRyoZTy9Uu5Z1Z+EbGRnheumMhQMvO9e6Fvu64zx9Ky6DX8JW4Z/w7j7xyAztUwfnPOQkYPuwGdTlSPX2Gu53NRHiIkwstdBIdjaNER+9aVXtd14THI0iJMgx7B75HXMA14EIzmS3nM80IXGYUzO8v93ZmTjS4q6qz+/fregG3rFvRRrnA6HWEzPkYfF4/96GHsB/90+zWEB2tTihxaL58tPQdjrPYyYYqNpCLNk1a29FyMsRGYYiOoSMtxX69Iz3WHcWO1ah0HLoRejzCbiZjyJlGzPyDo9tvO69n9e/WgbOVq93d9dBSOTE9aOLKz0UefPS3OVxfAkeGZ3unIysFQ58J1DfF1MDdvjLPI+4WkIj3X/ZJ2BmNsJBXpnnS0ZeRUT8cqVGTkgtDydNgNndEHBfhE13IwhdDenpdEYTS6Pzuzz5Hf+t1Axe9bql3X1YnF0LgJ9j/3u68Z6kRiqxQ3e0ZOtfgb6kRiS8v28mOIjcSYGIcjr5D4N0fTcOH7xL06CuGvlT9DdBT2jEr5IisbfcxfP7N3ZHXEzZ1F3VXzKd+yjYq9B2r0JoLDkUWeF3dZnIcIqv4CrEtojN89L2AeMrrmUTkfxNlQJwZTiyaeOO/ZX82PscayGoEpLsIrj1Rk5GKK89jBhPG3c/nvHxM56BrS3taWKmTuP0lUo3iKM/MJS4wmvnVDrCVlhNSp/vwAA956kLF/zCCqcTy/f7bCfb1u+8Y8vPRVbv98/Hk/68WSlZ1HbCX7UCc6kqzsPC8/zRo1YNUGbcRvz5+HSM/IJjM7x8vP0jW/cn2Pru7vF2uTPQKaTY6ct4CKHX942eTM3ALqRHl+izqRYWTl5nvpDb2+O8dPpdPznnEMHvUCTz7wH3Q6HY3rJbB9/yEKikqwWK1s2LaXzBwtrAgORxZXqfuCvX87ERyOoVkH7NvXeF13Zp9Gn9gc/IPAYELfqA0iRMurWUUWYkMCPPEN8SeryOIV/mRuMUXlFdw3ezVDP1jOzzuPu93eWradx3u3RQgIj4xClnnq+cr10RmMsd72wZZR3baa6sbg3yqJsp0HASg/dJLQPle6bY8pLspnNtlyMAX/1o0AiOjfGXN8FBVpuZhivd8rDBHedW1Fei6mv9A2xUZSfjzdE5ecQvyb18cU58lnvrD1+qhwn9nk6NH/xZ6df9FaTks5xsRYt3235xVWCw9csE0zRIVhy9LiZcvKxxAZCoC5YTx4+qS2AzUZpTDgRmB1DW6K/wFUw/gSEUIsEEJsE0LsE0I8KIR4HfAXQuwUQnwFvA40cn1/yxVmnBBiqxBitxDiBde1BkKIP4UQH7m0Vggh/F1uHYQQu4QQvwEjKt27mxBikevzJCHEp0KItUKIY0KIUZX8PSuEOCCEWCmEmCuEGPsXz7NWCPGuEGKTEGKvEKJTJf0PhRArgDlCiC1CiFZVwnU4i+bdQohprs8NhRC/uZ7/pfNN55pGGATejdxNuw/RvH48q2Y8y7evj+a1z36kpKycddv3ExESRMuk8+zgq3IvU7+7qFjxdfVRI50eXVxD7FtXUj7zaaiwYuw64Hwf6eIR1Rv3nGUAxtimHebrbqD0kw/gTHo5nRQMvx/7vj3o6zdAX7/hObRd4jU4IeVZw+j8TJUj7e2u06GPjKRg0svkPjwKv2u7YOpQfbTCC4MBc5fOlK9Zd3Zdas4rF65bnQvVFf5+xLzzHLlvzURaK2oSrBriPPx4k/PFEvf0MH2QP9Lh8Iluyrj3ibrres+FqtOhzpbf2rbDv98NlHz0gXcM/PwJnfQiJTOmIssqzaqoKe9U5Sz5XRh0+LVqTP5XSzh+0yiclnKiHh7yl2HOG6eT9KEPk9r3NsytmmNs1OACAnvfyJl5EsvMsZTPfh7bttWYB52lL/NS4ywlZb9sdMdZH1NDw+ys96ipHHk+n37zK3Z3up/cH9cTc4+WL3Z8uw671cZNbzxA3+f+y6nth5Hy7OXkp3Ef8k6nEeQcOU2rG7VRo/S9J3i382PM6jeB3z9bXmM4XyJrSNCqSXL/sMEUFZcw+L7H+eqHxTRvkoRer3e722w21m78nT6VR/Mv2ia7cNnkvNuHYGjWwtsm1xhn7/tt3LGPZg0TWT37Lb5791le/WAuJWUWkhLjuOfmvjz4/BQemfQ+zRrUdc+iqpEqtzL1vp2KNfOq2QuZm4btt0X4DRuP39CxOLNSwOlwSZw7jR1OyZ9p+Uy7/Vpm3NGND9fv42ROEesPniY80I+W8Wcakedhu85WL7nQBfjRYNZTnH7xY/fsh5Rx7xN8bXtCXSOI0marWfsibaeprjaTQB/kj7PC7httAY4ij+2s8/Ag7HlFSIfT29NFxNfL1juqz0apHpfzs8mywoa5ecPqfs9Ty5QYS8XRU277HtyjU3W/NXEeNq3GqBh0BHV0L5vpAgwCelbyYgDmAu8D1ReN/18gnX//v38YqmF86dwrpewAJAOjgLcAi5SyrZTydrQF+kdd38cJIfoATYBOQFuggxDiGpdWE2C6lLIVUACc2RVkNjBKSnnVOeLSHLjOpf28EMIohEh26bQDbnbF81wESik7o410f1rpegdggJRyGPANcCuAECIOiJdSVp+7V533gJlSyo5Axl95dHU0/CGE+OP3PQfIyPVMZ8vKLSQmPMTL/09rt9KzU2uEENSLjSIhOoLjaVnsPHiCtdv30+/RV3ny/S/Zuu8IT0/zbIwiQj09kCIkAlns3RuvS0jCPOQx/EdPxdDyCsz970XfPBlZlIssysOZqk2bte/fgi6+wXkkwaXhzMlGF+1ZK62LisaZm1PNn75hEsETJgEQ+sZknHm5XuFEeAS2XTswdfRUNva8IvShgaDXTIMxLgpbpjaiUpGeiynek1bGuEhsmfmu656XcFNcJLbMPMwNYt3XQkY/ivDzJ2r2h+giwkGAPfU0zsIipNVK+aYtGJs1+cvn9rvqCmyHDuHM9/w+juxs9HU8z6SPjsaZk1tT8AvSBdDHeqY66mOicGRdgK5BT8zk5ylZsoay1b/iyPTeXMgUF4kty3ukypaRU6X335P2Z6Ns52HKD2lrJPN/2oCjsMQnutajpzl6xyT3d1nhadjros+S35KSCBkzjsLnJiCLKi050OsJmfQi5atXYf11g1cYe0YOxkpxM8RGYcvMre4nPtrLjz0zF1t6LraMHCy7tFGg4qUb8WvVWAuTlY0htlK+iInGkX1h+QJAlpRSvm0X/p071uxenO81w0QERyBLvKfdUlEONisAzmO7Qa/XRtqqcKlxPhP+TJz92l1WzY/tLGW1Ij3XK4+YYiOxZVTPI3kL1hM1tDcAD/78Msc27uOXyfP55oHJ+IUEYA7ypziroFq4M0inZO/Pm2nZT7M51hILFWVa2hz+ZddZw/mKOtGRZFQa/c3MziU6ynskLygwgJefGsX3n7zLaxMeJ7+gkLpxddzuG7Zsp0XTJKIiPDOYLsQmBz0+jqJJE5DFRdXcZWlJNZtcJzKczBzPb5GZW0B0hPd09Z9Wb6TnVe21ui8uhoQ6URxP1arXm3t34dspz/LZa+MICQ6kXrz2LLI4HxFcpe4rqVL3xTXEPGg4/iPewdCiI+a+d6F3Tbe271pP+SfPUf7Fq0hLCc58bRlKnZAAMio14DKLLEQH+3vp1gnxp3PjWPxNBsIDzXSoH83BzAJ2nsph3cHT9JuykKfm/8amPQc5UuxpzVSuj85gS8/1sg/G2Eq21aCnwaynyF+wjsJlv7n9WI+eJnXiDMr2aEt5rCczLtkmR915Pc2WTqHBtLEUrtBmA+Qu2KBpx0dSkemdtlXrWlNcJBV/YZer1r9589dgzy/Cetyz3twXtt6enu0zm1yyessladlzC7VNENHsuzkpsVp44IJtmj2nwD213RgTjj1Xm5VQkZ5L8Wb3tPIyYAlQucf+Q+Aw8C6K/1lUw/jSGSWE2AVsBhLRGrd/RR/X3w60qRrNK4U5LqXc6fq8DWgghAgFwqSUZ4azvvgL7cVSSquUMgfIAuqg9Xr9JKW0SCmL0XbTOxdzAaSU64EQIcSZWnihlPLMnKhvAdfwDLei7dh3Plx9Rv8cz4KU8kMpZbKUMvmpe28hJSOH1Kw8bHY7y37bybUdvDeNio0KY8terZGaW1DMifRs6sZE8tjQ61k5/RmWTp3AG6PuoGOrxrw20rOjoS4iFhEWDXo9+ss6Yz/g3b63TBmFZcqjWKY8in3/FqyLPsVx4A9kSSGyKBcRqW1+oU9qjTPr/DffuljsBw+gT6iLrk6sNtrZrQcVmzd6+dFFxxDy3EsUvTCBggfupGD4/Vg3bcCv7w2IwCAMzVsiLWUYW7TCfirFK2zxpr1E3KCtp40a0p38Fb8DULBiK5G3dAcgsH1THEVl2LLyKd15GHPDOEyJMQijgYgBXchfsRXLAY9u1qBbwekg/6lncBYVY2yUhDCbEGYz6HWY27XBfuLkXz63f+8eWFZ6T+mz/XkAQ90E9HFaWvj36kH5r5suKD1r0gUw1kvAkKDpBvbtRtm632oIXTNRk8ZgO5ZC0RfaLqfWfQfdbsJoIPzGrhSu/N0rTOHK34kYrKVvQLumOIpLsWd5v0xVpSI1C3NDLf/FPvYft86l6p6ZWubGbkcX68pv3Xtg3VQlv8XEEDrpJQpfewVHaqqXW/DYJ3GknMQyv/ouyZbdhzA1SMBYtw4YDYT2v4aS1d7TsItXbSFskLYDvX/bZjiLS7Fn5+PIyceeno2pobZZXmDnNliPaHmuYt9BDIkJGOJdv9913bCsO798oQsLRQRpax+F2YTfFe2xnUip0a8z/TgiPAYRGgU6PYYWnXAc2eHtKdDTgaeLa6iNkFiqr/W71DjbTqZq4Rsk4ndlBwxVNu4CKFjxO5G3dNOi1V7LC7asfEp3HcavShkucOWjM/kLtLV5Jdu0vPzJzZM4snYXbQZ3JalLawx+JspyiyipoWEcUd/TsGzWqz05R7WX+aBoTz5LaJN0Xs96KbRu1oSU1HRS0zOx2WwsXfMr3Tt7j0IVFZdgc40gfr94JR3atCIo0DM1eMnqDVzf8xqvMBdik4vfegXnaU8ZEaGhiEBXR4nJhKl9spdNbtWkASfTs0jNzMFms7Nsw1a6dWrjpR0bHcmW3dr069yCIk6ezqRubJT7O0B6di6rf9vO9ddonTzOtGPoIuq4866+5ZXYD3nnXcv0Me4/+59bsS77HMeh7ZpjgLY/hgiJxNAsGfs+zT62io8gJbeY0/kl2OwOlu9N4dpm3htadmuewI6UbOwOJ5YKO3tS80iKCmFUrzasGDOApaNv4vVbrsK/JIumjT35IvzGrhSt9LYPRasq27dmOIrL3Pat3puPYj2SSvbHP3mFMUSGUrbrsDZ1FsiZu+KSbXLOnCUc7Deao3dMotC1+VbCY0MoWL/TXVdWpWjjXiL7a+Md0UO6k798a43aACU7j+BXqSyG39wdU0I0+QvXX1R8K6dFZXI/XeAzm2yIidD2aYCL0rKdTMPcpB7GunUI7NIOfVhQtfDABdu0gpW/EzlES6fIId0pcL3jFK3bUXlXagNwLXBmTcrLQCjw+F8mqOIfjzqu6RIQQnQDegFXSSnLhBBrAb+/DKTN73hNSuk111AI0QCwVrrkAPxd/s93Ql3V8AZqnmh0Lqre78z3UvcFKU8LIXKFEJcD/wEeugT9c2LQ63n67oE88tpHOJ1OBnbrROPEWL5dqVXGt/a+igcH9eLZWfMYPP4dpJQ8PvR6wkMCz6ldsXg2fndO0I5b2f4LMjsVQ7J2pIX9j1XnDGu+ZSRCb8CZn4X1x1mYutx4Xs807vnX2bpjNwUFRfQceAfD7/svg2+87twBnQ5Kpr9L6Ktva8fnrFiC4+QJ/G7Qdn8sX7yQgNvvQgSHEjRS22FROhwUPvoQ5p59iJj3o3ZcU0421lUrsG3xbvClvjKHpBljSBg/jLJ9x8mZq6VB4epthPbowGUbZ2rHNT0xVQvgcJLyzEc0+/p50OnImbfaPYrpxuHEWVRE+MuTQEDZoqU4MjKJ+fYrQGJZvgrbgYPUWfAtIjAAnJKg/9xC1rC7kWVlCLMZc8cOFLwxuZpu4eT3iZzyJuh1lC1aiv34CQIGar9B2YKf0UWEE/3pBxemC+S+No3Yma+BTkfxguXYjp4keEh/AIq/W4Q+Mpz4udPRBQYgnZLQO24mddD9mJo2JPjG3lQcOkb8PO0YrvypnokXLdZMI9eVRpF39NXu9eUyitZsI6R7Mi03zNKO2hg71R2mwdQxBF3VGkN4CK22fEL65LnkzVtFeP+rEUbNjIf0TCbrgwW+0R3Qlag7PdPrit54lbA33kbodFiWuvJbf1d+W7SQwP/ehS4klODHXDt6OhzkD38IY+vL8O9zHfZjRwn/QNvdt/STj7x+v4wXZlLvs5cQOh0F81diPZxC+FBtw8/8uUspWbuVoG7JNF7zMc5yK2lPTnEHT3/hAxKmjEMYDVScyiBt/LtEPTAYHE7y3phKzPTXQaejZOEybMdOEjRY+/1Kvl+ELjKcuC9noAsMACkJHnYzabfchz46gqgXntRGcoSgbOU6LBuqv4wBIJ1UrPwK861jtCNv9mxA5qRhaNsNAPvOtRiadcTQrjs4HUi7jYqFZzmazRdxFhD/zYfacU1fzid8xL1E36HZlOwvl1O4RivDrX+dhbPcyokn3nffO+XZj2j61fOg05M7b5W7DNd9+k78kuKRUlKRms3Jp2cScUNnAqNC6Dn+VgIjQxj68RgK03L44ckZ7se5/bNxLBz/ESXZhQyc/DDmIH+EgIw/U1g8UTuOqOX1nUi+oxdOuwN7uY3axmDQM+GxB3ho3As4nA4G9etF44b1mPfTMgD+M6Avx1JSmfDqe+h1OpIaJPLi+JHu8JZyK79t28XzYx7xFr4Em6yLiCR4rFb/oBNY16/1sskGvZ4JDw7lkUnv4nA6GdjzahrXi+fbpVpf+a39ruWhW2/g2fdnc/OoSUgJj991M+GujR2feGMWhUWl2rM/NIwQV6cP0knF8jn4DR0POoF913pkzmkM7bUGg3tTybPgN3gUwj8I6XRgXT7HvfGkQa/jqes78MgX63BKJwPaJdE4JpTvtmqd1kM6NiYpOpTOjeO4deYyhBAMap9E4zrVN21zOp3Y/liCudsdABQs/pXyw6eIvN1l375aRtGaPwju3oEW6z9wHdek5enA5BZEDO6B5c8TNFuiDfClvfUFxb9sI+yma4i683q37YwdPth3NrmS7Qzvk0xFWi5HR09zh2v2xUSOjZ2BLTOflFe+oMnMJ0gcP4zSvcfJctW1xugwWi99C32wPzglsff3Z3e3UZyY+DHNv3xGS+fQQE48NoWwG7v6LL4ABd+uwJ6V5zubPPF9Eqc+TePlsy5Kq+60p2i08gOwO8j9dAHWwynEvjSC0Bs8nVN+TetdkE1Ln/YDjWaNI+q2XlSczuHow29qQQpLyfxoIUnaztQ70UaMF6NttDUROIA2oAUwDfi4WqZV/OMR/1e7Q/4vIIQYANwvpbxRCNEcrSD1BX4EYqSUNiFEJLBdSlnfFaYP8BLQU0pZIoRIQNsOPgBYJKVs7fI3FgiSUk4SQuwGhkspfxVCvAHcIKVs7WqYj5VS9hdCTAJKpJRvu8LvBfoD0cAHQGe0hvI24KMz/mp4prXAASnlw0KILmjTni+rqu/yOwK4Cmjnmv59tnS6G0iWUo4UQiwEvpVSfimEeAR4S0pZfV5hFcq3L/R5RvVrr720lD53fhs/nS+BL2pnj9pyfL8ExRiVRM511/pcN2q59pK1NWGQT3U7ntbO703r3N2nugDxm36pNV2A4216+1S34S5t87Yd9Xy/Dr1dyk+1pguQ1dO3eS5mtZbf9je64Rw+L5yWRxdzsn2vc3u8QOpvX0XZGzUfR3QpBDypNRJrK85/1B3oc93k1AVMqn+7z3UnnfzK55qVsaX/eW5PF4gxrkWt2mTrgb/e++BiMDe/ltJX7vS5buDEOVjmPu9zXf+h2jFDO+vf5HPtticX1prt3Bx/s891r0zTzuL1dZzP2Prassm1pQv43MYlpy6AixtU+v9O+dbv//aNOL+Og/8RaXkGNZX60lgGGFwN15fQplODtg5htxDiKyllLrDRtZHVW1LKFcDXwG9CiD3AfOBcZ/bcA0x3bb5lOYdfL6SUW4GFwC7gB+APoPAvA0G+EGITMAu47y/8zQduQ5tWfb48BowQQmxFm5aiUCgUCoVCoVAoFP+nqKnUl4CU0krNh3yvBZ6s5G9YZUcp5Xtom1BVpXUlP29X+rwNqLyoaJLr+lrXvZBSTqpyj9aVvr7tGnkOANYD75ztmVx8L6V8uorepKqepJSZnEceklJ+Bnzm+nwcbZT5DJd0jJNCoVAoFAqFQqFQXCqqYfzv4EMhREu09c+fSym3nyuAQqFQKBQKhUKh+JvyDzwO6e+Oahj/C6g6Yg0ghJiOtkN0Zd6TUna72PsIIe5BmypdmY1SyhE1+VcoFAqFQqFQKBSKvwOqYfwvpTYaq1LK2WhnLisUCoVCoVAoFArFPwbVMFYoFAqFQqFQKBSKfxJONZXa16hdqRUKhUKhUCgUCoVC8a9GNYwVCoVCoVAoFAqFQvGvRk2lVigUCoVCoVAoFIp/EmpXap8jpJT/13FQKM4HlVEVCoVCoVAoFLWN+L+OwPlQ/tvcv/27sd9VQ/8RaXkGNWKs+EeQcU03n2vGrl8LwPE2vX2q23DXSgByrrvWp7oAUcvXYcs55nNdY1QSAFsTBvlUt+PpHwHYm9Tfp7oArY8tqjVdgANNr/epbvNDSwDYnjjAp7oA7U/9xMbYW3yue3XGfKD20mJDLcS5a8Z8xjYY6nPdt0/M9bmtAI+9qK04b46/2ee6V6b9wM31b/K57g8nF/pcszJZPX1vk2NW165NzuzWzefaddau5URb3+flBjtXcqpjT5/rJm5dDcDaOkN8rt0t87tas8lbaqHsXZH2A+D7eqT9qZ+A2rPJtaULtffeovh3ohrGCoVCoVAoFAqFQvFPQu1K7XPU5lsKhUKhUCgUCoVCofhXoxrGCoVCoVAoFAqFQqH4V6MaxgqFQqFQKBQKhUKh+Fej1hgrFAqFQqFQKBQKxT8JtcbY56gRY4VCoVAoFAqFQqFQ/KtRDWOFQqFQKBQKhUKhUPyrUVOpFf8YTJ06ETJqJOj0WBYvpvSrr73c9fXqEfrUkxibNqH4408o+2ae2y3glsH49+8PAiyLFlP23Xy3m3/nZCKeHI7Q6Sj+cSmFn87z0jU2SCTqxbGYWzQmb+psiuZoYfV1ool+ZTz6yAiQTornL6Hoa+/z74zJnQh8+FGEXkf50sVYvvWOs7l7L/xvHQaALLdQMnUyjmNHwWgi9J33EUYj6PVUbFhH2Rezzzutnnl1Mus3/k5EeBgLvpzlvi5MAegDwrX7SXCW5iDt1mrhk6Y+TkCbxkibg9Kdhzn55Eyk3XHe99eHBdFo5hj396ZrPybvm2UU/ryeJitnYj12GgDLzoPIChtB3ZKR5VZSx71L+b6jWpj1n+AstSAdTnA4ODpgNAB1nrqH0P7XANBy73yyP/qB7Pe+pipxzz14Qboh/a4m9ul73eEjHhxC3offVdONeeYhgq7tiNNiJf2pyVj3H8XUMIH4d59y+zEmxpHz3hfkf/4T0ePvJajHFW63Vhs/IOerFWTO+L6adt0XHiCkRwekxcqJJ97Dslc7H7Xe248S2jMZe24hf/Ya5XnG0bcROawPAFednEtFZh4H7nub0j3Hq2mb68XQbNZoDGFBlO45xqGRU5E2OxHXdaTek7chnU5wODn27GyKfz9AnWGe80gb/foFugB/9zNdbFpEPfZfgnpe6XYz1QmnIjOfpJfvJaJnO5yWCg4+Nu2s8W8+azTGsCBK9hzjoCv+Zwhq24i2i1/1CjPg+bto0b0tFZYK5o2dyel9J6rpnmHgpLvpOORaJra6B4DoRvH8562HqNuqIUvf9tiE2rQXtRHnthun47BYOTp6GmV7qp+3axi0tcAAACAASURBVE6MocnMJ9CHBVG29zhHHn0PabMTOega4kcMBMBZVs7xpz6kbL8nLrO3zaEwt5A9m3bTvnsyVouVaWPf5dje6vcY+fZjtLqyNWVFpQBMHfseJ/YfZ8BDg7hmgHa2sN6gP+tz+hJTx04EjXgUdDrKlyym7JsqNrlnLwJvc9lki4XidydjP3YUXXQ0IU9NRBeu/X6WxT9j+aF6GT4bZ7PJFxz/Tp0IHjkS9Fo9WPa1d/z9evUiYOhQT/ynTMF+9GiNWv6dk4kYPxx0Okp+XErh7Op5OfIFLS/nT/PkZWEyEvvpZK1++n/snXd4FNXawH9nW3ovpFBC6E06gvQiXREVFRsoVkCQavfae0NF4Oq9Kur1KlwrIiBNkBqkJkAoSSjp2fS67Xx/zGazm92EBML99Dq/58mTnTnnvPPOO+95Z86cMjot5Ru3U7hsZY0OA/oSvGAWaDSUfb+Wkk//7SJX16oFoU8vxtCxLUXL/knJ5zVxNvr7L7CVlytDRC1WsqfNdKT12fIGx+cspdRDfPBuGUnnFQ+jC/an9Egqx2bVxIfgqzrT9vm7EDot5vwSDk7+GwBXfPUEAD1OrybzzS+bPCb3Tf0KU3Y+J+99vc6613bZfCUmJ6Zy2l73vNvGEv/WbPy6xXPu1X+RtVyJuUHDejrKdt33T8zZBSRPWOAi81L0BQgZ2ZOCTQeaPCb32fVek8gq2HoIn/hobBUmR1qXTUtIGjnXsW1oEUmbDxagC/Gn/EgKKXOWOGS1fG4GQSN6Y6uoInXee5Tb7RP35myCR/XBnFdUW7UpwDNAJ6AfsM9N+f9HpGz4c5lKw1B7jFX+HGg0BM6bS8GiR8i7cxreI0egbdXKJYssLqb43Xcp+7frzV3XujU+EydivP8BjHffg9eAAWibxzrSwx5/iOyZj3N+8j34jR2OPr6lS3lrcQnGV5dS9OlqXBOs5L+xgvTJM8i4fQ6Bt1zrWlajwX/WwxQ/uZiCe6fhNXwk2pauOluzMylaNIfCB++m/IuV+M9dqCSYTRQtnkfhgzMofHAG+j790HXs3GBzXTf+apa/9YLbfmmqwFKYjqUwHWtpLlr/CI/ljd9uI3HIbJJGzkXjbSD81lENPjZA9KzrKd6R6NguWr+DoGuGYoiLwXQmi9MT53B64hyKN+7BEBfDyRH3kf74+8Q8P9NFTuqtjyt57Y1XgLIdh8Ci3OSMX/xE2O3j8WrbwqWc/7A+jZZbdeosaGpCYuDEoRjauMr1G9oHQ1wsKVffQ9ZT7xL17GwATKnppE16SPmbPBdZUUnJL7vs+h4g9ZpZDhkFa3cSMmkw3u1cZQcO741X62iODn6AM48speVLDzrS8ldt4tQdz3q0dfGW/QDsajWV5Afeoc2r93nMF/fk7WSsWMP+qx7CUlhGs1tHAFC4/QgHRyzg0KhFnHz4A9q++SBoNMTOmewoa80vRppMjnO6WFvkf7SatGtrbNFy/hRCRvbEJz6afQMe4uTC5bStQ//Wdv332fWPsusPgEZD6ydvp2DrIceujsN6ENE6ileGzWP14x9yw4szPMoFaN4tHp9AX5d9FYWlfP/Mp2z9cI3LcS5bvGhinSPbxABwcOAsUhcvJ/5lz3Zt+cQdZH74I4cGzcZSWErkVOWFSNW5bI7e8BRHRs0n/e1VxL/2gEu556c9g7efN9GtY5g19H6WP7aU+1540NMhAFj50scsGP8wC8Y/TNpR5cH4+xXfOvZ9/urKOss2GRoNAXMepvCxxeTfPQ2vESPd7iPWzEwK5s0h/967Kft8JQHz7THZaqV0+VLy776TgtkP4jNpslvZ+qgrJjda/7lzKXzkEYzTpuE9wv0+aM3MpGDuXPJnzKBs5UoCFyyoU1boYw+RPetx0q+vw5eLSsh/bSlFK119WZrMZN27iIybHyDj5gfwuaoPXt06OeSGLJ5D7tzHyLrpbnxHj0DX2lVHW3EJhW++79Igdib3gQVk33Y/2dNm4n1VP8f+EwtX0P61ez2WiX/yNs6vWMPeAXOwFJYSbY8PukBf2r1yL0fufJWEofNJuvdNh55+HZTzrUrNuCwxOaH1zZye+Tat66h7LWrVvQh73bMUlHLmqX+QubzmJSQaDXEv1Zy7xVjMmYffaRJ9cz76wfG7YNOBJo3J1S8xmkqWITLEIasuWjxxJ9kf/siRQbOwFJURbrdr0IheeLWO4cigmaQ9soxWL9/vKJP39WZO3PacJ3GJwPXAtjoPqPI/hdow/gMghIgTQiR62P+REKKz/XeaECLc/rvU/j9GCLG6drk/GkKIPkKId+tIc5xXfeg7dcSano41MxMsFio3bcZ70ECXPLbCQizHk8Hq+gZN26ol5qNHoaoKrFZMBw/iPXiwI918LgNLehZYLJSt24rvsKtc5eYXYko6gbRYXPZb8/IxHT8FgCyvwJRyFm1kzanoOnTCmpGOLUvRuWrrZgwDBrnIsBxNQpaWKr+PJ6EJd2qoVlbYBekQWp3SxdtA+vToRlBggIeUGhlCiDrLF23e7/hddvAkhmjlvDQ+XsS9OZvOP71G5/VvEjy6n8fywWP6UXH8jGM7cOSVFK3Zhv+gHi75AkddSeG3mwGl91gb6IcuIqTec7OWllOVlglA+e/HMWfnE3B1f5c8FyNX4+9H1alzju3in7bhP2qASx7/kf0p+nYTAJWHktEE+KGtJdd3QHdMZ7OwZOQoOu44gHeXto50Q7MwCn7YTlAt2wWN7kf+f7YoZQ6cUHSOVGSX7jmKtbDUo97eHWoeZkv3n0QX6Is+MtgtX9DAruStURqoOV9vJXSscnxbeaUjj9bXC6QkoGdbKlOzHPsrE09gq6hynNPF2sJWVlFLK0nYmL7kfL0VgJJ69A8e2JVcu/7ZX28lbGyN/WJmjCPvpz0ub/u7jO7Nvm+2A3D2wCm8A3wJiHCXKzSCiY/fypqXXXveSo3FnDucgs1ppIRX1w6XLV40tc5R7Wse8kv3n0Ab5Ic+0r0OBA7qhtFu19xVWwix27V0XzLWIqWHt2T/CQzRYS7lSgpL8fH3ZavdZ08cSMYv0I8QD8doCIMmDbmoco1B17ETlvR0bPb7SNWWzXhdVXdMNh9NQhOhxGRbfj6WkycBpSfWeuaMa7y+AHXH5Iaj71jrPrh5M14DXe+D5iRn/Y869K+NV9cOWJx9eb0HXy5QfJlavgwgK5S4IXQ60OmQ9vuToUtHzOfSsaYrOpb/sgWfoR7kHk12qyOe8Blac37Fv59EF+iHwUN8CBnUldwfdwOQ9fWvhI/rC0Dk9YPIW7uHqvQ8xSZ5xQAE9mpL2fGzjvKXLybXX/fy7XUvz6nuWYxFlB065TJKy79nWyrt972m1rc2TRmTtQE+jn1NIatoV5JDVl0EDOxG/k87AbtdxygjtoLH9MO4WrFPWa3rUrrnKJbCEk/ijgHJdR5M5X8OtWH8B0ZKeY+U8mg96RlSyhv/mzoBCCEaNQRfSrlPSjnnwjnrRhMegTUn17Ftzc2t84ZfG0tqKobuVyACA8HLC6/+/dFERtbIynKSm5OHrtkF2+lu6GKa4dWxLVVHjtfoHBaOLbemIWHLy0UTXrds77ETMCfsqdmh0RD8wUeEffUdpgP7sCQfa7RenhAGX3TBzdEGRmEtza0/r05L2A1DKbK/AY+eeyMlO45wdMJikqc8RYunpqHx8XIrpw8PRuOld2zrwoKxZOahCw/B0KIZbX5cQusvX8arQxzmzDxHPnOWEV2U/QFcSuI+fY42379DyC1jamRHhWHOVPQOmXI15QeOo2/m+tCuiwq7JLkAlqw8N7n6ZuFYnPzFkp2Hvpa/BE4YSvFPW2uVq5FTvOV3zJlG9FGusg1RYZgyanQ2ZeZhqJXHEz6d4gBo+/ZMtEF+VGXm41WrEaMLDcBSXAZWZQXLqkwjhuhQR3rouH703L6ETp8/xql5H2CIDnXRRd8yBnN6jovMi7VF+Lw7Hb/PvPYVhugwqjKMTufdOP0NUaGEj+9H5qcbXMoENQul0EluUVY+QVGh1GbgtDEkbfydktxCt7TaaCPDL1u8aGqdvZ0eSAFMGUYMtWTpQgOUxq/drqZMo0efi5w6isItB9zPQ6clL6PGHsYsI6HNPPvsrQtv561173LXUzPQGVxvIQZvAz2H9qrzXJoKbXitmJx7gZg8bgKmvXvc9muaRaFr2w7LsTpvz5cFTUQEttwae9tyc9HWcx/0mTAB0969HtO0ke71t/aLmvqV0RDz1XJabF5F5e79mBIVX9ZGhGPNdqoj2bloIxohV0oi3n+NZiuX4Td5glvZqkwjXtGufqwPDcBSXK5MjwGqMmry+LaJQRfkR49vnqH3hldpNkV5AeMVFeoSdy5HTG791iy0QX6XVPdcdanRN/zWMQQM6eEhT+P1jZg2vkavIL8mjcnaWs8HlyrLnO+x8VojK8TVrubMPMd1rW1D5Zq7x9c/FTbbH//vT4baMP7joBNCfCqEOCyEWC2E8BVCbBVC9KmrgHNPsxBiuhDiGyHEOiHESSHEa075ZgghTtjlfSiEeL8emZ8IIZYLIbbby0x0kr9KCPEjsEEI8ZUQYnytcjfUIXOYEGKN/XeYEGKDEOKAEGIFUHe3pYsQD/sa2INqPXOWsn99SehbbxD6xmvKfCtr3fMyZCN6ZgGEjzeRbz6N8fVlyLJypwQPStchWt+9J15jJlD2jxU1O202CmfeQ/5tU9B16IS2VetG6VUX0lSOpfA81uJsNL719+60eul+SvYcpXSv0igPGtKDqFnX02XDW3Rc/QLCS48hto4HMw/nb6uoJHnQXZy+Zi6ZL36ET5d4RO2Gtd3+KVMWc/rah0m7+2+E3jER375d3I9hsVLx+zE3X/DYG94YubXK1Aj2lMUpj16H/8grKfn5t1rlagrmf/trHbLdhV/IF3M/+5nSXUcAMGUX0PqZaZ7L1WMPgPyf93Jg8FyO3/UaLR+5xS2/d5c2mM9k1JLpSeSFbZH3ds2Q2ei7x3pUrTHXM/75u0h9/nO3G7CnMrXtEhgZQvfxV7Ljk/UelPDARVwjNxF1xQuaWOcLXHN7pgvmCbyqK5FTR3L2xYYNdfZkjy9eW8lDI2ay+Nr5+AcHMPkB11tF31H9OL6vaV781U8jYnKPnviMm0Dphytc9gtvH4KeeY7SD95Dlpd7LvzfpA7/0/fogc/48ZSsWOExvWH+UQ82Gxk3P8D5MVMxdO2Avk2cXW7DdfRE9j1zyb7jAXLnPob/jZPQBLv3sru7sad6Y0/SagnoHs/h21/m8C0v0Gr+jfjERzdMz0uMyebsAlr+bXod5Rpp/1rZs1d8i0/HVvhf6TTF6iL1TRpUM02i9TPTmjgmX/g8L0lWberz60v0TZW/BuriW38cOgAzpJQ7hBD/BGZeqIAHegA9gSogWQjxHmAFngJ6ASXAZuBQnRIU4oChQBtgixCiehzoAOAKKWW+EGIycDOwVghhAEYCdU8wq+FvwG9SyueEEBMAzxNOACHEfdXpn984hRsnTnCkaSMisOXl1VXUjYqf1lLx01oA/O+9B6vTW3dtVE3DThsZjjXH6Fa+TnRaIt/6G6VrN1O+ybUBYMvLRRNR0zOtCY/AZnTXWds6Hv+HF1H05GJkSbFbuiwrxXzoAIa+noctXwiNdyAab+XhwlKcBTblpYC0VCK0ehCe34/FzLsJXVggafcsq9kpBKfve5XK066NpLi3ZuPXNR5TVj4n73wBc14htsqaxTEsxkJ00eGYM/Ow2ocrVSaexlpUik+3dpRtV3qj9FFhWLLzlTI5yn+rsYiSDbvw6d6e8oQkzFlGfHt0AODcvDcIu+tazPa81Zgz89BH1/Q0NFSuPrrGF3RR4e5ys/LQOfmLrlk4Fid/8R/Sh6qk01iNrj15hg5xLtv66DDM2a6yTZl5GGLCKasuEx3ulqea8GnjCZ96NQDlh5ThudlfbKTTZ4+h0WkxZbmWsxiL0QX6gVYDVhte0WGYsgrc5BbvPoZ3XDOspRUYYmrsZ80twHQ20yXvxdrCmeazriNn9Ta8Ymp6EAzRoVTV0t9cj/4B3ePpuEKZK149xPKx7Us4+VsiwU5yg6JCKc52PefYLnGExUXx6K/KXD29j4FHt77NK8Pm4Qlrdu5lixfz1r7MuUMpl6TzVXdczZVTRxAQEUzBedfRIIaYMEy1ZFnyi9EG1djVEB2GycnnfDu1Iv6NmRy//XksBcowzGbTxwLw5CdPY7VYCY+JQBltCGFRYRTkuPtsQY5yXIvJwuZVG5l032SX9EHXDOa3H7bRd9TFxbiGYq0dkyPqiMnx8QQuWEThY4uRxU4xWasl8JnnqNy0karftl9WXT1hqzVSShMRgdXDfVAXH0/gokUUPvKIq/5OWLNz3eqvNbcRvlytU0kZlfsO4TNQeYdvzclD28ypjjSLwJrXcLm2PCP+Uybhd914tKEhWLKyXdKVuu8pPvgitBqk1YZXTE2eqkwj5vxibOVV2MqrKNp9DP8urZSRNU517XLE5JwvfqHDyicQei3mRta92pgyjRic9NUG+FKRlIZvj/aU7jnaaH0detRabCpi8qBLjsnBA7sQNsbep2NvqIaN7YtxXcIly2o+cxLlx89iXJfg+Xxq2VXvZIPaNlSuuft9UOWvjdpj/MfhnJRyh/3358Cg+jLXwSYpZZGUshI4CrRCWUXvVyllvpTSDHhe7cKVr6WUNinlSSAF6Gjf/4uUsjqi/QyMEEJ4AeOAbVLK2hMIPTEE5fyQUv4E1BmVpJR/l1L2kVL2GZlnRNu8OdroKNDp8B45gqodOxtwOAVNsPLArImMxHvIECo3bnKk6VvGootV5PqNHUb5r7vqEuNG+DMLMKecpfgz99UsLcnH0cY2R9NMke01bASm3Ttc8mgiIgl8+nlKXn8RW/p5x34RFITw81c2DAYMvfpgOXeWi8FWWexYcMvllanWoGxL96Eu4VNHETSsJ6dnveXyRrXo1wNE3lXzgsK3i9KLnTb/fZJGz+fkncriMoUbEvDpWLPgSvGmvQRNHEJZQqJjgSt9i2YIgx7/AVcA4NOjA9aSciy5BQgfLzR+ylBQ4eOF/6CeVJ1Q5ixrg/wxxDdXBFutBE0cQslG1+GOxZv2EDx5RKPkVhw+gVdcjENG4IQhlG7a7SK3dPMegiYrC3l4d++ArbQMa26NCwdOHErxml9dyvgN7k3gmJrqLPQ6Qq4dTNEvrkMci37ZS+gNwxW79myPtaQMS47n6pH36VqOj53HqTufo3C9omPYuCsxZRdgKSnHnOPeGC3amUT4RGXOdORNw8hfrzxYeMdF1ejarTVCr6Nw22GlV6VaZy9Dk9hC3yrGZbtg4+8Y1+0l8qZhAAT0aoe1Dv0LdyYRYde/2U3DMNr1T+g3i4S+M0noO5Pc75T69fLguSRt2Eef65W1BFr2bEtlSbnb0ONjWw7wXN8HeWnQHF4aNAdzhanORjFAVVLyZYsXb49/7JJ13vnZL7w9/jF2f7GRrBM18cS/V3usxeWYPfhT8Y5Ewux2jZgynAK7XQ2x4bT/aDGn5iyhMqXmpUj2J+sAeGH6c5SXVjDM7rPte3agvKTc0Qh2xnne8ZWj+3M2uWb9Ad8AXzr378reDe5Dlpsay/Hj6GKbo4myx+ThI6jaWSsmR0YS9MzzFL38Itbz513SAhY+gvXsGSpWf33ZdfWEOTkZbfMa/b1HjKBqp+t9UBMZSdDzz1P80ktu+jtTlZSMrmUsuhi7L49puC9rQoLQBPgBSmzwubIX5lRlfQbT0ePoW8aitcv1vXo4Fdsadq8W3t4IXx9KV31Pzoy5WDIyqfytJu4E9m6HpaQck4f4ULAjiYhrlLUmom4aSp694ZS3LoGg/p0QWg0aHwOBvdpSfjKdkgOnXGLc5YjJoeOuxJxTUG/dC7XXvXCnuueJ0oOn8I6viZ+h1w1BFxJApVNdaoy+1ehqzX3OX5dwyTF5d+e72dFyKjtaTqVol9JoN65LaBJZlWeyHbLqomRnIqETlHnt4VOGU7BBua6FGxIIu1Gxj189MfFPhbT98f/+ZKg9xn8cao/nuJjxHc7f3bGiXN+GDVVumC5ljh1SVgohtgJjUHqOv7wE+RfGaqX4nSWEvPE6aDRUrP0ZS1oaPtdeC0DFDz+gCQ0l7O8rEH6+YJP43XgjeXdOQ5aXE/z8c2iCApEWC8Vvv+NYnATA+PL7RC17GTQaSr5bj/n0GQKmTASgZNUatGEhxHy5FI2fL9ImCbr9es5PvgdD+9YEXHM1phMpxHylrJBY8N4/a3S2WSld+g5BL72hfBpkw1qsZ9LwnqDoXPnTD/jeNg0REIT/bOXBVlqtFD10P5rQMAIWPq40IjWCqm1bMe9p+AP4or+9QsKBwxQWFjPyutuZOeMObrhmDBovPzReAYBESom1xPVtvL5ZCObsAuJeeYCq87l0/uEV5bzW7ibjna/JeGcVLZ+9my4b3wEhMJ3P4eS0F92On7n0G9ouX+jYDho7kIKv1qMPD6Hljo+RNonVWEj6onfwH9qL9ls+xFZZxfnFSi+YLjyYlsufBEBoNRT98Cul2+zznJ++D1txGZqwIDodWUXlsVSqTp4l5NZxiq7/+pnSLfsIGNanUXIDRl6Jxr9mXqbw9sJ06izBtygzBgr/vZayrQn4D+1L/MZ/YKuoIuuxt13y+13Vk6yn3nOxRbOnH0QYauZbX3HoM7KXfUPliXOE3670vuV9vo7izb8TNKIPXX5bjq2iijMLauTEvb+AgP5d0YUG0nXvP8h880uMX20k9vFpjpcTLR+9har0PE7OrinX6YvHOT1/GabsAtKe/4wOK+bR8tFbKEtMI/tfysuhsIn9iZwyFJvZgq3SRPL9byufbXr8Izp/oXzOpOibX5rEFpEL78LQumZF+NNPfowpK5/Qkb3os/t9bBVVnHj4A0d6ly8e56ST/h1XzKPVo7dQmphG1r82UR/Hthyg4/AePPrrO5grqvhqUc2Q0hkfL2bVIx9SXM9DUUBEEHN/eBFvfx/HcETh7X354sVl0rnH7mXYyio5Pa9mBk2Hz54gZeEHmLMLOPviZ7RbNp8Wi2+lLDGVnC83AtB83k3oQgIcK+pKi5XEcYsdMl759jUCQgIJDAng4/2fUZhbwPsLa9ZYfOKTp/lg8fsU5OTz8JIFBIYGIoQg9WgqKx6vucZXjunPoW0HqKpw/2xck2OzUvLeOwS/+gZCo6HiZ3tMnmiPyWt+wO+OaWgCgwiYa39BYrVSMPN+9F274TN6DJaU04Ss+AiAsn982OBD1xWTG4XVSsmSJYS8rtwHK3/+GWut+6D/tGloAgMJmFejf/7993uQZSP/lfdpZvfl0u/tvnyj3ZdXK74c/S/Fl5GSwNuuJ/36e9CGhxL+/GKE/f5UtmEbFdv3OOQWvPYeEe++itBqKP3hZywpZ/C7XpFb9s0aNGEhNPt0mUOu/y03kHXz3WiCgwh/TVk5Wei0lK3bRMnH/yLoAeVzZO3ffIDkuUsdp9Dti8dInr8cU3YBKS98TucV82j96FRKjqSS+S9l8cXyk+nkbz5Iny1vgrSR+cUmyo4rjfjK9Dx8WjXDu31LrKXl+PXsgH8/ZWpNU8Tk5o/ciik9j9MPLXGUc6575178jLZOdS/XXvf0EcF0/fl1tAE+SJsk+p6JHB42h/S3V9HmbWX1f11YMLkfr8HQvBnht49tEn0BTj/9MeacwiaLyaZMZbRAU8mSFqtDVjXebWLofforzr/6Bdl//4HzL64k/oMFxC6+lfKkVPLsdi3a9DtBI3rTbccy5XNN82vsE790PgEDuqALDazeNQP4BzAZeA+IAH4CDqI896r8jyIaOz9KpekRQsQBqcBVUspdQogPgePANcBCKeU+IUQa0EdKmSeEKJVS+tvLrZFSdhVCTLenz7bLXAO8AZwEdqAMsS4BNgFHqvN50OUTIBKYCLQGfgXaArc4y7fnnQDcA/QB2kgpTW4ClXzD7Ocx0b46dY6U8gUhxDhgLRAhpax3XHTWkGFN7qhR27YCkNr96iaV2/rQLwDkjRnapHIBwtf/ijnP/XuIl4o+PB6AhNjJF8jZOPqmK99pTYyf2KRyAbqmrLlscgGOtx9/gZyNo+MJZSj//haTmlQuQK9z37MjqunX4RuYpSx6f7lssf0y6Dw4azUL46Y2udw30r5s8lgBNfHicum8O+b6JpfbP+Mbrm91bZPL/ebMDxfOdAnkjGz6mBy56fLG5Oxhw5pcdrOtW0nr0fS+HHfwF871HXnhjI2kRYLSSNrabEqTyx6WveqyxeQ9l6HuXZnxDdD095Fe55RPQ12umHy55MJle265mE6l/zoVWz76wzfifIbfU68thRBjgSWAFvhISvlKrfRFwG32TR3KN6Uj7NM601DaNlbAIqWsc12mhqL2GP9xOAZMsy9IdRJYhtIwviSklOlCiJeAPUAGyhBrty+Y1yIZpUHcDHjA3jvsKd8GYCXwQ12NYg88C3wphNhvP8bFjQ9WUVFRUVFRUVFR+avyJ1z12RkhhBZYClwNnAcShBA/OH+RR0r5OvC6Pf81wDynaZ0Awy/UudYY1IbxHwApZRrQ2UPSMKc8cU6//Z3KdbX//gT4xCmPc1fav6SUf7d/ZulblAZtfeyQUrpMtKst377PDFzwWwBSyq3AVvtvIzDaKbnuCX0qKioqKioqKioqKv+L9ANOSSlTAIQQ/wYmoXTieWIqjZu62WjUxbf+GjwjhDgIJKIM2f7u/1kfFRUVFRUVFRUVFZW/LrHAOaft8/Z9bgghfIGxgPPqlRLlE7K/279kc8moPcZ/AaSUC2vvE0I8AdSesLNKSjn9Yo8jhBgDvFprd6qUsmkngKioqKioqKioqKj8lfkTrPrs/OlVO3+XUv69OtlDkbrmTV+DMqLVeRj1QCllhhAiEvhFqHxuMAAAIABJREFUCHFcSrntUvRVG8Z/UaSULwLuywlfmsz1wPqmlKmioqKioqKioqKi8ufD3gj+ex3J54EWTtvNUdZD8sQt1BpGLaXMsP/PEUJ8izI0+5IaxupQahUVFRUVFRUVFRUVFZX/JglAOyFEayGEAaXx6/Z5AiFEEDAU+N5pn58QIqD6N8r6RYmXqpDaY6yioqKioqKioqKioqLyX0NKaRFCzEYZbaoF/imlTBJCPGBPX27POhnYIKUscyreDPjW/tUcHcpCw+suVSe1YayioqKioqKioqKiovJn4k/+uSYAKeVaYG2tfctrbX+C+5dxUoDuTa2POpRaRUVFRUVFRUVFRUVF5S+NkLKuxb9UVP5QqI6qoqKioqKioqJyufG0WvIfjooNH/zhn419Rs/8U9iyGnUotcqfgoTYpv/iU9/0bwFYGXt7k8q9M/1z4PLpfDltYc5LaVK5+vB4ALZF1f4y2KUzJGvVZZMLsCfm+iaVe2XGN8Dl84t9za9rcrl9ziufPN8edWOTyh2ctRrgsul8uWy8vEXTxgqAB879OePF5YxDl4s/oy0uVx35pInvewDT0z/nx6ipTS73mixlIdo/W7y4nDG5qXW+3P72Z7TFn4I/weea/myoQ6lVVFRUVFRUVFRUVFRU/tKoDWMVFRUVFRUVFRUVFRWVvzTqUGoVFRUVFRUVFRUVFZU/E/8Dq1L/0VB7jFVUVFRUVFRUVFRUVFT+0qgNYxUVFRUVFRUVFRUVFZW/NOpQahUVFRUVFRUVFRUVlT8T6lDqJkftMVZRUVFRUVFRUVFRUVH5S6M2jFVUVFRUVFRUVFRUVFT+0qhDqVX+iAhgCTAeKAeme8pkaBFJmw8WoAvxp/xICilzliDNFgBaPjeDoBG9sVVUkTrvPcoTUwCIe3M2waP6YM4rcpHVamI/us+/nqB2Mayd8DfibxxE7IgeWCuq2DHv7+Qnprkdf9Kvr+HfKhJptZH56xG23vcu0mK9ZB0Dh/Uk7o1Z6MMCsRSUYM7K5+zf/klpwjEAou6fRIunp3Og6520fG4Gvt3bIjQatAG+WIxFSJvk6IRFyCrzBQ2tDfanzbIFTpbXKB+M1+jQhTQHqyLDZq7CVpbHky+9xbYdewkNCea7z5dfUH41fXe9h7WiihNzl1J6JNUt3btlJB2XP4w+2J+SI6kkz37PYScA/x5t6PnTSxy7/23y1ux27B909l9gkxTuTCLprtfdzvli5QJ02/wOQq9FaLXYyis5Pe99yo+kuOnu1SKStsvmowv2pywxldMPKdfYu20snVY9hz4yGHNOQZ22uRgfaffF0wQNugJps5H+xr8dsuI/WIh3m1hFbstmaAx6KlPSSZv3rot/tXz2HtBqyPvyF7KWfgNA8yenETSqL9JsoepMFmnz33PIvSr1C0xZ+ViKy0l97jOKdiTWnH/LSDoun4c+2J/SIykOG4cM70H883eh9fXCEBXK8fveIm/NbgwxYY6yPY58hrTZMOcUNEhHbbA/bT5YiKFFJKZzOZx+8HWsRWW0+ehRgob3BikBCBjYjZIdRwDosOp59M1CwGrD0DwCc24h5YdOXVK8GPjsHbSdNACDvw+lmfmk/pzA7pf+7ZJn5LsPEnFFPDaLhZyDKWx79J/Y7PFh4LN30HpsH/yiQ5vUL+LenE3opEEIrYbKU+ku8iLvGk/kXePBYqVk7zF8u7RulOwuW97Fp00M0uwa42Lm30zErVdjyS9G6HWg1SA04pJj8uWiKWNys7vHK7bZ8BbaQD+sxWVUJJ8lYGA3dEH+2CqqMGXk4dOpFUljF1CRlOaiS+CwnrR8bgZCoyH3y41kLf3GLSa3fOVBAgddgbRY8WoR6biupiwj3nHRDa4jhuaRdN36HpWnMwAY8Mpd7Hr0Y/o9dwdtbhiI3s8bq8XKF21nuNls8HsPEt49HpvZQt7BFHY+8k+kxUpQm2gGvn0fYV3j2P/qKpcyXV6YRrORPbBWmDg4dxlFR9Lc5MbdPZr4e8fh1zqK9Z3vw5RfAkCnJ6fS+t5xCAGV2YUer2OL5+5xXKuGxI6QCVcRM/8WvNs1J//HHfh1b4utospx/aqpvlbW4vJG+UngsJ60WbYArZ83ZmOJi67VcVkfFYou0A9ptXH8ukcbrnP7FpgzjViKSmvsW0vnE9NfJPbhm+vVF41SN6XFSu6XG/GOj3Grey2eu4fwm0citFqq0nPRGPRYi8s4//LKemOyd/sWaAP9sOQVkvvFBsoPnyb2sTsRBqWZEXBVN4LHXknQiN7oI0Kw5BdjLS4DIPP9/xC7cGqdsn27t0Vj0FN1NpvUue+gCwkg9rE7HToHDOxG1dls2nywAJ9OrZBWK6az2SAheeqzxMy9sc56Xbv+OfEQMBuwAD8Bi4EwYDXQF/jEnv7/i1SHUjc1ao9xAxFCPCOEWHiBPA8IIe6sL08Dj1Vq/x8jhFh9qfL+GzTEPo1gHNDO/ncfsMxTphZP3En2hz9yZNAsLEVlhE8dCUDQiF54tY7hyKCZpD2yjFYv3+8ok/f1Zk7c9pybrMLj59l67xKydycT0bcdga2j+G7QAnY98g+ufHm6W/7YEd0xl1XyRdx0Nkx5kYi+7Wl367BL11GjodWL93HytufY3/5WLMYiMpasIu6NmQ6ZgUO6U3U+BwDjt9tIHD4HW0UVZUdOk/3JWo5Pecrt4bUuomddT/FvRxzbGp/gmkSrBUthOpbCdGxleQBcN/5qlr/1QoNkO5Mw4CFOLlxB21fv9Zje+snbSF+xhoSr5mApLCXq1hE1iRoN8U/eTsHWg45dkTcOAWBn++kcuv4ZAnq2JfK6gZcs1xBV01A5+8JKtP6+pL+zitTFy2n98n0edW/xxB1kfvgjhwbNxlJYSoT9Gvt2jafqbDYZ7/4H45pdddrmYnzEt2NLTs54hcqUTMKuG+SQlTLzDY6OmUf6q59jLSgh871VnHnkA1q+/ICjbMsX7ufEHc+RNPwhQicNxrtdcwCKtx0iaeQcjl79MJUpGbR6rcbnjt/7FuaCUk7MfZ8O7z9Uy8a3k7FiDfuueghLYZliY42GNi/fQ9LtL1ORmoW1rBJDtNIgdn55VHbkNNaiUjLfW90gHaNn3UDxjsMkDp5J8Y7DRM26gaARvdGFBXHkqvtIvulJAOKXzHXRMWX221QknyVtwVKOXPXgJcWLlsO7E9mzLcajZ/nx1leoLCjh4Iq1btf15Lc7+fewRXw96jG03gY6Th3mKB8UH0VRahbZv5/05BLAxcW3ilPnKU9MoTIlk7RHasJmwFVdCR7Tj6RRD5M4Yi76yJBGyQ4a0QtbaQVHxy/GlJXvpmv2hz+SNHo+FclnyXjj300Sky8XTRmTTz/4JgBJo+dTsHYXBWt3Y/x2G4d6zeD3NjdT9OtBCn9JoOpcjluj2CH39udJHD6HsOsG4d2uuVtMDhzcncRBD5L+8mdgkxwdM4+j4xbg3aZ5g+tINVVpWRwdMw+AXY9+TOyI7gS2jmLjHa+zecY7aA16jzZL+XYn3w5ZxPcjFV9ub7/XVRWWseepz0is5f+RI3vgHx/F5gHzOLTwQ7q96t7YBsjfe4JdN71I+blcJ7sIYm8YxG/jn2Jtm7uQNulWLmhEb7xbR5M46MEGx7eK5LOcuvcVKpLP4hUb7ihbff2SRs8nZc47jmvVKD+xX8u0R5Zx7NrH0AX6utpv5hukv/o55YdPkf3Pn8j7z5YG65z9jx+xFpZy6p6XHfp60jliyoj69R0yG41Bh6WozOFvxTuPuNU979bRHOgwleSbnsRaXKb49brd9cfknUewVZrJ+XQt+Wt3ETppMBp/H07d9QJHRymxOH75Isc1q0xJx1Ze4fDl2Edur1O2KctI2f5kMt75irLE07R8+QHM+cWcuqvmOSR+yVzH9So7cJLiXw+R89l6kkbPx697m/rrda3658Qk4AqgC/CGfV8l8BTQVM+6Kn9A1IZxEyKlXC6lXNmE8jKklDc2lbw/KkLB2RcnASsBCewGgvWRIW7lAgZ2I/+nnQDkrdpCyJgrAQge0w/j6i0AlO0/gTbIj+rypXuOYikscZNVdCqD4tOZADTr34nTq39T5O4/jSHID5/IYJf8Lcb05uiKnx15pE0S2Cb6knX069mOqrRMKpLPIs0W8r//jaBhPRRL2Dn34krHdtHm/QQN7UHFsTMU/3oQQ3Q41oISNF564t6cTeefXqPz+jcJHt3Pg+Xteqza4tjWGHw95qumT49uBAUG1JunLkr2n0QX6Iehli0Bggd2JdfeY5v99a+Eje3rSIudMZbcn3Zjyit27AsZ1l3R19tAyaHTaAx6bJWmS5brTMjYfphyCjBn51Nay4+cCRzUjXx7wzdv1RZCxiq2DhzQheyP1yItVkzpeXXa5WJ8pOL4WSqOnwEg//vf3M97dD+0AT7kf7+dsv0n0AXay/ZQ/Mt0NtvhX8GjleMVbzsIVpv9eMn4dmntkJe/8Xd0gb6Y80vQeBkcvQA1Nt5lt/FWwsb2I6BnWypTswi9ujd5a3ZTkZpJQI82AJhzanqAjF9touLkeawFJQ3SMXh0jb8a7bYKHt2P3E/WYs4uoGz/CQA0Pl4uOl6MncFzvIgb3RtskgMf/EjW3mS8Av3QaN1vpWe3HHL8zj14Gn9773Dc6N5U5BWT8nMCRalZbuUuRV/vuCjyf/jNkQagjwwh8s6xZC39BmlSepD8+3ZslOzgMf3I/uhHLIUljnp2uWPy5eJyxGSA0GsGYvx+O0Wb9zv2lR08qRzv+9/Q+Hi5xOSo+ydRlZZJlZOfh4zp5x6TvQ0AlCelgkZzUXWkLlqO6c3p1b+Ru/805zcdRAjc7nUA6ZtrfDnv4Gl87b5caSzGeCjF7UVs1JjenPt6OwCF+0+hD/TFy4Pc4sQ0Ks65xsaQnm0pOX6O4qQzSLOV9NXb3coFj+6HcfVWxcYNjG+Vp85TlZKBLjSQwk2/O8pCjS+HXjfYEU8b4ydBI3pRlZZJwQ87MOcVYikur1Pn0GsGkr38uwbr7HdFW8y5hS76OlOt84X09evZjorks2h8DOhCAsj//je8osPc6l5tu4ZOGkTlyXP1+lvF8TNUpWWS8+GPhFzdj/zvf8M7PhZzds1IKa2fN8bvtgFgK61A4+fTIF8WWi3G1VsxrtqCf4/26AL9sOQWusjWeBtczr9w474G1+va9c+JV4Aq++8c+/8y4DeUBrLK/yhqw7gOhBB3CiEOCyEOCSE+q5V2rxAiwZ72HyGEr32/o9dUCLFVCPG2EGKbEOKYEKKvEOIbIcRJIUSDutyEEHFCiET77+n28uvsMl5zyjdaCLFLCLFfCLFKCOFfj8w0IcSz9rxHhBAda+tu3060Hz9OCHFcCPGRfd8XQohRQogddj2cI0l3IcRm+/57nWQtstvrsBDiWadzOyaE+ADYD7RwkhMLnHPaPq+Pch1yqAsJwFpU5niQN2fmoY9SeqQMUWGYMoyOvOZMI7XL14d3WCDlTuXLM/PxjXJ9CPSNCnHkETotOm89hcfPX7KOhqhQTBnKg0Lw2CuJvHsC4TePJHXB+wRfrTTqKo6mueobH4MUELvgFkImDCDqweuInnsjJTuOcHTCYpKnPEWLp6ah8fFyO1d9eK1hvhptzW+tDl1wLNqgaITOuyGmuyBVmUYMtYaP6kIDlAcJu51MmUa87HkMUaGEjb+SzE9/cS0T5AfAlb8vo//hD7GWVVKRlnXJcp17wyJuGo4lv5iiX5WHQlOG0aVHufoYztfYlGnE4LjGoVRl1N0ghkv3kepj1sanYyvMxmKqUjMdefRRoRiiQzFlOpXNcr8eAOE3j8Ja5nrvN2Xm02zKUEoTUx0NLMXGNfpXX1+v6FDMBSWEj+9H5qcbsJVXoQtxf6Fis1jx7RpP6YETDdJR5+Sv5pwCdGFB6GvZA6AyNcOhI0DrJXPR+vkQ/dANDbZzXfhFheAV6k90vw5M/uEZfMIDiR3ctc78Gp2WdtcP4uzWwwAEtookrFMLjn62qc4yFxvfDFFhLg+MAPqoULzjY/Dv15lOP75Kx+9eRlaaGulzrvur5VYTedd4umxegkavQ+vv0yid/5s0dUyuxv/KzphzCx31DZT7QtgNQzE0jyT/u+1uMbnZvRNdYq/i/2FuMVnj6+0kU0OHr58n7o1ZSEuNf1+ojlRjaNmMzuuUIbiR/TrgGxVCmdM5Synd7nXOCJ2WNjcMIn3L4bqNDHhHh1LpJLciMx/veqYNuJYNocKprG98lFue2nW+MfFNY9A5GprO8gBCrxlE/nfbG+0nPu1buOjjfG2cj6EN9nf4SUN11keFIk11T4sKvWYQRZv3X1Dfaj+u9utqf6uN83lYyyqxFpeDlPXGZI2XHlNmnsPfPNndWlqJ6WyOY1sXEkCHVS8QOWNivbK1QX6K3tWyPcSO8uNnXM4/euZkAvp3IfrhKY26j9ayx2BgD/ArytBplb8IasPYA0KILsATwAgpZXdgbq0s30gp+9rTjgGexwmBSUo5BFgOfA/MAroC04UQ7hHpwvQAbga6ATcLIVoIIcKBJ4FRUspewD5g/gXk5NnzLqNhQ0Laosz5vQLoCNwKDLKXfdwp3xXABGAA8LR9KPholCHR/ez69xZCDLHn7wCslFL2lFKecZIjAIQQ9wkh9u3atavvlvIMV42EcNfSPr8QD0mOtAbgWbSsM1P/l6ZjKip3n4d8MTo6lSlct4fzL66kcOPvNH/kNqLneB48ILRaQkb3xfjddo6Onk/IuP6EjB9A1Kzr6bLhLTqufgHhpccQG+GxvEdsFiz5Z7EUpmMtNaINiPR8PheDmyk92Un51+b56aQ+/7nbJwk0eqU3cG+/Wezpfh9oBCHDe1yy3OoGN0Dx9iNovPSEXT+kpribH9V3jRtgr0v0kbrQR4VSvP2Q607pWWjtU4p+6Eak1Yo523XIrMbXi+gZ4zi1aIWT+nXoLwQBvdu72thDHYxddBvnnvkHttKKRunogpMO3u2V92uZ7/7HsS/lobdJvuFJTFlGAvp1JuzGYa5CGxsvhECjFXgF+fHttc9QlJbNlY/cVGf2wS9OJ3PPcbL2JgMQ0j6WpJWbPA4R9XRObjrVp29daVotuiA/jl3zCBlvfYU+Itg9T33l6zlmzsp1HL7qQZKnPI202mjx9F2N0/m/SRPG5NhFUx37w64bjPF7157NVi/dT2VKBtbCUiqSzxI0pIdrTNZpXRq9Lrp4wJyTT2nCcVIeepu8VVsIGNANjf0lxAWKOsof7ncvR8cqjwdDl85Eo9O6Z6xH0ICXppO95zg5dl+uk/rsfCGcyoYN7ExY/04NlA8Nix2edfPr2Q5bRRUVyWcb7ye1b2qeEILAwd3Jd/aThuhcT7yv1rnydLp7Ym19neVUp13gmugjgij69cCFdawnvTomVyTXPOKlPPQWZQdOkrrofbzbNlfmytclu577eDXnnv/USfbbnLj1GarOZBHQr7NjCo/bAS7soyFAf2AR8DV1XPn/d2y2P/7fnwx18S3PjABWSynzAKSU+bUeALvae32DAX9gfR1yfrD/PwIkSSkzAYQQKSg9pO5dPfWzSUpZZJdxFGhl16EzsMOuowGoe0KjQvUKA78D1zfguKlSyiP24ybZ9ZBCiCNAnFO+76WUFUCFEGILSmN4EDAaOGDP44/SUD4LnJFSVq94NAuo7mVOAFpIKf8O/B1I9in+MMBMheNAlvxitEF+oNWA1YY+OtzxIG/KNLos8KOPdu9FqU2HaaNod9twAuKakbktEV+n8r7RoVRkFzryABgPpuAbE8YV8ybjFRaApdJERa1FQhqrY9DQnoTfPAJ9ZDDpb3yJObsAQ3QY5YdPETl9PMI+/+uK3SswRIfRef2bHJ2wGL9e7bEUlXHmsRUgJYWbfyfy9jEk3/y0Y6GVauLemo1f13hMWfmcvPMFzHmFrkMibU5D4qoXdbCakDYzQqtHWtyHK9dG4x2IxtvzcGuv6DC3OYpmY7EyJ8tuJ0N0GFX2PAHd29BpxcMAGCJDiLxhMFUZeVSmZTvKAkirDZ/WURclVx8aSOjInkiLldCrezvKm7KMSLOVgD4dMX6zDUOMux/VvsZRMybg1SKCrr+8SdnBU3jFhNdrq4vxY2HQY3CS63bj12rQhQVReeq8Sx5zdj5Cr8MQ7VQ2Kgyz0/WIe2cuIeMHUJWWRdnBE07lQ/HvFs+xe96g8kx2LRvX6K9c3wKqMowYIoPpuEKZz2hoFoLNbCVsbF+M6xIc5csPnaTw590N1tFi99fgcf2JvHMcGh8D5ux8DDHh6KPDaPvRo4AyhNWho72sNsAX4w/b8evRjsrUzEbFC12wMgjnxnUvknsoBb/oUFJ/3qfo5++DzWrFOzSAynzXYYm9H56Md1gAeUfPcuO6FxX5ft70WzyFXrOvxTvUcz1pjF94d2hJ/JK5SIuVsoOnlIXGnDBnF2DOzKPAbufibQdBo0EXEYwlt7BO2ZHTxuHftyPxS+ZSui8ZQ0yYS89OtY0s9oV7LEblv1+PdnY7XlpMvhw0ZUyOuG20YxREyLj+JI2recccM+8mdGGBVJ3LpuKYvUEgBKfve9URk/16dyB2/s2OmCy8DBhXbXaLybZyZeSGNFnQRwQrUzv2HEWazXjHx1B++LTHOmLOKUAfGeK4LtJkwWoqIWLaOAAMQX5YKkz4OZ2zEILyOha76j5P8eXN9/zTY3pkH+W6D9n4MoUHU/B2kusTHUplVsOud2VGPj4xYQR0akn3N+8j47udtHlwoksec6bRLQbWFzsipo0j4tbRANhMZrcXQ+bsAqJmXudotDbWTypOnCdw4BWOfULn/mhtzson5JqBnH3qwwvqbIgJp/P6twEoO3QSrxbNPNoqdNIg8r/f3iB9q87nOuKkObuAoKE93F5+AjV21WrQR4Rg/M9WNAZ9vTHZVmXCEB3u8LfqdOeYXJWS4ZBtzsrHEB2GKS2Lol8SCJsy3OP5a7z1ysJxMU6y7XbTO933yg+dcpy/OSsfv94dMGUaMX6/nagHrmvwfbSWPb5BaYLvBWxAOJCLyv88ao+xZwT1vwL8BJgtpewGPAvUNc60en6Czel39fbFvJRwlmG1yxDAL1LKHva/zlLKunqwa8uplgHKynvO/uDtIT+4nkvt86htM2nX72Un/dpKKf9hTy9zyrsUpUe5B/AdcKe9bH+gyNOqviU7EwmdcBUA4VOGU7BhLwCFGxIIu1EJtH692mMtLq93VWCA5E83smb0ExgPpZK96xhtblQWNArv1QZzcTkVOYWOPGtGP8HZ9b/Tbc61xAzrxtEPf3bkuRQdM9//D0eGPYTZWIxXfAxCryN00iAq7MPzDl4xDYDD/e/HlGnk6JgFBI/qgyE2HIt9XjFaDQH9u1CScJzIuyY49KieL5o2/32SRs/n5J0v1OjhdFOymexzo5ynfGt0CI0eaXUfHuYJW2WxY9EuZwJ6tcNSUo7Jg50KdyYRMbE/AM1uGopxvdJ42ttvFnv7Kn853+3g+APvkNBvNvkblXl8Gh8DAb3aodFpKT3svmJ0Q+TmrtnNqUc/wrgugazPNzrKFqzbS8iYvlScOo9/PX5UvCOR0IkDFH38fDj74uckXr2AgnV7Cbf3Thpi624gN9aPyw6exKt1tKNBHDppkIu8wMHdqTqTSfCoPjVlS8qUsodO4t06GkOLSId/Ff6iHC9wWE/8rmjLkf73cXT0wxSu2+OQ2e0/z1J1Ppf8DfvqsPEAu42HYVyfQMnBU5hyCjl8wzPsu2oO1vIqzrz6pUujGJSh2I3RsfCXvYRNGU7upz9j/GYrOf/8icJ1ewi/ZRTtPn2S3K82A9RcJ63G0Xgp2ZVE5G2jqUg+2+h4YSlUVoNdPfYJUtf/jkarIWZgZyJ7tsFqMqPRaNwaxR1vGUaLod3YOHspSZ/+wuqxT7B67BNsnLWU3MOpfHHVPDJ2H3N3CDsN9QvT+VwSR8xVFoBav4eQcQMcadW2KFi/lwD7g7tXfAzSZCZwQNd6ZZcdOU350TMkjphLwfo9jv3Vc16rbeTciDOl52ItLb+gzg2JyZeLporJQq/DUqBc84pT6ZjtUxrCp44iaFhPTs9+m9CJVznmrBb9esAlJkuTBa/W0WS8/TVHJyxGmkwUbEhwi8mySnkZGTisJ9YSxW7mgmK0/r5Iq63OOgIQNmU4hfbz04UGgkZD7qfK2him4nJSf9jluNdF9GqDlHi8j7WbOozYYd34ddbSOnsZc/YpL6O2jXqMrHX7aHHTYACCe7XFXFJOlQe5nig8eBr/drH0W7mQgw8vJ3xIN/c8G/Y6Rn40JHbkfvqzstDTmHlY8osJHtnbURbAnFvocq2gcX5StGW/EpNbRCpTqwLd1+owZeaBzYY503hBndNf/dyhb+G6PY6GfLW+AAjhovOF9C07eBKfji2xVZqwFJQQOmkQBRtc4zHgsGvk9PHYKquoSEy5YEz26dgK79bRRN5zDYUbEwidNIiSXUdo9+mTnH/lc9drptUQOLQH1pIyLPnFeLdvjsbby+P553z8E9JiIezGYYRNGU7ZoZNYS8qwVZpo9+mTLnqX7Ewk9JqB6EICCJ8ynMKN+wge1YeSnYn130edjlvLHtUrdbZH6XCqf16Uyv8Mwn1ooIp9KPW3wAAppVEIEQrMAUqllG8IIfJQemkLgLVAupRyuhDiGac8W4GFUsp9Qohh9t8T7fIdaXUcv1RK6S+EiAPWSCm7CiGmA32klLPtedagrJSXhNLzO0JKeco+37m5lNJ9lQalXJpdTp4Qog/whpRymBDidmCilPIWIUQvlF7bNvZia6SUXe3lP7Fvr66l3zPAdSgNWT+UHuL+KEPHnwdGSilLhRCxgBnwdZZbW03gfWAsyuea7kqInZwA0G7lk6QtWoo5uwCvls2I/2ABumB/ypNSSXnobceuIdrWAAAgAElEQVS8wpYv3kfQsJ7K8vzz36P88GkA4pfOJ2BAF3ShgY7huCtjb6fF2D70e+FOvEMDMBWXYzOZsZmtWCpM7Jz/d4yHlU8MjVi5kF2LPqIiu5A7zq1EWm3YrDbK0o2kfrODw+98x53pyo0gIXbyRekYNKIXrd+ZizbAB0tBCabzuZx7/lNKE47RN/1bCjf9jk/HVhwdM58eBz+m6nwuQqdFHx6EpaQc46otpL/5b1o+ezf+vTuCEJjO53By2otuhtaGBNB2+UICBykPzWZjGkgbwuCH1jeE6ncd1vICpKmcRX97hYQDhyksLCYsNJiZM+7ghmvGeHI1APTh8QBUpGVhqzCR/PBSSg8pDdiuXzzGifnLMWUXKJ9VWmH/5E9iKsdnvesyRxSg/ZJZ5P/yu+OzSkOyVmEzWcBmo+C3RI7e/TrSZGkSuQDlx88idFqEXoutvIqUee9TZr9GHT57gpSFHzj80PVzTe84ene67/wAjY8BJAj7Ak0JsZMv2Y87rH6egL6dQKvBWlqOLsCPM48qqxD79epA2f5kfDq2InBYL2yVVaTNf9fJv3rT4pm7QaPF+NVGMt9TFr7v+tsyNAa942G/dH8ykXeMBUDabFSkZDoWXjLnl3DiofdcbKwL9qc0MY3kWUuQJgshI3sS/9xdCK0Ga3E55979Bl1oID5xzWg+c5JdTjFafx/M2QWcvv/VC+qoDQ6gzfJFGGLDMaXncfqB17AWltLxh9fw69EWabKg8TZQnpRK8tRniX93rqPhpvHWo/X3w1peQXnixcWLrQs/5PhXvzL4pem0mzwQjV5Lybk8tj/xCRk7jzL+04VsXfwR5dmF3Jf6KSXpeZhLlR6/1J8T+H3JdwAMemEaLYZdgXewP1724ftN4RfxS+cTPLovGh8vpMWKRq8jIXYyQq/jit3LsZZWYquoJGvFDzT7P/bOM0yKKmvAb3WcnPMwiaCAgOQkCAwgiCi6iusaAUGQKIgYwFUBQUygoICiK4IJcBXEACgomHGJQxriMEzunpw61vejejrQM8hA8y2s932efqam6t5Tp06dOveeqlt1HxzaKNltd7yBPjlWmY5Jkjj56BIMH3/Htf9Zga2iBtlixWIsQxMejDrQ/6Ji8qXiUsXk6sOnybz7WSwFJXTOWofpTBHIMtrYcPLf+IzcRWuQ/HReMblw5dckP/cgqFQYPvmOvNfXETv2FqLvHoh/c+ULuUUfbSG4R1skrRrZYsNeXYNss1O6ZSeRt/Y+72skbEgPEh/9B7LNRkDrNL4d8Qpntuym2/MP0PS2nmgD9EhqFdUFpRz98Hui2jflJ0dbd3/WSirPGLA6vjuQ9dVO9i76HP/oUIZ+PQdtkD/Y7ehCA/m6+SislTW0mT+SmH7XYqsxseeR5ZQ54n7XD2awd9rbmApKSHtwEM0m3Iw+JgyzoZyC73az79G36frRE8Rc3xa7zYalpBI/xyiIrCeWUrRaGaCXPPehRsW3sMHdSJ4zBk1EKLJjeKcpK5+AlikcvmMWTZ66D2tJ5QVff6HpHWm29FFUfnpkCVRqNcZPt1G58zBFqzeR+upk9EkxaOOjGq1zXQyz15id7/AfvmMWzd95gox+k89bX1QSkkqFbLVh+OQ7/K9OJjS9I6pAP1RqZVh94XtfEdK3I5qwIIpWfUPOgtXn1LHO3/yaJ6IODcJqKMXw4RaQJOIfuROroQxdQhTVB05Stf84IT3boI0OV0Zkma2U/7iX8u17SXpmZIOyA9o1Q6XVYMou5OQjiwjt25G4ibejdryKUH3gJCenv0nqC2Pxb5mC3WTGkm+kfPs+Tj/3L5LnjG7wuj77+gPokvMZwAcoD2rMKK8NbnWEkVNACEqyXIoyIvLg+cYgX1Oz/sXLPonzHzbj8hyG3gAiMW4ASZIeQHm3wIaS5J3ClfQ+jDKnWRbKMOng/1ZiLMvy95IkpQMLgLqvK82SZXlDPaLPlRj7o7wHHYOSFPdCmTYJzj8xTkBJppOBF2VZfttRZwow2iGrErjXYdeGEmMvdibe5nNHdQQ/3k+816dy3RNjX9Ml57NLJhfAYvB+6nox1CXG2+OG+1QuKAnspZIL8FvC+bxlcP50y1XeYLhU5++PJrf6XG7nM0oityPOtx/H752vdEAulc6XysbLknwbKwDGZV+Z8eJSxqFLxZVoi0t1jbzn43YPYETOar6I+8efF2wkN+d/BFx58eJSxmRf63yp/e0KtMUVkcyJxNj3iHeMG0CW5ZXAyga2LaWeuXVlWX7Wbbmv2/L3wPf1bWtAfpDj7ymUJ67IsvweyhDuujJD3Za3cp5fzZNlOdVt+Q+gr2O5BuXOV320caszwm3ZXb9nz7HP11A+3tWgXIFAIBAIBAKBQCD4byESY4FAIBAIBAKBQCC4krgCv/p8uSMS4/8Sjuma6pvIsr8sy439WnV98j8D0s5a/bgsyw19QVsgEAgEAoFAIBAI/pKIxPi/hCP5bf+nBS9cvu9fmhEIBAKBQCAQCASC/0FEYiwQCAQCgUAgEAgEVxKyGErta8Q8xgKBQCAQCAQCgUAg+EsjEmOBQCAQCAQCgUAgEPylEUOpBQKBQCAQCAQCgeBKQnyV2udIsnzZzw0tEAAIRxUIBAKBQCAQXGqk/7YC50PNurmXfd/Y/45ZV4Qt6xBDqQUCgUAgEAgEAoFA8JdGDKUWXBGc7tzf5zKT/1Cmkf4t4W8+ldst998A5Pbs51O5AAk/byOj6VCfy21zYiMA2+OG+1Tu9flrAbAYTvhULoA2quklkwtwvM0gn8ptlqFMIb4raZhP5QJ0zF7PV7F3+VzukIKPAajd+alP5fp1uR2APSm3+FQuQPusDfzR5Fafy+185nN2Jvp+FrwuOZ8BXHE674i7w+dye+ev87lMd3J6pPtcZuIvWy9pTM7u4vu2L2nnd1RMHOJzucFLvrqk10jxbX18Ljvisx8uWUz2dd8CXP0LX+vcMXs9cOli8qWSC/jc5+r87YpADKX2OeKJsUAgEAgEAoFAIBAI/tKIxFggEAgEAoFAIBAIBH9pRGIsEAgEAoFAIBAIBIK/NOIdY4FAIBAIBAKBQCC4khAzC/kc8cRYIBAIBAKBQCAQCAR/aURiLBAIBAKBQCAQCASCvzRiKLVAIBAIBAKBQCAQXEmI6Zp8jkiMBVcMfj26ED59AqhUVH3+FeUrP/bYrklJIvKZGehaNqf0zXepWL3WuS1hwwfYq6vBZke22Si4f7xzW9tvX+X41CVU7/eeE1efFEPzpdPQhAVRlXGS45NeQ7ZYAUiZ8yBh6R2x15jqrR+9+l1spaVooqJApaL6iy+pXPWRl85hMx9He1ULype/Q9VHawBQJycRMfufznLqxHhqNivzLrfY+hYlazZjWOY952f8Px8iqG9n5FoTZx5bRO2B4wBctf0d7FU1yDY72GwcHzYVgNgnRhLSv6uzfqfvX+XIpMVU7j/pbf/kGFouewRtWBAV+09yZOJipy0Agto3o8OX8zg0diGGjb96HmdYE2SbGVtFEeD9Tsysea+y/affiQgP4/PVy7y2Xwy+ku1/XWeinhiHpFZT/unXlL6zxmO7Ni2JmDnT0LdujvH1lZS9V/+crK13LMP40RYK3vSeG7jJc2MISe+EXGPi1LTXqMlQfCqkbweaPDsG1CqPuv6tUkma/zAAnVY9xt6Hl3DVk3cS3b8DthoT+yYvpXz/Ka/9pIwaROpDNxKYFseWVmOwFFcAENg8gXavjSOkbRqZ8z9xlv9pbyYLVm3EbrdzW98uPHiL53yiFdW1PLV0DfnGUqw2Ow8M6c2tfTphMlsYOfdtLFYrVpudgV3bMP72Ac56rX5YjvHjzRQu9bZF4rNjCOnXGXuNidPTF1GTcQJtfBTJCx9BGx2ObJcxfrgJ04kcEp8Zjcpf73StVl++zOmZy6nacxSApNmjCU3vhL3GxKmpr1PtZtfk50aDWoXhoy3kv6HMEdr0zen4NUtEGxeBJiRQuW6AwPYtSH1RsTcS5LzyCdUHTtLszUfRhAdRvf8EJya7YkTy7Aed+z05dTHVGScI6duBlLmj0caEY68x1+sjV/97HsFdW1OTeZqTkxedt74AuuRYVDottSdyALhm86se+pZ+8xu6pJhG6QzQ7tfl2CprnB2xzr8sxl5jpjLjJMEdWiBbrNScyifzkTewlVejT46h5bKpaMOCqNx/ot540f7LeRx2xAtdQmS9tvA1+u5dCH1kIpJaRdWGr+qNyeEzZ6C9ugXly9+l8kPlOtckJxE+52lXucR4qjdvBS5tTJaCAtG3bU3Yo462b/1XVNTT9kX8U2n7ypZ6tn1SUCARs6ajbZYKskzxnJed29StOuF3x1hQqbD8vAnzlrWectt2Rzf0PpDtYLdjWrcc24mDAGj73Yq25yCk4HAkjRZ7cUGDNr8Qf1OHBJD68gT8r072kKXt0JXAyU8hBQVhr6zAvG0TNe+74rru+gH43XY3AHJtDdXLX8V26jiqhCSCpj/jOvbYBEzbvwUuXUzufOxDTKcLOT7ldZ/0L0L7dnDWbbtrJflvrKPonS98pi9Aqx1vYfxw00XFZMO/FJ38W6eRsng6AO0y12H8eAs5/1x+UXITnx1D6KDuaMJDnPUD27dwxnpovL/pEiJJe20K2ujw+hLNZ4ExQJHj/6eAr7wOQvA/gxhK/T+AJEnjJEm6/7+txyVFpSL88ckUTn6SvOGjCBiUjiYtxaOIvbyCkpeXUL56bb0iCsc+Sv49Yym4fzx+17k6HidnLCNt/kP11kmaeR95b3/B3l4TsZZWEv2P/gCEpnfELy2evddN8KivjYtw1i26fzS6li2p2rCRwrtH4D+gP5pUb53LFi6m8iPPJMt2OpuiEWOU36ixyLUm9D26AXBs0HhCb+6DvnmSR52gvp3RpSZwNP0hcp5aQsKc8R7bT979FMeHTnZ2wACqftxD3vx3nf9X7j9B8wVj6rVF2qx7yFm+kZ09J2MtrSTu7nTXRpWKprPupeT7Pc5VOjdbWEvPACDpA+uVfeuQgSx7dW692y4Wn8hWqYieNYG8h2dx+pYxBA3ph7apZ4fNXlaO4YWllL7n3aFA5Qq1h9InEj6sN34tPM9fSL9O6NPiOdh7HFmPv0HyvIeddZPmjuXY/c951U1+aSK5L7wPQMFXO7nm5dEEpMXzQ/dHyJj+Nm1eHF3v4ZT8foTfhz9P9ekij/WW0koOznyPk0s3OtfZbDbmrdzAmzNG8NmLj/DNr3s5nuPZCf5ky680TYxh7bzJvDNzNK98+BUWqxWdVsOKpx5k7bzJrHl+Ej/ty2Tf8WxnvcMDJhB+y/Xoz7JFcL9O6NMSONRnLNlPvkGTuYotZJuN3Lnvcrj/BI7e+hhR9w8h6YUJnHjgOWqP5yDbbADkvvIRTWY+AEBoeif80uLJ6PUwWY+/SfL8cU67Js8dS+Z9sznQbxIRw3rj16IJACfGv0zOgtVU7ztGwbtfYvh0GwA1h7M4cON0Dtwwjcx75pC64GGSZj1AwdtfsL/XBKxlVUS5xQh9WgL7e43n1ONLSZmvJCApzz9E9aEsTs9+D0thsde5ibi9H37NmmA6U0j2c++et74HB00lZ8FqbCUV5C1eS9bjbwJ46YtaRdLM+89fZzeODH+aMy+sBuCPHpM4On0ZwR1a8J++U9mV/ig1J/JImvw3ANJm3Uvu8o380XMS1tIqr3iRNuteSr7f61wlW21etvA5KhVhj07BOO0JCv4xkoCB6fXG5NKFS5wJcR3W09kUPfCQ8hs5DrnWhF8PpR3xdUw+OniC8/+QkfcQPmMyRVOeJP/OUQTcUH/bV/rKEo+EuI7wRydS+8tO8oePJP/uh7CczFI2SCr87hxP9Zv/pGruODSd+qCK89TfemQP1fMnUP3CJGpXL0R/9xSlamgkuj63YPrifexZmVgP/oFl7y8Nmv1C/C159mjKtu0mo88klyCVisCJj2PLy6bkvpuRS4ox7/zJ0xYFeVTMmkz51FHUrn2fwIeVxMyem035tNHKb/pDyKZatJ2UNtXXMblsk3JjOGvWCip3H/VN/0KlIu0lVwJrMZQQfnMv9KnxF61v7ournDJKNuy46JhcVzf+yRGoQ5Q2/+T4BUTckX5RciPuGYw+LYHaY2fIfcmlc5OZnt3fxvqbbLWT/dx7ZPSdxMGbH68T09pN5EKgveMnkuL/cURi/D+ALMvLZFl+/1LJlyTpvz6yQHdNS6zZOdhy8sBqpXrzNgL69PQoYy8pxXzwCFitDUhx4d/nOudy5a5M1KGBaGPCvcqF9GpL8UalwTes3Ub4YKUjFD6oK4Z135+zvrZNa2STCeuxE2C1UvPtVvx6X+dRxl5SiuXQuXXWd+6IvaQEa9ZpAGSLlbKN2wke2N1T1wHdKP1MeYJRs+cI6pBANNHex+RO5Y+7CUl3ezqhUqEJCUQXE+ZVNuy6NhQ5ngQXrPmByMFdnNsSHxxM0Ze/YjaUN7wzSQJ7/Z3fzu3bEhoSfE5dLxRfyNa3vRrL6VysZ/LBaqXy6+8JTO/hUcZWXIYpIxO5nnOpb3u1c1m2WCnZsIPQG7p6lAm9oSvFjgSsenemcv5iwgls3wLTqXzMpwu86vo1TaTy1wMAGH7YT3S/a8lZux2A0v8cQxMSgL6ec1mecYqa7CKv9WZDOWV7TiBbXOdp3759JMVG0iQmAq1Gw+Du7fj+P4c86kkSVNeYkGWZ6lozoYH+qFUqJEkiwE8PgNVmw2q1ExTh6sjJFislX+wgdGA3T1sM7OZmiyNOW1gLS5xPQOxVNViLSrEayjBnF4DdTvXuIwCogwMwFyhJZ9gNXTE6rtWqXZloQpRrVbFrntOuxet/JOwGlx519SJuvo6CZZ8rckMCwfH0WNJrQZYJ7tmG4i9/Vs7B2m2ED1JkhA3qinHdNud+1aGBhKZ3xJRdSGCbphhWb6Z4/Y9e5yBh2t/JX/45yFC97/h561unszrYn+L1O6jalQmANjLUQ1+A4OvanrfOZ8e1sEEuv63YdRQk0EYqT28q/pOJPl558qvECyV2Fqz5nsjBrnoJD96I4cvfsBjKnOsshaVetvA1utYtsZ7JwZbraEe+3Yrf9d7tiOXQkXMm6vrOHbGVlGA9dWlicp2PAWivaorFve3bsg3/Btq+s2OPFBiAvkNbqtY7+vJWK3JlFQCq1KuwG3KRjflgs2LdtR1NO8+YhrnW7aD98Bjto1ajadcdy86tSDo99uMZir71tKON9TdVkD/B3Vpj+OhbDzmaFq1AUlHz8XtQW4P5x61oW7XzKGM9cgC5qtK5rIqM9tJH07Yj9rJS7Gdc58+XMVmXHAdA2fa9BHe6yif9i7D0jlhLK5x1S9bvwF5VS9hgl89dqL5yrcUpI2xQt4uKyaZjZ9DGKjFAHRyA1XGNqwP8MWflXZTc0P5dlLKyjLXAdVPRUuB5g7Gx/mYpLHGOVLBXOX0+0euEXY7Y7Zf/7wpDJMaXMZIk3S9J0j5JkvZKkrRKkqQUSZK+c6z7TpKkZEe5ZyVJmu5Y/l6SpAWSJP0uSVKmJEm9Heuvcazb46jfQpKkVEmSMtz2N12SpGfd5MyTJOkHYIokSTdLkvSbJEm7JUn6VpKkWLd9v+sof0KSpMkN6e9YFy1J0qeSJO10/DwzxQZQx0RhK3B15K2FRahjos7fmLJMzBsvErdqKYG33YQm2rOuOdfo8YQTQBMRjK2sytlJMecZ0cUpAV8XF4Ep1+BV35LvCtARL7+AXFWF6fc/ALAVFaGOboTODvwHpGM+eBhbQaFznTXP4Gx8nPrGRWLJc+lkyTeiceiLLJO6cjbN1i8i/K5BXvXqKN66G1OeEV28ty2s5dUettA7yujiIogc0o28lVs86pjdbKGJSAG7HdlS09jDvyzQxERizXfzvwIDmkb4nybG81xZ8oxo4zzX6eIiMbv7VJ4BXVwk2rPWu9etOXLa2cGJv7kbmiB/anOMzrK1ecX4nXUuG0tBQQFxEaHO/2MiQiko8bwBctfAHpzILWTAxBe448nXmXHfUFSOp+Q2u507n1pMv/Hz6N62Oc2bej7tsuQZvGyhjYvEkuuytyXf6OXvuiYx6Js3oTZT6dzmzF5BcG9lqGGTp0eQM3+VQ1bEWXY1oo2LQBcfgdntejHne/q9Ni4CdVgQlqJSTCfznOsCO7SgzdbXaPPdIk7PXekRI9yPRTmfrnNhyTPif1UStspqLMZy0hZOIvo+z2sxdGAXJEmiaqfrxsP56gvg3zIFi7HcqS9ASJ/2Tn1PPbEMTUhgo3R2joKRZa766BkibunlsU9zXrEzGY79RzrFW3c54oVrH+4xRRcXQdSQruSt3Mz/N6roKGyFrjhqKzSgjvZOnP4M/4H9sBw84iHLlzHZHeupbI+2z1Zw/u2IJjEeW2kZEc/MIHb1MsJnPork5weAKjQSe4lLN3uJASnUezi7pl0PAmYtJ2Dcc9R+sEhRvcyI+bt/o+2Sjv7O8cg1VdgO7wY8R00BaMKDG+1v+pRY5zXSetMrzu1SRBRo1GhbtyNkwVJ0/QahbtqiwePXD7gJ867fvNf37o/16CFsBtf582VMDmjbDICIoT3RJUT5pH/hf1UTat2ua4uhDL+WKWgTXL5wwW3IIFeyqo2PuqiY7H9NU6r3KDcoSzZsR5ei3CRImDkS47qtFyVXUquw5BaRM3sFCU+NdG4/M3+1c/lC/M1zX8544O44E4F9wLvAue9sCa54RGJ8mSJJ0jXATCBdluVrgSnAEuB9WZbbAR8ArzdQXSPLclfgEaDupZpxwGuyLLcHOgNnzkONMFmW+8iy/ArwI9BdluUOwMfADLdyLYFBQFfgGUmStA3oD/AasFCW5S7A7cCK89Cjfhoxf1vBg1PIv3cchZOfJHj4MFSh3k8QZS95UsP7lLy3ybKMOtQ1VLhswSugVuM/aIBHmUah0aDv1RPzgYMN61KnbT061ZU5MXwGx295hFOjniHivqEEdLmm3nqFn+5w1PMUU79s5U+zOSM4OWe1151BjZstrMVZIKmQ9EHecq4EzmFbn9VvwKfqc8O6ulnTXyf6gSEAqIP8we6tU6N97jzqn63Sz/szaZmSwLdLnmDN85OY//4XVFYrd97VKhVr5k1i8+uPk3E8mzxjPU8GvWxRryLORVWAH6nLnqB43VbnU7Koe2+kZP0PAGQ/+y6pL090yGrId+uzt7sOEiG9r6V4/Q6PAlW7j5KRPoWDQ2YQO/pmb/nOGFHPMSAjSRKBbZtS+P435Lz4oeuY/HTETx5O7cncC9MXJSkp37HXY13N4SynvvETb0fy09Yj/xw6O7YduvVJDg6eTtWeYwCEdG/lUSZpyt+QrTaKPt1xzljUdM7IeuPF/wsXex0DaDT49eqJOePSxWR3THv2X7jOajW6q1tQuW4DBfeOQ66tJXjEXXXK1VPBW6513y9Uzx1LzVtz0N90n7LSPwhN2+7Yju6l9q05oPND06Vf/bqdy+YN+JukVjuvkYODHvWUJUlIgcGUP/4w5h+/Q9uhaz1CQNOmA/oBN1Gz6qx3WjUatF16Ys388/N3oTFZ1yQGUGKy3Wx11fMU3vD+69svYCuvdv4f+/Bt2IrLnd8/uBh9Q/p2dK2u+w7ABcbknNkrsFcqN8CDr+/gHMWTO3sFkX8feFFyZUfMiLr3RnLmuLqOqa+4Xj24EH9z31fzt51Dqevu/i4FmqEMo84DXkHwP41IjC9f0oF1siwbAGRZLgZ6AHU9qVVArwbq/tvx9z9AqmP5F+ApSZIeB1JkWT6fR3efuC03ATZJkrQfeAxwb8W/lGXZ5NC1EIhtQH+AAcASSZL2ABuAEEmS6h3nKknSQ5Ik/SFJ0h9fZx5CHeu6s6+JicZWZKyvWr3YDEaChg8jZskC1BHhIHm6vi4hEktBicc6a3G5kuiqlbK6+Ejn8ExznhG9+51aR/3Q3q5hXbaCAuTqanRt2wCgjo7Gbjh/nQH8enTDkpmJ9eQp1LExzvWa+Civ9xMteQa08S6dtHGRzuFGVkdZm7GMis2/EDlqGM02vk6zja8j+ft5yNHHR3o87QWwGMvRhAR42MLkKBN8bTNaLX+ErjvfIHpod5q/MJrIwV0Iu76thwy7uQpJo2/U8V8uWAsMaOLc/C82Cmsj/M9aYPD4Xxsf6TX8y5xnQOfuU/FRWAqKseQZPda71zUdz6F08+8AJNzaE0t5FX6JrrvtfvERmPI9/bqxxMXFkV/sGvJaWFxGjNuHTwDW/7CL/p1bI0kSyXGRJEaHczLPc6h2SKA/XVo1Zff+wx7rtY7jdMeSZ0Sb4LK3Ni7S5e8aNanLnqDk8x8o++Znp89H3J6OpVA51pKNPxHYvoVTlqddFfuZ84zo4j2ftugSomi9aSGtNy3EUlhCcM+2FH/hGu7sHiNqj53BXlGFJjzYeV24H4s5z+jxQSltfCQ1mWdQhwRizjNStfsounjXdn1qPPqkGII6taTZiifQxUfS6ptX0TWJblBfS34x0Q/c6NRZGxlK7THPe551OtceO4O9phZtdLhHXPsznS0FJcQ8cCNXrXqaaza/ijlbecoW3KGFw54RBHe9moiBnTgy4TVln8ZyNCGufSgxRdEj+NqmtFw+lS473yRqaHeavTDG47WMS4m9sAh1jCuOqmOisBkM56jhjV+PrliOHFVicozvYrL/tVc5y4X9zfU+tq3Q4NH2qWOjsZ1nO2IrLMJWWIT5gHLNVX+3Hd3VynmzlxpQhbt0U4VHIZd5v/PulHU8A1VUPLoBdxD4xGJUTdKwGwuRQiOw7v0JdZpyo+TP2tHz8TdzntF5jbgjG4vAbsf8q/K6CBYr2KxIIaEe5dQpTQmc8BgV859CrvAc3aLt2A3biaPYs0+hjnKdv4uNybrEaFp+s5C0N6ZTtkl52Gj8fAemrHyf9C9qM8942FS16koAACAASURBVKp47VasJeWY3G6kXWgbkv3kUuc2U1b+RcZk17vmQV2vcSbupV/+hD41vtFyW2x4GU10OHGT/461oBhtQjQRt6dT9rXbftq7Rg1ciL8BSBo1zd+egfGz7ZxFAWAD7MDbKA+ALh9k++X/u8IQifHli0R9t289aWi7yfHXhuPL47IsfwjcAtSgJLjpgBVPH/DMkKDKbXkxsESW5bbA2LPKmtyW6/bZkP4qoIcsy+0dv0RZlivqKYcsy2/JstxZluXOfXONaJMSUSfEgUZDwA39qNn+cwOH74nk54cU4E/l2vUUPDgFa04eNT+5vpoc1PEqbOXVzk61O+U/ZRAxVHnvKmp4P0o27QSgdPNOou7o61XflOM2XOnQYdTxcdiKS0CjwX9AOrU/np/OdfgPTKdmy1Yshw6jaaK88iJpNYQOvZ6Kbz2HiJV/9xthtykdKv/2V2OrqMZaVILkr0cV6K/U9dcT1KsDJR99w/Ghkyl48T10SbFOGcEdW2CtqMZcz/t+pT8fIHqo8j5T7J19MDps8XvXCfzeRfkVbfyVY0+swPjNTkxnPDucKq0/2Cxecq8ETBlH0CYnokmMBY2GoBv7UrXt1z+v6Fa/DkmrIfyW3pRt+d2jTNmW34m4XXnqEtDhKmwVVVgLS6jaexR9ajy6pBivuprIUAwrlfcHS/ccJ/ffP5E4/HoAwjo1x1pRjeki391s27Ytp/MNnCksxmK18s2v++jTsZVHmbioUH5zfG3XWFbBqTwDTWIiKC6vpLxKuQdXa7bwa8YxAmTXUw9JqyH85t6UbznLl791t4XDlx3XZ/KLkzAdO0PRivVU7z2KPi0BXVIslsJiIu8aCEDwde2cww5LN/9OpONaDeyo2NXisKtfmsuuEcN6kbNgNQcHTeXgoKmYc5ROuCXPSGBHJWmR9FpXRzYxGr+miVT8eoCIm5R3PqOG96PEcaOidPNOIu/o59pveTVl23ahS4zCYizD/+okIoa57m3WHM5ib/sRnBj/MtX7jmHOM5I14w1spRUN6lu65XeKVn7NwUFTOTP/fWqz8ggb0Nm5TwCLscxDX3N2IRU/Z5y3zpbCEgxrtnLotqc4cMM0SrftAqD68GmCOyod0oT7b+DgAws8vrKtxAsldsbe2dcZL3Z2ncDOLuPZ2WU8ho2/cvyJtzF+s7M+1/M55kOH0SQloo53tCMD0qnd0fBHo+qjLibXyQLfxGRTpvJRrKDrOxI19g6XzgcPo012a/sGnn/bZzeWYCsoQpOifKTNr0sH58e37FmZqKITkCJjQa1B0/F6rPs8Y5oU5foegKpJM9BoMH+7jpp3X0AuL8F68A+0Xfujubo9skU59/W1o431N2tRKeZcA37NEjzkWI8qCb6ux/XKaKp+g5CtVuRy1407VVQMQY/PoWrR89hzvQfG6Xr1x7TjO6xHD6OKV+zii5icu2AVhwdP5dg9z1Lq+PhWwpThlG3f45P+Rem2Xfiluc5HxO390CVGU7LelchdaBtStdd1A8L48eaLisnuWPIM+LdMVY7j+g5glxstt3L7Hg52G8mRIY9Qtvk3Im7vp8T6+250ynAfYg6N9zdQnjrXHDtDwVsbOIt4t+XbgIyzCwj+t5Audpid4NLgGIr8GUoSaZQkKQJ4D1gry/IqSZJGAMNkWb7N8V5wpSzLL0uS9D0wXZblPyRJigL+kGU5VZKkpsBJWZZlSZIWAaeAN1CGhlwNVAI/AN/IsvysuxyHPruB0bIs/0eSpH8BabIs93Xft6NcBjAUCDxbf1mWiyVJ+hDYLcvyS47y7WVZdn3KuAFOd+4v+13XlfBpE0CtomrD15S/+yFBtw8FoPLTjagiw4l7fymqwACQZezVNeTdOQpVWCjRLz2nCFKrqd70HeXvfkjyH8r0R9WHsjgxdQlV+5SO/dWrZnJi+ptYCkrQJ8eeNZ3CImTH0KjUeWMI7dsBe43Jo363XOWBveXESWzFJWhiY0AlUb3xaypXfkDArTcr+/38C1QR4US/uxwpMADsMnJNDYV3j0CurkbS64n9/BMK7rgHuaoKfY9uRL7yAuasPErWbqHozTWE3600DiUffg1A/HPjCL6+E/ZaE2dmLKJ2/zG0SbEkL5ul+JVaRdmGHyh6U/niaoutb6HSaZ13bC0lFey/ay6Ve5UPUbT54Ekypy3DXFCiTNe03DH9SsZJDk943WmLOq56bQLFW/7jnK7p+nzlK6my1YxsNWGr9P7gE8Bjz7zAzt37KC0tJzIijPEP3sftNzf83h2ANqopFoP3FBgXK1sb1RSA4208ywT07kLk4+OQ1CrKP9tM6VsfEXLnTQCUr/kSdWQ4TT5ZjCooANkuI1fXcHrYQ8hVSiLYLGMTAKasPIyffEf+4rVE3TsYAMPqbwBImjuWEIdPZT26mOp9jmGr/TrR5NkHkdQqZ12A6FFDiX5gCH5NEzm+eD1H5n7ENfNHEpXeHnuNiX1TllHmOJedP3ic/dPewlRQQsrowTSdcDP6mDDMhjKKvtvD/mlvoYsO5brN89AEK8OytY7h8FvenseLqzdit8vc2qcTY4b1Y813Sgfnzv7dKCwp5+nl6zCUViAjM2poH4b26kDm6TxmLV+H3S5jl+3c0K0t427rj1+X2522KF7zLQVL1hJ5j2IL4weKLRLnjCWkT0fHFB6vU7P/GIGdW9Hi0wXUHDrlHIpbuukXwm/tiypAuVeni4uk9nQBJet3kLNAefcsee5DhPTtiL3WxKlpr1PtuFZD0zuR9OwoUKkxfvIteYtd0+2kvjoZfVIM2vgo7LUmAlqmcGLyIuIn/A1dQhSmM4XkvPQRNYeyaPrmo2jCgqg+cJITkxY6r4vk5x9yxoiT0xZTve84oekdSZk/Fm10ONaySnSOj/JkPbGUotWbnPpG3zuI2pO5nJyy6Lz1rdp1BP+WKc5jDWiZQs2R08hWG7rkGE4/8y7GT7aiT45tlM765Fiav6MMMZTUavyvTqbmVD72GhPqkEAklNjhlxKL8eudZE5e7IwXmrAgKjNOcWTCa+eMFyFdW3LthkvzZfo6cnqko+/RjbBHxoNKTVVdTL7NEZM/U2JyzL+WecTkgn+MdMbkuPUfk3/7vc6YHPXq/Esakys//YKa7T8TNm0CklpF5YavqfjXhwT+TWn7qv6ttH2xKz3bvvy/j0KuqkZ7VTMiZj4KWi3WnDyKZ79Ik63rqZg4BHXrzsp0TZIKy6+bMW/6BG0v5dUMy49foRtwB5pu/cFmBYsZ02fvOKdr0g25B03H65GCQ5HUynRN6oRUdibephzH+7M49dgbzna0Mf4G4H9NKmkvTUDSaghonQpA8W190HbpSeAjs5C0OuzlZVS9Nhd1gvKlY9OmDQSMfwxdjz7Yi/KVk26zUf6Y42vXOj1hK9ZSNu4fyNVVaDt2I/jpFy9ZTLaWVWLONfqsfxGa3pGWqxW/MRcWkzV5Ifq0BJ/pC76JybkvraJi238I7NyKpFem4JeagN1kxvjJFnKeXn5RckPSOxN6Q3c0YUGoHB92PDD4URIfu/uC/S2oSytafT6P6oOnQJYJuCYN4CaUL1CvQhlGLaP0m8ei9JsvC2pWz7zskzj/e5+v98WiyxWRGF/GSJL0AMqwZRuwG2U+tXeBKJQ51UbKsnz6PBPjJ4F7AQuQD9ztSFQnA5OBk0AOcKqBxHgYyifrc4BfgS7nSoxlWT51tv6yLI9w6PQG0ArlyfJ2WZbH/ZktTnfu73NHrUuMf0v4m0/l1iXGuT37+VQuQMLP28hoOtTnctucUKbn2R433Kdy6xLj80lgG8v5JsYXIhe8E+OLpS4x3pU0zKdyATpmr+er2Lt8LndIgTJfau3OeqagugjqEuM9Kbf4VC5A+6wN/NHkVp/L7Xzmc2en35d0yfkM4IrTeUfcHX9esJH0zq9/7m9fkdMj/c8LNZLEX7Ze0pic3aW/z2Un7fyOiolDfC43eMlXl/QaKb6tz5+UbDwRn/1wyWKyr/sW4Opf+FrnjtnK095LFZMvlVzA5z7n8LcrIpmref/Jyz6J879//hVhyzr+69PwCBpGluWVwMqzVnu17LIsP+u23Ndt2YDjHWNZlucD8+up+zr1fMTLXY7j//XA+nrKPXvW/23Opb9Dp7+fLUcgEAgEAoFAIBAI/luId4wFAoFAIBAIBAKBQPCXRiTGAoFAIBAIBAKBQCD4SyOGUgsEAoFAIBAIBALBlYT4TpTPEU+MBQKBQCAQCAQCgUDwl0YkxgKBQCAQCAQCgUAg+EsjhlILBAKBQCAQCAQCwZWEY45nge8QT4wFAoFAIBAIBAKBQPCXRpLFi9uCKwPhqAKBQCAQCASCS43031bgfKj514zLvm/sP/LFK8KWdYih1AKBQCAQCAQCgUBwJSGGUvsckRgLrghOd+7vc5nJf3wHwG8Jf/Op3G65/wYgt2c/n8oFSPh5GxlNh/pcbpsTGwHYHjfcp3Kvz18LgMVwwqdyAbRRTS+ZXIBjrQf5VG7zg5sA2JU0zKdyATpmr+er2Lt8LndIwccA1O781Kdy/brcDsCelFt8KhegfdYG/mhyq8/ldj7zOTsTb/O53C45nwFccTrviLvD53J756/zuUx3cnqk+1xm4i9bL2lMzu7i+7Yvaed3VEwc4nO5wUu+uqTXSPFtfXwuO+KzHy5ZTPZ13wJc/Qtf69wxez1w6WLypZIL+Nzn6vxN8NdEvGMsEAgEAoFAIBAIBIK/NOKJsUAgEAgEAoFAIBBcSchiKLWvEU+MBQKBQCAQCAQCgUDwl0YkxgKBQCAQCAQCgUAg+EsjhlILBAKBQCAQCAQCwRWEbL/sZ2u64hBPjAUCgUAgEAgEAoFA8JdGJMYCgUAgEAgEAoFAIPhLI4ZSC64Y/Hp0IXz6BFCpqPr8K8pXfuyxXZOSROQzM9C1bE7pm+9SsXqtc1vChg+wV1ejjoxAFRiAJetMg/vRJ8XQfOk0NGFBVGWc5Pik15AtVgBS5jxIWHpH7DUmjk9dQvV+ZR7duDFDib57AJw1qiXyjUXormkFgL3WhD2/gKIRYzx0Dpv5ONqrWlC+/B2qPloDgDo5iYjZ/3SWUyfGU7NZmXe5xda3KFmzGcMy7zk/4//5EEF9OyPXmjjz2CJqDxwH4Krt72CvqkG22cFm4/iwqQCE3HgdMVPudtbvuPVlMqe8QeX+k972T46h5bJH0IYFUbH/JEcmLnbaBSCofTM6fDmPQ2MXYtj4q0ddTVgTZJsZW0URXkYCZs17le0//U5EeBifr17mtf1i8JXsgF6diXpyHKjVlK/7mtIVazy2a9OSiH1+GvrWzTG+thLz0VMe5eujyXNjCEnvhFxj4tS016jJUPwppG8Hmjw7BtQqjB9toeBNZR5h/9ZpJM9/GEmvRbbZyZ65jOo9RwFot2gcoe2boosJQzZbMZdUsG/yUsr3n/Lab8qoQaQ+dCOBaXFsaTUGS3EFAIHNE2j32jhC2qaROf8TZ/mf9mayYNVG7HY7t/XtwoO3eM4nWlFdy1NL15BvLMVqs/PAkN7c2qcTJrOFkXPfxmK1YrXZGdi1DeNvH+Cs1+qH5Rg/3kzhUu95khOfHUNIv87Ya0ycnr6ImowTaOOjSF74CNrocGS7jPHDTZhO5JD4zGhU/nqna7X68mVOz1xOlcM2SbNHE5reCXuNiVNTX6fazc7Jz40GtQrDR1vIf0OZI7Tpm9Pxa5aINi4CTUigct0AuibRtP1+MbUncgGo3JVJ3hv/ptmbj6IJD6J6/wlOTHbFi+TZDzr3e3LqYqozThDStwMpc0ejjQnHXmP2OGb/VqmkvDAOfVoCKj8d5uxCTk5ZdN76AuiSY1HptNSeyAGg07GPPfTNemIZuqSYRukM0O7X5dgqa8Cu2KLzL4ux15gp/HQ7MXf2JaBFIntufJLKvUrM0SfH0HLZVLRhQVTuP1FvvGj/5TwO1xMvLiX67l0IfWQiklpF1YavqFz1kcd2TUoS4TNnoL26BeXL36XyQ+U61yQnET7naVe5xHiqN28FLm1MBqXtC3vU0fat/4qKetq+iH8qbV/ZUs+2TwoKJGLWdLTNUkGWKZ7zsnObulUn/O4YCyoVlp83Yd6y1lNu2+7oht6nfPnWbse0bjm2EwcB0Pa7FW3PQUjB4UgaLfbiggZt3lh/82uWQLOl0+uVFTh1FroeSvyxFxVQPmsKconRta/rB+B3m2I/ubaG6uWvYjt1HFVCEsFPL0AVEQ0SIEP1quVe8i8mJmtjI5DNVmxllQA0XTiRwHbNkO0yWf98h4pfDjS6fxHatwPNXp+MOiQAa2mVh67+rVJJmv8wfmkJSH46zNkFnHpk0QW1I3W0zfgYe40Jq6GUnOfepvLXDOe2843Jhn994dxPymLlPLbLXIfx4y3k/NPb5o2Rm/jsGEIHdUcTHuLyifYtnLEeGu9vuoRI0l6bgjY63Bnf3HgWGAMUOf5/CvjK6yAE/zOIJ8aCKwOVivDHJ1M4+Unyho8iYFA6mrQUjyL28gpKXl5C+eq19Yoof+cDzAczye55I8XPv9rgrpJm3kfe21+wt9dErKWVRP+jPwCh6R3xS4tn73UTODljGWnzHwJAGxdB7IM3kXHjDPanP+KhszomisK7R5A34Caw2TDt3eelc9nCxVR+5Jlk2U5nUzRijPIbNRa51oS+RzcAjg0aT+jNfdA3T/KoE9S3M7rUBI6mP0TOU0tImDPeY/vJu5/i+NDJzg4YgCkzC+O/Njj/Pzp9Oc0XjKE+0mbdQ87yjezsORlraSVxd6d7HGvTWfdS8v0e5ypdXIRz2Vqq3IiQ9IH1yr51yECWvTq33m0Xi09kq1REz5pA7thZnL55DMFD+qFtluxRxF5WTtG8pZT861OQJK/yZxPSrxP6tHgO9h5H1uNvkDzvYee+kuaO5dj9z3EofSLhw3rj10I514kzHyBv4cccHjyVvJc/JPGpBzxkHp7zIRUHT2MqLCVj+gravDi63sMp+f0Ivw9/nurTRR7rLaWVHJz5HieXbnSus9lszFu5gTdnjOCzFx/hm1/3cjzHsxP8yZZfaZoYw9p5k3ln5mhe+fArLFYrOq2GFU89yNp5k1nz/CR+2pfJvuPZLn0HTCD8luvRt/D05eB+ndCnJXCoz1iyn3yDJnMV28g2G7lz3+Vw/wkcvfUxou4fQtILEzjxwHPUHs9BttkAyH3lI5rMVGwTmt4Jv7R4Mno9TNbjb5I8f5zTzslzx5J532wO9JtExLDe+LVoAsCJ8S+Ts2A11fuOUfDulxg+3ebUrTargAM3TOPADdPIemIZSTPvp+DtL9jfawLWsiqi3OKFPi2B/b3Gc+rxpaTMVxKQlOcfovpQFqdnv4elsNjjuFNfmkDJN79Rvfcop59+m8rdmeet78FBU8lZsBpbSQV5i9eS9fib9eoLNE5nN44Mf5ozL6wG4I8ekzg6fRnRt/fm0KiXKPv1kEfZtFn3krt8I3/0nIS1tMorXqTNupeS7/fy/4pKRdijUzBOe4KCf4wkYGA6mlTvdqR04RJnQlyH9XQ2RQ88pPxGjkOuNeHXoyvg+5h8+uF5HjqHz5hM0ZQnyb9zFAE31N/2lb6yxCMhriP80YnU/rKT/OEjyb/7ISwns5QNkgq/O8dT/eY/qZo7Dk2nPqjiPPW3HtlD9fwJVL8widrVC9HfPUWpGhqJrs8tmL54H3tWJtaDf2DZ+0tDVm+0v9Uez3X67IHBbgmySoXm6jaUTbqfkrtvBL0fAaMmetqiII+KWZMpnzqK2rXvE/iwUt+er9woKpt8PyX33gQqFbbTJzzqXkxMzl2wGnOOAVNWHlmPv+GUub//VA7f9Rwpz4wASWpc/0KlIm3BWOwmC/9pOwJLUamHvskvTaRs069U7T3KmX++RdWeoxfdjpRu+gWroZQzTy8jYdYokCSgcTG5Lp7HPzkCdYjS5p8cv4CIO9IvKtZH3DMYfVoCtcfOkPvSKqeMJjPv95DZWH+TrXayn3uPjL6TOHjz43ViWruJXAi0d/wur6TYbr/8f1cYIjEWXBHormmJNTsHW04eWK1Ub95GQJ+eHmXsJaWYDx4Bq7VeGX7XdaXqq80AmDMO1VsGIKRXW4o3Ko28Ye02wgcrnZ/wQV0xrPseUJ68qEMD0caEAyBp1Kj8dKB2XVLa1i2xnsnFlqvoLGk0yBaLl86WQw3rDKDv3BF7SQnWrNMAyBYrZRu3Ezywu6feA7pR+pnyBKNmzxHUIYFoosMblAtgOn4G/7bNnf9X7DqKJiQQXUyYV9mw69pQ5HiyU7DmByIHd3FuS3xwMEVf/orZUN7wziQJ7LZ6N3Vu35bQkOBz6nqh+EK2X9ursZzOxXomHyxWKr/+nqD0Hh5lbMVlmDIywWpFEx/tVf5sQm/oSrEj4arenamcr5hwAtu3wHQqH/PpAmSLlZINOwi9QfFBZFAHBwCgDgnAUuBKrAw7Mogd3JnsD7ZiKa9GttvRhASgr+dclmecoia7yGu92VBO2Z4TyBbXedq3bx9JsZE0iYlAq9EwuHs7vv+P5/UjSVBdY0KWZaprzYQG+qNWqZAkiQA/PQBWmw2r1U5QRLyznmyxUvLFDkIHdvO0zcBubrY54rSNtbDE+TTEXlWDtagUq6EMc3YB2O1U7z6i2CY4ALPDNmE3dMXouG6rdmWiCVGuW8XOeU47F6//kbAbXHrU1Yu4+ToKln0OgCYy1Mtmwde1pfjLn5VzsHYb4YMUGWGDumJct825X3VoIKHpHTFlFxLYpimG1ZspXv+jhyy/Zon4pcRhXPc95dv3EtTx6vPWt05ndbA/xet3ULUrU1mp9m7mG6NzXYxz7mNQV+dyxa6jqHRarBXVXvtQ4oUSRwvWfE/kYFe9hAdvxPDlb1gMZV71LiW61i2xnslxxuTqb7fid713O2I5dATZWn+sAiUm20pKsJ66NDHZfDLHpfM1LbG4t31btuHfQNsnn9WOSIEB6Du0pWq9oy9vtSJXKk8dValXYTfkIhvzwWbFums7mnaeMQ1zrdtB++Ex2ketRtOuO5adW5F0euzHlSeLZ/sLXJy/hfRq61zWtGiFPTcbe4FiC9vpk6hi4jzKW48cQK6qdC6rIqNddfNysBfkoWnVDnuxAU3zVh51LyYmh97Qlapdh7EUFFO9W7n2KvceU/QwlmEtqyLw2maN6l+EpXfEdKYQJJDUaoq/+MlDX7+mieiS4yj+dBvl2/cS2OHqC2pHZLPLbyp/3EvJFzsI7HoNtvIqAtop/YPzjcmmY2fQxkYqsoMDsDqucXWAP+asvAuO9aZjZwjt30UpK8tY3do+93YQGu9vlsIS58gYe5XT5xMR/CURibGgXiRJul+SpH2SJO2VJGmVJEkpkiR951j3nSRJyY5y70mStEySpB2SJGVKkjTUsT7VsW6X49fTsX6VJEnD3PbzgSRJt/yZPuqYKGwFro68tbAIdUzU+R+QLBPQtxehY+4n8LabGiymiQjGVlYFjqGT5jwjujglyOviIjDlGpxlzblGdHERWPKLyVu6ng47l9NxzzsunaOjsBUUKnXbt8NeXoFKpzt/nR34D0jHfPCwUxaANc/gbHycusdFYslz6WfJN6Jx6I4sk7pyNs3WLyL8rkFe9dwx5RnRxUd4lokIxlpe7WEXvaOMLi6CyCHdyFu5xaOOOb/YrX4K2O3IlprGHPplgzo2Eku+m//lG87pf6qgQK/yZ6OLi8Ts7k95BnRxkWjPWm/JM6J1nKMzz64gceYI2vz2DomzRpL7guuueezgzvjFRyBbbYS2S8M/IZLavGL8zjqXjaWgoIC4CFdCGBMRSkGJ5w2Quwb24ERuIQMmvsAdT77OjPuGolIpzYvNbufOpxbTb/w8urdtTvOmnk+7LHkG5/HVoY2LxJLrsp8l3+jl77omMeibN6E2U0lOcmavILh3BwCaPD2CnPmrHLIizrKzEW1cBLr4CMxu14s539PvtXERqMOCsBSVYjqZp6yLDkOfHEPrTa9w9bq5hPbv5BEv3I9FOb+uIZ6WPCP+VyVhq6zGYiwnbeEkou/zvBZrjpwmoG1TzLkGIob2RJcQdd76Avi3TMFiLHfqC6BPinbqG9S1FZrw4EbprK0b+SHLXPXRM0Tc0stjn+a8YvTxZ8WiiGCs5a59uMcUXVwEUUO6krdyM//fqKKjsBW64qit0IA6OrrRcvwH9sNy8IiHLF/GZHeUdsR1LdgKilBHn1/bp0mMx1ZaRsQzM4hdvYzwmY8i+fkBoAqNxF7i0s1eYkAKjfSW0a4HAbOWEzDuOWo/WKSoXmbE/N2/0XZJR3/neOSaKmyHdwO4/KWu/oX6m4OIYb2dy1JEFDZDIf73jCb07bWok1KxnfZ+7acO/YCbMO/6zaMugL53f6wH9qCK9LTjxcTkyDvSCb+lt0dMDh/cDdQq9EkxBLZrht9VSY3qX/hf1YTak/nO/kX8hNs89FXiRTPMuQbCnfGi8e1I6TeuVxlCB3bDUlCMX/MmBLRphjZBsdH5xmT/a5pSvUe5QVmyYTu6FOXGRcLMkRjXbb3gWO9/TVMktQpLbhE5s1eQ8NRI5/Yz81c7ly/W33RNnPHgN7fVE4F9wLvAue9sCa54RGIs8EKSpGuAmUC6LMvXAlOAJcD7siy3Az4AXnerkgr0AW4ClkmS5AcUAgNlWe4I/N2t/ApgpGM/oUBPLnRoinz+n6kveHAKpj37KVm0nODhw9B3aNtASanh/Uje22RZRh0aSPigruzp9jC7O7gPXXWV9x+QjvnAAeRG6AyARoO+V0/MBw42rFfd3urRr67MieEzOH7LI5wa9QwR9w0loMs1f1LP899zlWk2ZwQn56z2GjKjCXUNm7YWZ4GkQtIHecu5Eqjv+Ot5V/piZcqyXK8L1p3HqPtu5Mxz75DR7UHOPPcOyS9NchapzSsmvHtLYxCVcQAAIABJREFUUkffSMnOTOyOYcWN9rn6dDpb9bP+/3l/Ji1TEvh2yROseX4S89//gspq5c67WqVizbxJbH79cTKOZ5NnLPWS53Utn8MGAKoAP1KXPUHxuq3Op2RR995IyfofAMh+9l1SX3YMsWzQd+uzv7sOEiG9r6V4/Q7nKmtxOXu7PsTBQY+S/dy7pL74MKik+oXUdwzISJJEYNumFL7/DTkvfuix9dSji9E1iSHlpYmogvxdI0zOR1+UpKR8h+fw5Mz7n3fq2+yNaaiC/OtR6xw6O7YduvVJDg6eTtUe5SlYSPdWXmXqOFcsajpnZL3x4v+Fc+h13mg0+PXqiTnj0sVkTyH1rDtfndVqdFe3oHLdBgruHYdcW0vwiLvqlKtPsNca675fqJ47lpq35qC/6T5lpX8QmrbdsR3dS+1bc0Dnh6ZLv/p1O5fN/+TYJK2GsBtcI5PqZNV8sIKyMcOxHj6AJqVpPUJA06YD+gE3UVP3HnGdHhoN2i49sR497H24FxGTK37aR+G/NnrEZIuhjDbfvETK7FFU/nEYqb4RU+fqXwCSTuPsX2Q9/Y7H9qzpryvx4sWJqAJd8aKx7UjU/Tc6i5jzDMRPu5vALq2p2nUY2eq4Ts8zJufMXoG9UrkBHnx9B+contzZK4j8+8ALjvU5s1cgO2JG1L03kjNnhbNM6isT3ORduL+pAvxo/rZzKHXd3d+lQDOUYdR5wCv1SPnvIdsv/98VhkiMBfWRDqyTZdkAIMtyMdADqOvFrQLcHxuskWXZLsvyUeAE0BLQAm9LkrQfWIvjfQ1Zln8AmkuSFAP8A/hUluV6xxFLkvSQJEl/SJL0x9eZh1DHuu7sa2KisRUZ66vmQdDwYcR9sJzo1+ZhKzKiCvSn5vsf0V3Tst7y1uJy1KGBzuGHuvhI55BMc54RfYLrDrMuIRJLQQmhvdthyi7AWlzuMfzOVlSEOjYG1Cr8+vbGll+A3fDnOrvj16MblsxMrCdPKbLqjj8+yuv9REueAW28Sz9tXKRzuJHVUdZmLKNi8y9EjhpGs42v02zj617DkPTxkR5PewEsxnI0IQEedjE5ygRf24xWyx+h6843iB7aneYvjCZycBfCrve8+WA3VyFp9I06/ssFW74BbZyb/8VFYSts+FzaK6u8yp+NOc+Azt2f4qOwFBRjyTN6rNfGRzrPUeQd/Sj9WhmGV7rxJwLbtyDqgSHKtutak7f+F7Le24w2NJDqE/n4xUdgyi+5wKNWiIuLI7/YNeS1sLiMGLcPnwCs/2EX/Tu3RpIkkuMiSYwO52Se51DtkEB/urRqyu79hz3Wax3H7Y4lz4g2wWU/bVyky981alKXPUHJ5z9Q9s3PTp+PuD0dS6FyrCUO29TJ8rSzYk9znhGd2/Wii4tElxBF600Lab1pIZbCEoJ7tqX4C9dwZ/OZImwlyofKqvefoPb/2Dvv8CqKroH/5rb03hNC74L0piC9KiIidhELgoD6Anb0U1DEig0Ee8EGqIgiHVFsSC8BKSFASO89ubllvz/25pbcBBK48TWv83uePLm7O3Pm7JmZMzs7ZZPS0QUH2OuF871UpudiiHWMfOhjwig/noI20I/K9FxK953AUG2kteJkKgXrd5D+6pfkffsLxjMZ59TXlJFHxO2j7Trrw4KoSHTdWNB4IsWh7+kMdCEBLj7ufDqbMvOJvH00bZc/ySWbFlF5Vh11C+jWxmbPULsvsOdfbhG6QEcaqk9R8yagS0vavz2LXrveIvyqvrR6forLsoyGxJqVjTbS4Ue1keFYctxnc5wL7369MR07ofrkSM/5ZJ8ubWtMz5KV49L2aaMisNSxHbFkZWPJyqbysFrnyrZux9BOzTdrQQ6aEIdumpBwlMK8GuUAWE4moAmPwTDsOvwefRNNkxZYc7MQQaGYD/yGtoX6osSU6epvqrepdSlvVQQN7m7f4BJAyc1GG+6wuTUrHRER5aartllL/GY8RPHCx1GKi1zi6rv3wZJ0AuHjizXPNe/r65PDbx9DxO2jiX7gerWOnk63+x2As/M/JmH4HI7f8TzaID9KDyTV6/mi4ngKvh2a2Z8vDNWmmRtPplKw/g/SX/uS/DVV/qL+7YhXU8d09LRn3ifnsw3kfrEJbaAfxtPqxn1198mOteb+vS+xb1xY8MNveDWPqbevb/Pdy+giQoi+/wbMmXnoYyMInTCEwvVO6TjZ/ELLm9Bpaf3uw+Su3k41MgELYAXeBXpXDyD530J2jCU1Yduz8ZwotfyuOp6F6lC6AD0B5znEy4FbUEeOP6w1AUV5R1GUnoqi9ByUlos+Pg5tbDTodPiOGEz59t/PeyMlq9aQedcDZE75D2U//Ybf2FF49+lp36SnJop+SyD0KnWtVfjEweRv3AVAwaZdhF83CAD/7m2xFJVhysrHmJqDf/e2aHxcp0mb/jqKrkkcPiOGYU5OwbtfXyp+Pb/OzvgMH0L55h/tskB9ix501RUUb/nTJWzR1j8JHq9ucOPTtR2W4jLM2fkIHy80fuookfDxwr9/N/K/2KBu+nLV/RRtdjQwAd3bYC4uozLLfVSv4PfDRFylrqGLun4guTa77Ow9g5291L/stTtIfPQ9cjfswpji+tCh0fuAxeQmtzFQkXAMfbM4dHFRoNfhP3oQpdtq30nXnJ7tFr46hZt3EjpBHWXx7dYWS3Ep5qx8Sg+cwKt5DIb4SIReR8jVAyjcvBNQ11L59+0EQMDll2I8lUbOx+qEiz/GPkXm+t20mHolitmCLsAHc3EZxhrysj507tyZ5IwcUrLyMJnNbNhxkIHdXdfmRYcH8adtt93cwmJOp+fQJDKUvKISikrV0YOKShM7EhLxVRzrUYVeR8jYARRtrlaWtzjbxlaWbZ3epi/ehzExhez31lB24AReLWIxxEdhysoj7MbhdttU2KYTF2zaSZit3vp1V+1sstnZu4XDzqHj+pP6wqccGTmLIyNnUZmaDVYrpvRc/LqrnRbFbAHbFHGvplF4t4iheMdhQq9U13yGTxxM/qadtnR3EXbdYEe6RWUUbtuLIS4cU24hPu3iCR3nOi1ZFxZk03cwMQ9MpPDn/efUt2DzTrI/Xs+RkbNIWfgJFWfSCR7W054mYF/HW6WvMTmT4t8T6qyzKSufnJU/8tf4xzk8YjYF2/YCUHY0mYDubbAUl2Gq1V+ofjTq+kF2f7Gr9wx29ZrOrl7TyVm7g5OPvkvuhl1u8RuCyr+OoouPQxtja0eGDaHil9o3jaqJKp9cJQs845ONx8/UrPORo+ibOrV9w+vW9gFYc/OxZGaja6Zu0ubdq5t98y3rmeNoImIRYVGg1aHrfgXmg64+TYQ79gPQNGkFOh2VW76i/IPnUYryMR/Zjb73UHTtuqKY1B3Wq15OOVPf8lZF6DX9yfvWacbGiaNo4pur64p1OgwDh2M9leiSliY8Ev9HnqH0tQVY01Jc48Y0wTD0Soy/bcPQfwimXa5rduvrk3M+XocxKY2Up9+nYOMOIu++GuOpNHy7qXXPYlt7H3hFFxSzhfITKfV6vijYthd9WCABfTqgDfSp0V9U6Rx9//UUbd9/Ye3ISYedtIF+hIwdgDm3EMVsxXhC3Syxrj7ZGVN6Dj7tm6v3dEU3sCr19vUl2/dzpM8dHBvzHwo3/UnohMGqr7/NMcpd4bR0BC6svDV/ZQbliSlkvvMd1Yhx+j0eSKgeQPK/hbjYaXaS/z1sU6lXA/0URckVQoQCHwGrFEVZLoSYDIxTFGW8EOIjIBK4CmgB/Ay0BhYCKYqivCKEuAP4QFEUYZMfBewEMhRFcd2JoRaSew5VvC/vTcjsGaDVUPrdeoo++Bz/CVcBUPL1WjRhIUR/shSNny8oCtayctKvvxNNcBARL80DsL95t2TnYGitTsH6M/Za2i2fS9KDb2HKzMeraVS1zym8Zt+covlzUwga1A1ruZGkWYspPah2BuIevIGwqy9HMVvxba/uVpx22WC8+vUhZN6TKCYTpSu/ouTjz/C9ZiwAZd9+jyY0hIgP3kb4+YJVQSkvJ+vmyShlZQgvL6K+XUHmdbeglJbi1a8PYa88T+WZdPJXbSb7rZWE3Kw2Dvmfq58Dipk3jYAremCtMJLy8GtUHEpEHx9F02VPqHmr1VD43c9kv6XuuBowoh+xT021j2qYS8o5OOFpSg6ob+k7ffYYx2cvozIzX/1c09u2z68knOLojDdcNu0AaPv6DPI277F/fuWKDHWXVMVciWI2Yilx3/AJ4KGnnmfXvoMUFBQRFhrM9LtuY8LY2tfdAejDW2LKSTpnmAuRrQ9Xy0ViR9cwvlf0IvzRaQiNhqLVm8h/+wsCb1DXqxet+AFteAjxK99E4++LYlXAbMFSXIoQULR6E2EPTAYg+bGl5Hy6AYD4Z6cSaCtPZ+a8SdlB2zTVwT1o8vRdCK2G3BVbyXhTtaNfrw7EP3036LQoRhPJc5dRfugk3c+uoSQxDawKWn9vsFoxF5dz8IFlFNrysudnj3Bo9jsYM/NpdvcoWs4Yi1dkMJU5hWRv3c+h2e9giAji8k3PoQvwAauC3jYdfvO7z/Hip2uxWhWuGdiDKeMGs3Kr+oBz/dA+ZOUX8eTbX5FTUIyCwp1XDeSq/t04npzOE29/hdWqYFWsjOjTmWnjh+LdawIAxjPp5K3cQubiVYTdMgqA3M9U28Q9M5XAgd1tn/B4g/JDifj17ECbr1+g/K/T9qm4BRv/IOSaQWh81bWThugwKpIzyV/zC6kvqGvPmj57D4GDumOtMHJ69huU2ept0JAexD99J2i05K7YQvqbjs/tNF90P17xkehjwrFWGPFt34zEKS8Q9+BNGGLDMaZkkfLCZ1QcO0vLt+agC/an7PApku571V4vmi64x+4vTs1+k7KDJwka0p1mC6eijwjBXFhiHwU68+hShJeeyNtH2zf5qkzPrZe+pXuP4dO+mf1efds3o/xYMorFgiE+kjNPvkfeqp/wahpVL529mkbR+n11iqHQavFp15Ty0xlYy41krvyZuClXog9TZxEU7T7GoQlP2/2FLtifkoTTHJvx+nn9xYAM988deZLUfkPw6teH4P9MB42W0rXrVZ883uaTV6s+OfLDZS4+OfOmO+w+OXrNl2RMuNXuk8MXLWxQn1z+xy5KvvyG4NkzEFoNJd+tp/jDz/G7Vm37Sr9R276oj13bvowb7kQpLUPfthWhc+eAXo85NZ28+S/S5Mc1FM8cg7ZjT/VzTUKDaccmKjeuQN9fnYFi+nUdhmHXoeszFCxmMFViXP2+/XNNhjG3oOt+BSIgCKFVP9ekjW3Orjh1HWybT57g9ENL7G1qfcobgMbbQJfd73Gw3zS6H/0MgLzxAwl4bjG61u0AgSUzjeKnZmPopXaCjBu/w3f6Qxj6DcSanaFmusVC0UPq7sP63v3xf2Q+1uwsjFvWUvHVp4Su/tljPlkfEYJiVj/X5NO+OeUnU8GqoAsL5Ogtz1J2ILHezxdBQ7rT6s0H0Pr7YC4owRChbqaY/NhShEFHxO1j7P7ClJ5zwe1Ih3XqlzqsJjOWohIq/jpN8e8HsRSU1Nsnp720nOJte/Dr2YH4Vx7Au3ksVmMluSs2k/rk2xfs69NeWk7gkJ4EjeiLLtgfjW1jx8Oj5hD30M0XXN78e3Wgw7fPUXbktLofzSUtQF0auA51IKcr6oDPaWAq6pTqfwRlS2b+4ztxvjMW17iw6J+K7BhLakQIcTvwEOoUkn2o33L7AAhH/Z7bHYqiJNs6xvmoo8JRwGxFUdYKIdoAXwNlwDbgPkVR/J3kbwC+VRSlTh+WTe451OMFtelu9bvAf8Ze61G5fdLUb4umXeb+iZ6LJfb3bSS0vMrjcjslqZ/n2R490aNyqzrGdenA1pe6dowvRC64d4wvltZHNgKwN37ceULWn+5n17Au6kaPyx2TqX4vtWKX+3eGL4aqjvH+Zufdd6/edD3zHbubXONxuT1TvrU/9HuSXqmrARqdzr9EX+dxuX9Hx9jTxP3xY4P65LO9hnpcdvyurRTPHONxuQGL1zVoHckbP/A8IetP6OqfG8wne/rZAhzPF57WuftZdbS3oXxyQ8kFPF7mbOWtUXTmZMfY8+j+2wpI/pkoivIx8HG107U9VfymKMos5xO29caXOp16rOqHEMIXaAN84QFVJRKJRCKRSCQSieSikB1jyd+KEGIY6sjzIkVR/t6PWEokEolEIpFIJP8L/Dd29/8fR3aMJReFoiiT6xl+C9C0YbSRSCQSiUQikUgkkvojd6WWSCQSiUQikUgkEsm/GjliLJFIJBKJRCKRSCSNCTmV2uPIEWOJRCKRSCQSiUQikfyrkR1jiUQikUgkEolEIpH8q5FTqSUSiUQikUgkEomkMaH84z9j3OiQI8YSiUQikUgkEolEIvlXIxT5tkHSOJAFVSKRSCQSiUTS0Ij/tgJ1oey1qf/4Z2Pf/7zdKGxZhZxKLWkUnOw00uMyWyVsBKB0wSSPyvWb+wkAp7oM96hcgBYHNnO07RiPy21/fB0Af8Ze61G5fdK+ARou/xI7el5u6yNquTDlJHlUrj68JQD7mo7zqFyAbslrKJrqeVsEvq3aouydWR6V63vPqwDs8HB5A+ib9g2/x0zwuNzL0r+mePpoj8sNeGs9QIPpvCtuvMfl9kpd7XFfAQ5/0VA0Rp+c1HmEx2W3PLSJsiUzPS7Xd8ZiSudO9LhcvwWrACh/b7bHZfvcvajBfHJD+TfwfDvSLXkN0HA+uSFt4Wkf1yt1tUflSRoXsmMskUgkEolEIpFIJI0J+bkmjyPXGEskEolEIpFIJBKJ5F+N7BhLJBKJRCKRSCQSieRfjZxKLZFIJBKJRCKRSCSNCes/fu+tRoccMZZIJBKJRCKRSCQSyb8a2TGWSCQSiUQikUgkEsm/GjmVWiKRSCQSiUQikUgaE4rcldrTyI6xpNHgc3lPwh+dhtBqKfp6PQXvr3S5rm8RT+Qzs/Hq2JrcNz6m8KOv7NcinpmN3xV9sOQVcHb8VJd42padMYy4FYQG8/6fMf2xtsb0NTEt8J78FMbVS7Ac3QWArtcI9F0HgQDTvp8x79roqvNlPQl9ZDpCo6F49XoKP1jhqnPzeMLnP4hXh9bkvfkhRZ+oOmujIohY8DDasFBQrBR/tQ7T6bMAtNz8HgWrNpL3zio3HSOfmIr/wF5Yy42kP7oI45GTGFrEEfvao44042PIeX05+R+vIeLhO/Ef0sdhi0Bfmjx0E8FDumMtN3Jy1mLKDrl/z9crPpLWS2ejC/anNOEUJ+97HcVkxrt1HC0XzcSvc0vOvvB5jXaEi8vLc+Hbvyfhj00DrZair9ZT8J673KgFNrmvf0zBh3WTWxNPPLeI7b/tJDQkmG8/XVbneB23LyP3y81kvvW127W4eVMIGtwDa7mRM3NepzxBtX3Tl+4jcGhPzLmFHB1+vz28T8cWxD93LwB+j79J5Y6tGAZehdBoqfx1PZUbXe9f16UfXldPAkUBq4WKFcuwnDxsE+aHz22z0MQ1B0Wh4pNF9ni/ncrmpW1HsCoK13SK584+rVzk7j6by6xv9xAb5APAkDbRTO3XBoDP957im4NnUYBrO8dzS48W9nhdf1uC5TzlrM3S2WiD/SlLOEWiUzlr5VTO0petcYnXJ/EzhE6LMTOPE9Nfo2TPcTe5bZfNQhccQOmhJE7c9waKyUz4tQOIm6F+E9NSWk7So+9QduQM3q1iAfB9bDF4+6AJi0YpK8a05WsqN7nWQ92lfTGMnaR+RsNqwfjVO1hOHkZExuFz12P2cJrwGIxrl9uPu/2+GGt5JYn/eZPSQ6dqtEVddDaezca/W2uwqA9Ml2xS89GraRSpL39B5ntrMcRH0uqtOehC/Ck7lETS/apdAZrOv4ugIWoZPDXrTcoSkvBuFUurpQ+66NP90EeYMvOozC5AHx6k3nugH+aiUhKGz6mzj8iolncNTWPzyZoAP7wu7UDYI/citBqKvtlA4fvVdG4RT8Qzc1Sd3/iIwo+d2r75s/G9oi+WvAJSrr3HJd5vp3N4afsxtV5fEsedPVu4XN+dksestQeIDfQGYEirSKba6n6x0cS8LUc4mVeCQPDUsI70s8XTtumK4co7QKPBvHsrpu3f1pgXmrhWeE97DuOXr2I5vMNxQWjwnv48SlEexuXPu+p8KosXt6q+aPyl8dzZp7XL9V3JucxavZvYIF8AhraNZuplqi/6bM8pvjmYjKLAtZc2ZdI16nfJG8on9z71Jca0XE5Me8Uj/i1oUDd73E57PqLk90OcefANFKPJI/oCdNv9DuaCEo/75F4nPkfoNFRm5pM449UafXJtcjuumo8+MhhTVj5HJz1H2aEku08G1cd5NYvGXFCMYjLXyacBBA7qRtP5dyE0GrK/2ELGEpfvqP8B+AOngVuAImA48DxgACqBh4Af3YwkadTIqdT/IwghnhZCPHj+kPbwJReYTlchxBin46uFEI/afn8khLiuhjiDhBA19zbrikZDxBMzSL/3CZKvnoL/mMHoWzZ1CWItLCLn+aUUfOTeuBV/u4m0aXNrFG0YNYmKL1+m/O1H0V7SFxEe6x5ICAxDbsCSdMhxKiIOfddBlH/4NOXvPoGuTVdESJSLzmGP30fm9MdJGX83fqPcdbYUFZP7whKXBxn1goW8l98mdfxdpN16P4E3Xk34U7MASBozjcCrBmJoFe8SxW9gTwzN40gafjcZT75B9LyZAFSeSuX0uPvUv/EPoJRXULz5DwBKf9vHqSsdjWKLl6fj3SKGA5fP4NTDy2ix0PVBqor4ubeR/u73HOg/E3NBCRE3DQXAnF/CmSffd2sUXbjIvDyf3LSpT5A8dgoBYwajb+UuN/u5peR/WA+5tXDNmOEsW/RsveP9NXQmIVcPwLuNa/4FDu6Bd/MYjlwxjeRHlxC/wJEvuau2cnLSPDdZsY/fTsZrXwJg/H453uPvpOzNJyh5egr6XoPRxLjev/noPkqfuZfSZ6dT/vEivCfNsl/zvuFezId3U/rU3ZQ+cy+W9GQALBYLz289zOJre/H15CvYcCyNk7nFbrp0axLCikkDWDFpgL1TnJhTzDcHz7L8lstZMak/25OyOJNfao+z31bOWtZSzppWK2eRTuXsdA3lLHhIdwBO/d8HJFz7JObcIspPpLjJbfbEbaS9s5Z9l8/EXOiQa0zOIuHaJzkwdDYpr31Fq5emAVBxMg2AsufvRyBQSoooe2kWup6D0ERXs/Gx/ZQtmE7ZwplUfPoqXrc8AICSlUrZwpnq3/P3o1RWYD7wuz3evstmcvKhpbR8vmZb1EXngm37CBnanX2XzeTEA28CcHjEbA6PehBruZH89X8CED93Epnvfs+h/jMwF5YSbpMVNKQ7Xi1iOdR/OqcfWUqzhVPt9394xGwOj5hNiu2FV8Kohzj18DJ0Ab4kDJ9DwvA55P2wg/x1O2xpXISPaCgaoU8OnnIT4XNnkjF9LmfHTcF/9CB3nQuLyV34FgU1vEAsXrOZ9HsfdztvsSo8/9NRFo/rxte3XsaG4xmczHV/LOgWG8yKm/ux4uZ+9k4xwIs/H+OyZmGsvu1yVtzcl5ahfuoFocEw9i4qPl5A+euz0F56OSKiiZtchAbDyFuxnNjvdkl32RiU7NQadV64+TBLruvNN3cOZMNfaZzMqckXhbJy8gBWTh5g7xQnZhfzzcFkPr21PysnD+DXU9mIvuoLJU/75KIfdwNw/K4XsRaXeca/aTS0fMHxUt+cXYAmyI+QsQMuWt+qNgTAeDqjQXzy6ac+4MiE/6vVJ9cm169TS4zJmaS98TW5a/+w61XlkwEOj3oQodOSsXRNnX0aGg3NFtzDiVufIWHw/YRd0x/vNi7l9FGgM7AatQMMkAOMtZ2/HViO5KIRQowSQhwTQiRW9SeqXR8khCgUQuy3/f1fXeNeCLJjLKkvXQF7x1hRlO8URXn+HOE9glfndpiS0zCnZIDZTMn6n/Ab0s8ljCWvEGPCcRSz2S1+xZ4ErIXuDSiANS8LpSAbrBYsR3aga9vdLYyu5wjMR3ehlBbZz2nCYrGkJYK5EhQrluSj6Nr1cOjcqR2ms2mYU1WdSzf8hO+gy6qlXUDlYXedLTl5VB5NBEApK8eck4clt0C9aDJT9MN2/Ie53r//0L4Urt6q3u+BY2gC/NBGhLiE8e3XhcrkDMxpWQCU/bbPPrIE4HtJC3K++gmAkr3H0Qb5oY90lQEQ2L8zeWvVB7mcVdsIGdUbAHNuIaUHElHMFrc4drtcZF7WhrezXJMq178WudRDbm307NqZoMCAOoUVOi/7b8VkJv/7Xwga0dslTNCI3uR9vQ2Asn3H0Qb6obPZvnTnESwFNbzLUkAToI6MaJq2QSkvRcnJAIsZ0+6f0HVxvX+MFQ6dvLzVkWMAb190bTpj+m2DemwxQ7nagT148CDxwb40CfZFr9Uwsl0MPyVm1um+T+WW0DkmGB+9Fp1GQ48moWw7keES5nzlLNdWzrLrUM5Cr1LvN+vzrZTsPYEuwBeNt8FNblD/Tna5WSt/InS0Krd49zEshep9F+85jiEmzCWepnlblLISlOxUlOx0zHt+Rtelr6twJxtj8Abcdw3Vtu+KkpOOkpdVzRYn0AX6oY8MviCdvZpFoVitdlkA+sgQAvt3puJMBpWp2QAEXN6ZvB/UTnnOqm2EjFRHKINH9ib3K7UMltaSL5GTRgJQmZrtlnehV19Gzre/AhfnIxqKxuiT9W1buvjL0vU/4zfYXWfj4eNQg00r9hyqse1LyCxU63WQrV63ieanpOxabedMidHM3rR8xl8Sp+qo1RDgpQdA06Q11rwMlPwssJixHPwNXYeebjJ0/UZhPrzDpU0FEIGh6Np1x7R7q7vO6QXEhzj5ovaxdfZFSXklXBoTYvdFY67oS0aq2kHztE/269sJUGcXhKZaAAAgAElEQVRglZ9M9Yh/8+/WmooUh7/IX/srXk2iMGXmXbS+VW0IQGVmXoP45OzPt6hyA33ReHtRndrkBva7hIwP16GYLVSm5tSoV2D/zqDVkLVcbb/q4tP8urXBeDodY3ImislM3ppfCRnpkv/bbf83AxNsv/cBVT3yw4A34H4zfydW5Z//dw6EEFpgCTAa6AjcJIToWEPQXxRF6Wr7m1/PuPVCdowbMUKIubY3JVuAdrZzrYQQG4QQe4QQvwgh2tvOtxBC/CGE2CWEeMZJhstorhBisRBisu13LyHE70KIA0KInUKIIGA+cIPtrc0NQojJQojFTmoNs6V7XAhxVQ06+wkhPrDpsU8IMa4u96qLDMOc4Wi0zZk56CLD62OuWlGKcx2/i/IQAa5OVwSEoGvXA/Ne1xkz1uxUtPHtwccfdAa0rbogAh0P0trIcCxOOluyctBF1V9nXWwUhpbNqDx5xn7OnJGDPsr1oV0fFe5mI3219AKvHEjRDz/Vmpa1tBxjWo79uDItF0N0qKs+oQHqg7jt4a0yPRdDtKsu57yfBspLbVQYJme5GTloPVRGLhqN66qVyvRc9/yLDqMy3WF7U0YO+vPYNWXee8Q9PhkAw5BrMB8/aL+m5OegCXa/f13Xy/Cb9x6+M5+xT5fWhEejFBfiffsc/OYuwfu2/4BBbe8zMzOJCvC2x48K8CG7xOgm92BaAdd/8gszvt5lH8VpFR7A3tQ8CsorKTdZ+PVUNhnFFW5xPVXOvJtHA9D6tZlcuuklNP4+9nPOcs3V5HpVSxsg6qahFPy4z+WcJjgc4e2DaffPAFjzcxBB7jrpulyG7/+9g+/0+VQsf9Xtur7HQLuM6hjTc9065HXVOaBbG4p3HXVNKzqU0HEDyPv2F1VWiKtdTemOcmaIDqMyzeEPTem56Kul49OhuctxVd4F9OmIKbsA46n0i/YRDUVj9Mnm0ynVZGSjjbp4W2aVGInydzzTR/l7kV1aQ73OKOT6z/9gxpq99hHl1KJyQnwMPLXlMDd+voN5Ww5TblI7RCIwFKWwWptarY6IwFB0Hftg3rnZLT3DlXdQueHTGtdOZpVUEB3g49A5wJusEnd/cjAtn+s/2s6Mr3aSaPNFrcP92ZPi8EUplXqyMx0v6Tzpk/17tgeg2ZO3k/zcZx7xb4boMIynHPpG3jsBhKD4F8eI+8W2IQDJz32m6uNhn9zq1Zl03vQyWr+afXJtcg3RoVSe55kkbOIQLEX182luctNzq9vqatv/iYDrVAKVCagdZfdKI6kPvYFERVGSFEWpBL4E6tQvuMi4tSI7xo0UIUQP4EagG3At0Mt26R3gPkVRegAPAm/Zzr8OLFUUpReQwXkQQhiAFcADiqJ0AYYBpcD/AStsb21W1BC1OTAQuBJYJoTwrnZ9LvCjTY/BwEtCCL863LD7OeXcb6IumGpiDcNvofLHFW7pKblpmP5Yi/fND+N904NYs5LB6vS2tAadlXrqLHy8iXzl/yj+bpP7KGd1WTWayCmMXof/0D4Ur/+11vQqM/LPLaP2hGqV6UZD5WVNcmsYrfvH4AG7ht82mpT57wNg+mMzujadqgtwi2Pe/zulT91N2dKn8br6dvWkVoumaWtMP6+ldMEMFGMFXqNusKlwfhu2jwxk3ZTBrJw0gBu7NWPWmj0AtAzzZ3KvVtz71U5mfL2TthEB6DQ15VNN93oB5USjNmkZH2/k4IiHwGIl4vpB1cSev14GXtaJyJuHcmZBtZlyGi0iNBLz3l/OqYb5wO+Uzb+H8rfn4zV2kutFrQ7tpX3OLcOtbtdNZ6+4cDI+cd3nQGi1BI/oRd7a32uVZU+vxirkSEfodegjgmrUJeya/uR+W+Vb6p93wcN6nPO6R2iEPrli7yH3kw3V9lWjfUQg6yb3Z+XN/bixSzyz1qqdMLPVytGsYiZ2jufLm/vio9fywW7buvjzlCEAw5jJVG507/xq23VHKS3Emua+thVq9ubVk+sQFcj6qUNYOfkKbuzenFmr1WnNLcMCuKN3S6at/JMZX+0kNsgXUb08eMgnV5xQ156ffvpDWi2a7hnZAoTB8YI15al3ETotIeMHXrS+VW0I4NDXEzqD3SdnfrKRQyMeRLFYCZ84qO5y6/C8EDS4G9bSiprD1FYezy93BrAHCEBdT+zMJcALwFQkF0sccNbpOMV2rjr9bIN064UQl9Qzbr2Qm281XgYAqxVFKQMQQnyHOq3jMmCVk8OveiV8OY7pIMtRK/W5aAekK4qyC0BRlCJbOufTa6WiKFbghBAiCWhf7foI4Gqn9dDeQFPgr+qChBD3APcAfHjVTVw/YZT9mi4qHHN2bvUoF4QIcLwlFIGhKCWunUNNTAu8xquNhfANQNe6C0arBcvxvZgPbMd8QJ1xox90HUqxI64lMxttdIT9WBsZjiWrHjrrtEQueoqSdT9iPHCE4HsdD9i66HBMWXkuwU0ZOeic0tNFhWN2Ss//ip4YD590TP+zEf3iHIeMzDy8YsOpmnBliA3DlOlqD3NeEdogP9BqwGLFEBNGZaarLufCnFmDnh7IS0tGDnpnudH1tHdDYnV9gDbEhNWYf4aYcKpW4Oqjw12mydVE2ITBpD71LgDmvb9gGOJ4WSpCwrEW1H7/lhMJaCJiEH6BKPk5KPnZWE4fs8n6FcOo6wGIjo4m02mUN7O4nAh/19lj/rZplAADWkaycOth8ssqCfE1ML5zPOM7x6PreDn58d3Qa9zfxxpiw6i8wHLm37MdnTe/AkDZ0WTo3YGSfSdsVxW84yNd5eYWoXOT60jbt0MzWr9yL0dueRZzvuvUQ01oBIqxAqVYrUOakHCX0bHqWBIT0ITbbGybMqq7pCdKSSE+M2ten+4VE0Zlhut9nkvn6MmjiLlrDF5NI8nbsBNdgOt7Ru/WcZQdSsKcU1ijXfUxjnJWmZ6LIdbhD/Uxav2PvH00EbcMRxvgizm3yGVE2xAbhimngNAxfUkY9VCNadTFRwT0qt5UeJ7G4pMDxw+1/3b3lxFYsurub2sj0t+LTKeZH5klRiL8qtdrxyPigOYRLNx2lPzySqL8vYn096JztPqSZFjrKD7ccxoApdB1hFgEhqIUueqriWuF1w3/Ua/7BqJr2w2j1YImvg3a9j3xadsNdAaElw9eE++zx4vy9yajuNyhc3EFEf6u796r+6LnNic4fNGlTRl/qbo++6u0fKKiHHuCXKxPDp80hrCbhuPTvhm5K7fi27k1ed//TsuXp2PKyr9g/1ZFZXouvh2aOfSNCqHs0En8erQnf/XP9da3SueISaPx7+2YferXVV2T3ZA+2au6T64mN/quK/GKj6Dz5lco2Z+IIdYxy6ImvcoOnsS3c8t6+TRh0LvKjQmrbqsRtv9tUQd6qmiCuu54EnDS7eb/ZqqWzvyTcX6Wt/GOoijvVF2uIUr1ty17gWaKopTY9jj6FmhTx7j1Ro4YN26qFwANUOA0D7+roigdzhEewIxrOahqZUQt4eurU02vHCc46ddUURS3TjGAoijvKIrSU1GUngOS89E3jUMXFwU6Hf6jB1G6bUdN0eqNJjQKERQOGi3ajn0xH3edPlm+ZI79z/zXLowbPsZyfK960VddYyoCw9C164n58B/2eMbDx2w6R4NOh9+oQZT9/Ad1JfzpOZiSkila/rVdFgB6HYFXXkHJVtf7L/nxT4JsD1TeXdphLSnFku1oQAKvGkjRWtfpm34DeuDTqY39OH/DTsKvGwSAf/e2WIrKMGW5jyIX/ZZgXzsUPnEw+Rt31fm+jAnHGiQvKxKOoW9mk6v3bBm5WBSz4wFU6HWEjB1A4eadLmEKN+8kdMJgAHy7tcVSXIq5Bts7Y8rMw9+2ng0vH7AqiLAo0OrQ9xyE+YDr/YsIx8ZymvjWoNWhlBahFOVjzc9BE6VuPqJr3xWrbfOtzp07k1xQSmphGSaLlY3H0hnUKspFbk6p0T4SlpBegKIoBPuoD6h5Zeq9n92xhUk3TKRy9Ssucc9XzsJs5SyilnJWsvsYh4bP4dDwOfYRS+9Wsfh3bwMaDaUJp93iFDrJjbx+EPkb1LwwxIXT7v2HOHHfG1QkpbvF08S3BsVqt7Gux0DMB6vbOMYpfCvQ6VzWUep6DqJy01f2jbhcbdEGc3EZpizXjtK5dM7bvBu0Gg5PeIrslT8RMXGgXRaooylV06irKP49gdAr1XWq4RMHk79JlVWwaRdh16ll0M8pX7I+Xs/hEbMp2XfcMfKMI+982zWjPDGVynRHp6++PuLsws/Oed0TNBafHDZlokNnu1+z6Tx6IKU/1V3n2rgkKpDkgjJSC8vVen0ig0EtI1zCuNTrjEIUBYK99YT7eREd4M1p20Z6O8/m2TffsqYmogmLQYRE2mZHXI756G4XueWvzKD8ZfXPfHgHxu/ew/LXLkybPqf8xWmUvzwD44pXsSQlYFz1pkPnmCCS80tJLbD5oqNpDGxdzReVVNh1PlTdF9mmiqcXlfP5pl+IilNnyHrCJ+d8so5jo2dhTErDeFqdlBfYvzOVmXkX5d+qKNmfiD4s0H4cMnYAwqCjItGxkVV925CcT9ZhTEojdZ5jxLjiVHoD+uS2CI2GssPuu+47y9X6+ZC84FMODZ9D/oadRNieSQxx4TXqlfftL/X2aaX7T+DVIgZDfCRCryN0XH/yN7ndiwZ4Aqj67EQw8APwGPBbjUaVuOH8LG/7e8fpcgquU9Wb4FjHXRW/SFGUEtvvdYBeCBFel7gXghwxbrxsBz4SQjyPmo9jgbeBU0KIiYqirBLq8O6liqIcQK3ENwKfom49X8UZoKMQwgu1UzwU+BU4CsQKIXopirJLCBEAlAPFqFNLamOiEOJjoAXQEjgGOO9OsxG4Twhxn6IoihCim6Io+2oS5ILFSs5zS4h5+zn1kxWrN2E6eYbA69UXeUUrf0AbFkKTFW+i8fdFsSoE33oNyePuQSktI/LFR/HpdSna4CCabfmUvLccUyQrN36C900Pg0ZgPrAdJScVXXfVkZr3bjunWt4T7kf4+KNYLRg3fgIVZS465y5cTPTShaDRUPztRkwnzxAwUV16XbxqLdqwEGK/WILGT9U56NZrSRl/N4a2LQgYO5zK40nErlB9cvF3mwidfjst179N4VebqExMJvhGdR+0gi/XUfrTLvwH9qLllvexlhvJeMyxtlF4e+F3WTcynnQ8ZABE/d+9CIPjDXvw8J4YkzPp8vtbWMuNJM1yLB9vt3wuSQ++hSkzn7MLltN66WziH76Z0oRTZH+xBQB9RDCd1r+ENsAHpbZNFy4yL2vFYiV7wRJi330OoVHlViaeIfAGm9wVP6ANDyF+pZPc267hzNjzyK2Fh556nl37DlJQUMTQa25l+l23MWHsyPPG6/DjYnJXbKXi+FnCblVnQeR+uoGiH/cQOLgnHX9Zpn5q40FHXjV/cw7+/TqhCwnkkj/fJ33RF+St2ELyo0to8vTdAHiPu52Kr9/F9wH1/it/24Q1/Qz6K9T7N23/AX33/uj7DgOLGcVkpPzd5+xpVHy5BJ+7HgGtDmtOBuUfv4LXiInodDoeGXIJ07/eidUK4zo1oVV4AKsOqOsrJ3Zpxpbj6aw6kIxWI/DWaVl4ZTf77JIHv9tLQbkJnVbw6NBLCPR2lLeutnJ2spZylrxgOW2cyllWDeUMq0L03VdxcND9FGxVp3B33boIFIWivSdIeUPdgbzDp3NJnKPKPfPsp7RdNoumj9xEacIpMr9QN/qJnzURfUgALRdOAUCxWDg46hG7brr23Sj/4k18Zz4LGi2mPzZhTU9GP0Cth6Zf1qHv2h9dn6HqBmamSired9qbUO+Frn03Kj5/w61cdP9D/XRV4qwljrJyATrro0PssgCCrujKmUeW0eaTJzj90BJMmfmkLPiElm/NIe7hmyk7fIocm10Lt+4haEgPOv+2VP20yWxHGdR4Gwi6oisH+00jespYFx8Rdcdocr/95YJ8RIwt7ywljpHABqMR+uTwx2eS89xiopep/rJ4dZXOV9p0Vv1l3IrFDp1vG8/ZcVPUtu+Fx/C2tX1Nt3xG/hK17dNpNDwyqB3T1+zFalUYd0ksrcL8WXVInZk4sXM8WxIzWXUoRa3XWi0LR3e21+tHBrbn8Y2HMFsU4oJ8mDfMNrvRaqXy+/fxnjxX/QTi3m0oWSnoeg8HqHFdcV3RaTQ8OqwT9361U9W5cxNahwewar/NF3VtxpbjGazcfwadRuCl0/L8WIcvmrNmD4UVJnQawSODO2L5YzW6UVMazCe3Xz6XyrRcTj7m6AdcjH9LenAp7T99QrVFRDDlR0+DohB26yiP6AugDw+i5Uv3etwnX7rlVVAUivceJ9Xmk+sit/TgSQL6dCRoUFdQwJRXhNbfx8Vf5K/fQfGOw/XzaRYryU+8S7vPnwKNhhxb/jtR9T2pb4APbb9nAq2BJ21/oI4su+6iKKkPu4A2QogWQCpqP+Vm5wBCiGgg09Zn6I36wiIXKDhf3AtB1Hd9jeSfgxBiLup0jjOob06OAF8DS4EYQA98qSjKfFvB+Ry1E/018ISiKP42OS+iLlg/gbqW4jtFUT4SQvQC3gR8UDvFw1C/37bRJnuh7VpPRVFmCiE+AvKBnkAUMFtRlLVCiEHAg4qiXCWE8AFeQ53yLYDTiqK4bdJVnZOdRnq8oLZKUNfilS6YdJ6Q9cNv7icAnOoy3KNyAVoc2MzRtmPOH7CetD++DoA/Y6/1qNw+aep3AU92On+Hsb60SthIYkfPy219RC0Xppya17ldKPrwlgDsa3rRe0O40S15DUVTPW+LwLdVW5S9M+s8IeuH7z1qB2GHh8sbQN+0b/g9ZsL5A9aTy9K/pnj6aI/LDXhrPUCD6bwrbrzH5fZKXe1xXwEOf9FQNEafnNR5xHlC1p+WhzZRtmTm+QPWE98ZiymdO/H8AeuJ3wL1+9Dl7832uGyfuxc1mE9uKP8Gnm9HuiWrn1lqKJ0b0hae9nG9UldDzdN0/3GULrz9H9+J83vs43Pa0jY9+jVAC3ygKMoCIcQ0AEVRlgkhZgL3os5wLUftW/xeW9yL1VeOGDdibAWgpkIwqoawpwDnb0k873TtYeDhGuLswnW0t4pe1Y4/soWfXIuePwE/2X6XIzcskEgkEolEIpFILpzzfA6pMWCbHr2u2rllTr8XA4urx6st7sUi1xhLJBKJRCKRSCQSieRfjewYSyQSiUQikUgkEonkX42cSi2RSCQSiUQikUgkjQnln/+5psaGHDGWSCQSiUQikUgkEsm/GtkxlkgkEolEIpFIJBLJvxo5lVoikUgkEolEIpFIGhP/A7tS/9OQI8YSiUQikUgkEolEIvlXIzvGEolEIpFIJBKJRCL5VyMURQ7DSxoFsqBKJBKJRCKRSBoa8d9WoC6UPn3TP/7Z2O/pLxqFLauQa4wljYLdTa7xuMyeKd8CsK/pOI/K7Za8pkHkVsneG+95ud3PqjrvihvvUbm9UlcDNJjODWmLhioXppwkj8oF0Ie3bJR1pKF09nQ5BrUsN6a6B6rOh1qM9bjczqe+b9Dy1lA0xnLRULIbY/vUUGWuoXyyzhDncbnmylTA8+2IPrwl0HA2bkh/8VebMR6V2+HEOo/KkzQu5FRqiUQikUgkEolEIpH8q5EjxhKJRCKRSCQSiUTSmJC7UnscOWIskUgkEolEIpFIJJJ/NbJjLJFIJBKJRCKRSCSSfzVyKrVEIpFIJBKJRCKRNCYU639bg/855IixRCKRSCQSiUQikUj+1ciOsUQikUgkEolEIpFI/tXIqdSSfyKjgNcBLfAe8Hz1APHz7yZoSA+s5UZOz3qDsgT1m36Bg7rRdN7doNWQ88VmMpZ8A0DLtx7Eu5X6TUFtoB+K1TH9JO6pu/Dr2hZNgC9YrRwb+yCK0UTcvCkEDVbTODPndcptaTR96T4Ch/bEnFvI0eH3u+gVPvlK++/Ohz4ja+k3ZL71tdsN1le2T4fmNF/8IABdjq0gc+k3ZLy2wk1uk3lTCBzSA6XcyOnZTnJfvo8gm9y/ht1vDxt67UA0fj72+EFDulP44177sSE+klZvzUEX4k/ZoSSS7n8dxWRWZc6/y54Hp2a9ac+D5q/MJHhYT0w5hXY5HX9ZhrXcCDa7awP9sBSVcnTUrFp1DhzUjSZPTwGthtwvNlN+JIkmT09B421AUdSdGFt9MJdT9y/CWlJ+zvuvLqsqT3w6tqDpwnsRXnoUi5W8r7fZdW679hU0Bh1YFVKefo+SHQkXlncdWxD/3L32Y6HzQjEb3fKuiieeW8T233YSGhLMt58uqzGM0Pug9QsDIbBWFNUYpr51JHb2jYTfPBxzriovf90fDlv8sAiNXovQasn7ZhuZS76uly0CBqr21/gYwGkTTb+ubSjdf6Le+sbPv5swW9k1JmeiVFSS+sKnFP64R7V5h2a0ePV+fFrHgVZDwaZdJM189bxlN3BQN5rOvwuh0ZD9xRa7bVq88QAAXRO/wlxQRPJDSyjatgffrm1o+vx0APTRYWCxYs4trLHuCa0Gc2GpvWwGj+pL8Ig+dlvoo0IQBn2969v5dL7k2DdY8otIffRNin/ag0+XNsQ9N9Ous2K2YM4rJOXB16k4fNKRORoNrb9bhCkjj9xP1hL71BS0oUEIrfo+vePGV11sXt/yFnLlZcTOvhHvNk3466qHKDvolHYDciE+rb7logp9bDiX/Po21uIyTJl55/TJVT5KFxYIWseYReDgHnaZF+vfzs5dhi7YH4BL/ngPFAVLWYVLuwf//fapNlsEDelxweWtun9zLru64DhAAAqW0lwUU4WL3nXxyRdKu3ateP/dV+nWrRNP/t8LLHr1bY/IPZ/Of0cbkvrCp/Znrc5/vguKgrW0AkVR+OtKR3mrbzoATRdMdfz+7AWSb3nETf+oJ6fiP7AX1nIj6Y8souKI6mM0AX7EPPcAXm2aAQrpj75G+f6jeLVvQfT8mVXRvwduAWo2juR/FjliLPmnoQWWAKOBjsBNtv92gob0wLtFDAn97+XMI2/RdOE09YJGQ9Nnp3L8tvkcHnwfoeMG4N2mCQBJ01/myMhZHBk5i/z1f6AL8rPLC79lFJnLvuHosPs4cf0TKCYLgYN74N08hiNXTCP50SXEL3B0bHJXbeXkpHluivv36+zyoHt02H2EXD0A7zbxLuEuRHb8izPVjjuQMu89IiaNqVGuV4sYjgyYxplHltDUqTOWt2oribfNcwub/cFacj7dYD/v3CkGiJ87icx3v+dQ/xmYC0sJv2moLQ+649UilkP9p3P6kaU0W+hopHJW/sjxW+a7yPlryExQFE7ft4ijo2ZRsP4PCtbvqF1njYb4Z6eSOGkefw2ZSci4ATR9YQaJk+Zhyi0AswWAgo07iJo2/tz3X4OsKtvFzb2d9Fe/5OioWaS/8gVxj02y6+zVNIrTM14m8ZaniHvyDhDigvIu9vHbyXjtS/uxxi/ULYwz14wZzrJFz54zjNY/HHNRBub8s2i8/N2uX0gdAch89zu1noyeQ9jEIW62OHrlbMJuHomhSWTdbWGz/8nb51FxMhXFYrGHazL39nrrG37rCLxbxJD1wQ9kL9+ApaiUIyNn2R9yAVq+8R/MeUWcmr2Y/d3vwpxffP6yq9HQbME9nLj1GRIG30/YNf1V22g0BA/tCcCBDjdizi2iMiULgPKjZzh65RzSXviU8qNnQCM48/hSt7qX/sZKhF7vUjYzl63mrxEP2MPFzrqh/vWtDjof6XQ95jyHzhXHkkm8ehaZL31CxdHTCI2G1CfeIu5Zh84A4XeMxZiYouo2fxqnJj9N7ic/YC1TX+o42/xCylv5sWQSpzxPyZ9H+DtpCBtXLxdVNF88B0t+MRlvfX1un+zko7I/Wme3MWDvFF+0f3v5c+Iev534Z9X7shSVYq00cfreF+3tXlU6/9X26Ry2uJjyBk7+rZq/MBdlYC5IwVychdY/0u3+6uKTL5S8vAL+M+tJj3WIqzifzg3ehoycReFP+2jqVN4Uo4mT017k2HWO8nYh6QRc3pnw6x3tky4kEENr1/LmN7AnhmZxnBx2N+lPvuHc4SXqiamUbt9D0qipJI2difHkWQBiFjxA9ssfVgVbDTx0XkP/t7Eq//y/RobsGP9LEEKU/JfT/72W8x8JIa5zOtUbSASSgErgS2Ccc5zgEb3J/eonAEr3HkcX6Ic+MgS/rm0wnk6nMjkTxWQmb82vLh3VKsLGD6T8+Fn7cUViCt6tVYdrKSgGq5WgEb3to4dl+46jDfRDFxmiprnzCJYCd3OG3zaKws077cemzDzyv/+FoBG9XcJdiGzv1vFUHEsGoGjbPrucusot+dNVrnPYytRst/SqCLi8M3k/qFmXs2obISNVewaP7E3uV2r80r3H0QapeVCVlrmgGI23wS5HMZnJ/85hi5Cr+pO/ZnutOqt5mWHPy9Ldf2GtMFGZnIl3izhyvtys2mL7AYJHX3bO+68uy1kPFNDaHuh8L22JpbDUrnPxL/sJGtEbc24hlqJSfC9tfUF5h4L9oREAp45hTfTs2pmgwIBarwudF4rFBFZ1lMtqLHULc7F1pCpcFebsfIJG9kHj7YViMmMpLquzLXyd7I9VoXTfcbvcysy8eusbfsMwe9jK1Gx7WGfK/zqDb+eW5P3wO5b84jqVXb9ualpGp7RCRvbGr1sbzAXFgHs5VioqwaL6i8JNf4JSc93z794OS1GJi600vt6uRleUete3uupc+P12Aof3selsBIuVgOF9Kdz0JwoK5fttOkeoOuuiwwgY3Iu8FZvQBvpReSYd09lMsFopP5LkkfJWkZiCMSnNTVZD01A2dvErQNDIPmj9fCjZ9Rdwbp/s51JHrJQfdrfxxfo3baAvSqUZ4+kMAMr/Ok3eqq0Ejehtb/fOlQ78Pe1TXWxxsf7NDavNJ+xRHn4AACAASURBVFtMIITb5fP55IshOzuX3XsOYDKZPCr3XDr/HW0IuLYj5X+dJmfljwSP6ONS3i4knZj7Jro8wxWu2UbA0H4uaQcM60vht1sBqNh/DE2A6t80/j749upEwaqNakCTGWuxev+Glk0o25lQJWIzMKFm60r+l5EdY8nfgqIol9UxaBxw1uk4xXbOjj46lMq0HPtxZXou+uhQDDGhVKY7nc/IxRDjOjrn36cjltJyKk6m2s9ZyysIv3U07X5YRKRt9FEfHeYiy5SRo06VPAdeLWLx69XBfux7aWtVtyjXeBciuzIj195gh1x1GdoAX7c4huiwanbJwVCLXOewEbePsZ/XOo2k60IC1I6iRW3ATOkOPdX4uY57sOWBM0KvdTlWw4Th36cjppwCjKfTa9VZX+28YraimNVGvPxYMrrwILstDLHh57z/6rKq9ABIefo94uZOptOf7xNx59UU/3nYYaP4KPQx4RjiI/Hp1Ap9bPgF5V3KvPeIe3yy/dhSlnfO8OdFo7M/0AAoTr+ruNA6Ejn5Sjpufo24h2/BlFPg0LmojKj7r+eSHe+R9c63WApL6mwL53xJmfcegQO62q+lLlxeb3314UH2sJGTr0QfHUqzhdNcyi4GHRofLzr+8CLR915Tp7JrqFGHMAzRoViKywDosOl1Agd1x6tptD2cb9e2hF4zkNhHJ5H8+FKwWN3qni4iBMVscZKtXo99+Fb7uYx3v693fauLzq3Xv4H/wB7onXT26dqW4KsHEv3I7aTNfQssVpd6Eft/U0h//kOwWhHeBkxOeeDbpQ0AzV+eabf5xfjkv5ML8WkXUi40Pl5E3Xstpsw8LMWlTnFr9snVfVSVjcHhky/Wv8U9cQcFG3Y4hVUIufoKIu4eZ2/37Lr8F9unutjiYv2bc9l1Rhj8zrnM5X+Gv6ENaf7yTLxbxTrCKhB6zQCi7rma6HvHX1Q6Xs2iQON4gSH0WnTVnrN0UeGY0h0v/c0ZOeiiwtHHx2DJKyTmhVm0WPMmMQseQPh4AWA8fhr/oX2rokwEXIehJf8KZMf4H4gQ4lYhxE4hxH4hxNtCCK0QokQI8YIQYo8QYosQorcQ4ichRJIQ4mpbvMlCiDVCiA1CiGNCiKdqkC2EEC8JIRKEEIeEEDfYzi8XQoxzCveZEOJqW9ovCSF2CSEOCiGmOoV5yOm8+/wq13RLnNJfLIQ4IoT4Aag+b8n9da3LqkRqfKOrhnA/r1SbxRE6bgAlu466nPNqEUfR9n0cn/AowSP74n/5pTWrUV1YdcV1Wpf1us3feriWePWXnbN8nX0akcbPR52OWj1ODXZRapNrC5u9fD2H+0+zn47/vzvOKc+eZo25VIcpM4pCyLgryF+z/dw6Vz/tdHzmwTcI7N8FsNmi6k17XWU56Rp+22hS5r1PQp+7yPvqR/x7O2btWwpKCL7ycuKeupvSPUdt07frn3fht40mZf779mOtf/g5w3uEC6gjWZ+s59Dl0zgyYhaWolL8u7V1hLFayVuxlSOX30PklGswNI2qUVaNtnAKFn7baPK+/dl+3PzlmfXWt+pclb6l+05gyisi/klH2fXv1gZzdgFHr3mckNF98evV/vxlt7byLgTlJ9QpxX+N/A+WolKXF2Bl+49T8udhkh9eQvSMCQgvvS2qwxY1J6mQ9uKn9uOIm4fXnP5F6pw45gGsRaX49XDoXL7/OKU7E0h97E0ipk9EGBw6BwzphTmnkIoE9zW/eZ+tJ33BBwCYsvIdNr8In/y3ciE+7QLKRcycm8h677sapxHW6JOdkshevp7UZ+zTOYl78s5ada+Pf0uZ9z7hk0bbg/j17Ej2p+spWPe7U7tXTZlq8mrDo+3TOWxxMeXN2b+5lN0qtHq0fqFYSnLcZPwr8YCNw64bbA/j36sD2Z9sIP+H3wke1YeAqvJ2Ib5Do0Fj81kAIbeOdStvNYlFURBaLd6XtCb/83WcGnefOjAy9XoA0h97jZBbr6oKHYA6a/EfjWK1/uP/GhuyY/wPQwjRAbgBuFxRlK6ABXUDAD/gJ0VRegDFwLPAcGA84Lygs7ctfFdgohCiZ7UkrrVd6wIMA14SQsSgbnJ1h02HIOAyYB1wF1CoKEovoBcwRQjRQggxAmhjS68r0EMIcUUdbnE80A7oDEyxpeNMCra3dEKIexaqjP+m9LQ9gCk91z5KCGCICcOUmUdlei6GGKfz0WGYMpxG57Sa/2fvPMOjKroA/M6W9N4DJPQO0jsoHcQCKnYEFBEVUIoKKnaxd6QoYkEEEcQCKL2DCkgNvYaS3nuyZb4fd7ObTQIksFH4nPd58mT3zpkzZ8+dOffOnXIJvLET6b//4SRXFJ9M0ZkEZEERmev/xqtZXUwJKU4yxogQTIkXH+kzxaeStWaH44C04lGnOqYk53yXoztvzzEKbFOH0n/ZjCUzp0yeoviUUn5x1ht0R3fca0bSaMWHmBLTcKsWgjkl0z6lCbSpT8WY07K0p+q2zU+MJfQVxafiVs3xhNYYGYwpMd3JnuI1RE4yyekE9O9E+q9bLmpz6XMs9DqEQdsrsPDEedJ+3mT3RWFsQqV0GW31BSB4cA8yftc2mcpYthVjSIBdLuevGJK/+IVTD7+B3s+HwtPxl3Xugu/oQebvjo2shMHjItIVwGrWnvgX69OV3UPxctqIvS5ISeqSjRjDHaMApoRUTAkpmFMzyd15CK/r6lXYF0UlbAm+owfmZEc9Ka5vl7I3dNiNNFn5ITWeG4opNdOp7rpFBpM8b5VT3c3eFoPOxxOryUzGur/xbdvkknW36CI2GIP8tINSUnDivH0DI8dvTAFpxZpXiGfDmrhFhuB3fSsarfhQa28pGQiDvoTusr7y79G60u2t4jafQx/gPK3SlJAKVok1rwCPhjUxRgZjTkzDq01j/Hq3p+HmL4ia9gweDaLx7a5dRswpGfZ6kTx/dYXPn/146Zj8D3M5Me1y6oV3qwZUf24YPh2aEHhrNyLGDCZ02IByzzs4+8+ckuk0+6bYx66Ib+7REXbZnL9iMPh5Y4pLtl/34N+7PlXGF1ca30rWXQB0egx+4Viyk5xGUquKxx4dxs4dq9i5YxWRkeFVXl4Z/oFrSPL81bhXD7XLZv95QFuWcT6FzHW78Gpe57LLMSWmaZt5FqPXYclxng5uSkjBGBlq/26ICMGcpF3HTAkpFOw9AkDWii14NNXqftHJc5x9cEpxlgXAP7MjoOKqQnWMrz56AW2AHUKIPbbvddCeXBXvkrQf2CilNNk+1yqRf7WUMlVKmQ8sAbqW0t8VWCCltEgpE4GNQDsp5UagnhAiDG3Dqx+llGagLzDUZstfQDBah7iv7W83sAtoZDt+Ka4vUX4csK5U+g6bntpSyq+fffbZ1Geffbbf7d6On5ixajvBg7sD4N26AZbsXExJ6eTuPYZH7UjcosIQRgNBA7uSUWLNr1+3FhScOEfm2p141I60H/esF0XWxt2g1+HbsRkFx86QuXo7QXdoTzu9WmllmJOcO36lyVj1F4Ywx0VcGI34927ntO4YuCzdReeScLfZHPHk3XY9ldGb9uMGCmPjtc2vVv5J0B09MIQF4lViZDD/SKyTzuxtMQTdpD27CLmzB+mrttt+6w7702Dv1g2wZOVhKvUbrAWOh63CaCDw1m5Y0rIoOHFOuym/iM25e4/hXstxLr3bNkbn4YZbVBjG8CACb+2m+eKJu+ybh1VUV+Ct3ey+MyWm4dOxGVA80uF4SBA48HoyV2/Ht1sLsFgoOHb2ss5dyTI0x1zZWjJpLkTojfYbG5172SmBl9NGSq7TdY8Oc3pg79u1BZmrt6PzdMerdUMKjp+rsC/y9h7D3VamKTGN4LsdI6MFp+IrZG/mur85dPPTmFMzSVm4luDB3bV1aDZZ33aNyLetcQRtV+qcPw8SdEsXfDs2xb1W+CXrbu4eh53FvklftYPcPcfsexAIo4Gg226w75rqFhUGeh2Zq7cTcn8/3OtWRx/ogyU7l8TpizncfzyH+48na9Me9H4+Tr7Sl1pjXHDiXKXbW0VtDrytO/m2EWBjjXDQ68he8xdB9/XHvU519IF+WLLzMCenk/juXA53fpAj3R7m7Nh3yNm6F1lYhLFGOIbIEPxv0Z5/BvbvYPf55cbkf4Oq8nHJenH0juc40PkRTo1+D1NiGgmfLiZ33/ELtpGSMcpYLcQe3wC7j680vvl2uY7CE+dwr6VdRzwb19Ji3Nqd9uvexcq5GK64PlXGF1ca30rWXQCDXwSW3PR/bBr1zFnf0LZdX9q260t8fOI/UmZJ/olrSGD/DuTuO26/1/JsUpOgQd3IWLsT345N7Q9SLqec1MXr7fUNQO/tRdZSx0wkgJy1f+E/SNtYz6NlQ6zZuZiT07GkpGOOT8attrZCz7tTSwqPa3VBH+RfUsUUwLVbkCuuCdTrmq4+BPCNlPJZp4NCPCUd846sQCGAlNIqhCh5HkvPTarAPF4736KNNt8DPFRCfqyUcmUpe/oBb0opL2crxYvNyzIDY4CVaDtUfwkcCB3SD4DkeSvJXPc3/j3b0GzLLKwFhZye8ImW02LlzAuzafDdS6DTk7pwjT34AgTd2o20nzfb5erPfQGAzLU7qPnRePR+3hQcPUPWuuJdQNvaXzMU+9Q0u55a0ybi06kZhkA/mv41h/gPFpC2cA1pC9cQ/e5Yxy/R60hftpWCo2cJHtIfgNR5K8ha93eldQfe3AVh1E6zf++2JH32MwVHzxJi05ti0+vfsy1Nt9j0Tiyh99OJ+HZshiHIj2bb5xD//gKKziTSdONMp5Gssy9/Rf25Uzj99HRMiemcmzqXOjMmUv2Z+8g7cIqUBWtsPtPOQfOtM7VXm0xwlFVn+gR8OzXFUDyaAjRZ/ympC9fi3aYRpvhUQob0v7jNFitnX/icevNeRuh1pC5cS17MSerNexlDgC/SVoUMIf4IozalqjK6iutF7KTpRL38MBj0yEIT56Z+TfSrIzXdoYHUnjkJhCB1yXp7GZU9d2cmT6fGyw/b5czZF97sDODpl95ix+59ZGRk0WvQEB4f8QB33NLPScaSk4LBPwIQWAuy0RvcudI2UuP5YXg2rQ1SUnQ2idjJs6gzbTyg3WDXmvEM+gAfcv8+QsHhWAoOx1bMF9tmk/7bNup++3KZDaeyNmob9VTG3pRvV+DVMJpmm2YgDHqK4lPw7dyc2Mkz7W068fOlVBt/J7V6jEYWmcjavO/Sdddi5cyU2TSc/xLodKSUqCcFsfG41wilxeHvKTyTQOxT0wgZ0h/vVg3walEfaTbbX9dUY8qD5bY9nac7rU4twZSczsmH36Tas0Ptr5ADOPPiHHRuxsq1twrY3CTmB4rOJHB+0icE3dcfz5YN8WrRQLM5PBhptRL57IOce+bj8iukhLiXZlF77isYQoOw5muvsgm+qydpP22q9Pkrti+gfweiXxuJIcif+t+8QN6BU+WX72IqHdMuo16AIyZbxt9DxOg7MA3uceGY/Mds0pdvo968lzGGOXwM2DvbrohvsZNnYAwJoN7cF+1rgGtNm4gpMQ1jtVB7Of/q9akCvnBNfJvpqBR6I3qvAPDSZgyZM+NBOh6SViQmXy7h4aH89cfv+Pn5YLVaeWLsSJq36E529pXtl3opm8u7hgCEDunnwmvITLya1aH+3Be09eQS6n46gSLbjDW4vHOZsmANgTd1xs82HTvj57UUHT9DwL3afikZC34jZ8MOvG9oR921c7TXNU3+0P7bE16bRbX3n0EYDZjOJhBnS/O7pTuB99unUscBjnn8VyvX4K7PVzvigmsQFf8KQogmwC9oU6mThBBBaGsdDkgpfWwyLwM5Usr3bN9zpJQ+QojhwBtAMyAfbYT3ISnlzhIytwOjgAFAELAT6CClTBBChAPbgQQpZQeb7kdssndKKU1CiAbAeaAL8BrQS0qZI4SoDpiklM7vq3D8rvLKDwMOAiOllIsv5pedNQa5vKK2PfczALujB15CsnK0OvNLlegt1r0ryvV6W5/VbN5R/bZLSFaOdud/Aqgym6vSF1VVL0wpZXdZvVKMIXXYWWOQy/VWdRupKptdXY9Bq8vXUtsDzeb9tW9xud7mp5ZWaX2rKq7FelFVuq/F61NV1bmqiskGt+qXFqwk5iJt41BX22wM0aY2V5WPqzJeHKo/4BKSlaPxsd/g4oNIVw05k26/6jtxPm8vuSZ8WYwaMb7KkFIeFEJMAVYJIXSACRhdCRVb0EZ+6wHzpZQ7S6X/BHQC9qKN3D4jpUywlZ0ohDgElLw7+QJtqvYuIYQAkoFBUspVtvXQf2iHyQGGAOV2jEuV3xNtCvhRtKncCoVCoVAoFAqFQvGvoTrGVyFSyoXAwlKHfUqkv1xKvuROMElSyjGUoljGNh37acp5cbkQwgttfe+CEvmswHO2v9I6PwYuMP/uouWXsU+hUCgUCoVCoVBUEDWV2uWozbcUAAghegOHgWlSysx/2x6FQqFQKBQKhUKh+KdQI8b/R0gpvwa+vsy8a4DoKylfCBEMrC0nqZeUMvVKdCsUCoVCoVAoFApFVaE6xgqXYev8tvy37VAoFAqFQqFQKP6vKbF7usI1qKnUCoVCoVAoFAqFQqH4T6M6xgqFQqFQKBQKhUKh+E+jOsYKhUKhUCgUCoVCofhPo9YYKxQKhUKhUCgUCsW1hHpdk8sR2mtlFYqrHlVRFQqFQqFQKBRVjfi3DagIORNuvervjX0++PWa8GUxasRYcU2wK2qgy3W2PvsLALnP3+lSvd5TFwGwO9r1Nrc68wtbIwa7XG+XhMUA7KwxyKV62577GYDfwu9xqV6AAYnfV5legKxR/Vyq1++zlYDrfQyan00pJ12u1xhSB4C4zj1cqrfatvVA1fliT81bXa63ZeyvZI3o43K9fnNWA1SZzTuq3+Zyve3O/1SlMbmquBZjclXZnDWyr8v1+s1eRc4E19djnw9+BSD/m8ku1+057K0qi0NV1fag6q7VVeWLqtILuNzPxT5W/DdRHWOFQqFQKBQKhUKhuIaQaiq1y1GbbykUCoVCoVAoFAqF4j+N6hgrFAqFQqFQKBQKheI/jZpKrVAoFAqFQqFQKBTXEmoqtctRI8YKhUKhUCgUCoVCofhPozrGCoVCoVAoFAqFQqH4T6OmUisUCoVCoVAoFArFtYTV+m9b8H+H6hgrrnb6Ax832TyL1AWrSZzxYxmBGq+MxK9nG2R+IacnfEx+jPY+1+j3xuLfqy3m1EwO9X7CLh85/h6C73O8w9HY/Q4MLa8HnQ7zzrWYNv1criG66nXxePQNCr//EMuBPx0JQofH428hs9Io/PYt++Emm2aR+n35Nld/ZST+PdpgzS8kdmIJm98di5/N5sN9HDZ7Nq5F1BuPAdDx5DwKziRxbOw0cvefKqPbPTqMhrPGYwjwIXf/SY6OmYY0mQnq147oSfcgrVb0Xu7o3IxYTWbSVuxw2LzyQ9yjwzn/3gLca4bj31Oz8fT4T8iz2ejXvRXRrzwMeh0pC1aTMH2Jdh6mDMO/dzukyUxhbAKnJ0yz6+2y6g10bgbcQvyRZgtF6dnse2ImWftPl7G/5kP9qPXIjXjXjmB145GY0rIB8K5Xjes+fhS/5rU5+uZCpzxNpg4jtFcrLPmFLtOrb9oWj7seRej0FG35naKVPzjpM7TohPutQ0FKsFooWDgLy4kDthPmjdfoV9HXbgiAacuKMvYARL36cKV8XG3CPYTc1wdzahYA59+eR+a6vzV7fUIRBncArIU5WPMzypQ35Y0P2LR1O0GBAfw8b1a5NpWHe4d2+I8bA3o9eUuXk/PtAmdf1Iwi4PlJGBvUJ+uzOeQucPjK++7BeN81GH1wINJsJmfegtLqL8sXgTd1ptqEe/CoX4NDNz9N3r4T+HVvBUDjjZ+R8dtWQobdRMJHC0j+3NGmq788Er8ebbHmF3LmqY/IjzmJMTKE6A/HYQwNRFolqfNXkvLVUgAixt1L0L1avPB+aRamvzdj7NQLIXQUbf6dot+d66KhZSfcBw131IsFM7AcP+AQEDq8X5yONT2FonWO9/aGPXYHSTPLiRWXsNcQHADSiikxnTNPfYR/7w4E3dsXS2omAP49W5N/7Bx1Z0zEEOhD3v6TnHziY6TJDED0qyPsfj81fpqz318dgdDpSF6wxu73up89DUDLE4spPBXP0dsnY8nKxbdbC6pPHopwM2AICUCaLVjSsy8rJlcVV3NMxmLl5Atfkb39MOH39bLnbbrjS/RensR/MJ/kOUsv295a05/GvU41+3fvF2dS8OMcPO55DKHTUbR5BUUrStXlFp1wHzRMq8sWCwULZ9rrss+bc5EF+SCtYLGQO3VMuT7XN2qN+6CHQafH9OcqTOvK+h5AF1UPzyffpWDuu1j2bStXBmDriUTeWb0Pq5Tc1qImD3VuWEZmR2wy767ej9lqJdDTjTkPXA/Ad+cEfe5/BKPBQGhiDOaYjWXyXklMNkYEIc0WzGlafK790RN4NauDMOhJXbye+E+X4BYVVqm26Ne9FfW/fg6kxJye7WSrZ5Pa1HzrUdxrRqD38aQoLpWTj71bIZtDhw9A7+0BCNJ+2WTXWevDJ/BqXheh12HOzMUY4n9ZMbkoLgVptpCyYLVdt1u1EJqun0bcB9/jVj20wn6OevVhgm7ugt7fG2E02ON9MU1+fw+dlwdu1YKxZOaSs+PQFcU4GweAxkB7YKftWDCwGGgHfA2UX+kV1zRqKrXiakYPTAduPNRzDIEDu+FRP8pJwK9HG9xrR3Kw26PETppOtO1GBSBt0VqOP/BKuYqTvvjV/tnQujsF30wl/+Px6K/rggitUTaD0OHWbwiWY3vKJBk6D0Amn7fLFXOo1xgCby3fZo9akRy8/lHOTJ5O1FSHzamL1nJiaFmbo94ZQ8ZKrTN+8vkvydl9nLpvP1Lub6s1ZQhxny1jV+exmDNyCb+vJwAZm/ezp+dE9vadhM7dDavJwu7rxxNw/XX2vAdvnIg1vxBLVg4etSOJ6foYsZNmEP3mo5qATkf066M4+sCrHOgxlqCB3fCor/kra9NeDvR6goN9xlFwMo6IMXfY9e584F0Ovzaf3JPxAMQ8NZtm7zxcrv3p24+w/c6p5J1Jdjpuysjh4PNfc2rmMqfjob1a4lU7ko0dx7lUr+e9o8mbNoWcl0dibNcDXWS0U7r58G5yX3uM3NcfJ/+bD/AYOt6e5nH3Y+giapDz0sNkjx+Mvn7zMvb492xTaR8DJM7+lYP9xnOw33h7pxgAITBnnMOccR6dhy/oyj73HDSgD7M+eL1c/1wM/6eeJHXiZJLuG45n714YatV0SrdmZZP54TRyFjg/PNCFhOB95+1gtZB033AK/9yB18BbXOKL/CNnOD7yLXL+OugkC3C492hChtxI7s5DTuX49miDe+1qHLphFGefnU6N17W2Jy0W4l7/ksO9RnNs0NOEDB2Ae4l2mzxH68Dmvvo4bl36kvfhc+S88DDGDuXUi0O7yX15FLmvPEr+V+/hMXyCU7pbn9uwxp0BwPP+sfbjgbde71RmRew9//qX5MUcx5yRQ8KMRfb05Dm/cGTAOAAy1+0i6vmhJM5eyv6uozFn5hJyby+b31vjXrsa+7s+zulJM6n55ii7L2tOfYRjQ14jpscTBA/qqvldp8OnXSMA9ja6B0OwH9WmDNd+d1oWJx6ayvk35lJ4Mg7gsmNyVXHVxuTeT3Ns3Azqvf8Y6HRUf+I2e15LWhbWIhMZKxwPYy/H3tOj3+XIjeM5cqMWp0y7tuJ53xjyPn6enBdHYmzfvfwY98qj5L76GPlfv4/HUOe6nPf+0+S++tgFO8UIHe63jyL/81fIe3s0htbXI8KjypVzu3k4liO7y9dT7Aur5M2Ve5l+d2eWPNKbFQfPcSI5y0kmq6CIN1fs5eM7O7Lkkd68e3sHWxmC+x8bT/aKOTx6/53oa7dE+Ic55b2SmHz+7Xnk7TvOvjYPETtphlakm4EDvcdxsP9EQof0w61GaOXaoq0dmpIz2Nf+Ecy2h13F1Hh+GJnr/iZv33FOjHwbS05exWwWAgHE9BjL7kb34tWsjl2nzs3Iwd5Pcv6teXg3rc3Re16qXEwe9TayyMyZF2fb04uJenkEmet34VGvRoX9HDKkLx61Izly1wucfPIjrLkFZerFseFTyT90mrj3vwe4shjn4HZgE84UAC8AT5UxQvF/g+oYuwghxIUfcTpkxgkhvKrYjkFCiCZVWYarEELUEkLcdxGR9sBx4KQ0mUn/dTP+fds7Cfj3bU/aj+sByNt9FL2fN4awQABy/jqIJSPnknZY0xKQ6UlgMWPZtxVD47ZlZAyd+mM+8Ccy1/kiLPyCMDRsjWnnWgB0NerZ06TJTPrSytmcu718mz3qVMe9ZgQAGRv34tumPgY/L4xhAWVk/bs0I2XZHwAk/bCBoP5a+dY87YLi26oeRQlpSJMZaTKT/PNWe16/rtdRGJuAT5tGpC7eoNm06ygGP2+MYYF4t6xP4el4is4kIk1m0n7ZQkBf7cYja9MesFhteY7gFhls11uYmE54/7bEfrUKnbuRrP2nMfh54V6O/Vkxp8k/m1zmeFFKFpl7TiJNFqfj4f3bcn6Rdv3K+Pu4y/Rak+KQKQlgMWPauQFDi07OGQsdF2jh7qGNqgB4eGFo3BrrmeNa/qICTNvXlSk3oG/7Svv4oghR4r/URnJK0bZlc/z9fC+tqxTmc3FY4uLBbCZ/zTo8unVxSremZ2A6dATM5rJmebhjiU/AkpiIcHejcMfOMjKX44uC4+fsHTDALgtaxyH/0CmEXu9Ujn+fDiXa3hF72zMnpdtH3Ky5+RQeP4cxPJjS6Os0dK4X2zdgaNXZWahMvSjhi8AQDNd1oGjz7wgvH6xJDvvTl27Gv4/zeb6Uvf59OpD2w1oKj5/DkpaN1eguKQAAIABJREFU3s8bnbdHGbt9uzQnbbl2iUpZtJ7Aflo5Af3ak7p4vd3ven+b31tpviws4ffAfu3xblWf/EOxgBbfsjbtwfs6LeblHziFKTEN/77tSZ77Gzp3I/kHTl5WTK4qrtaYDKD3cgcp8W1Vj4JTCfbjeftOYM0vxHTeEbsux97SWONjsSaXqMs7NmJoeYm6TOV2wNVF18eaEo9MSwSLGfPuzRialY1lxm43Y9m3DZmdWY4WBzFxaUQFelMj0BujXke/JjXYcCzeSeb3A+fo2bAakf7arVaQtzaLRhcShVt+Bh6FmZjNZiyn9qKPcr5VupKYXDovgCHAF/Q6hKc70mTGkpNfqbbo37O1FtMsVqTZQtovW5wdIiU+HZqSungDel8vCk6cr5DNxoggTOnZTmn2c+blAXodAf06YM7KxZKTV6mYbPDzwVpQiMl2j1GsO6BfBwrPJFBw9CyeDaIr7OeQu3uTungDBcfPkbFsG8KgxxDofA0zJabj26U5CbOXovNwI/WnTZcd40pwhLLkAlvQOshXB1Z59f9dY6iOsYuQUna+tBTjgEp1jIUQ+ktLOTEIuCY6xkAt4GId4+rA2eIvpvhUjBHON6tuEcEUxaXYvxfFp+AWUfaGtjShwwbYP8scx8VYZqUh/J3zC78gDE06YN6+mtK43fQgRSvm2Tshwi/IKb0oPrXMDbYxIpiieIfNpoSUMr+rNPlHzuDZrC4AIbd0wr1aCIXxabhHOuczBPlizsq1d1AL41Nxi3TYFHRjexp+MRHvZrU4Pn6G3UZ7+q1dSf1lM8aIoFJ+TcUYEYRbZJCT7UUJzvqLCbm7N5nrdzkd84gMwqtmOFkxp7EWmSmIT8OjnLyVxSMyiILzjt/gKr3WdMeNqExPQRcQUkbG0LIz3q98gdeY1yiY+wEAupAIZGEBIiQC7+en4/HAOGR22WnNl+vjsOE30WT1R9R6bwx6f2+HQikxBNXEEBSNJS+z3I7x5WJJTHJ8Tk5GH1rWF+VhTUmhYNtfuLW8jvBff8Sak0vRrrKzLq60vgFOsmGP3UHakvXofDxLlROMKc5xXk0JZdunW40wPJvWIW+P474odOhNWtptD2LNSrcfv2C9aNUF79fn4PXk6xR8/Z79uMc9j1GwaLZ2boxuWNNK2BJfNg5cyl5jRDDSbLbba0pIRefjRejQm2i44hPN5prhWDIdMaFkOVr8dLQdU7Hfyz0fwWWOezaIsk/rt/svIhi36AjyYk4hi8yXFZOrkqsxJrfa/DGN5z3L8fEztHpcwsduNSMoOpfkpPNy7C3Gu73t9kDiVP9kejK6gLI6DK264P3qHLyeeI2Cr993SvMa9ybeU6Zj7Fb+uRP+wcgMh50yI6Xs9dU/CEPzjpi2lb/cpCRJ2QVE+DnadLivJ0nZzn2U2LQcsgqKGDFvM/d+uZ6l+8/YjPVD5pa41udlIrz9nPJeSUwOGtiNoNuud4rJEknL3V/SYvvnJMz6GSFEpdqiZ4MozR4pabDgJULvd15ucPblOfi0a0TUKyOo8cJwzr/5bYVs1vt44hYeZL+OmDMdD1KseQW02PUVwXfcQOqSDfaHLBX1hVtkENZCk1M6QMTjtxH3gTZVX+/rVWE/G0P8nWStRSYMIf5OfjAE+mLJzCWwfwdyY05SdDbxsmOcQqE6xi5CCJFj+99dCLFBCLFYCHFYCPGd0HgCqAasF0Kst8n2FUL8IYTYJYRYJITwsR0/LYR4UQixBbjzInJvCSEOCiH2CSHeE0J0Bm4F3hVC7BFC1L2ArSOFEDuEEHuFED8Wj2ILIb4WQswUQqwXQpwUQtwghPhSCHFICPF1ifz3CiH2CyFihBBvl/aB7fPg4jw2vZ8IIbbZ9A62ib0FdLPZ6piHWsLUMkdkqadPojyRiz+hSv72dw50fdT+XR9V/6JluA0YTtHKeWU6GvqGrZG5mVjjTl7M4rI2lyd0CZvPPP0JbjW0aV96H0+sRWZbtkv7o6TutN+3c+rFr8nYtI/oSfeUEfXv2570ZVsvoKd820ubEDl2MNJiIW2J8/otvY8n0cP7EPPUFyXyVs3TxKrRW1anec82cl96mLyZL+N+6zDtoF6PLiQCa/xZcqeORhYWYLiuY1l1l+HjpLm/s7/LoxzsOx5TUjpRLzzoJGROi8Wcdga9p3+5U6ldRUX9K3x9cGvckPy160m8dTDC0wO35k3LEbz8+lZCif1T8he/IAtNZU/ZJdqnzsuDWrMmc/7VL7Dm5AOQMu93Dl5vm36Xl4O+TqPyDHXCvHsruVNGkPfpy9p6Y8BwXQdkdgbW2GMX+gHlxLeLywiDnsinhjjZm7F8KwevH8WRG58EoPrT5Tx7LNZxIf0XiiMljkeMvRNplRScOOckpvPxJHRof848O6NE1srF5CrnKovJu7s9yeEH39Ficil5r2Z17TMhrsTeYgIHXn9BFResyy+OIG/6K7gPHGY/nvvWOHJfH03ex8/j1uOWcpeLXOq3A7gPHEnhsm8q9CCvvF9YugSLVXIoIYNP7+rEjHs68/mWw8SmZpcjWY7CK4jJ2dsPYk7Pdo7JFit7W49gX8dHCR81ELeosDJ6LtoWbQYeGvQsB/s/RfysX5xSQ4f2p+DYOU6MfJuzL39JrffGVMjmzE17SFu61X4dCR7kmO4srVb2tXmIrK37Cbq1G27R4RX2xUV+CImzlzpmSJQbdy6UULHzJtwM1HhuKLGTZjkbVdkYp/jPozbfqhpaAU2BOGAr0EVK+YkQYgLQQ0qZIoQIAaYAvaWUuUKIScAE4FWbjgIpZVeb3JLSckKIT4HbgEZSSimECJBSZgghfgWWSSkXX8S+JVLK2QBCiNeBEUDxTkmBQE+0DvZSoAvwMLBDCNESSALeBtoA6cAqIcQgKWX5O1Y5iAS6Ao2AX9E2MJgMPCWlvLm8DKNHj25z77333tmtW7eWzwdcx2ORwZgS05xkiuJTcKsWQq7tu1tkSBmZ0phTnKdrCd9Ax2e/IGSWc35d9bq4362t1xNefhgatKLQakEXVR99o7Z4NmgFBjeEuyfonJ81uUUGY0py1mdKSMEt0mGzMeLCNocMHUDwvX0AyFz1FyH39iX5py0E9m6Ne2QQRQnO+cypWRj8vEGvA4sV98hgihLSnWSK4lIRBgMetcIxBPk6TXnO238Sc0ompvhU3Ko5RsLcbL4XRgNukSWORwRjKmFD8OAe+Pduy9G7X3Qqs9umd/GIDObUrOXkxSYC2khvYSnbKkpguwYAdF37Fhl7TuBR3fEbrkRvSXSBofbPIjAEa0bqBWUtx2LQhUYivP2Q6SnI7AyE0QiAedcWPB4YVybP5fi4ZN1Nnr+a+l8/b/9uNWkdI6QVaS5EGNyRRWWnNl8O+nDHDZ0+NBRryoV9URL3tm0wxyegCwjQNu/ZsBnv2weWkbvc+laSovhUu2y1Z4ej8/VC5+GGe+1IZKGJlG+Wa6MF1UIBbe2xMaJE+zToqTVrMuk/byRzxR92veYUx2h/0R9r8Xr4Gfv3S9aLo/u1euHjh75eUwwtOuHTvD0Y3RCe3k4jdMZyYld59vre0Irod8aCEOgDfcn5Y7/dXmNEMAVHY512KvVqXEsbxbLFhJLlFMWn4latpA3BmBLTEW7Gcs9HUYnz5NerLZmr/kKaHUsQjBHBeDapTdLsXyiKTbDlrXxMrkquxpgMkPXnITxqhWPJyXfyvSk5naJY545xZex1Qq8joL+2JESmp6ALKhnjQrFmXFiH5dh+dGHVED5+yJwsZKYmK7MzMO/eZt9osCQyIwVRYkaFCAgpe32NqofHA9qSTeHth75xGwqtFiwxf5XRF+7rQUJWvv17YnY+ob4eZWQCPMPxdDPg6WagTXQIR5KyqJ2XifB2jDQKL39knvNsh8rGodBhNxJq2zQud+8x8g/FOo3qZq77W9uMKzWTnB2Hca8ZXqm2mH/0HH5drsOUqNUXg6/zDJjgwT1I/3ULbtVCSPtlM7XeHY0pKf2SsbPgyFmCbuoCUpI8fzUh9/R22Lxht7ZB5plEhEGP93X1KDqTWOGYXBSfis7d6JQO2nroGs8P05Z7eBgJvrc3OTsOlevnYr8aQvydYg5oa6BLr7UW7kbcIoI4PPhFCmMT8G7T8LJjnEKhRoyrhu1SynNSSiuwB23KcGk6ok153iqE2AMMA0ruaLPwEnJZaOscvhBC3A7kVcK+ZkKIzUKI/cD9aJ34YpZK7ZH3fiBRSrnf9jsO2H5HO2CDlDJZSmkGvgOur0CZP0sprVLKg0D4JaWB6dOnT+natWuqlPLOOwLrEXhrNzJXb3eSyVy9naA7egDg1aoBluxczEkX7xQVr8VyIBCBYaA3oL+uC+bDzmsg898fTf572p/5wJ8U/voFlkM7MK2aT/47j5L/3mgKF36I5WSM067Uwmgg8JYrszll7m8cuXE8J4a8TKZto5eo8YPJ2LgPc3YepqSyU3Qztx0g5Gbt5ifsru6krdR2nfaopa2Hy95zHK9GUQgPNyzZ+YQOcqwXLd6dMmPVdoIHdwfAu7Vmoykpndy9x/CoHYlbVBjCaCBoYFcybL/Pr3srIh6/neMPvoG1oMjJJmm2EvvlSgLaaKPzAW3qYc7Oo7Ac+ytC+g5tDdeWXpNJ/H0n1e+83iV6S6ILq44IDge9AWPb7pj3/umULkIdO7zqouqB3oDMzUJmpWNNjkcXWRMRHI6hcWuEd9l1vZfjY2OJuhvYvwP5R844bDAW3zQJrVNscUxnu1IMNaqjj4wAgwHP3j0p2HLJLRUAbQq2oVo1DFE10EdG4N6uDfrw0DJyl+OL0hTLAhzq8RimuBTSflhD4vRFpHyzHICsNSXbXkMs2Xn2thf9zlgKj58j+QvnUZmS8UIfGgEIREiEVi/ad8e85w8neRFWol5E1wODEZmTReGSL8l5+j5yJj1A/mdTMR/aDSZHOwm8pRtZq507A+XZmzR9MUcGjCP/0Cny9x/HEOTnlF6a/COxZG+LIegmbbVPyJ09SF+13eb3HQQP7uHwe1ae5vc9x3Av5ff0VTvI3XMMzya1ADj1yFsEDOhsj296P2/qfvMCyd/8hnfrhjabLjcmVw1Xa0wG8G5eG2E0kLFpH551Iu3Hde5Gl1z3AHy7trCP8FtOH9FiXHFdbncD5r2l6nJoqbqsNyBzssDNA9xt8cbNA32T1ljOny5TnvXsMXSh1RBBWhw1tOpWpsObN3Ukea9rf+a92yj8cVa5nWKAptUCOZOew/mMXEwWKysPnuOG+pFOMt0bRLL7bCpmq5V8k5n959OoE+yLNeUcwi8Yg18wBoMBfe0WWM4ddMpb2TiU/M3vHHvgVQ72G0/Gir8IHdqf/CNn8G6tPbj1aq5N2tN5uuPTugEFx89Xqi1mrt+FR51qeDSM0sod5HyrZUpMo/BsIsGDu+Pb5TqKEtMqFDuL4lPsaYE3dUKU6Mj6ddZG/jM37sa7RT0KTpyrVEzO3XsMnYc7xvAgezrA/k6PsL/TIyTNWUrqko24hQZc0M+Z6/7m0M1PY07NJGXhWqdzIi2WMrtzN5j7PLm7j+EWEVQhv14sxl1z/Nvrh/8P1xirEeOqobDEZwvl+1kAq6WU915AR+6l5IQQ7YFewD1o28b3rKB9XwODpJR7hRDDge7l2G7F+XdY0X7HxYagSraA0jvAlNRV/lybspjRftfKJus/JXXhWgqOniVkSH8AUuatIGvd3/j3bEvTLbNsr61wvCKo1qcT8e3YDEOQH822zyH+/QWkLlxD9eeG4dW0tsOwXz7DY/jzIHSYd61HJp3D0F4bEShvXfFFKTFS03idw+Zgm82pNpv9erSlyWabzU+VsHnaRHw6NcMQ6EfTv+YQ/8EC0hauIXBgN0KGauu4gvq2oTAulePjHFMVG3/3HCcmzKQoMZ3Tr31Lw8/GEz35HnJjTpM4X9sYLPjmjoTdeQNW2yYgei8PWm3+iKQF6/BuWgvQbm5Be9Lt37MNzbbMwlpQyOkJ2npFLFbOvDCbBt+9BDo9qQvXUHBUWwYe/foj6NyMNFig7Yias8uxRtOrdjhhvVvhERlE/7Pfknc6ib1jptvT2343if0TPqcwMZ2aD/enzuhbcA8LoNv6t0leu4f9Ez7HLdSfLqve0J6a24KtwceT5DW7CevVkhv++hhrfiH7npx1xXoBCr6fjteTb2ivMtm6Cmt8LMbrtbWmpk3LMbbuirFjb7CYkaZC8me/4ZTX85Ep+LzyBVitFK5ZgsdN2pTW0CH9SJ638rJ8XOP5YXg2rQ1SUnQ2idjJMx11TwgMAdqumtbCbLA4P5wAePqlt9ixex8ZGVn0GjSEx0c8wB239CsjV5rMDz4h+MN3QK8jb9nvmE+dxmuQtrt03s9L0QUFEvrlZwhvL7BKfO4eTNJ9wzEdPETB+o143nwjYQvmIs0mcr5biN/IB6/YFwH9OxD92kgMQf7U/+YF8g6c4swLs6k/9wUarZ1O2g9rEAYDXq0bEnx/f1K/W0HWup349mhD402f2V5/pJXj3bYxQXf0JP/QaRr+9hEAce9+S/b6v6n27HA8m2jxQt+wBfnffoTX+De1erFlJda4WIw3aJNeTBuXYWzTDWOn3mCxaPVi1oV3AS/47lO8xk0FIGP5FgqOnSX4flusqKC9xvBArjv2I6bENE4/9rbd3uJpvmdf/gqdhxt1Zkyk+jP3kXfgFCkL1mjnda3m9+ZbZ2qvMil+xZrFypkps2k4/yXQ6UixxTGtcmltpOkfszGnZxM6/GbyD57Cr0dr3GtF4t+zDcbIYO11TrEJxI77yP57KxqTq4qrOSZbC4o4MupD7bVNz31Bk++02SCpi9a5xF6AwFu7kf7rZnw7NgOrlYL5n+I17g3t1WNbi+uyLcZtXI6xTVdHXS4qJP9zra4KvwC8Hn9JK1Cvx/TXeiwHym6qh9VK4ZLP8HzkZdDpMG1fgzXxLIZO2m8x/3HpdcUlMeh0TO7bgse+34rVCgNb1KReqB+Ldp0C4M7WtakT4kfnumHcNXsdQsBtLWtRL8wPpJXZH73HjUNH8Wmvh/ji+8X4HNvOfQNdF5N17m54t25IzYba7t56b0+arfsYtxqhJHy+lPxDsZybOrfibdFiJe6jRTT9/X0QaOuTbYQO6UfsMzOIeuVh3GqEUn/uFIriUol97rNL2zz5AaRO0GzDdKTFQtJXy4kcrb1FwrNxLZqu/QSEIO/QaerOfrbSMRm9jnqzJ2M1mUn4ZBFeTWoTOsRxnSk4fg5ZaKqQn1O+XYFXw2ha7PoKfaAvSOzxvhj3WpEUnUum1vtjqP3RE2Ru3EPKi19c2K/FZV0oxmmcA0KB5WgDXMU/4DTgB7ih7enTF3B+wqK4phFVtcbvv4YQIkdK6SOE6E6J6cG2Kc87pZRf20Zob5VSnhJChAJ/Az2llMdt63xrSCmPCiFOA21tU67LlUObpu0lpUwSQgQBx6WUQUKIacAuKeVXF7E1BW0UOh34DTgvpRxuWxO8TEq5WAhRy/a5mS3P18AytKnhf+KYSr0SmCal/EUIcRy4BW03v0VAdmm9pXzVBvhASnnDpfy7K2qgyytq67O2V7A8f6dL9XpPXQTA7uiyU0avlFZnfmFrxOBLC1aSLgnazPudNQa5VG/bc9oM+9/Cy65nvlIGJH5fZXoBskZdusNYGfw+Wwm43seg+dmUcvLSgpXEGKK9xiOucw+X6q22bT1Qdb7YU/NWl+ttGfsrWSP6uFyv3xzt4VtV2byj+m2XFqwk7c7/xK4o18e34phcVVyLMbmqbM4a6fr3RvvNXkXOBNfXY58PtFd55X8z2eW6PYe9VWVxqKraHlTdtbqqfFFVegGX+9nm44oO4PyrZD/a/6rvxPnOWnFN+LIYNWL8z/I58LsQIl5K2cM2WrtACOFuS58CHC2ZQUqZfAG5bOAXIYT2hnYo3rzqe2C2bbOvwVLKE5TlBeAvIBZtynSF398ipYwXQjwLrLeV+5uUsvhuZjJa5/ksEAP4XELdPsAshNgLfC2l/LCidigUCoVCoVAoFP9V1OCm61EdYxchpfSx/d8AbChxfEyJz9NwbHKFlHId2prd0rpqlfperhzae35L593KJV7XJKWcCcws5/jwEp9PA80ukDYfmF9O/sVom2pdUK/te7GvTGhTwRUKhUKhUCgUCoXiX0NtvqVQKBQKhUKhUCgUiv80asT4/xghxHS01y2V5OOLrT9WKBQKhUKhUCgUVznX4K7PVzuqY/x/jJRy9L9tg0KhUCgUCoVCoVBc7aip1AqFQqFQKBQKhUKh+E+jRowVCoVCoVAoFAqF4lpCTaV2OWrEWKFQKBQKhUKhUCgU/2lUx1ihUCgUCoVCoVAoFP9phHo5tOIaQVVUhUKhUCgUCkVVI/5tAypC5oO9r/p7Y/+v1lwTvixGjRgrFAqFQqFQKBQKheI/jdp8S3FNEN+1h8t1Rm5ZD0Dmg71dqtf/qzUAJPW6waV6AcLWbuRwgwEu19vo6G8AbI4Y7FK93RIWA1Cw40eX6gXwaHdHlekFyPt8vEv1ej3yIQC7owe6VC9AqzO/ENfZ9W2k2jatjZhSTrpUrzGkDlB1vthR/TaX6213/idSb3F9mw5euhGgymz+q9rtLtfbIW4JW10cKwC62OJFVXEtxuTE7t1drjt8wwbyf3jV5Xo973qRjHtdH4cCFmhxKG/Wky7X7fXox1UWh/6sgrbXMW4J4PrY2erML1Wit1h3VekF18fOdud/cqk+xbWF6hgrFAqFQqFQKBQKxbWE2pXa5aip1AqFQqFQKBQKhUKh+E+jOsYKhUKhUCgUCoVCofhPozrGCoVCoVAoFAqFQqH4T6PWGCsUCoVCoVAoFArFtYT13zbg/w81YqxQKBQKhUKhUCgUiv80qmOsUCgUCoVCoVAoFIr/NGoqteKawb1DO/yeHAM6PXnLlpM7b4FTuj46ioDnJmFsUJ/s2XPIXfCDPc37rsF43nITSIn55Eky3njbnmZo1g6P+x4HnQ7Tpt8p/O17J72GVp3xuG04SCvSYqFgwUwsx2LAYMT72Q8RBiPo9Zh2bqLw57lOed3atcdn9FjQ6Sj4bTl53893/k29euN9z30AyPx8sj/6APPJE+hCQ/Gb/Dy6wCCQVvKXL8Vy9iwAdVZ/QcailaR9vqiMj8KmjMLnhnZY8wuJn/wBhQdP4Fa7OtU+mmyXMUZFkvLxt6R/8wshTz6AT6+O9rQ2mz7i8OiPyd1/qqz/o8NoNGs8xgAfcvaf5MiYaUiT2Z7u07IuLZe/weFRH5Ky7E/cqgU7/NCsDxt/+4k3P/kcq9XKbd3bMeJW53eKZucV8NzMH0hIzcBssTJsQDcG3dCGwiITD74+G5PZjNlipU/7Zjx+h+Pd01v3HuXtb5e5Xu+pZN5dfxCrlAxqFsVDHeo66d15NpXxP/9NNX9PAHrWj2BUp/oAzN91iiX7ziKB25tHcX+b2vZ8TTbNIvX71STOKPsO5uqvjMS/Rxus+YXETvyY/Bjt/cHR747Fr1dbzKmZHO7zhF3es0ltot54DICQObPIW7EKn9sHgl5P3tLl5Hzr3EYMNaMIeF5rI1mflWojdw/G65abAInpxEkypr5NRZnyxgds2rqdoMAAfp43q8L5AHxvaEWNl0ci9LpK+cUYGULND8dhDA3AEBIA0oopMf2C5bhFhVF3xkQMgT7k7T/JySc+ttff6FdH4N9T039q/DTyYk7iVi2Y2h8/iTE0EKyO+WrG1u3xmTgF4e2DNSMdmZlO3tzZmP7+Syvnht543mFr0wX55M74AMvpEwAEfPE9Mj8fXWAQwtMLy/mzLrfXq0ktdF4emNOyHf6beDdh9/XGlJYFQMIXywl/oC+GAB9yY05xYqxDd83XRhDQszXW/EJOjP+UvP1aHQwfcRNh9/cBoels/cc0rPlFZO08QlCfNphSNd1n3pxP+trduEeH0XDWeK2M/Sc5aosXQf3aET3pHqTVChYrJ1/4iuzthy/oB1dzuTEZwPepSbh37IQ1I520hx/ErV17oGpjsi44GGtqqsP+9u3xHTMG9Hryly8nb76z/R69e+N1770O+z/8EPOJE+X6YuuxON5ZvhOrlNzWph4PXd+0jMyOU4m8+9vfmC1WAr3dmTOiDwBZ+UW8+vOfHE/KRAAv39aRjmVyg6FFOzyHatftovXLKfy1VExq0wXPux4Eq0RaLeTP/RTLkZhy7QXYejqZdzccwmqFQc1q8FD7Ok7pO8+mMv7X3Y64XC+cUR3rATBv12l+2n8OIaBeiA9TH74LqLqY3P7U9xTGpXLs0fft7agk7lFh1J85AX2AD3kxpzhua4ce9apT94MxeDevw9m35xM/S3tfr3/3Vva8zf7+mpxt+4l96hNkockl9gJ4taiPPsDnimOylJLU+StJ/nKZPc/VGuuFu5FGP05F525A6PWl1b0GDESbtJwEDAfiLlj4P4xUr2tyOWrEuBIIITYIIdr+23b8kwghttn+dxdCLLuAzG9CiADb5xzb/2pCiMW2zy2FEAOuyBCdDr8JT5L21GSShwzHs3cvDLVqOonIrGyyPppG7vc/OGcNCcFr8O2kjBhFytCHQKfHs1dPe7rHA2PJ/fA5cp4fgbFDD3TVop3ymw/uIufFR8h56VHyv3wPzwcn2BJM5L7zFDkvjSLnpVEYmrVDX6exk82+T4wj49lnSHtoGO49e6Gv6WyzJT6e9PFPkDbyIXLnzcV3wlO2BAs5s6aT9tBQ0sc8hufA2+xpJwc8it/NN+BWN8pJl/cNbXGrVZ2TfR4m4YVPiHhlDABFp85zeuBY7e+2J5H5BWSv/gOAtC8Wk/z+V3YdecfOU+/tR8o9BbWnDCHus2Xs7DwWc0YuEfc5fIhOR+0pQ0jfsNdxPswW++f8mLVMnfENM18YzU/vjGPFn3s5cT7RSf/C1X9Sp3reNyt4AAAgAElEQVQYi954gjnPP8z783/DZDbjZjTwxXMjWPTGE/wwdSxb9x1l3/EzmpusVt745ldmPDPctXotFt5ae4BPb2/Hj8OvZ8WROE6kZlOaVjUCWTi0GwuHdrN3io+nZLNk31m+vb8LC4d2ZdPJJGIz8ux5DvUaQ+Ct3fCo73z+/Hq0waNWJAevf5Qzk6cTNdVxs5K6aC0nhr5Spvxqzw0j4SPtQU72nK/xf/wRUidOJum+8tuINSubzA+nkbOgbBvxvvN2kh8aRfKQhxA6PZ69e1JRBg3ow6wPXq+wvKNgHVGvj+LEsFcq7RdpsXD+9S85//pX5O0/gTkjh4Tpiy9YVNTzQ0mcvZT9XUdjzswl5N5eAPj3bI177Wrs7/o4pyfNpOabozT9ZitnX/mamO5jOXjLJAD00bXwfnQchetXkfftbGRWBjnvvWbvFANYE+PJevYJMp94iPyFc/Ee85STHfk/fIv5+BHS7uhD7vT3XGpv+m9/krPrGLubDUVaLE764mcvI6bPRGL6TCSgRyviZy9lb9cxmDNyCC2h26N2JHu7jObUM7Oo/aYWCzwbRhN2fx8O3PQMZ6Z+C8DB+6Zy/KlZBPVpQ9zny9nb+2n29n6a9LW7Aahlixe7bPEi3BYvMjbvZ0/Piezt/TTHxs2g3vva+fRq5Hzeq4QriclAwcrfyXj2aSdd4PqYfPrW0Q4dw4Y52//kk2RMmkTqsGF49OxZvv1PPknaiBHkzp2L38SJ5brCYrXy5tIdTB/agyVjb2bFvtOcSMp0ksnKL+LNpdv5+P4bWPLEzbx7dzd72ju/7aRz/Wr8/OQt/DB6ALVD/csWInR4PvgkuW9PJvup4bh17oWuurO95pi/yZ70MNnPjiTvs3fwGvl0ufZqNkveWneQTwe15cdhXVlxJJ4TqTll5FpVD2ThkC4sHNLF3ilOyilgwe5Yvru/E4uHdkWiQ3S6A3B9TM5atxOAoyPewZqdR503y7+mRj//gFM7DLO1Q3N6DqdfmGPvEAOg01Hn7VEOvyVnoPP3JvAWxzm50mtI8fcrjcmHeo3h6MBnCBk6wJH3ao71hSaO3PUiB/pM4EDfCcVqip/zvAtcB7QElgEvXrBgxf8FqmP8DyGEuOTovBCizKOqfxspZecKyAyQUmaUOhYnpRxs+9oSuKKOsbFxIyzn4rDExYPZTP6adbh37eIkY83IwHT4CNJsLpNf6PUId3fQ6xDu7lhSHE/grUlxyOR4sJgxbd+AsZWzXgoLHHrcPUDKsml6A8JgABxphkaNMZ8/jzVes7lw/TrcO3d1Um0+eACZo13YTQcPoAsN1WxKS8N87BigPfW3pqVhTbe52GQma/kmfHp3ctLl06sjmT+tBaBg7xF0vt7oQwOdZLw6taDoTALmuCStnNx8p9EJU0oGBj8vjGEBZXwY0KUZycu0m7fEHzYQ3L+9Pa3aiBtJWf4XphTHjZUpyVElYo6dJrp6JFFRURgNBvp3vI4Nfx9y0i8E5OUXIqUkr6AIf29P9DodQgi8PNw1f1ksmM1WioetYk6cIyo8mBphQS7Vu2/fPqICvKgR4IVRr6Nfw0g2HHfucF+IU6k5NI8MwNOox6DT0aZGEAfNfvZ0aTKTvnQz/n3bO+Xz79uetB/XA5C3+yh6P28MYdr5y91+EEtG2RtAJOh8vQAwNqyPNTvHqY14dCvVRtIzMB06ApdqIx7uWEu0kUvRtmVz/P18KyxfjFfL+hSeTqDoTGKl/WJOSic/5qSW/sMaCo6fw5KujVoawwLLlOXbpTlpy7cBkLJoPYH9OgAQ0K89qYs1/bm7jqL398YYFogpKZ0822iLNVdr58YWbbDEn0fm5oDVSuGmdRg7lGrThw9o6bbP+pBQp3Rjmw4UrluppR85eEHfXI69no2iSV28HmtuAXkxpy7oC7+uzUmzteWUResJtLXlwH7tSVm8AYCcEro961cnZ9dRrPlFBPZpB0DwgA7k7DqGzt2I3sezTBn+XZqRYisj6YcNBNnKsOY54qney90eTz3r17igL1zFlcRkANP+fVizsp10aQmujclOlLjeGBs1wnL+PBab/QXr1uHexbmNmw6UtP+gk/0liTmXSlSwLzWCfDEa9PRrXpMNh5xnMPy+7zQ9m0QRGeANQJCPBwA5BSZ2nU7itjbaLBqjQY+fp1uZMvT1GmFNiMOapF1fi/5Yh7HtJa6vXHgELCYho1RcjmDDiYrFZdA61oVmC2arlci6DShM13zu6pjs3bGZ9vv9vMg/cd7ejkrj17U5qbY2klyiHZpTM8nde9zp4bJPq3oUnEuyf09ftgX3GuGYEtOu2N7iawiALDJfcUwGrR4XHD+HMSIIqLpYXx6VjZ3giEvCYL8NL66IJQvy5mIVVPF/wf9Nx1gIUUsIcVgI8YUQIkYI8Z0QorcQYqsQ4pgQor0QwlsI8aUQYocQYrcQYqAt73AhxM9CiKVCiFNCiDFCiAk2mT+FEEElihoihNhmK6O9Lf/F9C4SQiwFVl3A7u5CiPVCiPnAfiGEXgjxrk3XPiHEKJtcpBBikxBij63sbrbjOUKI94UQu4QQa4UQobbjLW227xNC/CSECLQd3yDE/9g77/AoqvWPf8629N5DS+hSpIOFLiACiv7svTcUFQRFsSD2hqKioFwv9oYNCwhIEfEiINKlhgAhvfdsO78/ZrIl2QQCmytcz+d58mR35pzvvPPOnHf2zGnieSHEeiHEHg+drvq2zXqeDrX6HuaG61o7hRBzhRAGPU26ECLWx/XYLoSwADOBy3Xty/XrUWunQQixr27+uhjjYnHkuh8Kzrw8jHGNZnGnzc+n/NPPif/yM+K/+RJZUYF1w0bXflnooVuYh4iKqadh6n02oc+8S/B9T1P1rkcrjzAQ+sRcwmcvxL7jDxxp7i6BxthYnHneNhtiG7Y58LyxWNf/Xm+7ISERY+s22A+6uzfbs/MxJ3jbaU6IxZ6d506Tk485wft44WOHUPrDKq9tIWf0cH0++MJnWLMKCUjy1jZFh2EvrQCH1qW0JqsAS5JWLCyJ0cSO6U/Wez5vcQByy6pJSm6Js1x7iMdHR5BT58F2xcgzScvMZcTdz3HJQ6/xwLXjMBi0EOVwOrns4dcZNuEZzujentPba2+ac4tKSIx2t1T4SzcnJ4eEsECXRkJYEHnlNfXOa2tmMZe9v4a7vtzA/nztB3O72DA2HSmkuMpKlc3BrwfysAWGe+WzZhXUv36JMViz8l3fbdn5mBPr34ueZDwxnxYP3wBAyGUXY93sbrF3NLWMfPI5CV9/RsKiL3GWV1CzfuPRM54glsQYrJnucz4ev5gTY5B2B8Fd21Lx5x59W7SXhikqDEeJ+/61Zbk1NBvcLwFsWQX18lta6i+syspw5mtlOnDsRQSOGU/AsFGIkFCf5xcwaizWP7zLtOWMgQRdeQMB557fkFuO297afZaWcQR3S9W3afsSbzyP7stn0faN+3CUVbm0rVkFWFza0dR4Xo/MAiyJ0VTuOkTYgC6YokIJaKHdU7VDJRxlVSRcfQ49V7xM+1cmYIwIaTReAESf159ea2Zz2ocPsW/SmwBU7jrUoD/8hb9isi8tf8bk2EnXuT6Xv/uu67MhLg5nnltPew76rvgCBI0di3X9ep/7ckurSIxwV4gSIoLJLfOulB8sKKW0ysrN/1rGlW8t5rs/tUpPRlEZUSGBPPb1Oi6f8yNPfLOOKmv9l22GqFicBR7+LsjDEFXf3+a+Awl76T1CHniWynkvNHg+ueU1JIS5X8IkhAb6jstZxVz2wVru+nqjKy7HhwZyXZ8Uzpu/mpFvryQpMZEIR4Urjz9jcmjfzgC0efR6Dj3zkasceWKK9i7jnuXQF5bEGGoOZLu+x995MQhB2ZrNJ2xv7TMEoPindScckwEsLeO9YnJzxfq6HHesNxjounQWPbcuqN3tWfCfBg4DV3OytRg75cn/d4rxP1Mx1mkPzEbr9tAZuAoYCEwBHgamAyuklP2AYcCLQogQPW83PX1/tEJQKaXsBfwHuM7jGCF6K+oEoPaJ1ZjumcD1UsrG+iX2B6ZLKbsANwMlulY/4FYhRKpu209Syp5AD6A2GoYAm6SUvYHVwOP69veBB6WUpwPbPLYDmKSU/YH7PLbfAczW9fsCGQ3YeT/QHWgH/F8j5wSAlNKKFkg+k1L2lFJ+BnyIFmAARgBbpJT5dfMKIW4TQmwUQmz8paS47m7vlttGEGGhBA48i7zLriT3wksQgYEEjRrRcAYfsvZNayl/+CYqX3+cwItu9EjrpPzxOyidfAXG1M4YWqR4HvmYtAHMPXsRdN5Yyt+Z5217YBARM2ZS/dPi+q18dc/f1+E805hNhJ4zgLLFv3qlsaYfcX1Oumm0T20hfIoD0PbJGznw5Ide4zDrYkzogLOiEJzuc6ir+Nu2PXRuk8zyN6bx+dMTefb97yjX3+IaDQY+f2YiS197kO37D7P3cLYvM/2oe/R7q3N8OD/eOozPrxvEFb3aMOnbPzR/xIRyQ7923LlwPXd9uZ6OcWEYDQ37r2HLGzhBD2KvPY+Mmf8CoPLHpVh6nF4nexPKyKCzyL3kSnIuuAQRFEjQuY2UEX/h45Sb6hdhNJI09WoynpiPs7zKt0Yj9+/RbDAEB9L+Ha0rNTYrANWLv6X4tquo/GA+sqaa4Jvvqidh6t6LgJFjqVzgLtMlD9yFfec2Kt99k8CxF2Lqenq9fCdkrwARaKH9Ow9y+PF39V2SnPeWsPnMCWwbeT/2/GJM0WEN5K8vLqWket8Rst78ms6fziCklzZkAHttpbeQv65/ns3nTMGaU0TqjOsbtx8oXLyePwfdy64bX6D1g1cAULX3SP08fufEY3LjWv6JyfmvuOeqCL7oogaO38Axa6V79iRozBjK5vm2X/o48brmOpySvzILeePaYbx53TDeXrWdg/mlOJySXVmFXNavA5/dNYZAs4l3f9lR/yC+7gMfx7Vt/JWyKddT8fKjBF56k097G6TOITrHR/DjzUP4/NqzuaJnGyZ9p3XtL622sSotl+9vGsLSW4dhdTg55DHERTPNPzG5eq/W8p4+49+0mzXBP9oChMXd8TDj8XcQJiNRFw3xTnQc9tY+QwDirj3vGDQaP44hOJDUeQ96x+TmivV1Od7Y6XSyY9RktvS9pXZPN49U04FWwEfA3b4PrPhf4X+tYnxASrlNSukEdgA/S+0ptA1IAUYB04QQm4FVQCBQO6B0pZSyTEqZB5QA3+nba/PW8gmAlPIXtBbUyKPoLpNSFtI466WUtc2Bo4DrdK3fgRigA7ABuFEIMQPoLqWsHfDoBD7TP38IDBRCRACRUsrV+vb3gMEex/tK//+Hx7n9B3hYCPEg0EZK6SvqrJdSpkkpHbofBvpIcyy8i/tlw03Av30lklK+LaXsK6Xse7bVjjE+3rXPEBfn1R26MQL69sGRlY2zuAQcDqp/WYO5uzvmiWgP3eg4ZHHDuo492zDEJyFCvVsAqarAvnsLpu793Gnz8zDEedvsLKhX/8fYti3h90+l5LGHkaUerZ1GI+EzZlL983Jqfl3jpWVKjMWW631b2bLzMSW6Ww9MCbHYc93nEjq4LzU79uMoKCby6nGkfPs6Kd++jt1DJ3bsGViSoqnJrqNdUIopPASMWsgISIrBmq1NfhHWoy2d502i34Y3iR13Bu2eu5WY0f288scFSrKyslzfcwtLiI/y9uG3qzdxTt8uCCFonRhDi7goDmTleaUJDwmi32lt+W2r1s08ITqC7MISv+smJiaSU+bu4pdTVkVcaIBXntAAM8H6D5VBbeOxOyVFlVrF6aLurfjk2oG8e8WZRARaCLZ5d2GzJMX4vH6WJHdrijkx1qubnC9iLh5GyWKtK171ylUYotxd4I1xccfcHTqgbx/smR5lZNUaLN27HT3jCWLNKsCS7D7nY/VL2OBedFr8Cp2WvEpgp9ZUbN5LyZJ17jx1JmaxF5ZijHDfv+Ykt281GzxaJZJiXPmFyUj7dx6g4OtfAHDm52GIjUcWF4HTiSEmDvvWPzF17Ox1PGNKW0InTqXsqYeRZaUEjLmQiNnzCX/8eZyFBYigYKz/WYOp42n4oin2BnZqTdvZ99J16SxsucW0fuwGCr7+haLF61y+sOeXaC+upCR7/g8YgwJc2pakGKwe2gGe1yNZ80XCDaNJuGkMGARFP2q6VQe08myJDceaVQBSkvPRckJ7tcfeSLzwpHTdXwSmJNSvqDcTJxyTG9E60ZjcEIFD3BUfZ16eV9do7TlY335T27aET51K8fTpDdqfEB5Mdom7YphTUklcWFC9NGd1SCbIYiIqJJA+KfHszi4iITyY+PBgurfS7pWRXVvzV1b9WOUszMMQ4+HvmDicRY08X3dtxZCQjAgL97k/PjSAHI9W7ZzyauJC6sZlkzsup8ZhdzopqrLy+6ECksODiA62YDYaaBfowBHk7m10ojE59roxdFr8CnHXnecaglH43W+E9OyAJTkG61Fikmc59IU1q4Dg09zjsy0JUVRu209IH3fsOdFnCICldeJxxWTXcUxGUudNo/Dr1V4xublifV2ON9bX4ih1lYnRPuQ/Bi5u8OCK/wn+1yrGnn1qnB7fnWgzcAvgYr3lsqeUsrWU8q9jzFtL3Vdc8ii6FRwdzzQCmOihlSqlXKpXxAcDR4APhBDX+VQ6tvEPtefmQD83KeXHwAVAFfCTEMJXC7evc28yUsrDQI5+jAHA4qPlse3ahbFVC4xJiWAyETRiODVrfzum4zlycjF37QIB2gPU0qc39vSDrv3G+BaI2EQwmjD3H4rtT29dQ3yy+3Ob9mAyI8tLEWEREKR3DDBbMHXpjTPL3R3QvmsXphYtMSRqNgcMG07Nb2vraMcTMeNJSp59GkeGdyN92JQHcRw6SNXCz11a2rFMhI8dTPnP3g+H8hW/E3GRNslEYI9OOMsrcOS5g374uCGUfq+9Kyn+6HvSx0/kyD3PUrbc/VC05ZfgKKv0Gh9cS/FvO4gbp42hS7hsKAU/bQBgQ/+72NBvAhv6TSD/+3Xsn/YOBUs2eOU9LVJyKDufjNxCbHY7S9ZtZUhv70pBYmwEv+/QZk8tKCkjPSuflvHRFJaWU6qPu6u22li3fR8pydqPw65tWzSLbvfu3TlUXMGRkkpsDic/7c5iaLsEL938ihpX68/2rGKklEQGmQEorNSKWFZpFSv2ZtMn0P0DVJhNRJ0/iJJl3l0cS5atJ/riYQAE9+qIo6wCe27DM28C2HIKCdXHs4mgYHA6vcpI9a/HXkYsXbtoY4yBgL7eZaS5qNyyl4DUJCyt4pvkl9w5C9l93iSq/0qncts+zNHhrv0ANh9+K/ttO9FjtSkTYi8dRtFS7TjFSzcQc4mmH9K7I47SSlf+lJfvompfBjlvLwLAvncXxuSWGDt01sr04OFIKXF4DHMwxMUT9tCTlM96GmemVqZrfvyGkgfupmTaRKzr1hAw4jzMvfpBnQmyjsdea0Ye24ffy45Rk7G0iscYFkzO24sI6e32hef4xujzBmDNKSJaL8uxlw6jSC/LxUs3EHvJUABCPXyRs2AJu66YyfaR91O2QRsukvf1r4T27oCjyuqKFzHnDaByl9ZaVvLbDmL1Y8RfNpRC/RiBKYkuW0K6pyLMJq8ZtJuTE43JvrQAv8TkWsxtkr2+2w+5nym23bsxtnTbHzh8ODW/1X1exRPx5JOUPvNMo/Z3bRHDoYIyjhSVY7M7+GnbQYZ09h7nPbRzS/48mIvd4aTKamdbRj5t4yKIDQsiMSKY9Dyt0v17WjZtfUy+5di/C0NiCwxx2vPVcuZwbH/UsTfBfb7GlA4IkwlZ5rsy3zUxgkNFlR5xOZuhbeO90njF5exipITIQDOJYYFsyyqhyuZASslPv/5Ogn79/BGT89//kd3nTaImLZOadK3nUfjA7lhzCr1iiiela7cTo5eROI9y6Ivyzfswx7hfGESdPwhhMVG9z32NT/QZAlCTlnFcMbn2OG1enEj1vsPkzV/klae5Yr0vmhrrTdHhGMO1YQUi0DVWvnZcXAcP6Qs8tp8cOE+Bv1OMf9pyTT8BE4UQE6WUUgjRS0r5ZxM1LgdWCiEGonV5LhFC+EPX08Y7hRArpJQ2IURHtMpwLHBESvmO3k27N1p3aQNwCfApWnfrX3WbioQQg6SUa4Br0bpZN4gQoi2QJqV8Tf98OrCiTrL+erfug7of3j7GcyoD6jYJzEdr4f5Ab4FuHIeT0lmvET3rBTAYqPphMfYD6QSP18bpVX77HYboKGLnz0OEBINTEnLpJeRdcwO2nX9RvXI1ce++jXQ4sO3ZS+Wi74mYpC1ZUPXR64Tc/5y2XNOaJTgzD2IZOg4A66rvMfUdhOWskeCwI61WKt/SZt8VEdGE3PIgGAwgBLYNq7Fv8RiW4nRQ9vqrRD7/EsJgoGrxjzgOphM47gIAqr9fRMi112MIjyDs3kn6eToomnA75m7dCRp1Lva0/UTNm6/ZuXQJoTfcRNvF8yhZuBTrvkNEXqHNaVb86Y9UrNpA6JB+tF3+L5xVNWQ/9IrLFBEYQMhZvch+9HUvt8ZPuRFLagvXd0tCNLvvfs31vetHD7N38ltYc4pIf/IDOs+bRJtpV1C+PZ3sj39u9JKF93e/yQ4+fRSPPhrChOeex2G3ceGQPrRvmcDnP2v+uuycAdx24XAenbeQi6fNRiK57/JziQoLYc+hLB6ZtxCnU+KUTkYN6M6QXpq2yWjkoesv4M4X/o3TKf2nazLx4PCuTPhyPU4njO/WknaxYXyxRassXtqjDcv3ZPHFlkMYDYJAk5Fnx/ZydTmfsmgTxVU2TEbBtHO6Eh7gnlfvtBVvUPDZz1TvOUzMNdpL6YIPl1C64g/Ch/Wly5q52lIVU9zXKuX1+wk9sxumqHC6/v4vsmZ9QuFnyzk0bQ4tZ2hdv8Jvu4nSOfOIeeUFMBqo/F4vIxfqZeQbrYzEvesuI6GXX0LuVe4yErvgbdDLSMW33xMx2b2sR2NMffw5Nvy5leLiUs658Bom3HwtF59/7tEzOpxkPPo27T6YoS3h0QS/hPQ7jeiLh1H1VzqmhCh67FtYr3Wkw/uPkD51DracIjKefp+2b95PiweuonLHAfI/WQ5Ayc9/EDG8D93XvqUt4TFZ0w/tdxqxlwyjcmc6XZfOAsDcqy8Vc18l/KlZCLMFZ1kpplZtsO3cRsDoC6hZsoigK65HhEcQcqe7TJdMvh1DZBRh07XYYYjVfswHjBzrV3sjBp6OrbCUPgc+9xrb1fqRa4kaPQBrZj7V6dnsve1FUp66hVYPXEXF9gPk6drFP/9B5Dm96fHbmzirakib9IbbtvlTMUeF4bRp4brHT8/jrKqh5kg+PVe+DBLMcRHsuOJJANKf/IBO8ybRetoVVGxPJ0ePFzHjziD+0iE4bXac1VZ23+6OU83OCcRkgPDpj2Hu0RNDRAQxH39KzS+rCb740maNyWWve+x3OCibPZuoF1/UlptavBhHejpBF2j2Vy1aROj112MIDydsktv+wttvpy4mo4Fp4/py53srcDol43u3o31CJF+s18ZuXtq/I23jIzirQzKXzfkBIQQX9WlP+wStV8qDY/vy8MK12BxOWkSFMvP/fCzW5HRSteA1Qh7SntvWVYtxZqRjGaHFJOvy7zD3H4xl8LlgtyOtNVS8NrPBy2cyGHhweBcmfKUtMTW+a21c1l4eXNqjNcv3ZvPFlsN6XDbw7JgeCCHonhTJiA4JXPXRbxgNgs5x4RjWfQ3n39lsMbnzB9OxZhaw/yH3T6VOH0wnbcqb2HKKOPT0B3R4a7KrHObq5dAcF0m3xS9iDAsCpyTxlnFsHXoPaVPeovOHj2i+iIukalc6SEnMNaP9Yi/AoWlvYo6NPOGY3Gmxdq9nvfChfh+evLHenBBF6qv3IAwG7fecRu0qLM8BndCqeAfRhh0q/ocRxzoG7WRHCJECfC+l7KZ/X6B/X1i7D23M7qvAWWgts+lSynFCiBuAvlLKu/W86fr3fM99QohVaF2OhwDhwE1SyvVCiKBj0W3A7qHAFCnlOP27AXgKOF/XygMu1P+mAjagHLhOSnlAnxzrFbRZn0uAy6WUeUKInsBcIBhIA26UUhbp5zBFSrlRn/Bqo5QyRQjxEHCNrp8NXCWlLBRClEspQ3U7H9Pt6Q78AkyQUjrr+Ks2vet66JOX/QSYgWellJ8JIcxAAdBfSnnUN3BZA4f5/UZN+lWbnbDkRv+OpYz4txaEc88ZcpSUTSf+59Xs6nhiK1/5ovOeHwFYk3jJUVI2jUHZ2pIK1Rvqr1d4ogT2u7jZdAEq357kV93g27QfCn+2Hu9XXYBeh74l86xhftdN/k0rI7b8+mtwngjmWG3t0ebyxYYWRxmXeRz0O/I1Bef7v0zHfKe9s2wum39PPupUEE1mQOZXrPVzrAA4O7vhJVj8wakYk3OGDvW7dsKqVVR93nAF9HgJuuwxiq/0fxyK/ESfqXjuvX7XDr5jdrPFoXXNUPbOyNRGwvnb5l6Hvm0W3Vrt5tIF/8fOfke+Bt8jkk86ii/3/29jfxP52cpTwpe1/M+0GEsp0/EYLC+lvKGBffVenUopFwALPL6n+NonpRzawLGrjkW3gbyr0MYl1353ok0U9nCdpO/pf740HgUerbNtM+512Dy3D/X4nI8+xlhK+SzwrI/0ob7srJMmxUf6dHSf62Os+9XJ1gNt0q2Tq1uKQqFQKBQKhUJxkiNPwVmfT3b+ZyrGilMHIcQ04E7cM1MrFAqFQqFQKBQKxd+Gqhj/lxBCdAc+qLO5Rko54ER0a1toTyWklM+hjdtQKBQKhUKhUCgUir8dVTH+LyGl3Ab0/LvtUCgUCoVCoVAoFAqFN6pirFAoFAqFQqFQKBSnEqfgckgnO/9r6xgrFAqFQqFQKOvWkiYAACAASURBVBQKhULRJFTFWKFQKBQKhUKhUCgU/2hUV2qFQqFQKBQKhUKhOIVQyzX5HyGlcqrilEDdqAqFQqFQKBSK5kb83QYcC4UXDTnpfxtHf736lPBlLaortUKhUCgUCoVCoVAo/tGortSKU4Ltbcf5XbNb2vcAbE0536+6p6d/B8DOdmP9qgvQZf8PrEm8xO+6g7IXArCx5YV+1e2b8Q0Am9tc4FddgJ4HFzWbLsC65P/zq+4ZmV8B/vcxaH5uLl2AP1uP96tur0PfAmDLT/OrLoA5tq3fyzRo5bq5dMH/cahWe0OLi/yu2+/I12xq5d97AqD34W/9runJqRiTm+vZ11z327ZU/+t2P6CVkVMtdjZX2YPme1Y3V0xuLl3A736u9fEpgZqV2u+oFmOFQqFQKBQKhUKhUPyjURVjhUKhUCgUCoVCoVD8VxFCjBZC7BZC7BNCTPOx/2ohxFb97zchRA+PfelCiG1CiM1CiI3+sEd1pVYoFAqFQqFQKBSKUwh5inelFkIYgTnASCAD2CCEWCSl3OmR7AAwREpZJIQ4D3gbGOCxf5iUMt9fNqkWY4VCoVAoFAqFQqFQ/DfpD+yTUqZJKa3Ap4DXBBZSyt+klEX613VAy+Y0SFWMFQqFQqFQKBQKhULx36QFcNjje4a+rSFuBhZ7fJfAUiHEH0KI2/xhkOpKrVAoFAqFQqFQKBSnEqdAV2q9wupZaX1bSvl27W4fWXyuzSyEGIZWMR7osflsKWWmECIeWCaE2CWl/OVE7FUVY4VCoVAoFAqFQqFQ+BW9Evx2A7szgFYe31sCmXUTCSFOB+YD50kpCzy0M/X/uUKIr9G6ZquKseKfQejg3iQ9dhsYDBR9vpT8uQvrpUl67DZCh/ZFVteQMfVVqnfsB6DjL//CWVGFdDjB4SDn5Q9ceeLuvIS8t+prJT9+G2HD+uCsqiFjymyqduxHBJhp99lziAAzwmikZPFacl75WDv2QzcSNqK/K78hLISgXp1JfPQ2hNFA0WdLKZj3Rb3jJDx2O2FD++KsqiHzgVdcNhvCQkh+9h4COrYBCZnTXvXK1/apm4g+pxfOKiu7732Dim0H6mkHtI6n89xJmCNDqckpxBIfhTAIsj/6mYw3viG0Zzt6/vCMK32rmbcQMVw75/RJr1G5XVt7MHxoL1o/cQsYDeR/sozsOdqavMbIUNq9OQVLq3ish3PZf+eLOEoqCB/UgxYPXefS7fL7v8lf8D25b31J+0+fxhQfhay2AlC5dR+hZ3bHWVXDoSmvUrU9DXNSLK1fuQ9zXBTSKSn4+Cfy/62tZRnUJZU2r08B4PQ9Cyn4dBlHHptX79xbzLiV8GF9m6Tb8ukJrvw91s5h7x0vU7mt/vqLAa3i6fDWZIyRoVRuP8C+ibORNjuB7VvQbtbdhHRvS97CVYSf0QVhMJD7yXJX3q6r3gApSb//DaIvHNQkfydPvoLYq0birLFhSYzGXlxO7rvaetxBp7WhzXN3YgwNRkpJ+e87CB/S65i1o8aeRfLkKwjs0JK/xk2lcut+l81hQ3rR6qk7sLSKp3TVJtJueLK+v5+4lQi9vBy8f7bL321euQ9zXCRSav7O0+09Fh55Zha/rF1PdFQk33w496jphTkIgE6r5lH42TK/lGuA0CG9AW2d1pzXPiVn1kcnrJsw+WoiLxzqyp8w5VpyXvrghHVr0xuCAgEwRYVhLyrz0rS0iqfdm/djigqlclsaafdo9y9A65k3u+7JA5Ned903ABgMdF/zBgBd1syl4JNlGALMxFw1CntBCQCZz39I+NDehA/vg6yqIX2ydi8AtH5pIhHn9MVeUMJfI+5xybaYfgMRI/rVO3d/037FO02Ow+1Xv4uzogocTqTDwYEL7wMgoHMqSU/eBUCX96exe8Js2ky7skkxuXxbGrvvft3le6BeTI6945ITetbtHz8JgPhJ1xA+cgBCvy86r5lPwcdL/FJGEu67kpjrtPWWu+7+ipJvV5PxwOz6Nj9+G2FD++Cs1nRrbQbAYKD9olnYsgspeP97kh+/FVNMJE67w5XEGB6Co7QCaPqzqnZf6uz7MMdEkPnqZ2S+9Inms8+fJKRHewq+WIF0yuOKyfaCUsyJ0Ui7A3thKQB99n1KdZr2G7980x4OTpvb5LIXPrQXHRY8DFLWK8e1xxZmE8bQYGw5hey/7fkm2Qxw5PkP3aJGC8bQWITQRlrai4/g2YDX1JjcFI5F2xASg8ES3OisU8cT31JevpvIEX2x5Zf4kpwI3A3YgR+AB07kPBVebAA6CCFSgSPAFcBVngmEEK2Br4BrpZR7PLaHAAYpZZn+eRQw80QNUmOMFacGBgPJT9xJ+o2Ps+/cCUScP4SA9q28koQO7YslJZm9w2/jyMNvkPzkBK/9B656mP3j7mH/RfeT/MSdru2RFwyupxU2tA+W1GR2D72dIw/PocXTWnpZYyPtqunsPe8e9oy5h7AhvQnu1QmAsl83s2fUXS6N2AmXkTTjTg7d9Dj7zr2TiPMHY/Fhc0BKMvuG30rW9NdJmunOn/jYbZT/8gf7R93B/nF3U7PPPQwj6pxeBLVNYuOZE9k7ZS7tn/c9tCL1kWvInPc9GwfeS2i3VHIXruaPwZOIu2ggwZ1akfrINRSt2uJKH5iaxPaBd3LwwTdp/ewdLt+3fup29lw7kx3DJhI9fhCBHbS5D5LuupjStVvZPmgCpWu3knjXxQDYCkvZd/PTXrZEXTCYgA7a+R+8dxa7x9xH5osfYE6K4a8ht3P4oTm0fEr3s8NB5lPvsuucu9h74VRirxvjypv00A0Yw0O0azrheaIvGe7a57p+w/oQkJrcZN3Sle7Z/p1llbR91rdfW0+/lqx3vmPLwLuxF5cTf+U5ANiLykl/9F9kzfuW6PPOYNfVT7Fl6L3EjB/kyrtj6N3sHDUJS3JMk/0NkDP/O5CwfdhEtp1xG9G6duprkzg4bS47zrmHrNlfENA6sUnaVbsPse/W5yj/3XMySI1WT91OTdoRipesI7hrWwLr+Dt8WB8CU5LYOfgODk2bQ6un3f4+8tS7/HXO3ewZ/wCx142pl7cxLhwzkrmznjrm9MbQWAD2jLzLb+Uag4GWT2vl0pqRS8ToM/2imzf/a5DuH5wxV48+Yd3a9GlXTseamdugn1pNv46cd75j28C7sJdUEKvfvxHDexOQmsy2gRNIf/At2jx7u1e+hFvPxxwbCcBfw+8mavwgTNHh5M5fxK7Rk9g1WquEBaQmsXPQHRx8cA6tn3HH2sIvfmbftU/Us6d0zWZ2jpjYoL3+4njiMMDBqx8i7fyJrkoxQPKz95D74gIAChavp/2LtzctJp81EXtxBYlXDXfvNBhIfeQanDXuivIJPev0SjFA/jtfsm/cva5+i2W//um/MiKEq0Pkzm6XEditnU/dgJRk9gy7nSMPzaHFU3d67Y+98Xxq9mVovp15BwdumMGh+17GnlvoSpN4t/Z8iRjep+mx02CgzXN3UrU3g5qMXKLOO9O1L/PFj8l4cgGWFnHHF5PfWcSR5z+kcus+tva5iYMPvglA9cEcdoyazI5Rkzk4TavoNansGQy0efo2bHnFbO1/m+vlkyclKzdRuXUfm9pdStrdLzfJ5p3nTmLnuZMoWfGHa7spLA5HeT724gzsJZnU7dXa1JjcFI6mLcxBCKMZe9FhHOUNT0J8PPEt//MV7LnaZ51qGNpkUKcDXYGXjufcmgvpPPn/GrVfSjvaS4efgL+Az6WUO4QQdwgh9JuZx4AY4M06yzIlAL8KIbYA64EfpJRLTtSnp3TFWAhxgxAi2eP7fCFEl+PUGiqEOMtPds0QQkw5SpoLPW0VQswUQozwx/F1vaFCCJ9NMyfipxOwZ4EQ4pLjzR/UoyM1B7OwHc5B2uyUfP8LYSPP8EoTPmIAxV+vAKBq826M4SGY4qIa1Kql+LtfCB81wCtN+KgzKP5K06r8czfGMLeWs7JaOyeTCWEyIfUft+Vr/gSHOwoEdk7FejAT2+FsqLV5hLfNYSPO8LLZoNtsCA0iuF83ij9fqiW02XGWVbjyxZzbj9zPVwFQtmkvpvBgzPGR9c418uxu5H3/H8J6tadyTwYR/U9D2uzkfbOWlEeuJv+H373ekBYs1DQrNu3BFB6COT6KkJ4dqEnPwnpI833ht78SqfsrclR/Cr5YqeX9YiVR52rbq3YcwJIU59I1BJgp/nEtESO9/RwxcgCFX650+zk8BFN8FPbcIlcrk7Oiipp9GZgTYgAwhgVj1202BgdhPZjlF12kJHRAV5dG1f4jGCM0H9QlfGB3Cr7/DwB5X6wkarTWU8BeUELFln2YYyOxF5VSo/usaMnvXvmlzU74wB5N9jeAJTm23n6Aqr/SqforXbPv7O4ULFzZJO3qfRnUpNXrwQSAo6yKqt2HqN59kModaUSM6u+1P2JUfw9/72nQ39X7MjAnRvs8hi/69uxORHjYMaUVpgCkwwZo/vVXuQ7u2QERYNYVJCU/rfOLbmD7Vlg94lBNetYJ69amT3r0Fo48PAcAU2xEPV+Fnd2dwh9+AyDfo9xGntvf677xvP/NSTHEjB9I1b4jLh8XLVpDQDvvCUIbuhcAyn/fiaO4vJ49Zb9s9oqdzUYT43BjWFJbUrl+OwBFq7cQNaxnk2IyQM7nq4gZ7S5LyTefR/m2A9hL3LH+RJ51njjLq7yffQ6n38qIOTHG1UoqbXZKvvuF8DoxOWzkGRR95dtmU2IMYcP6UfjZUozhIVj1Z335qo2UfOfuFWlJ0mJ15Kj+TY6dIT07YAgwc/jRd0BC0eJ1rn3lG/7CWWMjoHXCccVkXzYBYKz/E7spZS9ieG9q0rO03gp2hyvWexLUsfVx2+wLabeCw6p/qV8mmxKTm8rRtIUlBGd1mW5nTYPpjie+lf++E3txmS+5O4HngNoDNvzGUXFcSCl/lFJ2lFK2k1I+rW+bK6Wcq3++RUoZJaXsqf/11benSSl76H9da/OeKKd0xRi4AXBVjHXn1W/uODaGAsdcMRZCnGg39AsBV+VUSvmYlHJ5I+n9xgn66W/BnBiDLSvP9d2ele+u0OiYEmOwZbnfItqyCzAluis9Ke/NpN23rxJ58XAvLVtWQT0tc0IM1ky3ljW7AHOtlsFAhx9n0+WPDyj79U+qNu/BFzVpR7zssWf7sDkhBltmnlcaU2IM5lZJOApLSH5hEqmLXiPpmXsQQQGudJakGGoyXcMssGYVEpBURzs6DHtpBTicBCRFU30oF0uSVilxVtYQ2j2VrPeWeuXxOuesAsyJ0ViSorFmefuiVscUG4ktV5tF35ZbhCnG/SO8Ng1A1Y40rBm5Lh+2fukeOv34KqFndPc6f1t2/WthaRlPUNe2VG7eDUDRol+wtEkEIHn6jRQsXOG+NjrmxJgm6x6ZOZ+Qvqe59h965iOsmQVY6lTkTNFhOEoqXD/krVkFWOoc3xga5PXj1ml3twB1WTKLNi/ehaVFbJP9DRB9wSBCerYn5aW7MUaEYM3W7wMJHT58nNMWv0zogC7Hpd0Q5sRosl/9FABHWWX98pIY46Vry86vd00sLeMJ7tqWij99l5cTxmACp9vP/irX4SPPwFFU6tbNKfSLrjkhBlOMu+JU9NWKE9Y1J8RgTo7DnlNAtf6SxJxQ5/6N8r5/bVnua2VJjMHqEVds+n0D0PqJmyj8bi32/GKv/cawIOKuH8NpS2fT+qWJBLSKr3Pv5dcrH38nTYnDAEhJ6wVPkvrtbCKvGO1KU7P3IKF6BTvu/DMxhgY1KSYD1GS5y58lMZrYMf0p27QXZ1W125YTeNZFXXGuV77YWy8ipI8W47JnfeS3MmIICXKlafH8PdhLyuvH5IQ6Nme5dZMfu5Ws5/4NTici0FLv3GopWblJ00qMbnJ8izy3P/bCUtfLQ1tOYb3YZwgOPK64GX/DWKLHDyL6osEYI0Jc2wNaxdHlp5fptPApQvuf1uSyF9SxlWaPlHT85HHirh5FXYK6pJA89Sr386AJNndZ9qornyfG8ERMkS0wBNV/qfZ3IoxGrxjvi+ONb43QERgE/A6sBpp/zIfib+WkqhgLIVKEELuEEO8JIbYKIRYKIYKFEI8JITYIIbYLId4WGpcAfYGP9Kb1ICHEKiFEX11rlBDiP0KITUKIL4QQofr2dCHEE/r2bUKIzkKIFOAOYJKuNagB+xYIIWYJIVYCzwsh2gkhlujThK8RQnT2kedW3fYtQogv9fM5C7gAeFE/XjvPFlUhxDlCiD91+94VQgQ0ZLu+fYius1nPV/vKLVT34S4hxEdCCKGn9/RTuRDiZV3zZyFEXN1z8DiX9kKI5fq5bNLtFkKIF/Vrs00IcbmeVggh3hBC7BRC/ADEe+j0EUKs1v32kxAi6RhvEW+kdxcf/fR8pkm79AH2X3Af6Tc9TujgPvXfrtfR8j1Pnp7G6WTvmHv568wbCe7RkYCOrX2aV7lxx9HPwafNIEwGAru2p+ijHzlwwT04q6qJvePSRrM16o/az3qauEsGUbp+NziP1s8FfDmjrrt84853+KE3XRkP3vsyu8+9h72XPoQxMpQwffymL3FDcCApc6dxZOZ8nOVVAIQN7kXln1plNnPmfGIuH9m069eAbuw151G9191dvd2sCQ2cbMP3WUNJhMEdaneOnoyzspqAFB+3/VH8nfv+Yg49+jZFi9dhyy2i1aM3utKE9juNAxNnsfuihzDHRxHcvV2TtBujevchV2uR70yN+8QQHEjqvAfJeMLt7/8KJ1iuRWAAEaPPpHLbft95jlNXyyOo2rbPlTxsYM8T1zUaiLp4ONmeY6DraTZyrRo4XsSIvtjzS6g5XL+xpGrXQXYMvIO/zr0Pe24RgR3qx0N5bAHj76OBOAyQftlUDoy/l0M3PUb0NWMJ7qf1Ksl88FWirxkLaC/CcPo4xyY8o9o+eSMHnvyw/v4m6ng+66KvHeeyF6Dku18o/l5rgY29fpxP7eO5l8vWbKbke601055XROQFQ+pfc58mS8KG98OeX0L19v31E9Sh8KvVulZD18t3fDMEWogccyYVdeaLqH9bNk0XtJi87ew7KFu/E3tRmVdM3nPd0+w8934OP/Eu7eZMxhAa5EO/kbKn34R/XfgQO0dPIWvut157c99fTNlv20mf/Lr38+AYbd45alK954gwB+Ioy8VenImwhCDMgb4M+5vw6aQ6SZoe346CCYgCzgCmAp8fmyGKU5WTqmKs0wltKu/TgVJgAvCGlLKflLIbEASMk1IuBDYCV+tN665fW0KIWOARYISUsreebrLHMfL17W8BU6SU6cBc4BVda00j9nXUde9Hm2VtopSyDzAFeNNH+q9023ug9Z+/WUr5G7AImKofz/VEEEIEAguAy6WU3dEKpedgHC/b9W1TgLuklD3R3mzV+qIXcB9ay3Rb4Gwf9oUAm3TN1cDjjZz7R8Ac/VzOArKA/wN6Aj2AEWiV/STgIrRr2R24VU+PEMIMvA5covvtXcBn9wchxG1CiI1CiI0/7d+B2aNrrikpFpvH2CPQ3wwmxbq+mxNjsOdoaWrHKTkKSqhYu4WAlGR3uqSY+lrZBViS3VqWxBhsOd5pnKUVlK/bRtiQPq5tURe7x4vZs73tMSXGYssp8NKwZ+djTo7zSmPPKcCWVYAtO5+qLVoFsGzxWsJGaR0aei1/kZrsIgKS3W/kLUnR1GTXOYeCUkzhIWA0UJNZQGDreKzZWutuUGoikYNPp9+GN4kd5+6m53XOSdo5W7MKsCTV8YV+LHt+sburZXyU1xgop8eEMtZD2ZiTYrHlFLr86KyoonrPIYJ7dnSlMyd6XAuTkZS50yj6ZjUlS/7jShPav6s2sQxQ/MNaAlKS6l0bW1aBl18b0429bgydfnyV2OvGUOXx4yykZwcsyTFYc4q8tO2Fpdobdr2bnCUpBmud4zvKqjB5vIU3WMxe+4t++A/CYj4Of5dgPZKPJSmWvI+XaTbqb8PL1u3AXlSGs9pKTXoWIb06NEm7MUJ6d6LL2reJu+l8IkYNwNzS+/2ZLTvfS9ecGOu+JiYjqfOmUfj1akqWrDvqsY4bp11rNa61wQ/lOqBNIsaocCLHaqHTnBhL4tRrcVRUnZCulicfs0ee4N6dj8veqPFDCGjXkrYfzERWVWNOiKHj4tfo/Ot8AFJn34spzt0yXff+rS2XoPd+8Igr5qQYbDlFhPXtTOSofrSeeTPhg3oAkDJ7EuakGK2rp9MJUpL/8VIMwQF17uvYejb7IvqSYUdN4w+aEofB+9lRtvQ/BPXQxtVa0zIoW67dz3Hjz8ZeWtGkmAwQkBTjislhPdrSed4k2j51I4GtE9y2nMCzTrPXHV9t2QWu52jE6LP89uyr2XsQs946XvjJTwS0beGyx/vYHjYnaTYH9zmN8BH96bRmPq1ef4DAjq0JG9rXlS7sHO9hG9r5FzQpdgakJGGOCiN67Fl0/8/bWJJiaDHtGhzlld7nVVnVJN2468+j40cz6LL4ZWw5hVRu3U9IT3fcrdmrjZmu3JZGdXo2pqiwJpW9qj0ZWJJjsenPIFOYd8Xanl+CLSsfS1KM+3lwjM+R2jJbm68WaavWu1BLpLUSYQrg78QQGI4psgWmyBb1Yrwvjie+HYUMtImfJNo4VicQ22iO/ybOU+DvFONkrBgfllKu1T9/iLZe1TAhxO9CiG3AcLQB8I1xBlplcK0QYjNwPdDGY3/tNIV/AClNtO8LKaVDb4E+C/hCP8Y8wFfLZze9NXkbcPUx2N4JOOAx89p7wOCj2L4WmCWEuAeI1AezA6yXUmZIKZ3AZnyfqxP4TP9c6+966K3QLaSUXwNIKaullJV6+k+klA4pZQ7uriaDPbZnAis8zq8b2npjm9FeYLTEB1LKt6WUfaWUfc/cX0pASjLmlgkIs4mIcYMpW+49brP059+JvEirmAb17ISjrBJ7XhEiKABDiPZAEUEBBLZvhSE02JUv8vzBlC5b76217Hci/0/TCu7l1jJGh2PQJ34SARbCzu5JzX7t4Rc6pDdxd1zs0qjaugdLSgvMLRNAt7n8Z2+by5Z72+wsq8CeV4Qjvwh7Vh6WVG2d85CzelC+Wptv4M8RUylYsp74y4YCENa7A46ySmy5xdSl+LcdxI07k7LN+wju2JKS9bsQZhM1RwrYOv4RNvSbQP737spKzCWaZkjvjjjKKrDlFlGxZS+BqUlYWsUjzCaixw+kWPdX8bL1xFyq/aCNuXQYxUu17cbwEFpMudKlK8wmos4fROmKDRij9A4NJiPCZHR19XT5We+a3fqFidTsyyBvvvdbcltWPkGdUzSfD+4FTknpsjr3wvL1RF887Jh089//kd1j7qPmQCY1B7NdGtacQhylla6u4l76a7cTM+5MAOIuHUbRTxu89luzCzFFhxOg+yxyRF+v/eEDT6dyy94m+9scH+XaH3vFOVTtOUz0eK3IBp3WBkOgBYwGhNFIYNsWTdJuDFteEfuueIS8BT/gLK0g63nv2ZNLlnn6Wzterb/bvDiR6n2HyZu/6KjHORGkvQZh1F5ACLPJL+W6evdBdva5xj1cIDsfe04Bxd+sPiFdAHtJORaPF3SGAMtx2Vv4+XKs6VlkPDSHws+XU7FpF7sG3sKhiS8CsHPkJOx53rGh7LftRI/VXrTFXjqMIr3cFi/dQIxeQQ3p3dF1/2c89yFb+t7Kln63usbhHZzyOlEXDKL8j10u3cjRZ1C162CD90JDhA/tRcKdFzeaxi80MQ7XfXaEDOpN9Z6DABhjIij68Act/5b95H39a5NiMkDCZUMp0GPHhv53saHfBNb3vgOHPmM/cELPutCBvajR7bWkJFO1dY/rpXB12hG/Pfusmfmuezn8vLMxWMyULvfWLVv+O1H/V9/mnBffZ9dZN7J70C0cnvgC5Wu3IGusmFsmEDqsH+Ej6leMi5eub1LsrNp1kM09rseWW8Tuyx7BmlWALbuQwq+9V3WpOZzbJN289xaz99qZ7Dx3EsVLfifuutFU7T5ESG/tZUTt/B0BrRMITE2i5lBOk8peycpNBLZNJrBTK+24Fw72stccH+XyRdToAVhzi475OVJL1OgBVO0+5PouTBZqG0SFOVAbc/w34qwuxV58BHvxEZw1FRgCtd8PjVXYmxrfjsI3aPUO0BrGLEDDM38pTnlOxuWa6vZrkGgtsX2llIeFEDOAo/XtEMAyKeWVDeyvHUTvoOk+qB04aACK9VbaxlgAXCil3CKEuAFtLHNjHK2LRj3bpZTP6d2VxwDrhHsSL8/ZCY71XBvqV9KQXY3Z60tLADuklGcegy1uHE4yZ8wl5b2ZCIOBoi+WUbP3EFFXnQdA0ceLKV+5kbChfem48h1tOYgHtOWNTLGRtJ77iHZwo4GSRaup2plGyrszACj5/ldq9h4i+mpt/FjhR0soW7mRsGF96bT6bW3Jiqna0hPm+GhavXwfGAwIg4HiH36lbIX2w6bFE7cjPFoGE2fcSfYTb9F6wZNa2oW6zVfqNn+ymPJVGwgd2pf2K+bjrK4h88FXXPmznphHi1emIswmrIezyXzgVWJv1X48Fi3fRPQ5vem77g2cVTXsuc/dWaHrRw+zd/JbWHOKSH/yAzrPm0SbaVdQsfMgCZcOIeHyoeR8soLK3RkkXjeKoHbuH+c1B3Po9utcnNU1pE9+zeX7Q4++Q8ePHgeDkYLPllO9R+tynPXGV7SbO5XYK0ZgPZLP/jteACD+hjFeXYW77/yMvHe+wXowm84/zwGDEUdZBeW/bgazidN+macvq6QdM6TvaURfPJyqv9Lp9KN2HTNf/ICylX9w+ME3aPXyvZiBtvOnU/DZMqr3HiZGv34FHy2hdMVGwob1abJuixm3umw2GI3sf8i99F6nD6aTNuVNbDlFHHr6Azq8NZlWD1xFxfYDruWYzHGRdFv8IsawIITBYB5xqgAAIABJREFUQI+1c7Bm5pP78XJCuqYAcPqGf1GxZR/p979Gi6lXN8nfLadfT1DXVKQQJNw6HnthKfkfLyW4SyqVO9Pp9utcHMVllKzchCEooEnakaMH0PrJWzFFR9DhvUep3OFeaibj0bdp98EMTNHhVPy5h+o9h4m5Rvf3h0soXfEH4cP60mXNXG25pimva/7udxrRFw/T/L1Yu7ezXmigu6gPpj7+HBv+3EpxcSnnXHgNE26+lovPP7fB9I7yfEwRSXRc/iZFny/3S7nG4STzsbmkLpiBOTGG3Llf+UU3acp1CIM7fBZ8tNgvup7pPenw/iOkT52DLaeIjKffp+2b99Pigauo3HGAfP3+Lfn5DyKG96H72re05Uwmv17HwU5y5n9Pq+nX0WXlGxR89jOxV4wk9fX7QULl9v0cuOslku65jK6/6vfC/W6NlDfuJ+yMbpiiw+m2/l9kvfwJBZ8tp+WTt9frVdEctP9pbpPisCk2ilZvTdcyG42Ufreail+0GXwjzh9C1DVad2RrdiHpT39Eu2dvaVJMLt+eTvbHP3sb6XBStmkPUYO1lvnSH9ac0LOu/BdtXG7CA9cTkNrS9cQO7t6ewk9+8s+9/MD1ri6siZOuIv+97zTdq3Tdj926HVe9jayq8bmcEwASMh+fS+r7T2BpmYCjqgZDgAWAjgufZs8l0ylZod2nTYlvnvssSTFkv/mVa1+Pre8jDAJh1n4inf77O9jLKpsUk5ESQ4CFkN6daNNJ62LebfkrSIcDS6t4Dj46H0dxedPKnsNJ5qtf0HXxyyDQxs7qxF1zLqH9TiOoayrm+ChCB3TFeiSfA/e+0iSbrYdzOTjtLdfqBo6qEq11FnBaK5E2794xTY3JTeFo2tJWhbQEY4pqVa8L9InGt7ZzJhN2ZldM0eG1m24G/oXWq/FdYDtgRWtoO8nHhihOBHEyjf3Rx/oeAM6SUv5HCPEOsAttzbAUwAisAxZKKWcIIb4DZkkpV+r5V6F1Kz6I1qI6XEq5TwgRDLSUUu4RQqSjVbLz9XG2L0kphwoh7gfCpZQNdiUWQiwAvte7cSOE+A2t+/UX+vjd0/UK8AygXEr5khAiH631ugj4ETgipbxBCPE6Whfmf3tq6397PGxfAPwppZzdiO3tartjCyG+QauMF6N1Ex+nb38D2CilXFDrJynlRiGEBK6UUn4qhHgESJBS+lw3QwixDnhOSvmNPu7ZCIwGbkerlEejdVsfgNaaXrs9HtiJ1qV6kf75Wv0am4GOUspGB+RubzvO7zdqtzRt0u6tKef7Vff0dG1d3J3txvpVF6DL/h9Yk3jck3s3yKBsbS3LjS0v9Ktu34xvANjc5gK/6gL0PLio2XQB1iX/n191z8jUOnv428eg+bm5dAH+bD3er7q9Dmmt9bb8tKOkbDrm2LZ+L9Oglevm0gX/x6Fa7Q0tLvK7br8jX7OplX/vCYDeh789eqIT4FSMydvbjvO7dre075vtftuW6n/d7ge0MnKqxc7mKnvQfM/q5orJzaUL+N3Puo9PiXHEeSOHnDyVuAaIW7b6lPBlLSdjV+q/gOuFEFvRKlpvAe8A29C6NHj2WVwAzNUnnXINvpBS5qHNWP2JrrMOqDcxVh2+Ay4SjUy+5YOrgZuFtobWDrS1zuryKNpsdsvQKvm1fApM1SfLcs2SI6WsBm5E66K9Da2r89FWUb9Pn/xqC9r44sXHaD9oLeBdhRB/oHUXaWxx7GuBe3Sf/gYkAl8DW4EtaN2lH5BSZuvb96Jdt7fQulgjpbQCl6BNXrYFrYu3X5bJUigUCoVCoVAoFIrj4WTsSu2UUt5RZ9sj+p8XUsovgS89Ng312LcCH9OqSylTPD5vrM2jj+k9vTHDpJQ31Pl+AK3FtG66GR6f30KrGNZNsxaP5ZrQKvK1+35GmzjrWG331cK7Sv+rTX+3x+ehdXQfRavAN4qUci/usRaeTNX/PNNKtEW7felsxnvctEKhUCgUCoVCoVD8bZyMFWOFQqFQKBQKhUKhUDSAPAVnfT7ZOakqxvqySd3+bjuEENOBS+ts/kJK6XNZoVMZKWVo3W1CiDnUX9ppdu14aIVCoVAoFAqFQqH4X+KkqhifLOgV4P+5SvCxIqW86++2QaFQKBQKhUKhUCj+W6iKsUKhUCgUCoVCoVCcQqiu1P7nZJyVWqFQKBQKhUKhUCgUiv8aqmKsUCgUCoVCoVAoFIp/NEJbVUehOOlRN6pCoVAoFAqForkRf7cBx0LO0KEn/W/jhFWrTglf1qJajBUKhUKhUCgUCoVC8Y9GTb6lOCVI6z7K75ptty0FYFvq+X7V7X7gOwAO9h7hV12ANpuWMyXlSr/rvpT+CQAbWlzkV91+R74GYGPLC/2qC9A345tm0wX4Leliv+qelfUl4H8fg+bnzW0u8Ltuz4OLgOa7L7am+LfsAZye/h22/DS/65pj27Kz3Vi/63bZ/wNAs9m8qdV4v+v2PvwtWQOH+V036deVftf0JL3nSL9rpmxe1qwx+UAP/9ucumWZ3597oD37dnUc43fdznt+BJovXjRXTG7O59OpFpObSxeazxeKfyaqxVihUCgUCoVCoVAoFP9oVIuxQqFQKBQKhUKhUJxCqOWa/I9qMVYoFAqFQqFQKBQKxT8aVTFWKBQKhUKhUCgUCsU/GtWVWqFQKBQKhUKhUChOIaTzlFoJ6ZRAtRgrFAqFQqFQKBQKheIfjaoYKxQKhUKhUCgUCoXiH43qSq04ZQg6uy8xD96JMBoo/WoJJf/6zGu/ObUVcU/eT8Bp7Sl8bQEl7y0EwJgQR/wzUzHGRoPTSenCH7GlZ7jyxd1xCXlzF9Y7XtLjtxE2tA/O6hoypsymesd+906DgfaLZmHLLuTgLTMBSJh8NWEjB7iSGGNjMHdsS/SUCWA0UP71YkoXfOp1DFNKK2JnTMXSuT3Fc/5N6QdfaDssZhLnv4KwmMFopPLnXyiZ+75X3vGPX89pw3pirbLy2ZS3OLIjvUHfXTjjBvpdOoTpXW/UzrldMnd+8ghhcZGU5RY3mM/SKp52b96PKSqUym1ppN0zG2mzA9B65s1EDO+Ds6qGA5Nep3J7GuFDe9HurfsxhgRiKyirpxd/41iS778SQ3AAjrJK9l79BJXbtfVbw4f2ovUTt4DRQP4ny8ie8xUAbd+cQmC7FhhCg7Akx4JTkjlLW+Ozy0+vaMICMmd9SthZ3V02pU967Zi1AYzhIThKK1y2nnnkC6rTsnBWWynbtIe0B9927QtoFU/HuZMwRYZRsS2NvRNfQ9rsxP7fIFJn3oQxLAhpd7Bv8hwKvv2NwHbJrrxdl84ioE0i9uIypM1+TH51ncPMmxGG/2fvvMOjKroG/put6b2HBEIJAtKrChI6oggqFhRUbCAKKCKoKAqKFUVUml1ReREUsYDSq4pI76EmhPTeNtk23x93s5tNgUTD+4nv/T1PnuzemTlz5ty5Z/pdDVlL1zvLEPfOJADaJX6DLb+Q5GnvUbRpN17tWxDzyiMA6COCkTYb1pxCkqe8jenQafSRIcTOfQx9aCDSLsn56heyP/mB6BceJPCmBDTenk6d/ft2omDjnr9cLwxRwcTNm4Q+NBDsrtdotty8GHNKJh7NY7DmFgCQ/vrnFG3eTdTzD+HbR5GTMmUepsOnEEY9zZa9ijDqEVotBWt2kDH3q2r1TB/SFEvO2Qu+svPZl99i644/CAoM4LsvFtUaD0DoFVs03/gBecvWkrN4ebU44TPG4pvQBbupnNSpc53+ovmWj7GXmMBmR9psnBn+GADR70zDGNfImV4XEI01/3yD6FtZ59bbFpGzdB0ZC76pFqfRzAfx69sZaSrn7OR5mBx1LXbOBPz7dcGaU8DR/hOd8aOn34t//64ABL48i9Jf1uE39gHQaCn98SdKvljqJl8bG0PAM9PQx7eg6IOPKFn6tTPM+7YReA69HqTEevo0+S+/dtEyNQSeV3chaOp40Cg+ueCTKu1IkxiCZ07B2Ko5ee99QuHnStsgDHoiPn4LodeDTkvp+m3kL2xYn3z7G2Np1CaONXPcdfK8ugtB08YjNBqKVq6h4OPqOofMUnTOfdelszY8lNDZU9EGB4G0U7RiNZaz5wCI37SYvGXrGqzt8x+eoMjd/y25n60i+63PqskNe3YsPr27YjeVk/bUW5QfOYUhLpqot59ylSUmkux5S8j7bBUA3r06O8PCJ99FxltfVpN7MV+hjwgBAZa0bGd48D03EHK38rvkjabfTebnP9fLpwFETBxB9OO3gRAUbj/AiVEvKvpMvh1Q2id9RBDSasOaW0jGou8If0j5XXGNjycaox57mdmtTdIG+NBswRS82jdHY9BTnpzBmUlvY80v5srN7zrL3PjVcaTN/5ZmC57A84pYpMWKJT2Xoj+OkvTM+8S+MKZe7UgFVyZ+iy2vkJRp71K0eTee7VvQ6JVHlXsTEayUJaegzj7Zp3cnQPnN4Yx3/tMg989vQDeC7hjkTO/ftxOmEyn1vn8XscVhoBXQDfiz0vV2wGLAD7ADXYGyaoX6L6G+lbrhUVeMVS4PNBpCpj9K+vjpnBv2ID7XJaBvGusWxVZQRM4rC8j/tEpDb7ORM+d9UoY9wPm7JuF3x42EPv+YM9j/xmsxNo9xS+Kb0BljkygS+4zl/NPziX7pYbfwkDFDKT+Z4nYt6/1vOXmdqxPp/9AogqZNIHPCM6Tecj/eg/ugj3PX2V5QRO7r810D4grMFjLGTiHtjrGkjRyL51VdMbRt5Qy+IqEDoXERvJrwOCue+YBbZt9fq+katW2Kp5+X+7U2Tcg9l8WG+d+xf/XOWtPGTL+bjA9+4GDPR7AWlBAysp9Str6dMMZFcbDneM5OW0jjV8aCRkPj2Q9xdtpCjt74NLoqefpefSUht/ejZN8J9jS9lTOT5hH7yjglUKMh9qWxJI6exeE+Ewga1guPFsqg4fT4ORy57gmQkLN8E2nzvyFoWC8Ajgx5giODHufEqFk0eXMCHk2jONTzYZKmLai77EGPc2TQ4+St/o3SY0lOfcuTM7EWlrB/wBS3QTFA42dHk/r+j+y95lGsBcWEOexiCA2g5PAZfm98B8mvLaX5m+MBKDuV6kx7ePAUhE5L+sJVdbOrowyNZz/EiVEvcqjPRIKH91TKoNEQ0K8LAAfb3I41pxBzSiYApuNJHB86mdQ3lmA6ngQaDeemL6CRoy5Lm43Ulz7mWL9HODH8SULuHkLQXYMxxkWR/cmPZH+xxqlz5UFxvesFIK12zs38lEMJEzgyzNUJThzwCB4tG5O3agsnhkzixJBJFG3ejW9CZwxxURxPGMv5Z+YTPduhc7mF03dO58R1E0kcMhHf3p3w6tjSKU8fGeIom4WLMXzIABa99dJF4wFofRS5Jwc9jP/QazFU8Rc+CV0wNoniZN8HSZv+LpGzHnELT7rraU4PneAcFAOcn/gap4dOcH63l5dwIeqjb2Wdj/Z9lMBhvfBo4a6zX5/OGOMiOdJrHEnT5hP7ssvH5S7fwMnRM6vJLNy2jyP9FZ2tKecJeOpJcqc8Rdaoe/Hs3w9dk8Zu8WVhEYVvv0vJf752u64JCcFrxM1k3z+W7LvvA40Wz35961y2v4xGQ9DTE8h45BnO3/yA4pNraEdyX59Pwefu7Yg0W0h/8ElSbx9H6u3j8Ly6C8YG9Mmm/GJWvfAZmz/4sZrOwc9MIGP8M6TcVIvOhUXkvDbfORnsCrCRO2cx52+6n9RRE/G740ZCnn8cgBMDH2m4tu/DlWCXyue3Pifg9uswNHOX6927C4Ym0Zwe8ADpz71DxExlsGU+c56zwyYofzdNQprKKFr3m7PsEbMedcrwH3xVjfpeyFekv/YZpQcSMZ9NJfvTH4ie/TDeV7XFb0B3Eq9T6nL6olX19mnodERPvp3EkTPZ23o0fle1wb9/Fzfdzr/2BaUHTnKg830kTVtA2JjrlTbruicQGg3CoOdw/0lubVLkI7dgTs+hZM9xUt9eRsmhU862rPxsulN20lOLnDrv63gfud/vIOPT1eiC/Gg07a56tyMVHG5zG9ZcVztSdjyZE0MfJ/31zyk7dhah0XD+2QV188kaDY1mK77QnJLZYPcPIOujVU4ZBRv31P/+1WYLFzcDW3FHB3wBjAPaAAnAxRsblcuK/5mBsRBisxCiy8VjXrL83xBCHBZCvPFfzDNKCFF9Ovj/ASHEp0KIEX81vbFtSyzJqVhT0sFqpWTNFrz7XO0Wx56bT/nhRLDa3K7bsnMxHz0JgCw1YcvJxZbrWiUt+GErfpVWegF8B/Qg79uNAJj2HUfr540uNBAAXUQwvn26krtsrXv+xSa375rAQKwpqVjPpyk6/7IZz4Rr3NPk5WM+chxZRWcAaVImIYVOBzodSOkMazOwM39+uw2A5L0n8fD1wjc0oJoMoRHc8Myd/PiK+6pa0x6t2P7ZL9itNvJTs6ulc9rhmrbk/vQrANnLNxE4SLFTwKBu5KzYBEDJnkS0/t749+1E+dk08r7fgSU7H2thqZus0NHXYU7PIWe5YtfCzXvQ+XmjDwvEu0MLys+mYU7OQFqs5K7aTsBA1z2pCPdP6Ejuyi3krtquBNiU6VJh1CMMenK+2ezUqa6yKwgaeg1Cp3V+t5eZHTKq29W/55Xk/Kh03jK/3kzQdd0A8GgWReZSpXyZyzYhjIZq6f16tgWthswlP9fJrvqwQLw7KmUor1SGwEHd8O7YAmu+sjIvLVbyftiGv6MuyzIz2Oz4D+hOwdqdIKF0X6JSl8MCsWbmOVcI7SUmyk+m4N+vK7nfKPlbUrOqlbuC+tQLfVgglsw85yy9Z7yrUy8tVsoSk/CId+/o+w3sQb7j+Svdexytr+v5s5e6nguh0yErPReRzz1Qq85V6dKhLf5+vheNJ3RG10DbYqXgx6349u/hFse3fw/yV7r8haaSv6gr9vLiBtG3qs7SYiXv+234D+zmFsd/YDfnvS7d66oXAMU7j2DLr65P0dZ9zmfOXlCILDdjS1X8m2n9Row9q/i3/Hwsx44jrdbqOmq1CKMRtBqE0YgtO6dOZfs7GK9sifVcKtbz6U6f7JVQpR3Jy8d8OBFq0LmqT5YN6JOLcwo5d+A09iptgfHKllgq6/xzDTrnKjpXtbMtOxfzMVfbZ83OxZajtH3SYm2wts+jWQzmpDSlfB4GLEmp+PS/yi2OT78eFKzcAEDZ/uNofL3RVnlGvK5qjzk5HWuqMijzaBePMBqc4QW//I5fFd99MV/hN7AH+d9vReh0lB1PQuvrTch9w8hauAJpVuxlzSmot08Lua0PtqJSin4/jL20jKLfjxA+ZoibbgEDu5GzYrMrra8X+mB/vDu0wHw+S9lFUqVNChjYDaHVkrNiMznLN+HTIR6dnze6YH+qUqGzvdik6Dy4BxqDDq/2zerdjlQgLVbyf9jqtLMsKwebHb+BPShYuxMppdKO1MEne3VogTDqKyQ32P3TeHnUaou63r/abFGJ49UygYHAAWC/43sOUL3zpnJZ8z8zMP4HMBboJKV8siGFCiG0tYVJKVOllH95MPpPQhcWgjXd1VG3ZmShDQ+uv5yocAxNG2M+5VoZtKTnoI9wl6UPD8aS5howWtJccaJmPEjaq5+4bQmtIHzKaOdn07bfsKZnOr/bMrPQhtVDZ42GyKWLaLR+BWU7d2M+dMwZ5B8eRH6qqyNZkJ6Lf0RQNRHX3DOIw+t3U5Tlvl26avqa0AX6YisocXaELWnZThsYIoIxV0pvScvBMz4Gc6VBdtVOmkfTKDyaRhEx6VZarngJr/bNMafloI8IwhAZhLmSvc3pORgiXeUxRAYhrVYsWfmUn0nDnK7k7d2xBW02vEOb9fMoSzyHOcVVR+oqG8Cne2ssWflovV0NrjE2DH1EEK2WPINvd9fKkC7IF2slu5jTcjA6bG+ICKLcYYPwkf2wZBdgiHS/58G39lW2bNfRrvqIIAwRQW62NTvqoyEiCFuRMgHR8ud38E3ohDE23BnPq0M8gcN6EzntblKmLwCbXanvVZ4dQ6MwPNs0RWg1zgFxqGObIYDW39tV/nrWC32VeunVponbd3tRKd5dW9NizTs0en0iWj9v9OHB7uWt/IxqNLRYPY/Wu5dQtH0vpn2JAPj174Y14xIMrjQ6sLvqsjU9u5r9dOHBbhMJ1vRsdBX6Sknspy8St2oeAXcMrj0fe/WBWEPpXNl/VaDcq8p1KhtDRN39k0ef3liTzzm/27Oy0IaG1CmtPTub4v98Tdg3ywj77htkSQnmXX9ePOHfRFutHclGG1Y3nQHQaIhatoiYjcsp+31Pg/rkC+lsq6SzLTMbXXg9dHZwKds+XUQwuhBlEsB/aAIF322o9ozow6vbXl+lHH7X96bwp83O7779e2DNLXTpkpFbg9wL+4qAob2Ifmm801eY03MwNovGu1sbmn83R8m3V7t6+zSPZlFYc13HhcrPZaAPdx/oBw3rRdBN1zr9pzktB7/eHWi6cArenVuS9PRCsNnd2iRdSABaf2/MqdlYMvPQBfsr/j40AEMl3+7fr7Obzo2eHoVfz7bYik3Icku925EKWqx5B9/enTHERDiveXaIJ+DG3kRMu4fzzy5w6nxRnzygB7a8hr9/Gh8vQu5xtU+GxuH1vn+12eIixAMS+AXYA0y9WIJLjZTiH/93ufGvGxgLIZoIIY4JIT4TQhwQQqwQQnhVibNQCPGnYwV3ZqXrXYUQvwoh9gsh/hBC+AohtI7V3l0OeWMvkLdwxD0khDgohLjdcf17wBvYWXGthrS3OtLtF0JsdVyrMW8hRIIQYpMQ4ivgoBDiNSHE+EqyXhBCPOGwxaFKsuY49DoghJjguN5ZCLFFCLFbCPGLECLyAuVrLoRY79BxjxCi2QXKLIQQ7wkhjgghfgLCKsmpc56uzGu4Vmm2vi4ITw/C586g8Lu1zrMnLlFVZNWQn5QS375dsWYXUHboVPUIQMacJc7Pntd0qx6hPirb7aSNHEfK4DswtrkCfbMmLvVEdQWrlsEvLJD2Q7qz49NfqsWtKX0Nkapfq8ijxuQXLpzQahB6HcnTFpLy0mc0W/hkpWQ1lcctNcbGEeSu2uYWp2TvCQ73m8jR65/E2CQC9FVem1An2UoHJnfVNrcy7+4yluK9J0hd/APx8x9D6+M4c3sB21fY1e/qKwm7sx9lZ9OqZebfpyP2krKqAiqKWR0pa78XQmA6oWxrPH7dJGyFJXh1ae2MUrovkeI/DnHuqfcIGz/CNXtfSSeNlwdNFj3F+VkfIh0d3uwv1nDkWperi5kxxpVvfetFlbwixg13Cy7+9QB532zkxJBJWDLziHz2/gvLsds5MWQSR68ag1f7eIzxsQgPI2GP3kZ6DefX/ivUaBPl39nbnuTMsEkk3zeDoFHX49W1zX9XN6c+VX3cxX3IBbHbsZ2vcia6jumFrw8ePa8m67aRZA4fgfDwwHNg/7rn/Ve5UN2tC3Y7qbePI2XQSAxXtmxQn1wrf/c+obR9YW/OoOj7tdVWwhuk7RMC00FlZbrgh814X9OxhvpWs1wneh0+/bpTtEbZDSQ8jPgMvIbywyeqJrqo3Mq+omTXEZLGvez0FQBCo0Xr58PJ4VMAaDLnkdpl1MsnK/8yP1d2AxX9cQRrXhExz7n8p+lYMimzPiF/7R9EPnqL0ye7FasG2dbcAg50e9D5vcnrD4PGFe/MxLcxnTyPMOjRBfnVQ2f36yeGKO2IdxfXZLBpXyIlfxzi/FPvEvbwrdXbkVp8sv/gqyg9WKW+NMD9K1i9g2PXPuSMHv3knbXLqG+bemF0QE/gLsf/m4B+F0ukcnnxrxsYO2gJvC+lbAcUAuOrhE+XUnZBOUTfWwjRTghhAJYBk6SU7YH+gAm4HyiQUnZFOWT/oBAirpZ8bwY6ABXp3xBCREopbwRMUsoOUspltaSdAQxy5H2j49qF8u7mKEdr4D9A5QH3bUDVt8M8BMQBHR12+VIIoQfeBUZIKTsDHwOza9EP4EtgvkPHq4G02sqM4jBaAm2BBx3xqU+eQoiHHBMYf645cQRdRKgzTBceii0z9wKqVkGnJXzuDIp/2kjphu1usvQRwVgz3GVZ0nOc5xUB9JFKHK/OrfDr342W2z4k5t2p+FzdjkZzJ9eYpaFVC3QRzvkAtGGh2LLqv6Ili0so272fgIfvBeDx1a9QkJFHQJRrdtM/IojCjDy3dNFtmhDcJIKntrzNM9vfQe9p4NXEz2tMXxPW3EJlplurcdggBIvDTua0HAyV0usjgzElpigvx3IgdO6DVHN6DqZjyRiiQijZdwJplxgahWLJyFXkVbK3ISIYS7rrnpgzc5WB8Q/bneGVKTuZgt1Ujk9n13lTQ2RwnWSHjhlC6J0DCbmjn7N8ANa8YoyRwRRsP0hZUrrzBVrWnEJ0lewS+cD1GGPCaL9uDuaMXHy7XkHzNx/m2L2vYggJwJzuXrdKD5xC4+NZZ7taMvIc1yuVoVLZ9BWdICkpP5WCLsDHLT9LWg7YJXZTGR7xjdFHBGOpeHZ0Wlp8PwddaCARE2/HmpGLPioUa3a+26qQdwfXVrv61guLo14KnZbmH0wlf737yqDGxxNLRg5ISe5/fsGrfTyW9CrljQh2uzcA9sISin8/iG/vzhgbR2BoFE78mnccQnXoAhpB7Rtq6o7dqqzAOtBFhCj6VsKano0+KtQtTsXqtdVha1tOAUVrf8OzvauOVtiwwamisz6yuv3MadlV6lRItTg1ETSiDwCFC99HG+byb5rQ0DpvhzZ26YwtLR17fgHYbJRt3Ya+7ZV1Svt3sGVkVWlHQv6ST7YXlVD2534Cxt8D/D2f/NTmuRfVWVtJZ21YCLbMeuis0xL21vMUr95I6fptbrIaqu2zpmU70xT+sBnPDq1cPsYpN7ua7a2VyuFzbRfKD59ybvU2xEaCJuUvAAAgAElEQVSiDfTD97pezjgRT47GVuJ+ZKkmX+FzbUdarJ5Hi9XzsGTkovP3cfoKQ0QwlrRMCn751ZlGWu2K36yHTys7eR5dkOtogzEmHEumcr+t2cqLBC1pOZQeOOX0n5X9ttbbE1tpOZ4tYzFEBGOICqH1L3PReOixFZRgiApBHxaINUfZdWROycKW71qhLjudhi7A113ntBzy1+1C4+1R73bEZQylHdEGuB/bsKQrPrqiHamLT9YG+hFwvXK8Qh8R0mD3r+x4klv75NWqSb3bpNpscRFSgC1ANlAKrAY6XSyRyuXFv3VgfE5KucPx+QuUmZ3K3CaE2APsRTlA3xplEJcmpdwFIKUslFJaUc4U3C2E2AfsBIKBFtRMT2CplNImpcxAeYC61lHnHcCnQogHgYre3IXy/kNKecah614gzHGmuD2QJ6VMriK/P7DIUSaklLmOMl8JrHPk8SzQiBoQQvgC0VLKlY70ZVLK0guU+dpK11OBjQ5Rdc5TSvm+lLKLlLLLtcl56BtHo4uOAJ0O7+t6U7L5t4tb1UHozMlYTidT8Pk3lB86jr5xtDPMf+i1FK7/wy1+0fqdBN6svAzGs0NLbEWlWLPyyHjjc45dPYbjvR7g3ITXKf71ACmPvwWAoYn7wrf5+El0MdHoohw6D0rAtOVX6oImwB/ho2y/EkYDHt07UbxKeRnS3CFPc3jtn3S5WekwxHZsTllRabWteUc37WVW14d5uedEXu45EYvJzFPxd1dLHxBV+7a8ol8PEXS9cp4t5NY+5K1V7JS/dhfBjg6yd6d4bIWlFGzagzEuEkNMGEKnrfbyrfyfd2IrMRE8IgFjXBRabw9s+UVYMvMo2X8Cj4q0eh1Bw3qSv851T7S+XmCXCJ3WGa4EKC7MEB2KMBrwu6atS6eikjrJLj+TRvGfRzncdyL5P7teRObTpSXWolI0HkY84iIpT8pwhhXsOETwDcoZOq23B8kvLWH/gCkU/nGMmMm3cmLCO+gCfLAWlWKp8tbv3O+21cuulsw8SvadcNnWUYa8tbso2XcCj+bK4yP0OoKGJ1DqWNExxISDVkPh+j8IvnMQHk2j0Qb6KnXZ0YGLfX0CxVv3caT7GI4PeYyCtTsJuqUPurBAt5damY67tl/Wt15UdBabvPkIppMpnJv5iVOO0OsIHN6HQsf98B90FWWJSRSu20mA4/nz6uh6/rRBfmj8XM+F7zUdKD+VQtnxJI50Gc2xno4zxnYr1vwUkH//+Je0liO0jhUSvQ7/G66leIP7C+uK1u8k4CaXv7AXlWDNykN4Gp1v9xaeRrx7daIs0WVL72s6/m39Lqaz0OsIvLEXBevcfVzBuj8IukW5V14dleelol7Uhl9CR8IfvgUAy4EDaGOi0UYq/s2zf1/Kd9TNv9kyMtG3aQ1GIwCGzp2wnk26SKq/T/nh4+hi3X1y6Za6tSOaQH80vq6659m9E8XfKSuDf8cnv5rw+EV11sdWavsG111ngJAXnsByOpnCJd84ZYFSLxqq7bMWFGNsokwc+g64CmE0ULzhdze5xRt34n+Tsrjm0b4l9uISbFmu+uZ3Q28Kf9ziKnfiWU72GIk1q9JkZUYO+d+54gA1+oqsBSs4Peo5Tt3xDIVrfydwRD98r+kAUmIrKiX/x+34XNXeKUNj0FG442C9fFr2ik1ofb3w6dYKjZcHvj1ak/GZ0kbrHWf189f+QejdgzEdT8a7Uzz2cjOWnAKlTWrRCI8WMVjScgga1pPzr33BkUGPk/nJT0irleARCQTf2oeS/SewFZUo7yGp9JIsj7hIin4/TPDNvZUzz7f2IW/dLgL6dqJ45+F6tyMVCL2OwJsSMDnaEX0jRzuybidBIwdjbBqNNtCvbj658yin/7ekZzfY/auK6XhSg7WpF+EXlAU1L5TV497AkYslupRI+z//73Lj3/pzTVX3Qzi/O1ZcpwBdpZR5QohPAQ+UDRc17aMQwAQpZV32Pv3lzfRSynFCiO7A9cA+IUSH2vIWQiQAVV9hugIYAUSgrCDXpFvV8gngsJTyqhri15S+PtepIb/65unCZif75feIWPQyQquhaOUvWE4l4Xurcs6kaPlPaIMDiV72HhpvL6Rd4j/6Js4NexBDfBy+Nw6gPPE00csXKvFXrSXoEWW2v+Cn7ZSfSCboTuX8X+5XP1O06U98+3QhfvP7SFM5KVPnXVTFiKn3YmzqGnDnvT4ffXwzwua/qvw0yPc/YzmdhM8tNwBQ/M2PaIIDifxiARpvL5AS3ztvJnXE/WhDgwiZOU0Z+AlB6botmLa5OuNHN+3lij4deGrL21hM5Sx7crEz7P5PprJ82gcUXqCTm3LoNHFdryD+2nbV7lKLz5/l7JPzsWTkkTL7c5oueILoqXdSevgM2UvXKzbbsBv/vp1pu2Oh8hMIk98Fm53kZz/gyvVz0XgYqXy0JHTUILKXbcCnWyu8O8TTZr0yE5z0zGLn/U1+7gPiv3weNFpylq2nLNF1fjHohp5kLV3nFu7VOo52Oz8Eux1LTgFJU97Dr1d7rty+CHtZOWcnv1M32Tf2Ivc7ZYt2wcbdzutXrniB8pRsWn6ovJW6xXuTOPnEAiwZeSS99AXxix4ndtpISg6dIWOp8lIZv26tEFoNbb6ZCXZJWbJrMO2sF2t+p+j3w3W3a0UZnv2All89DxoN2cs2OMtQlpSGsVEobY8sw5yczrmp7xJ812C8OsTj1SEeLFblvKvNTvT0MSRPUezi3aUVQbf0xXT0LC1Xvw1A6htLKE9Op9WmRW4vIjv3wid/vV4APl1bETKiD6VHztJmzRyn3Pj1C7AXm4h990m0/j7Y8os4c/fzWLPy8O3ThZZb3ld+wuNJ5fnThwUR8+ZjoNEgNBryf9pO0caLdmZq5MnnX2XX3gPk5xfSb/goxt8/mluGDqoxrq04G51/JM1/WUT+inWUn0gmcOR1yv1cuobizbvwSehC840fYi8rJ3WasgqoCwkkZuF0RYhWS+EPWyjZ6qpj/jdce0n0raxz603vkeOoLyGjFB+X/cXPFG7cjX/fLrTZvgi7qZykJ1w/BdPkvSfw7XEluiA/rvzjI9LeXErOsvU0enEsGoMy4A75cDHWpGSC3nodNBpMP63BeuYsXsOGAlC66gc0QYGEfLgY4a1MbHnfOoKsUfdiOXKUsk1bCP34faTNhiXxBKXf/4j/4xOrF6QhsdnJffU9whe+ovjkVY52ZITik4tW/Ig2OJDIr+Y7fbLfXTdz/uYH0IYEEfLiVIRGAxpBydqtDeqTfUP9mfT9bDx8PN23GNvs5LzyHhEOnYu+q2j7HDovV3SOWjrf1faNupmUmx5Q2r6hAzAnniZqmfITX0XfryVo/D20WLeAvOXrG6btm3K3c1tv6OR7yFvyA+aTyQTcobyMKv8/qynZvAuf3l1puv4j7KZy0p92rZQLDyPeV3ck/bl33QXb7GTMWkjMB8rPQhWs3anoe5dD3y9d+l7IV1T83E+gnzcpT86j7NhZGr0+kTaHlLeln37sHcznMuvnk81W0uYtp+WyWSCg6LdDFKzdRejoQYTcpgz0op8ejcZowLtTSxq3jCX3xx20Wfs20mpDWqwIrZaWK191a5PS3vuWZouexKtdM3x7XEn5uUzOPPY2Pj3aEP3ESKdpzj69iLLj52j2wVSavDYOe7kF3+6tKNx+kOQXPiZ21gP1akcqaHP4a8zJ6aRMfYeguwbj1aElXu3jkVYr+vBgpN1O5DNj6uaTbXZSZywi7tMX0EcEk7no2wa5f5FPj8GjtWvj5rkXPkHjYWiwNtVBChAK/ATsAwYBecBbwC6UntNqR7jKvwhR37Mq/3SEEE2AM8DVUsrfhBAfAMeAoSgDYgvwOdARpdIfAKYBXzni3S6l3OVYITUB9wFDgFullBYhRDxwXkpZ7bc1hBA3o7xkawgQhPLbZ92llOlCiGIppU/VNJXSNpNSnnJ83guMQdkuXS1vlBXZKVLKGyqlbwN8AIQAvaWUaQ5b/CilvFIIMQ5l1fgOKaVVCBEEFKPMdo122EoPxEspD9ei4+/Aq1LK74QQRpSV7cE1lRll63TF9TBHPg8C39cnzwpOtx3Y4BW16UHlzZoH44Y2qNy2Z34AIKlTw5+Za7xnPVOajLx4xHoy56zy+6O7om9qULldz68E4M9Gwy8Ss/50SfnukskF+DXylgaVe3Wa8juyDW1jUOy8r/GNF49YTzokfQ9cunpxoEnDPnug/F6mJft0g8vVhzTlSLPrLx6xnrQ+pfSrLpXOe2KGNbjcTudWkdazT4PLjdy+qcFlVuZshwENLrPJvnWX1Cefad/wOsftX9fg7R4obd+x+CEXj1hPrkhcDVw6f3GpfPKlbJ8uN598qeTCJbPFZfHWqJTuff/xg7hGOzdeFras4N+6YnwUuEcIsRg4ASxEGRgjpdzvGHgeBk6jbGFGSml2vDjqXSGEJ8qguD/wIdAE2COUt2tkAbV5u5XAVSivcpfAVCllei1xq/KGEKIFysO4wSHjQF3zllIedgzmz0sp02qI8iHKG/UOCCEswAdSyveE8hNK7wgh/FHqw9sO29TEaGCxEGIWygTDrbWVWQixEugLHAQSUbZYV9i5PnmqqKioqKioqKioqKhcUv6tA2O7lHJclWsJFR+klPfWlMhxvrhHDUHPOP4uiFSW3590/FUNq3W12BF+c02Xa8l7s+Ovqoy2Vb6fRTnPi+Ns8WTHX+U4+1DOA18UKeUJlMFuVaqV2WGLR2uRU+c8VVRUVFRUVFRUVFTckfbLajH2suDf+vItFRUVFRUVFRUVFRUVFZU68a9bMa68SnqpEEK0BZZUuVwupexeh7TTUbYgV2a5lPJCP5P0X0UIMR+4psrleVLKT2qKr6KioqKioqKioqKicjnzrxsY/zeQUh5E+e3ev5J2Nhf+reD/d6SUNfzavYqKioqKioqKiorKP4F/2fuT/xGoW6lVVFRUVFRUVFRUVFRU/qdRB8YqKioqKioqKioqKioq/9OoW6lVVFRUVFRUVFRUVFQuI9S3Ujc86oqxioqKioqKioqKioqKyv80Qqont1UuD9SKqqKioqKioqKicqm5LJZikzr1/8f3jRvvWX9Z2LICdSu1ymVB8bSbG1ymz2vfAmBJO9qgcvWRrQAofW1Mg8oF8Jr2CWfaD2hwuXH71wGwKGZUg8odd+4LAHZF39SgcgG6nl95yeQCFI2/rkHl+i5YA8CemGENKheg07lVFN7f8PXC7yOlXuQM7d2gcoN/2ALAgSZDG1QuQLuzP3Ck2fUNLrf1qZ+wZJ9ucLn6kKYAl0znS/WMLI+8q8Hl3pr2ZYPLrEzJK/c0uEzvpz+7pD655LnbGly294tfU35sS4PLNV7Rm/JTvze83GY9ACh6dEiDy/Z9b/Ul88k7oxq+39I9Vem3NLTOnc6tAi6dT75UcgH+bDS8QeV2SfmuQeVdStSt1A2PupVaRUVFRUVFRUVFRUVF5X8adWCsoqKioqKioqKioqKi8j+NupVaRUVFRUVFRUVFRUXlMkJ9TVTDo64Yq6ioqKioqKioqKioqPxPow6MVVRUVFRUVFRUVFRUVP6nUbdSq6ioqKioqKioqKioXEaob6VueNQVYxUVFRUVFRUVFRUVFZX/adQVY5XLBm18R4w33gdCg2XXeiybV9YYT9OoOZ6PvELZV29hO/gb6PR4jnsJtHrQarAd/A3zumXO+Nt37uHV9z7EZrNzy/UDeOCuW9zkFRQV89xr73IuNR2jwcCLUx+lRdPGnEk+z5SZbzjjpaRl8OiYkdw3sVXNesVdiaHfnaDRYN2/FevO1e7hMS0x3jIRmZ8NgDVxN9Zfv69RlufVXQiaNh6h0VC0cg0FHy9zC9c3iSFk1hSMrZqT++4nFH6+QrFheCihs6eiDQ4CaadoxWoKv3K34zUzRxPbtwNWUzmbJr9P9qGz1fLv987DhLZrit1qJXPfabY+9TF2q82ZPm5wF7wjg2rUHcAQE0azBU+gC/Sh9OBpTk+ch7RYAYiddT/+fTtjN5Vz5vF3KT2k/Has1s+L1qvnYIgOBWmvJjNi7DBiZtzL4UGTafzKuHrLbjLnETxbxjrlaVt3xmPkBIRfILK0GHvyCUyfvA5lpQDo2vXAMPRusNvBbqN8xfvYTh1GhEXjef/TTjmakEjKf1zi/N562yJylq4jY8E31crQaOaD+PXtjDSVc3byPEwO/WLnTMC/XxesOQUc7T/RGT9yyp0EDOwOgNfkVzHvWIvxxlEIocG8bQ3mNe71QtfhKozD71Xe2GG3UbZ0AbaTh10RhAbvGfOx52Vjeuc552V9p254PzgBNBrK1v1E2Yqv3O9n7/543nInALLMRMmCt7CdPQVAwIf/QZpMYLeBzUbB5LHOdC03LyZ32TqyFq6oZouo5x/Ct49yr1KmzMN0+BTCqKfZslcRRj1Cq6VgzQ4y5iq6hE++i4DhCQBccegbcj5ZRdabn1eTGz5jLL4JXbCbykmdOpeyw4qezbd8jL3EBDY70mbjzPDHAIh+ZxrGuEaK/QJjQNqx5p+vJreCZ19+i607/iAoMIDvvlhUazwAofd0fg4eeys5i5c3qL4AnU9/Tdmp8271vTL1fRYNUcEADNr6OtIuKc8twisiEKvJzK7HFpN/8Gy1PJqNGUD8g4PxiYtgVZuxmHOLnWGhV7Wiw6zRCL32grZqKLRN22Lof5fih/dtwfL7TzXG00TG4XH3DMq/m4/t+J8A6LoMQN8hARBY9m/GumutM/6l9Mna5u0xXD8GhAbr7g1Ytq2qWefoZng8NJvyr+diO7xT0Wvye2AuQzr8VNkil2/avucQr32wDLvdzs0DenL/CPffbi8qKeXpuR+TnpWLzWbjnuEDGd7/GgC++GED36zdBlJy88BejL6xv0vunwd4bfGXitxBvbn/thvc5BYWlTDj7Q85l5aJ0aBn5mMP0KJJI9Kzcpj+5vtk5xWgEYJbBvdh1PCB7rZo1RmPEWNBo8Hy6y+Y17k/M7q2PTDcMFppI+x2ylcsxnb6iHIP+gxHf/UgkBJ76lksf24GLp1P7nJqKeZzmZycMI/Sg9WfPWNMGM0XTkYX4EPJoTOcmqA8ex7No2n61qN4t23Kude+In2Rcr8DBnRxpm275zOyv/iZtLeWNpi+AFds+5Ccr35ucJ985dEVZH20iow5S+olVxvkhz4iGHtpGVmLvyVr4QrCJ9+F3wCXzo3nPIJvjyuxm8o5+/g7Tj/nl9CR2JkPgFZD9tJ1pM9XfgNaG+BDswVTMMSEYT6XyamH38BWUELQTdcSMc75u+/7gHZAJ8fnCr4HmgJXViuIyr8CdcVY5fJAaDAOfxDTxy9R+tYkdO17IcIa1RjPcN1obImV/JjVgun95zHNm4zp7SfQxndEExsPgM1m46V5i1n42gy+/+xdVm/cxqmz59xEfvDFCq5oHsfKj+fx8tOTePW9DwGIi43mm4/e5puP3ubr99/Ew2ikX68etegvMAwYTfnyuZR9OB1d6+6I4Khq0eznEin79HnKPn2+1kExGg3Bz0wgY/wzpNz0AN6D+6BvGusWxVZYRM5r8yn4rErjZrORO2cx52+6n9RRE/G740a3tLF92uMfF8HSXk+wZdpH9Hr53hpVOLHyV/6T8CRf938arYeBK0YmuNI3jaDgTDoZu0/UrD8QM/1uMj74gYM9H8FaUELIyH4A+PfthDEuioM9x3N22kIav+IaRDV7fyr2cjO7427l+B0vuMkzRAXjd217ylMyiXr89nrLjp31AAWb9nKo9wTnNY/bH0GWlWJa8DyyKB/rmWMY+rsmTazH91E6ezylrzxK2RdzMd41CQCZeZ7SVx5V/l6diDSXYT3wmzPd0b6PEjisFx4tYtzK4NenM8a4SI70GkfStPnEvvywMyx3+QZOjp5ZzY4Zi1ZydKCSr/XATjxHT6R07jMUP/cA+u590ES61wvr0b2UvDCWkpnjMH0yB497J7vbccBN2FOTq+XjPe4xCl+YSv4j92C8th/amMZu4faMNAqfnkjBxPswLfsc70enuIUXTn+MgkkPKINijavZSRzwCAE3XouxubstfBM6Y4iL4njCWM4/M5/o2YotZLmF03dO58R1E0kcMhHf3p3w6tgSgKwPVzpf0Zn55ucEjrwOQxW5PgldMDaJ4mTfB0mb/i6Rsx5xC0+662lOD53gHGQCnJ/4GqeHKvXCbi7BXl5SzT6VGT5kAIveeumCcSrQ+oQ4P/sPvbZB9c188zMA0t5ZUa2+V6a+z6K0KpNSv1w7lcOvryCofRzb732L3U9+RKdXx9SYR86uRLbc9gol57Lcruv9vOj06hi23/smaxOmXdRefxshMAy8m7Kv38T0/tNoW/eo0Q8jBIaE27CdOei6FBKNvkMCpk9nYvroWXTNOiACw5XAS+iTEQLD0Psp+/xlTO8+jrbdNYjQ6FrKdhe2k/uqBZk+nknZgqlug2Kbzc7Li79i4fMT+e69mazZtotTyalu6f6zejPNYiJZMW8GH82ewpxPlmOxWDmRdJ5v1m7jqzlPs3zeDLbuOkBSaoZL7oLPWTjrCb5b9AprtvzOqWT3iaQPvv6Blk1j+WbBbGY/8RCvLf4SAK1WyxMPjGTV4lf54q0ZLPtxvXtaocHjtvGULphByUvj0HXujSbC/ZmxHt9H6SuPUPrqBMUv36n4R+EfjKH3jZS+PonSl8eDRovHXcpz09A++fwryoTcuZeXYDp5nrhXHqp+v4CY6aNJ++AH9vd8FGt+MaGOZ8+aV0zScx+RtqjSBIhGQ+OZ9zm/WrLz8R/cA6+O8X9b36ODH3d+L9q+95L45LQ5Swi+a3D95I56DqQkcdCjmJNSCbptAMbmMWS9/y0nrnMN7v16deBQz4dJmraA2FfGOe0V+9JYEkfP4nCfCQQN64VHC6XPGPnILRTuOMChXuMp3HGAiEeUdj135VaODHLaYjRwFvdB8c1AMSr/atSB8V9ECLFZCNHl4jEvqQ6/1nL9UyHEiP+2PvVFCNFBCDGkLnE1Mc2x56QhczPAZsW6fzu61t2qxdNfMwTbod+QxQXuAeYy5b9WC1qd01kfOHCA2OhIYqIi0Ov1XNe3Jxt37HRLeirpHD06tQOgaeNGnE/PJDs33y3O73sOEBMdQVREWM36RzZF5mciC7LAbsN69A+0LTrWpejVMF7ZEsu5VKzn08FqpeTnzXglXO0Wx56bj/lwItJqdbtuy87FfOwkALLUhPl0MtowV+e8ycDOJH6zHYDMvacw+nnjFRZQTYfkTfudn7P2ncLHsTrcZGBnTNmFnF6zi4Iz6bWWwfeatuT+pFTf7OWbCBykzP4GDOpGzopNAJTsSUTr740+LBCNjyc+HVqQ9o7SqSz+4ygA+rBAAGJeuI9zsz8HCb7dW9dbtm/31mQvXe9uw6xUNEHh2I7vw7p7C8Loia5jT1eE8jLXZ4MHUP13E7RXdEBmpyH8Ap3XpMVK3vfb8B/oXn/9B3Yj9xtFv9K9iWj9vNE5yle88wi2/Ortsb3Y5PwsImKQphJkdjrYrFj+2Iyuo3u9qKyzMHq4qSwCQ9C1645525pq+djSzmPPSAOrlfKtG9F37+kWbj12GFlS7PysDQmtJqMCXQvXjgppsZL/w1b8Kq1YAPgN7EH+txsdtjiO1tcbXahiC3upUgah0yF0OqTjWfZoHoM5Kc1RNgPmpFR8+7tPVPn270H+SkWuad9xNH4uuXVBY/DBXn7hflGXDm3x9/O9qCyhMyJtFuf3gh+3Nqi+FbJyVm1zq+/V4tXzWbRk5jnThie0pfBEKp4RgeTuOYnBzwuPGvxF/qEkSlOyq12PvelqUlbvwnQ+p05l+rtooppiz8tA5it+2HZ0J7r4TtXi6boMwHr8T2RJoSttSBS286fAagZpx3buGLr4zsCl9cmaRs2x56Qj8zLBZsN28Fd0rbpW17nHdVgP70QWF1YLq4lDJ84QGxFGo4hQ9Hodg3t1ZdMf+93iCCEoMZUhpaS0rBx/H2+0Wg1nUtJoF98UT6MRnVZLlyvj2fD7XkVu4mlio8JpFBmmyL22O5t+2+Mm93RyKt07tAEgLiaK1IwscvIKCA0KoHXzJgB4e3kSFxtFZrarvmmaxGPPTkXmKD7OumcrunZXuRfMXMkvG6v4Za0W9AbQaBD+wcg8ZaKmoX1yhRytpweWrPxanz2/nm3J/VGZNM1evonAwUo6a04BJftPIh27sAB8Ojan7Gya83v+TzvQBfq6Fe+v6uvdoYXrgs1+SXyyxqin/GxaveR6xCvpLWk5CK2Oou178RvY3a3dAyg7pUyelOxJROen2Nq7QwvKz6ZhTs5AWqzkrtruXBkPGNiNnOWKnXIq+bwqjAQqL8f7AJOBus16/peQUvzj/y431IHxZYyU8uqLx/pH0wGo08BY+Acj812dJ1mQg/B336or/ILQtemO5fe1VZOD0OA56U28n/sE24n92M8pq5kZGRlEhLo6IeGhwWRm5bolbdmsCeu3/Q7AwaOJpKVnkZHl3slbs3E7Q/r2ql1/30BkoUuuLMpF+FRvKDXRzfEYMxPjrY8jQmpYyQC0YSHY0l0rL7bMbHThITXGvRC6qHCMVzSn/OAx5zXviECKU112Lk7LxTui9o64Rqelxc09Sd58AAC/xmEEt4rhyJINtecb6IutoARsysqTJS0bfYSyPdMQEYy5Uv6WtBz0EUEYG4cj7ZLgEQm0/uVNmrwxHgB9RBABA7piScvFdOQsaAS2otJ6y7bkFBI3dwKtf3nTGW7Py8KedhZdux7Y87LRNmuDJtDdzrr2V+M14328xs+ibMncamXVd+6N5c8taALc0yl5B7tdU/Rz1StzWjaGKnFqImrqKEWXdt2wHj/gvC7zsqvlC6DreA3eL32E16SXKPt0jvO6x5h0YsIAACAASURBVB0PU7b8gxq3qduzM12fc7LQBtde34wDr8e8231yyW/WHPznvo9x0FA0wTXYIty9nPrwKrZIr2QvjYYWq+fRevcSirbvxbQv0ZlGF6wMyvyHJVDw7YZqcnXhwVhSXc+ONT0bXYVcKYn99EXiVs0j4I7BNZZN2m1gt9YYVm80OjdZ1vTsBtXX2LIJAOVnlI5pRX13k/8XnsXK+DSJwCsqiNw9yvbu0rRcPCPrPtHg0ywCg783vb+ZTv9fLn1/U/jU4Id9A6vF0cV3xrp3o9t1e1YK2tiW4OkNOgPaZu0Rfoo9LqVPFn5ByIIqbZ9vlbbPNxBdq25uW7sr43HPdDzGvYquSz/ntYycfMJDXHLCgwPIzMlzSzdySB/OnEuj35gnuWXiTKY9eDsajYbmsdHsOZJIfmExpvJytu0+RIZjAJuRk+cuNySomtz4uBg27FC2px88foq0zBwyst3b3fMZWRw7lUTbK5o5r2n8g7HnufyCPS8b4V/dR+raXYXXs4vxGjeTsi/fdtrNvOFbfF78DO/ZXyqTGymu7c0N6ZN9r1Em0oNvvpaUN/6DOTUHQ9VnL8j92TOn5VxQdtXnMWLCrViy8il1+L+/o2/Y2OHOz+lvfXlJfHLgsATyvt1YL7n6yFA82zZ3yi3dc9yZPnzKaGeazI9+rFRmxU8ZIoMwp7nLNTgm8HUhAc4JPktmHrpg/5rMcjvuA+MXgTeB0poiq/x7UAfGF0EI0UQIcUwI8ZkQ4oAQYoUQwqtKnIVCiD+FEIeFEDMrXT8rhJgphNgjhDgohLjiAvm8IIRYIoTYKIQ4IYR40HHdRwixoZKMYZXSFDv+CyHEe0KII0KIn4Caly1d6WYIIXYJIQ4JId4XQgjH9c1CiLlCiK1CiKNCiK5CiG8d+rxUKf1kR9pDQojHKtnpUKU4U4QQL1SS+5oQ4g8hRKIQopcQwgDMAm4XQuwTQtx+8btRhSoLdMah91G+ZkmNHXukHdO8Jyh5+UE0Mc3RhCtb1WQNv44uqkxwPXDnLRQWFXPL/Y/x5bc/cUWLpmi1rvNwFouFzTv+YGDCNX+rAPaMJEwLp1D2yfNYdm/AeNPEmpNVVbCWclwI4elB2JszyHljIbKkkp+vp+xes+8lbecx0v84DkBgfDSHP9+AtF9AnxrycP5KfU2Ti1IitFq0vl7k/byTI4OewF5aDoDGoCNy4gjOz1laQ8K6y/Zu25TMz3/myKAn3ILLlsxF33soxhtGI7RaqLLaY93/K6WzHsK0eBbGoXe7y9bq0LbrjnXPtgvrVcFfvK+pr38BgO3EIbRRjauEVk9v3buDkmfvp/S9F5TzxoCuXXdkUT72pNq3v19I9Qp0bTtiHHA9pZ8udl4rmPoIBY89SOELU/G4fjia2Ko61iCwlnsFgN3OiSGTOHrVGLzax2OMd2w7FQLTQWXlrWDVZrx71rAjo8a6p/w7e9uTnBk2ieT7ZhA06nq8urapHtX8X95F9zf01YXX0CGuQ5272PNSgdbLSFD7OE58+AvWSis49fFFGq2WwHZxbB81h60jX61zur/MhcrrwND/Tsybvq52XeakYfntJzzumIrH7VOwZyQr7xeoRW6D+eSab4S7zkPuxbz2yxofzLIPnqNs4VOULXkZXfdBaBq3qlEGKCvEldmx9zAt42LY8MkbLH/7OV5evJTiUhNNYyIZc/NgHnp+Lg+/8A4tmzRCW3FEosY21V3u/bfdQGFxCbc++hxLv1/PFc0au7WppaYyJs9+l6kP3YWPl2dlQRe1BYD1wG+UvjQW0/svYrzeMYDy9EHXtgclz4+hZPoo0OnRhERWEdUwPrn8tLIlPefbrYTfd10t6S5eFy8UPeX5D9GH+OPR0n3b/V/RN+97VxsVcs8NNevyN31y3qrN+PbsUD+5UlL4y+9OufqIYGdY5bPKgUOqHGGTNQuu5yNZClT0aTsAzYGaX2yj8q9CfflW3WgJ3C+l3CGE+BgYXyV8upQyVwihBTYIIdpJKSuWbrKllJ2EEOOBKcADF8inHdAD8Ab2Oga5mcBNUspCIUQI8LsQ4nvp7u1ucujYFggHjgAfXyCf96SUswCEEEuAG4AfHGFmKeW1QohJwCqgM5ALnBJCzAWaAGOA7iieZ6cQYgvgPiVcHZ2Usptj6/TzUsr+QogZQBcp5aM1JRBCPAQ8BLBs0t3c3M31cg/hH+w28w+gadQMj5HKmUnh7Yv2is6U22zYjvzhilRWiu30YbQtlU5zREQE6ZVWfzOycggNqbIq4u3FS08pg1QpJYPueIhGkeHO8G0799AqvikhQdW3EFYgi/KcqwsAwjcIWey+HbvyFjD76QMwcDR4+oDJvTNuy8hCG+HaqqoNC8GWWY+tiDotYW89T/HqjZRu2I7v7Tc6g0oz8vCJcnWofSKDKM3Ir0kKnR+7CY9gX7KPJDPi59kA6L096Db1Vjo9eiMeQTVvJ7XmFqL19watBmx29JEhWDKUe2lOy3G+3AfAo2UsTedNQqJs16rYQpX706+EP3ADwqDHGBtOm3XKaq0hPAiEQBcRhDU994Ky9ZHBWDLykFJiTsuhZK/7oFATGIo9IwXTu9MxDLoNvP3Q1dgxA9vJQ2hCIhHefs7tl7o2XbCfO6UMOPPddxgoebvXX3NaNoaoECpOsBoq6V4XLH9uRf+A65ymCAzBnl97vbAlHkQTGonw8UPbvA269lfh07Yb6A0IDy88KsnShLjm2jTBodhzq2+L1TZpis+EJyl8YSqyyLWdU+YqOsiCfMy/bUPj5/6c6CODsWS6l9OSnoMhKsQ5NW+IqG4ve2EJxb8fxLd3Z8oTk7GkZ6OPUlbpCr/fTNC9w8j91P0lRdb0bPRRoZh2K991ESFYMxT9rA4dbDkFFK39Dc/2LSnd5XgxmVbp9F9sG3W9sFuVVWNculgy3O9XffU1tmxC4O2DQVBtFaSivrvJr8ezWJE+7B6loz90/3wKj6dQkuxaKfWKDKIsvWZ/UROlabmU5xZhM5VjM5XXOd1fRRblXtQPayLjMA5TzjkKL190zdpTbrdjO7EH64GtWA9sBUDfewSyyHEPGtgnu+lcmOO2Kir8g5FF7vdRE90M422Os7RefujiOyo6H93liltSiO3ILjSNmgMQHhzotkqbkZNPaJU2bNWGHdx3y3UIIYiNDCM6PIQzKem0jY/j5gE9uXmAcqRi3pKVhAcrK+/hIUHucrNzq8n18fLkxckPKuWTkuvGTCHaYT+L1crk2e9yfcLV9L/G/bSaPT8bfaVdO5rAEGRB7T7Sdsrll7Xx7ZQt6Y6t5rYjf6LvMcAZ9+/65JB7hhAyUpFXul8ZDGav3EbLJdMReu1Fnz1DZDDmC/j7qs+jNsCHspMp+CV0oux4cr31rYwlzVVX/QdfTd6qzQ3uk/NXbSFkzI1kf/J9neVWpK+Q692tDSW7DlMVv57tnZ8Njvso9DoMka66YogIxpKuyLVm5zuPhejDArHmFFSTiftq8VUofeGzKOOmMGAzkFBTwv8mNa0Dqfw91BXjunFOSrnD8fkLoGeV8NuEEHuAvUAboHWlsG8d/3ejDCovxCoppUlKmQ1sArqhDD5fFkIcANYD0SiD38pcCyyVUtqklKnARi5MHyHETiHEQaCvQ+cKKrzWQeCwlDJNSlkOnAZiUMq+UkpZIqUsdpSv9j3ELupjBwCklO9LKbtI+X/snXd4FUX7sO85Jb03kkAgoQRp0hGVEoqAKKIIVmyvBVABaWIv2BsKSlF8FduLKCoKgnRQULq00EJLCGmk9+SU+f7Yk3NyUkiCJ37yc+7rypWzuzPPPPPs7DM7O032GO5ZhC44AhEYBnoDhs59sBzZ5RS++I0JFL8xnuI3xmM++Adlyz/SGsXefuBh6+Q3uGFofTnWjGQAOnXqRFJyKsmp6ZhMJlZv3MqAq5znGeUXFGIyaXMBv/t5Hd07d8DH2zFoYNWG3xg+qN8F82JNPY0IDEP4h4BOj6FdLywn/nQO5O1n/6mLiNG+/pZUfxEviz+GsXlTDE3DwWDAe1gcxVv+qBauNkJemIbpVBL5X2grcBYsdVRUp9fsIfZmrXiHdW1FeUExxRnVX3Qvuy2OqP6dWP/oPOI/W8eyYU+zbNjTrH9kHucPnOarq6aQsv1IrToU/H6IoOu0mQAhYwaQs1b7eJG7dhfBowdo5ugWS3nyeQ4NnEz8wMmUnTtP2N3akNHgMQPscvZ1vpcDvcdxoPc4ylOzyF2/G79e7euUbckvxpSRg/l8LuUpmXi0ch66rguLRBfVWitv3fujC4uk/DfHSuIi1NHboItqBQaD05xEQ484TLs2A2BNdAx3E0YDgTf0JW9dpQ82QN66nQTdrOnn1TUWS0ER5owLf29yj66kQ1AYCIEICQe9AWOvOMz7nMuFCHPkUde8NRiMyMJ8yr7/hMIZd1A48y5KPnwF89F9lH78hj2sPrIZuiZaeXPvNxDTzm1OcnWhYfg++RKFs1/BmpJcSUEP8PS0/zZ27YlpryPfwmggYEQ/8qvYIn/dDgJGDbTZoi2WgmLM53PQB/mh8/PW4rq74Xt1F8pOaumZ8wpxi9by5zPkKnTubhRucB7SXbB+BwE3aXI9u7TFWlCE+XwOwtMdnbemp/B0x7tvN0qPJ9rjeV9t6322WnAV0lyG0Bvtx/7X9/vL+uZ8+TOnRkwk/c3F9rl94Fzeq1LfZ7EifsZn2hz000s2c/jd5bQYo7n/oG6tMRWUUFqDv6iNlDV7CLmiLUKvQ+/pVu94F4s15TS6wCZ2P6xvdwXmBGc/XLJguv3PfHQXZWs+w5JgmyPrpX3sE35BGNp2x3xYm2Ljap/spPO5k1rdFxAKej36TldhPrrbWefZj9r/zPHbKVv5sVY/Gt1t6x8ARnf0rS9HpmuNqA5toklMzSA5PROTycwvv+0irldnJ7nhocHsOKD58azcfBLPpdMsPMR+DJB6PosNf+xleD9t3nOH2BgSU9JJTjuvyf11B3G9nUdv5BcWYbKtfP7dmi106xiLj5cnUkqef++/xERFcveo6tMDrInH0YVGIoKbaH65Wz/MB7Y7hRGVeoF1zRx+2Zp9Hn3MZZpNAF1wuN02rvDJmZ+t4uiwKZwe/ya5azSdAof2xJSZV+uzl7/tEEHXa3OkQ8YMIGfNrmphKijcdwLPVo5F14JG9sNgaxxfjL4VuEdHULTf8VG49NS5RvHJfkOvROfu1iC5padTcIuOxK1VM3z7dMW9dTPy1+3ELbpKT79R+8Do3U3Lsykjh6L9CXjEROAWFYYwGgga2YdcW9q563ba3yGCxwwgd20lnRwfv7+ulMICIBLt3bUPcJx/QKNY0TioHuP6UXUAhv1YCBGD1hPcU0qZI4RYDHhUClvxGdxC3fauKZ07gVCgu5TSJIQ4U0V+bXFrRAjhAcxH66k9axvuXJO+1kq/K44N1DzwBcCM84eWqjo2xA7VsVop+/FjPO9/TtumYdcGrOlnMVyhbeVg3lHz3CoAnW8g7rdoW80gdJgPbMNyVOuCMRgMPDX5QcbNeBGL1cJN1w6mdUxzlv74CwC3jhzGqaRknnp1DnqdjpbRUcx63NHBXVJaxh979vP8tAk1pm1HWilf9xXut0zTdDj4GzIzBUOXOE3/fZsxtO2JoesAsFqQZhPlP9Wy1YvFStZrHxC+4DXQ6ShYvgbTyUR8x2hDoAq+XYk+OJDIJfPQeXshrRL/saNIvukB3GJj8B1xDeXHTxG5VJOf875jcEHSxn00H9iZ27e+g7mknM3TPrJfG/7ZdDY//jHF6bn0e+0+Cs5lctPyFwA4vXoXe+Ysd4rvEeDjpHabz5/hzIx5mNJzSH7lc1rOn0bTx++gOP60feGrvA178B/YnU7bFmhbxEx93x7/1MR3afu/5+l++htkmalG2QAp7y6lxWvjGyQ78dlFtHx/CsLoKJqlSxfg+ehLCE8fZGkR1vjdCIMBY9/hmH5bhbFLHwxXDAKLGUzllP630lBQozuGy7pS+r+52rHV8Vm3/aYPyFq6gdLjZwkZq738ZX75C/kb9+A/sAcdti7EWlJG4jSHftEfTMO3d0cMQX503PlfUt9ZQtbS9UQ+eTcetpclQ/tulHw+B68pryF0Osq3rsGakoixv1YuTFtWYuzeF+OVg8FiQZrKKFlYv3mdRQvfw+/Ft0Gno2z9KixJZ3Afpo00KPvlJzxvuwfh54/3BNuKnrZtmXQBgfg+bUtDr6d8y3pMux0vsrHr55PzzXrKEpIIulOzRfZXv1CwaTe+A3rQdstH2hYeM+ZoZg0LIuqdx7TFc3Q6cn/eSsFG7WUyYvrdCJ3mnppMu5vsL1ZQlpBE4O1aD2fOktUUbt6FT1wPWm/8GGtpGSkztZEGhpBAohY8bdczf8UWin7dY9fT//oLf/iqzIznX2fXnwfIzc1n0I1jefj+u7h5xNAaw1oKMzH4ay95+au2ulTfnC9WEvHyozWW97/yLPr01Ibihl3dgbAr2+MZEcT1+z6gPLuQXVMcQ+j7fDmD3dMWUZqeS+v7h9L24evxCPNnyIbXSd2wjz3TP6YgIYW0TQcYsvF1bTuhxkZaKV/3BR63zbDVBb8iM89pfhcw/7npgtE9Rk3U/IHFQtmaL+xbtzWmT8ZqpXzlJ3jc87S2xdTeTciMZAw9td5J8651teorfPxxv0NbIV7o9JgPbMVyQltgy6DX89RDtzPhhfewWK3cOOhqWjeP5JvVWwC45dr+jLvlOp6d+ymjJr2AlPDYPaMItC0sN/WNheTlF2Ew6Hlq3B34+Xg75E64iwnPvKXJHdKP1i2a8c3P2vf6W64byOmzqTz9zkfodDpaNY/kxcn3A/Dn4QRWbvydNtHNGPOotl3cpHtGM7hVb7stSr9ZgNcjL2vbNm5fizUtCWMfbakS09ZVGLtc7eyXP9H8sjXxGOY/t+I1cy5YLViTT1H61bt4jXu+0Xxy1FNjKT+XycmJc+zx2n7xNKemz8eUnsPZV76g9YKpRD1+B0WHTnPe9uwZQwPouPot9L6eSKsk4oHrORA3iZT5y+0rXBtC/Dn/2WrcIkIIGTvMJfoCeHVqTfaSNS73yRHT7yLzs5UNlwvErp6LtbiUzEXLKUtIos3K9zCEOEYh5G/+k45bF2ItLePMVFuda7GS9OwiYr96HnR6spaup/S4tuNI6gff02rhDEJuG6zdn/Fv2mX59rb3E1XfX0vxr0A0dB7Mvw0hRDRwGrhKSvmHEGIRcBQYgdYgNgGfA13RGrAHgJlSysW2RmwPKWWmbQXrt6WUcbWk8wJwI5WGUtt+jwFaSyknCiEGoPUGx0gpzwghCqWUPkKIUcA4tIWswtCGUj8opay2EZ0QIgA4hvblSw9sB5ZJKV8QQmwGpkspdwsh4my/r7fF22zLrxVYbNNNADvQlrU/BKSiDekuBLYAv9QgNwTYLaWMFkLcDNwgpbynrvtQOHOUywuqzxtaJ7YptfaezYvBGKG9OBa/UfPWJX8Fr5mfcrrzNXUHbCAx+7WXq4VRY10qd/xZbf7rrqY31RGy4fQ890OjyQUoePjaOkI2DN/5Wk/b3qiRdYRsON3O/kj+/a4vF37/1cpF1oj+LpUbvEJ7+T4QPcKlcgEuP7OCw62uc7nc9id/xpTp+nclY0hLgEbTubGekW8j7nS53DGpX7lcZmWKXquzqmkw3k9+1qg+uejZW1wu2/ulbyg7usXlct0v60/Zye11B2yoXFvDuODReq3V2SB8P1jVaD55R+Qol8u9IkV7b3G1zt3OatNOGssnN5ZcgN3NbqwjZMPokbwcau8E+kdxvN2wf3wjLvbIL5eELStQQ6nrxxHgHttw5iC0YRUASCn3ozVi49Hm9W6rUUL92An8jNZYfck2LPoroIcQYjda7/HRGuL9ACSgDX9egNYorREpZS6wyBZ2OVD72J2a4+9FaxjvRGsUfyyl/FNKaUJbTGsHsLIWPauyCWh/0YtvKRQKhUKhUCgUCoULUEOp64dVSjm+yrm4ih9SyntriiSljK70ezd1z0k4LqV02gneNt/4ypoCSyl9bP8lUOMCVrXEewZ4pobzcZV+b0ZbXKCma7OB2TXEnwvMrUNuJrY5xlLKbKD6howKhUKhUCgUCoVC8TeiGsYKhUKhUCgUCoVCcQkh5SU1SvmSQDWM60BKeQbo6Cp5Qoj7gMlVTm+TUj7iqjQqpfUDEFPl9Ewp5RpXp6VQKBQKhUKhUCgUlyqqYfw3I6X8FPj0b0rL9auuKBQKhUKhUCgUCsX/MVTDWKFQKBQKhUKhUCguIaRVDaV2NWpVaoVCoVAoFAqFQqFQ/KtRDWOFQqFQKBQKhUKhUPyrUQ1jhUKhUCgUCoVCoVD8qxHaFrgKxT8eVVAVCoVCoVAoFI3NJTF590ib4f/4d+N2CasuCVtWoBbfUlwSnOo0xOUyWx5cC8DBmBEuldvp9AoAErsNdqlcgBZ71zM9+naXy337zBIAdjV17ULmPc/9AMDuZje6VC5Aj+TljSYX4PeIm10q96rU7wDX2xg0O+9rcYPL5XZJ/AlovHJxINq1zx7A5WdWYMo85XK5xpCWHG51ncvltj/5M0Cj6bw3aqTL5XY7+yOpfQa4XG7E1k0ul1mZM12ucbnM6H3rGtUnn+7sep1j9q9zeb0HWt13NHa4y+VednwV0Hj+orF8cmPWT5eaT24sudB4tlD8O1FDqRUKhUKhUCgUCoVC8a9G9RgrFAqFQqFQKBQKxSWE2q7J9ageY4VCoVAoFAqFQqFQ/KtRDWOFQqFQKBQKhUKhUPyrUUOpFQqFQqFQKBQKheISwirVUGpXo3qMFQqFQqFQKBQKhULxr0Y1jBUKhUKhUCgUCoVC8a9GDaVWXDJ4Xt2D4JkTEHod+d//Qt5/lzpdN8ZEEfrSNNzbtSZ77mLyPlsGgL5JKGGvzkAfEgRWK/nLVmE6k2yPFzp+NOcXLquWXsTzD+Eb1x1raRnJ0+dQGn/ScVGno/VPszGlZZP4wCwAmky9E99rrrAH0YcEY4xtSdD0h0Gvo/CH1eQv/topDUN0FCEvzMDtstbkzvuU/C++1S64GQn/+F2EmxH0eoo3/Erews+d4o58/h7aDehCeUk5S6cv4Fz8mVptd+ML99JzTH+e7nCfludWkUxY8gy+oQEUZOTWGs8tKoxW86dhCPSh+OApTk2agzSZAWg+6378B3bHWlLG6SnvU3zoFH5xXWm1YBp6bw9MWQXV5IXddx2R025H5+WOpaCYhDtfpPiQtn+rX1xXmr/4AOh1ZC5ZR9q87wFoOX86Hq2aovPxxC0yBKySlNnaHp/t17yrCRaQMvtrfK/qZNfpzJS59ZYNoPfzxpJfZNf1ynPfUnoqFWtpOQV7j3Nq5kf2a+5RYcQunIIhwJeig6dImDgXaTITMqovMbP+g97XE2m2cGLqPLJ+/B2PVpH2uB3Wzsa9RTjm3AKkyVwvu9rzMOt+hE7H+SXr7XmImTsZgMuPf4clN5+kmR9QsGkPXp3bEPXaIwAYw4ORFgvmrHySpr9HyaFTGCNCaP7uYxhDA5FWSdb/1pD56QqavvAggTfFofP2tOvsP7AbeRv3XnS5cIsMJmbOZIyhgWC12uW03fwh5ckZeLSOwpydB0Dam59TsHkPkc8/hO8ATU7y9DmUxJ9EuBtptfR1hLsRodeTt3ob6e/+r1o5M4a0xJR1BqS12rUKnnl1Nr9u20lQYADLv1xYazgAYdRs0XrjInKWriXrw2+rhWny3Dh843pgLSkj5fF37f6i9ZZPsBaVgMWKtFg4feNjADSdOxP3mGb2+IaApphzz7lE38o6t/9tIVlL1pE+/7tqYZq9+CB+A7sjS8o4M3UOJbay1vztifgP6oE5K48jgyfZwzd9+l78B/cEIPDVWRSvWYffuAdAp6d45c8UfbnESb6+eRQBT83EGNuGgkX/pWjJN/Zr3reMxnPEdSAl5lOnyH31jTrz5Ao8r+pB0OMPg07zyXmfVqlHoqMIfnE67u1ak/PBp+R/rtUNws1I+CezEUYjGPQUr/+N3AWu9cm3vjWOZh1iWP22s06eV/UgaObDCJ2Ogh9Wk/dJdZ1DZmk6Z7/v0FnfJJTQVx5HHxwE0krBslWYzpwFIHbTh+QsXeeyus//xjhN7v7vyf7sRzJnf1ZNbtgz4/Dp3xNrSRmpT8ym7PBJ3GKaEvneE468REWQOecLcj77EQDvvt3t15pMvZP02V9Vk1uXrzCGh4AAU2qm/XrwPdcTcre2L3mzp+8m4/NfGuTTAMInjabplFtACPK3HiBh7EuaPlNvBbT6yRgehDRbMGfnk75wOU0e0vYV1/l4onM3Yi0td6qT9AE+tJo/Ha/OrdG5GSlLSuf05Pcw5xbScfP79jy3eH08qfO+p9X8aXhe1hxpMmNKy6Zg5xESn/qI5i/c16B6pIKOx7/HkpNP8sz3Kdi8B8/ObWj22qPavQkP1vKSlVdvn+zTvxug7TmcPvdrl9w/v2t6EXTbUHt8/4HdKElIbvD9q8MW8UA7oBewu9L5y4EPAT/ACvQESqtl6m9CqqHULkf1GCsuDXQ6Qp5+lLSHn+bsyAfxuTYOY8vmTkEseQVkvTaf3MVVKnqLhay3PyJ55AOcu3MyfrfdQOjzj9kv+9/QD/fWUU5RfOO64x4dyfEB4zj35DyavjzB6XrIfSMoO5HsdO78R99z4lrHS6T/Q2MJmjmRjIlPkXLz/XgPG4Axxllna14B2W/OczSIKyg3kT5uOqm3jSP19nF4XtkTt07t7Jcvi+tCaEw4r8dNYdlTi7j5lftrNV2zTi3x9PNyPtchmuyz59kwbzn7V+2oNW7U03eTvmgFB/s8gjmviJDbB2l5G9gN95hIDvZ5mDMzF9DitXGg09HilYc4M3MBR254EkOVNH2v6kjIrYMo2pfA3pZjOD15cjGamAAAIABJREFUDs1fG69d1Olo/vI4jt81i/gBEwka2RePNlqj4dTDb3P42mkgIevbTaTO+46gkX0BODx8GoeHTiFh7Cyi35mIR8tIDvWZQOLM+fWXPXQKh4dOIWfVHxQfTbTrW5aUgTm/iP3XTHdqFAO0eOYuUj5ayZ9XP4o5r5Awm13cQgMoij/N9ha3kfTGElq/8zAApSdT7HHjh01HGPSkLfixfna15aHFKw+RMPYlDg2YRPCNfbQ86HQEDOoBwMEOt2LOyqc8OQOAkmOJHBsxlZS3vqDkWCLodJx9ej7NbGVZWiykvPwJRwc9QsKNMwi5ezhBdw7DPSaSzE9XkvnlarvOlRvFDS4XgDRbOfviYg7FTeTwSMdL8PFrHsGjbQtyftxCwvDJJAyfTMHmPfjGdcctJpJjceM499Q8mr5i07nMxKk7nibh2kkcHz4J3/7d8Ora1i7PGBFiy5uJurhx+DUsnP1yneEA9D6a3BNDJ+A/oh9uVfyFT1wP3KMjOTHwQVKffp+IWY84XU+880lOjZhobxQDnJv0BqdGTLQfW8uKuBAN0beyzkcGPkrgyL54tHHW2W9Ad9xjIjjcdzyJM+fR/FWHj8v+dgMn7nqxmsz83/ZxeLCmszn5HAFPzCB7+hOcH3svnoMHYYhu4RRe5heQ/977FH39jdN5XUgIXqNHkXn/ODLv/g/o9HgOGljvvF00Oh1BT04k/ZGnODfqAc0n11CPZL85j7zPnesRWW4i7cEZpNw6npRbx+N5VQ/cXeiTS3IL+fGFz9i8aGU1nYOfmkj6w0+RfFMtOucXkPXGPPvHYMcFC9lvf8i5m+4nZewk/G67gZDnpwCQMOQR19V9H/8AVqn9nv05Abdei1srZ7ne/XvgFt2UU9c8QNqzcwl/UWtslZ8+x5mRE7W/myYjS0opWPeHPe/hsx61y/AfdmWN+l7IV6S98RnFB45TfiaFzMUraPrKBLyv7ITfNVdw/FqtLKct/LHBPg2DgaZTb+X47S/yZ/u78LuyA/6Dezjpdu6NLyk+cIID3f9D4sz5hN13nVZnXTsNodMh3IzED57sVCdFPHIz5WlZFO09Rsp7Syk6dNJel5WdSbPLTnxioV3nfV3/Q/ZP20hfvApDkB/NZt7Z4HqkgvgOt2DOdtQjpceSSBgxhbQ3P6f06BmETse5Z+bXzyfrdDR7RfOF5ckZLrt/AOf/+6NdRt7GvQ2/f7XZwsEo4FecMQBfAuOBDkAcUHdlo7ikcFnDWAgxSwgx2FXyXI0QYrMQokfdIRst/beEEPFCiLf+xjQjhRDVPwf/f0AIsVgIMfpi47t3aospKQVzchqYzRSt3oL3gKucwlizcymLPw5mi9N5S2Y25UdOACCLS7BkZWPJdvSS5q34Fb9KPb0Avtf0Juf7jQCU7DuG3s8bQ2ggAIbwYHwH9CR76Vrn9AtLnI51gYGYk1Mwn0vVdF6zGc+4q53j5ORSfvgYsorOALJE+wgpDAYwGEBK+7UOQ7qz+/vfAEj68wQevl74hgZUkyF0guufuoOVrzn3qrXs3Y6tn63BaraQm5JZLZ7dDld3Ivvn3wHI/HYTgUM1OwUM7UXWsk0AFO09jt7fG/+B3Sg7k0rOT9swZeZizi92khV617WUp2WR9a1m1/zNezH4eWMMC8S7SxvKzqRSnpSONJnJ/nErAUMc96Tiun9cV7J/2EL2j1u1CxatR1C4GxFuRrK+22zXqb6yKwgacTXCoLcfW0vLbTKq29W/T0eyVmovbxnfbCbo2l4AeLSKJGOJlr+MpZsQ7m7V4vv16QR6HRlf/FIvuxrDAvHuquWhrFIeAof2wrtrG8y5Ws+8NJnJWfEb/rayLEvLwWLF/5oryFu7AyQU7zuuleWwQMwZOfYeQmtRCWUnkvEf1JPs77T0TSnnq+W7goaUC2NYIKaMHPtXes9Yx0u9NJkpPZ6IR6zzi77fkN7k2p6/4j+Pofd1PH/WYsdzIQwGZKXnIuLZB2rVuSo9unTC38+3znDC4O5oaJvM5K38Fd/BvZ3C+A7uTe4PDn+hq+Qv6ou1rNAl+lbVWZrM5Pz0G/5DejmF8R/Sy36vi/90lAuAwh2HseRW16fg1332Z86al48sK8eSovm3kvUbce9Txb/l5mI6egxpNlfXUa9HuLuDXodwd8eSmVWvvP0V3Du2xXw2BfO5NLtP9oqrUo/k5FIefxxq0LmqT5Yu9MmFWfmcPXAKa5W6wL1jW0yVdf6lBp2zNZ2r2tmSmU35UUfdZ87MxpKl1X3SZHZZ3efRKoryxFQtfx5umBJT8Bl8pVMYn0G9yfthAwCl+4+h8/VGX+UZ8bqyM+VJaZhTtEaZx+WxCHc3+/W8Ndvxq+K76/IVfkN6k/vTrwiDgdJjieh9vQn5z0jOL1iGLNfsZc7Ka7BPC7llAJaCYgq2x2MtLqVg+2Ga3DfcSbeAIb3IWrbZEdfXC2OwP95d2lB+7rw2iqRKnRQwpBdCrydr2Wayvt2ET5dYDH7eGIL9qUqFztbCEk3nYb3RuRnw6tyqwfVIBdJkJnfFr3Y7y9IysFjxG9KbvLU7kFJq9Ug9fLJXlzYId2OFZJfdP52XR622qO/9q80WlThWLREYAhwA9tuOs4DqL2+KSxqXNIyFEHop5XNSyvWukFdJrhBC/F/p1R4HdJNSznClUCGEvrZrUsoUKeVFN0b/SRjCQjCnOV7Uzenn0TcJbricyCa4tWxB+UlHz6ApLQtjuLMsY5NgTKmOBqMp1REm8rkHSX39U6choRU0mX6X/XfJb39gTsuwH1syzqMPa4DOOh0RSxbSbP0ySnfsofzQUfsl/yZB5KY4XiTz0rLxDw+qJuLqe4YSv34PBeedh0tXjV8ThkBfLHlF9hdhU2qm3QZu4cGUV4pvSs3CMzaK8kqN7KovaR4tI/FoGUn45DG0XfYyXp1bU56ahTE8CLeIIMor2bs8LQu3CEd+3CKCkGYzpvO5lJ1OpTxNS9u7axs6bJhLh/VzKD1+lvJkRxmpr2wAnyvaYzqfi97bUeG6Nw/DGB5Euy+ewvcKR8+QIcgXcyW7lKdm4W6zvVt4EGU2GzS5fRCmzDzcIpzvefCYgdqQ7Xra1RgehFt4kJNty23l0S08CEuB9gGi7S9z8Y3rhnvzJvZwXl1iCRzZn4iZd5P89HywWLXyXuXZcWsWhmeHlgi9zt4gDrUNMwTQ+3s78t/AcmGsUi69OkQ7HVsLivHu2Z42q+fS7M1J6P28MTYJds5v5WdUp6PNqjm03/MFBVv/pGTfcQD8BvfCnN4IjSudAayOsmxOy6xmP0OTYKcPCea0TAwV+kpJ88UvEfPjHAJuG1Z7OtbqDTFX6VzZf1Wg3avKZSoTt/D6+yePAf0xJ521H1vPn0cfGlKvuNbMTAq//oaw75YStvw7ZFER5bt21x3xL6KvVo9kog+rn84A6HRELl1I1MZvKd2+16U++UI6WyrpbMnIxNCkATrbaMy6zxAejCFE+wjgPyKOvOUbqj0jxibVbW+skg+/6/qT//Nm+7Hv4N6Ys/MduqRn1yD3wr4iYERfmr78sN1XlKdl4d6qKd69OtB6+dtaun0vb7BP82gViTnbMV2o7Gw6xibODf2gkX0Juqmf3X+Wp2bh178LLRdMx7t7WxKfXAAWq1OdZAgJQO/vTXlKJqaMHAzB/pq/Dw3ArZJv9x/U3UnnZk+Oxa9PJyyFJcgyU4PrkQrarJ6Lb//uuEWF2895dokl4Ib+hM+8h3PPzLfrXKdPvqY3lhzX3z+djxch9zjqJ7cWTRp8/2qzRR3EAhJYA+wFHq8rQmMj5T//71KjzkanECJaCHFUCPGZEOKAEGKZEMJLCHFGCPGcEGIrMKZyj6Dt2qtCiD+EELuFEN2EEGuEECeFEONtYXyEEBuEEHuFEAeFECMrpXdECDEfreA9K4R4t5I+DwohZjdE1xrCLbDpFS+EeLHS+Z5CiN+FEPuFEDuFEL5CCL2tt3eXTea4C9hK2MIesuXpVtv5nwBvYEfFuRrijrHF2y+E+NV2rsa0hRBxQohNQoj/AQeFEG8IIR6uJOsFIcQ0mz0OVZL1tk2vA0KIibbz3YUQW4QQe2z3KOIC+WsthFhv03GvEKLVBfIshBAfCCEOCyF+BsIqyal3mo7EazjXwCdOeHrQ5N3nyF++1j73xCGqiqwa0pNS4juwJ+bMPEoPnaweAEh/+wv7b8+re1UP0BCVrVZSbx9P8rDbcO9wGcZW0Q71RHUFq+bBLyyQzsOvYNviNdXC1hS/hkDVz1WkUWP0C2dO6HUIo4GkmQtIfvkzWi2YUSlaTflxio17i3Cyf/zNKUzRnwnED5rEketm4B4dDsYqyybUS7b2ApP9429Oed7TYxyFfyaQ8uEKYuc9ht7HNuf2AravsKvfVR0Ju2MQpWdSqyXmP6Ar1qLSqgIqslkdKWu/F0JQkqANazx27WQs+UV49WhvD1K87ziFOw9x9okPCHt4tOPrfSWddF4eRC98gnOzPkbaXngzv1zN4X4OVxf13H2OdBtaLqqkFT7+RqfLhb8fIOe7jSQMn4wpI4eIZ+6/sByrlYThkzly5X14dY7FPbY5wsOdsEdvIa2G+Wt/CzXaRPt35pYZnB45maT/PEfQ2Ovw6tnh79XNrk9VH1e3D7kgViuWc1XmRNczvvD1waPPVZy/5XYybhyN8PDAc8jfMODsQmW3PlitpNw6nuSht+PWsa1LfXKt/NX7hFb3hb3zHAU/ra3WE+6Suk8ISg5qPdN5KzbjfXXXGspbzXLtGA34DLqCgtXaaCDh4Y7PkKspi0+oGqlOuZV9RdGuwySOf9XuKwCETo/ez4cTN04HIPrtR2qX0SCfrP3L+FwbDVSw8zDmnAKinnX4z5KjSSTP+pTctTuJePRmu092ylYNss3ZeRzo9aD9OPrNCaBzhDs96T1KTpxDuBkxBPk1QGfn8wnDtXrEu4fjY3DJvuMU7TzEuSfeJ2zCmOr1SC0+2X/YlRQfrFJeXHD/8lZt42i/h+zBm864o3YZDa1TL4wB6APcaft/EzCorkiKS4v69sa2BT6SUl4O5AMVjbBSKWUfKeXXNcQ5K6W8EvgNWAyMBnoDsyriAjdJKbsBA4B3hKNmaQt8LqXsCrwN3CCEqBiPcR/w6UXoWpmnpZQ90CbR9xdCXC6EcAOWApOllJ2BwUAJcD+QJ6XsiTbJ/kEhREwtaY8CugAV8d8SQkRIKW8ASqSUXaSUS2uJ+xww1Jb2DbZzF0q7ly0f7YGvgcoN7luAqqvDPATEAF1ttvnKZtP3gdFSyu7AJ8ArtegH8BUwz6bjVUBqbXlGcxhtgU7Ag7bwNCRNIcRDtg8Yu1cnHMYQHmq/ZmgSiiUj+wKqVsGgp8m7z1H480aKN2x1kmUMD8ac7izLlJZln68IYIzQwnh1b4ff4F60/e1jot5/HJ+rLqfZu1NrTNKtXRsM4fbvAejDQrGcb3iPliwsonTPfgIm3AvAlFWvkZeeQ0Ck4+umf3gQ+ek5TvGadogmODqcJ7a8x1Nb52L0dOP145/XGL8mzNn52pduvc5mgxBMNjuVp2bhVim+MSKYkuPJ2uJYNoTBuZFanpZFydEk3CJDKNqXgLRK3JqFYkrP1uRVsrdbeDCmNMc9Kc/I1hrGK7bar1em9EQy1pIyfLo75pu6RQTXS3bofcMJvWMIIbcNsucPwJxTiHtEMHlbD1KamGZfQMuclY+hkl0iHrgO96gwOq97m/L0bHx7XkbrdyZw9N7XcQsJoDzNuWwVHziJzsez3nY1pefYzlfKQ6W8GStegqSk7GQyhgAfp/RMqVlglVhLSvGIbYExPBhTxbNj0NPmp7cxhAYSPulWzOnZGCNDMWfmOvUKeXdxDLVraLkw2cqlMOhpvehxctc79wzqfDwxpWeBlGR/vQavzrGY0qrkNzzY6d4AWPOLKNx+EN/+3XFvEY5bsybErp5rE2rAENAMah9QU3+sZq0H1oYhPETTtxLmtEyMkaFOYSp6r802W1uy8ihY+weenR1ltMKGLqeKzsaI6vYrT82sUqZCqoWpiaDRAwDIX/AR+jCHf9OFhtZ7OLR7j+5YUtOw5uaBxULpr79h7NSxXnH/Cpb081XqkZCL8snWgiJKd+8n4OF7gL/mk5/Y/C4XwpJ+Hn0lnfVhIVgyGqCzQU/Y7OcpXLWR4vW/OclyVd1nTs20x8lfsRnPLu0cPsYuN7Oa7c2V8uHTrwdl8SftQ73dmkegD/TD99q+9jDhM+7CUuQ8ZakmX+HTryttVs2hzao5mNKzMfj72H2FW3gwptQM8tb8bo8jzVbNbzbAp5WeOIchyDG1wT2qCaYM7X6bM7WFBE2pWRQfOGn3n5X9tt7bE0txGZ5tm+MWHoxbZAjt17yLzsOIJa8It8gQjGGBmLO0UUflyeex5Dp6qEtPpWII8HXWOTWL3HW70Hl7NLgecRhDq0f0Ac7TNkxpmo+uqEfq45P1gX4EXKdNrzCGh7js/pUeS3Sqn7zaRTe4TqrNFnWQDGwBMoFiYBXQra5IikuL+tbKZ6WU22y/v0T7UgJaQ7I2frL9PwjskFIWSCnPA6VCiAC07zivCiEOAOuBpkDFOJFEKeV2ACllEbARuF4IcRlglFIevAhdK3OLEGIv8CfaBPr2aI24VCnlLlu6+VJKM9qcgruFEPuAHUAw0KYGmdjSWiKltEgp09EeoJ4X0LUy24DFQogHgYq3uQulvVNKedqm659AmNDmFHcGcqSUSVXkDwYW2vKElDLblueOwDpbGs8AzagBIYQv0FRK+YMtfqmUsvgCee5X6XwK2j2kIWlKKT+SUvaQUvbol5SDsUVTDE3DwWDA+9r+FG3+o26r2gh9cSqmU0nkff4dZYeOYWzR1H7Nf0Q/8tfvdApfsH4HgaO0xWA8u7TFUlCM+XwO6W99ztGr7uNY3wc4O/FNCn8/QPIUbQCDW7Rzx3f5sRMYoppiiLTpPDSOki2/Ux90Af4IH234lXB3w+OKbhT+qC2G9O7wJ4lfu5seo7QXhuZdW1NaUFxtaN6RTX8yq+cEXu0ziVf7TMJUUs4TsXdXix8QWfuwvILfDxF0nTafLWTMAHLWanbKXbuLYNsLsne3WCz5xeRt2ot7TARuUWEIg77a4lu5v+zAUlRC8Og43GMi0Xt7YMktwJSRQ9H+BDwq4hoNBI3sQ+46xz3R+3qBVSIMevt17YLmwtyahiLc3fC7upNDp4KieskuO51K4e4jxA+cRO4vjoXIfHq0xVxQjM7DHY+YCMoS0+3X8rYdIvh6bQ6d3tuDpJe/YP8108nfeZSoqWNImDgXQ4AP5oJiTFVW/c5e/luD7GrKyKFoX4LDtrY85KzdRdG+BDxaa4+PMBoIujGOYluPjltUE9DryF+/k+A7huLRsin6QF+tLNte4Jq/OZHCX/dx+Ir7ODb8MfLW7iDo5gEYwgKdFrUqOeYYftnQclHxshj9ziOUnEjm7IuO75rCaCDwxgHk2+6H/9ArKT2eSP66HQTYnj+vro7nTx/kh87P8Vz4Xt2FspPJlB5L5HCPuzjaxzbH2GrGnJsM8q9P/5LmMoTe9l3WaMD/+n4UbnBesK5g/Q4CbnL4C2tBEebzOQhPd/vq3sLTHe++3Sg97rCl99Vd/7J+deksjAYCb+hL3jpnH5e3bidBN2v3yqur9rxUlIva8IvrSpMJNwNgOnAAfVRT9BGaf/McPJCybfXzb5b0DIwd2oO7OwBu3bthPpNYR6y/Tln8MQzNnX1y8Zb61SO6QH90vo6y53lFNwqXaz2Df8Unvx43pU6djc0r1X3D6q8zQMgL0zCdSiL/i+/sskArF66q+8x5hbhHax8Ofa+5EuHuRuGG7U5yCzfuwP8mrXPNo3NbrIVFWM47ypvf9f3JX7nFke/jZzjR+3bM5yt9rEzPIne5IwxQo684P38Zp8Y+y8nbniJ/7XYCRw/C9+ouICWWgmJyV27F58rOdhk6NwP52w42yKdlLtuE3tcLn17t0Hl54Nu7PemfaXW00TZXP3ftTkLvHkbJsSS8u8ViLSvHlJWn1UltmuHRJgpTahZBI/tw7o0vOTx0Chmf/ow0mwkeHUfwmAEU7U/AUlCkrUNSaZEsj5gICrbHEzyqvzbnecwActbtImBgNwp3xDe4HqlAGA0E3hRHia0eMTaz1SPrdhB0+zDcWzZFH+hXP5/cfazd/5vSMl12/6pScizRZXVqHaxB61DzQus97g8critSY2KV4h//d6lR3+2aqo4vqDi+0DKaZbb/1kq/K44NaEMRQoHuUkqTEOIMUDHBr6rcj4GngKNcuLf4QroCYOtxnQ70lFLmCCEW29IVNcTFdn6ilLI+Y58uugRIKccLIa4ArgP2CSG61Ja2ECKO6jZahtYrH47Wg1yTblXzJ4B4W89+XdSWtwvluTZ71jdNBxYrma9+QPjCVxF6HQU/rMF0MhHfMdo8k4Jvf0YfHEjTpR+g8/ZCWiX+d93E2ZEP4hYbg+8N11B2/BRNv12ghf9xLUGPaF/7837eSllCEkF3aPP/sv/3CwWbduM7oAexmz9ClpSR/PicOlUMf/xe3Fs6Gtw5b87DGNuKsHmva1uD/PQLplOJ+Nx8PQCF361EFxxIxJfz0Xl7gZT43jGKlNH3ow8NIuTFmVrDTwiK122h5DfHy/iRTX9y2YAuPLHlPUwlZSyd8aH92v2fPs63MxeRf4GX3ORDp4jpeRmx/S6vdpfafP4MZ2bMw5SeQ/Irn9Ny/jSaPn4HxfGnyVyiLSOQt2EP/gO702nbAm0LhKnvg8VK0jOL6Lj+XXQe7lT2h6Fjh5K5dAM+vdrh3SWWDuu1L8GJT31ov79Jzy4i9qvnQacna+l6So875i8GXd+H80vWOV33ah/D5Ts+BqsVU1YeidM/wK9vZzpuXYi1tIwzU+fWT/YNfclerg3Rztu4x36+47IXKEvOpO3H2qrUbT6YzIlp8zGl55D48pfELpxC85m3U3ToNOlLtEVl/Hq1Q+h1dPjuRbBKSpMcjWl7uVi9nYLt8fW3a0UenllE2/89DzodmUs32PNQmpiKe7NQOh1eSnlSGmcff5/gO4fh1SUWry6xYDJr810tVpo+fR9J0zW7ePdoR9DNAyk5coa2q94DIOWtLyhLSqPdpoVOC5GdfeHTiy8XgE/PdoSMHkDx4TN0WP22XW7s+vlYC0to/v4M9P4+WHILOH3385jP5+A7oAdtt3ykbeExQ3v+jGFBRL3zGOh0CJ2O3J+3UrCxzpeZGpnx/Ovs+vMAubn5DLpxLA/ffxc3jxhaY1hLYSYG/whar1lI7rJ1lCUkEXj7tdr9XLKaws278InrQeuNH2MtLSNlptYLaAgJJGrB05oQvZ78FVso+tVRxvyv79co+lbWuf2mD8iylZeQsZqPy/zyF/I37sF/YA86bF2ItaSMxGmOrWCiP5iGb++OGIL86Ljzv6S+s4Sspetp9tI4dG5agzvk4w8xJyYRNPtN0Oko+Xk15tNn8Bo5AoDiH1egCwok5OMPEd7ahy3vMaM5P/ZeTIePULppC6GffIS0WDAdT6D4p5X4T5lUPSOuxGIl+/UPaLLgNc0n/2irR0ZrPrlg2Ur0wYFE/G+e3Sf73TmKc6MeQB8SRMhLjyN0OtAJitb+6lKf7Bvqz+SfXsHDx9N5iLHFStZrHxBu07lgeUXdZ9P5W03nyCXzHHXf2FEk3/SAVveNuIby46eIXKpt8VXw01qCHr6HNuvmk/PtetfUfdPvtg/rDZ16DzlfrKD8RBIBt2mLUeV+vYqizbvw6d+Tluv/i7WkjLQnHT3lwsMd76u6kvbs+86CLVbSZy0gapE20DBv7Q5N3ztt+n7l0PdCvqJiu59AP2+SZ8yh9OgZmr05iQ6HtNXSTz02l/KzGQ3zyeVmUud8S9uls0BAwR+HyFu7i9C7hhJyi9bQa/rkXejc3fDu1pYWbZuTvXIbHda+hzRbkCYzQq+n7Q+vO9VJqR98T6uFM/C6vBW+vTtSdjaD04+9h0/vDjSddrvdNGeeXEjpsbO0WvQ40W+Mx1pmwveKduRvPUjSC5/QfNYDDapHKugQ/w3lSWkkPz6XoDuH4dWlLV6dY5FmM8YmwUirlYin7qufT7ZYSXluITGLX8AYHkzGwu9dcv8inrwPj/aOgZtnX/gUnYeby+pUG8lobZSfgX3AUCAHmA3sQntzWmW7rvg/hKhrrooQIho4DVwlpfxDCLEIrYE6Eeghpcy0hVsMrJRSLrM1cntIKTOFEPfafj9qC3cG6IHWMG4tpZwohBiA1qNYUdJXSimdxlXZenhDgcullDXWLrXpKqV8RwixGa1BbAI+B7ra5B0AZgL/s+XrVinlLlsPaQnwH2A4MMbWgI8Fztl6squmPwptka3hQBDa3mdXSCnThBCFUkqfqnEqxW0lpTxp+/0n2pDxXjWljdYjO11KeX2l+B2ARUAI0F9KmWqzx0opZUehze0eDNwmpTQLIYKAQrSvXXfZ7GUEYqWU8bXouB14XUq5XAjhjtazPaymPKMNna44H2ZL50G0kQT1TrOCU52GuHwKf8uD2sqaB2NGuFRup9MrAEjs5vo5cy32rmd69O11B2wgb5/R9h/d1fQml8rtee4HAHY3u7GOkA2nR/LyRpML8HvEzS6Ve1Wqto+sq20Mmp33tbih7oANpEuiNvCnscrFgWjXPnug7ZdpyjzlcrnGkJYcbnVd3QEbSPuT2ntVY+m8N2qky+V2O/sjqX0GuFxuxNZNLpdZmTNdrnG5zOh96xrVJ5/u7HqdY/avc3m9B1rddzR2eN0BG8hlx1cBjecvGssnN2b9dKn55MaSC41mi0uiq3Nfixv+8ctbdUn86ZKwZQX17TE+AtwjhPgQSAAWoDWM/wpfASuEELvRvsYcrSP8N0CX2hrFdehqR0rJDuP6AAAgAElEQVS539bwjAdOoQ1hRkpZbls46n0hhCdao3gwWm91NLDXNgf6PFCbt/sBuBJtKXcJPC6lTKslbFXeEkK0QXsYN9hkHKhv2lLKeFtj/pyUMrWGIB+jrah3QAhhAhZJKT8Q2oJpc4UQ/mjl4T2bbWriLuBDIcQstA8MY2rLsxDiB2Ag2lD642hDrCvs3JA0FQqFQqFQKBQKhaJRqW/D2CqlHF/lXHTlAynlvZV+R1f6vRht8a1q19AaVDVR0yocfYALr1KhUZOuSCnjatK1SphdaAuEVeUp298FkVr3+wzbX9VrtfYW266Pqul0LWlvtv1VldGpyvEZbLa0zS2eavurHGYf2nzgOpFSJqA1dqtSLc82Wzxai5x6p6lQKBQKhUKhUCickZfgHN5/Ov/4PYKFEAFCiONoqzpv+P+tj0KhUCgUCoVCoVAo/m9RZ49x5V7H/x9IKXPRhgDbEUIEow03rsqgqnOTGwMhRCfgiyqny6SUV9Qj7tNoQ5Ar862U8kLbJP2tCCHmAVdXOT1HSlnXwmcKhUKhUCgUCoVCcclR36HU/yiklFloe+f+/0r/4MWmb2sA/2MawTUhpaxht3uFQqFQKBQKhULxT6CO9ZMVF8E/fii1QqFQKBQKhUKhUCgUjYlqGCsUCoVCoVAoFAqF4m9FCDFMCHFMCHFCCPFEDdeFEGKu7foBIUS3+sa9GC7JodQKhUKhUCgUCoVC8W/FeomvSi2E0APzgGuAZGCXEOInKeXhSsGuBdrY/q5A24b3inrGbTCqx1ihUCgUCoVCoVAoFH8nvYATUspTUspy4GtgZJUwI4HPpcZ2IEAIEVHPuA1GSDVzW3FpoAqqQqFQKBQKhaKxuSS6Ync3u/Ef/27cI3l5rbYUQowGhkkpH7Ad3wVcIaV8tFKYlcDrUsqttuMNwEwguq64F4MaSq24JNjd7EaXy+yRvByAXU1vcqncnud+ABpP5+2Ro1wut3fK90Dj2cLVcitkN5ZcaDxbHIwZ4VK5AJ1Or2hUW+xwcZm7opHKG2g67436yx+Nq9Ht7I+NauPG0tmUecrlco0hLRtN38akse5fY/rkxqpHLkWf3Fi2aCyf/Fv4aJfL7Zu2DHB9PdLp9Arg0qyrG8sWlwLyEhhKLYR4CHio0qmPpJQfVVyuIUrVxn5tYeoTt8GohrFCoVAoFAqFQqFQKFyKrRH8US2Xk4GoSsfNgJR6hnGrR9wGo+YYKxQKhUKhUCgUCoXi72QX0EYIESOEcANuA36qEuYn4G7b6tS9gTwpZWo94zYY1WOsUCgUCoVCoVAoFJcQl/qq1FJKsxDiUWANoAc+kVLGCyHG264vBFYBw4ETQDFw34Xi/lWdVMNYoVAoFAqFQqFQKBR/K1LKVWiN38rnFlb6LYFH6hv3r6KGUisUCoVCoVAoFAqF4l+NahgrFAqFQqFQKBQKheJfjRpKrVAoFAqFQqFQKBSXEP/4TYwvQVTDWPFPZBgwB20y/cfA61UDRM16AP+B3bGWlHFmylyKD2l7dfrFdaX5iw+AXkfmknWkzdP2goycfgcBQ3thDAtE5+VBeXKGXVb07Efxvrw1SCtJz/2XsuTztJo/DUOgD8UHT3Fq0hykyQxA81n329M9PeV9ig+dwi+uK20WPwVSYs4pcNKz2TP34D+4J4YgP3TubpQnZ3B68nv11herxJSZx5mpczCl5wDQ49iX6IwGys5lcvrxBeT/4bzWgHtUGG0WTEUf4EPxodOcmKjpH3xTPyIf0faBtBaXUnb2PD5dWmMpKbPH7bBhDvGDJtuP3aLCGmQLgA6b5uLZKhJpsjjpFTn1VkLvuAZzdj7CaAC9DqET9ZZ7+fYP0Xl7oPf2BKvVycYB1/RAlpspS0zj3DtfE/3mww3SuevRr9C5G8HqXM0EXn8VTafeikebZiT853UiJ42ut1yPVpG0WjC9atEldtOHWEvKQGpp6f28seQXceK6yUQ8/xC+cd2xlpaRPH0OpfEnHRF1Otrt/AydpwdlSakkT5+D3+BeBN02VLP72tkkv/4lJQnJDb5nfnFdaT7rfoROhykzD2OIv6ajjU7rZ1OamM6pKe9jyS8m+Ob+xLwxDmHQYy0uI2HCO+Rv2Q9Ai5fuJ2BgN6wlZZyc8gHFB7U02n33Ej7dY+35dlW5qLBN+9Vv2cO2/20h5WfT8WgThTkrD4CUN74kf9Memr34IH4DuyNLyjgzdQ4lNjnN356I/6AemLPyODJ4kl1006fvxX9wTwC6HV9CeXIGpybNcU7fRkOfl+Cb+zlsvPcz0j74lvOfrHSSebH6VqSL0IG0UhvPvDqbX7ftJCgwgOVfLqw1XAXC6Gm3cdaSdaTP/65amIbqHDHlNoLvGFJn2o3Bxfg4wF7mALpsm4elpIyUud8R/sD16L09KEvO4MQj72EpLKmXTxYGPXpPd6TZQsaS9fZkOqyfQ/xgzSc3tN6rqH+kyYzOyx0hBJaiUgBi3puEV8eWCIOerGWbSP3g+4uyRW2+07N9NNGvj0fn5YE5Mxe9nzd6P69a5aLTnntptpDz8+94d4vFGBro5Osr5z9/6wHCH7yBfZ3uwqtz6xrzrw/wodX86bhFhVF+NoOTE97CkleEW7MwOm5+n3Jbndr+wNecn7+MzMUraD5vJm4tIsBiJX/DTnSe7hf0ya1/mo0pLZvEB2bZTwffcz0AVyctwZxfzKHbX6bo4OlqZc+9eRiXLZyCMcCHwoOnOPbo+47nFvDp0oouP7/K0XHvkrlyO4EDutivXbb7Syw5+Zx7fA7Ffx6zn6+rDqmsb8TzDxFwY5xWp9rwH9iNvI177ccX+3w0f+kBQu8cgiw32c9V9vUAaf9dSdjYoRf17HX67QP7Yej40Xh0aIl7y6bafbfVqUU746vZQrgZafnN6wg3I0KvJ2/1NjLe+x8AHu2iafqyfSrrCuBOIL/ajVP8n0YNpVb809AD84BrgfbA7bb/dvwHdscjJoJDfSaQOHM+zV8br13Q6Wj+8jiO3zWL+AETCRrZF482zQBIW/gD5177guIDJzj32ueUnEh2SjR+8GMcu+1Fop67j6in7yZ90QoO9nkEc14RIbcPsqXbDfeYSA72eZgzMxfQ4rVxoNPR4pWHMJ3P5UCvh+wv4RXk/7qf5JcXU7w/gYzPVlF06GS99T18zWMcHjqFvA27iHjsVu3lAchetZ3Do5/DUlRC8+fvBeG8KmHzp+8iddEK9vd5FHNuIWE2/cvOpnP45mc5OHgquRv/JGBgN/Zd/QinH6/9ZbhBtrCdtxaWcHj445SnZVeTl75oBfFDplJyLImUt7+ut1wAnYcbJfGn2dPyFo7e8lwlG+/j0MDJxF8zhdJTKbRaOL3BOusMevZ3u5+jY5510rfkaBInHnyDgu2HafKf6xokt/RkCvFDpmp/wx+3y0wYolW8Zye/zYnrJpP3y+/k//IHvnHdcY+O5PiAcZx7ch5NX57gpEvTlycgzVYK/zjodD3zkx8BiB8ylbyNext8zyrKcMLYlzj74qd4tWtOwn2vcmbmAnvaBwdPpfRUCpETbwYgZHR/kmZ9xq7oW8n7dT9tFk6zp+ERE8F+W7mKee0hAMLuHop3p5bsaXcXR8Y879JyAdDkgespTUjGs21zAI4MfBTPy1qQvXwLR4dN4eiwKeRv2oPfgO64x0RwuO94EmfOo/mrDhtnf7uBE3e9WE23/N/2kfzypwBkLF5F0cGT1dKvoKG+o+mMO+1xzVl5hD1wAx5tHNsyXqy+hwdP5MgQrTGl8wyoUdcKbhx+DQtnv3zBMJXR+4QAmo0DR/Z10vdidQbI+Pgv77JxUTT4ebHR5IHrseQXAdj9aMt3HiHp1S84MGgK2at3EDFBa/TW6ZOHTMfg7405r4j9cZMJHtm3mp4XU+/l/7qf+EGTOPfaF4Age+XvJM6cD4BwMxA/+DEOD5tG6NihuDULvSh/X5vvjHnrYZJf/YL4wY+h8/Wi7Nz52uX2exSdmwFzXhGHBkwiYEgvMj5dzaG4iRweMdMusyL/5978HyG3DqIsOQN0otb8RzxyM/nbDnCo78PkbztA+CM322WVnUmzd7cd6T4W/xv64d6qGZmLfiBh8AROXD8Zv0E98ep2Wa0+OeS+EZRVeZfw7t2JwDGDAdjW/HaOT3qf1m88VO1+AsQ8M5aUD1ey+6qJmHOLCL9joOOiTkfMM2PJ2bzfftzqtQfsl80Z2Zyd+CalldKvqw6prG9F2KzFK8j6arU9TOVGMVzc8+E/sBt+fTuTs+oPio8kOsmr8PXxQ6YSMKDbxT17D47AGOLwa/439Pt/7J13eBVF18B/c1t6u0kgCRAIvUovIipNmgVQsKKC2BWRpmJ7rdhRxAJYUbCiAhaqgBSV3nvoIb333DbfH7u3JTdA4PK+8LG/5+HhZnbmzJmzs+fs7MzOkjntW5KvHeuKqeX7j/m0hbRYOXL7MyQPeoyD1z5G2NUdCGrXDIA6rz1G+puznWJ/ASZVOWka/+/RBsZ+RgjxdzXpXwohhv0P9IkUQjx8nmQXn2G+BCHEvGqOrRJCdPJI6oKyJfthwAJ8Bwz2LBPZrws581YBULLlAIbwEIy1oghp14SKo2lYjmcgrTZyF6wlsl9XABzFZa5yuqBAbFn5LnlFa3cCyo2pvbCE8Kvakfu7chqzf1xJVH9FRmT/LuTMW+mqVx8RQkTvDlQcTQO7A2mzk7tgrVf7CldvI7JvZ3LmraJky36ETnfG+jrRBQWClET266LIXLOD4i0H0IcE4iitIKRtI686w3u0Iee3fwDI+nElUQOUcsWb9mMvUG7kAurXdj2JL95ywNepASDsijZnbAtjrSgi+3ch49NfseUX4Si3+E2uYocAcheucx0DMNaKonD1drC72xJQr3aNdbaXlnvJdVKenEL5IeV78SFtG9dYZye17u7v+i2tNgp+XU34NUr5iEE9yP/1L8Ku6UbezysAKNu2H314CIZYRY4hLpqwXp3J/WGZ13FdcOA52zakvdIPK45nENG3I/l/biaqf5cqtijefABTfLRiizYNyZyr6JL+ya/oggMRJgNR/buQrV6bxR51mAd1o3h7Mo4yC8Wb9lMdZ9MvjPHRRPbpSNGm/a5Zbmm1UbbvOEFNE73kR/TrQu5PipzSrQcUG6tyitfvwZ5f1aUVrd7mmjEu3nIAodP5PMc11T+idwfKD510lc2d/xeOcgvGOPM56+u8HgCETl8ljyed2rUhIjzslHlcsgwBSLsyAyStNvIWriFC9UvnovN/i3M9Z5X7nHP2FZS+oQsyUX44DYCC1dsxX9sNOL1PDm3fmLKDKRijw5FWGzmV4gicXdwrVPtCZL8u5C9Zjyk+2nVdGyLDlNUZQQFIqw17cdlZ+fvKvtNpo8BGdSj6V1nNFNggjqDGdauVG9K+CWX7j6MLMmGICiPnp1UENowHwOFhY2f7o4f1VGKZ0BHcplG17Y/s14WcHxW9czzqBeVBa8VR5Vw5fXLYVe0p+XenK01KSdkeZca1Wp/8/VKv82QeMQhrhvuhcN6KbRjCgzHWqvqAKvKK1mSp/SLjh1VED3BfSwmjB5L9+3qs2crD9rD2jSk/4V7pVvDrasJ6dcJRVOJKO6MYourrmdeamlVFN5fMs7g+zEOvQtodZH273PXwyJ/XXvTgHpQlu32nZzwFJaYKg75aWzjUPisMBoTBgPMJSUDDOpSs3+UUswxwP0m5QHFIccH/u9jQBsanQAhx6jsKH0gpu/upbn8tc48E/DowVj+yfcZ9R0qZKqU804cCdYATHn+nqGkujHFmLKnZrr8taTkY48yY4s1Y0jzS03MwxbtvMsOuaEO9F0cTPfQqUt/+1pUe2b8L6HWY6tUi+LJGOCosrhtLa1o2xjhlMGCKi8aSmuMqZ03LIahpPUUXKWn67X+IvaPqckCnvjG39KVg5ZYz1rfOE3dw2YZPXfo6b5ijVH1tuUUEt04iICHGVcZgDlNuGFT9LWk5mFT9PQlt34SiTfuqpHtiiPKWdTpbGOPMVdIrU2vUIFqtmIbOaEAfGnTGcgHQ66j94GBaLnqb2DuucdnWS/6d/ZVAXEOdpc1O02//Q8tFb/vUWxj02EvKaiTXE+eNmitPeg7GuGiCu7TClp2P5WgaxtrRWD36gyJHqSPh+fuwnEjHlp3ndVwXGkz0XdcC0OCdRzHVr30W58x9PZnioik/kuYq40nsbb3JX7GlSh8LbtEAabEiLTZMcWYqPK/N1BxMcWaEQU9gg3gMUaHogkxVZJ9Lv0h88R5OvDIbY1So18MYR3EpoZ1b0mLpNBLfHoM+IkSV4+k7sn1eH5Vx5om9tQ8FK7f6PMc1vV5cvkNFVlgxxcdQstX9QOJs9fXEYS07faYzRWcAh3upp2cfdXK2OsfePch/elbDuZ6zKn3O7P1AwV5cRvTQHgCYr+tOQELMGflkU1w0uuBA8ldudeXxpfvZxD1n2ZD2TSlY6Z4NlEjabf2cthtmkT5jvrLM+iz8fWXf6bRR2f7jRPbrgiEqDOmQmNQ45Uuu0wc55Vo8+pWpbqy7banZRFzTGWt6DhXH0hF6HcZaUdW23xATiTVT8ZnWzDwM0RGufIb4aEIuUx4qB3du6fLJTnRhIQQkxlG8Zluldrt9ctrrX3gt9QYISEogICkBgMt+eZHQdo2wpOUSEO99zg3mMGwesaoiza23Kc5MzKAupM12D7oD4s3Yi9zXsvn2AUQO7YUICnClnS6GeOrrmdcZQwD0ESFuHc/y+gi/og0Znyz0so3zWK1Rg2i17F2Spo/DXlzzmJr44j3k/roOW7Z7csPz3Dljqi44qFpboNPR+PdptNj0NcVrt1K2TfG55QeOEeYeYA8HvJfDaFwSXLIDYyFEAyHEPiHEbCHEDiHEPCFEsBDiqBDieSHEWmC4EOI2IcROIcQuIcQbatmHhBBvesgaKYSYrv4uVv8XQogPhBB7hBC/A7U88ncUQvwlhNgshFgihIhX01cJIaYIIf4CxuIDdeb5fSHE30KIw56z0EKISUKIjWp7nOvVXgcaCSG2CSHeEkJ8JIS4Qc3/ixDic/X3aCHEK+rv8Wp7dwkhHvew114hxEfAFjwchhAiRgjxjxDC7V2r2nqX+jtICPGdquP3QFDl7D5EeL+8JHxkkb6Ler7OWH44lUP3vUHOL6upNcp9E2ZJy6bVordJfHE0JduSq+5m4BTi88GXcmzvkMnsGTCRtBkLqmYRguibeiLtdnJ//uuM9T355lx2dLnXra/abktaDm0Wv0Vgw3hK9xxF2j3f5fVlG+8GhXdvTUCdGDK+WuKrQV56VyvL51mS1dhIIfOrxezo/hD7hz+PtDuo9/yoM5cLFG/ax9EJH3JgxMvUGjnQuxwQ/9gwpN2uBNsa6nxs8kz2DJjIgREvV9+AavQ6lc4AwmioMquvZJFEXn8VBb+urlaOlJKw3p2xZRdgLyqtcrxw0Tr2X60s07Nm5lFn0u0119PzPAuPdA8SHrsJaXOQ8/NqL0FBTesRP+ZG97J5H31GSom9tILsX1bT/LsXaDbXe8nlufSLiL6dsGUXKO8xV8pTuG47OT+tZG//x7Fl5lHnuXuq1e+0qOWkzU6O6xqWPvNU1rFa/Ss5mthR11G8YbfXapGz1heIGzNcyV9xnmdoz8AOp9M56+tF7O7xoD+18s25nrPKfa5SprKDKURf153Wi99CHxqEw2LzLaiSHkHNEwlqVIfjr35Vve5nGfcAApMSkHaHO/4A2B1s7zCaHd0epPYDgzHVq0UVzsJ3BrdKAuDI+A+oNXIgTb9/ESGE17uzVeR6ts15TEp0wYE0/sS9lFqYDMQ/Ntzrwbbv/uZDXw+smbkcnzyTvCXrAaj33kREgNHdT/U6Et+fhCUlE1tmnldZT59cvutQZdEIvV6dhYTDL31Ni1njfSolTtH3Gr48iiMvz/EedAvh1daMqXORVhu1HvKYczhNDPHSV82bO3eRK4YA3v73LK8PabW5Vlp5HnP6+t39xmPLyccYFVYlz+lk27ILqPCYOfdsJ+COqdXYAgCHg+Rrx7Lv8lEEtW1KgLqy6OQT7xN9p+s2Ngxl1aLGJcalvvlWM2C0lHKdOkB0zqyWSyl7CCESgH+BjkAesFQIMQSYB/wDOF8cvAV4tZLsoar8NkBtYA/wuRDCCEwHBksps4QQzrL3qOUipZRXn0bveKAH0BxYCMwTQvQDmqAsRRbAQiHEVcBTQGspZTsAIcStwJVquTqqLFR53wkhOgKjgK6qnPXqQD1Pbc8oKeXDqiyEELVVWc9KKZedRm+Ah4BSKeVlQojLUAbZnqSgDrqFEPdPmTLleYCikqPcGNIAUJ78mTxmSU3x0VgzchFGA6Z4j/S4aEwJMbRc8i4AJdsPYkqIIXf+aprMftaV78QLX7h+t1jwGrpAI+h1YHdgjI9xLYuypOVgSnA/9TXGR1N2IIXwKy5zbYxlCKs8zleWAId1b82efuNOq6+10nu5sXcPJPqmngQk1ibn51UAHFP1bbtmOroAg2vpHoAtt1B54qvqb4qPxqLqX3vkAOLuuZaAxFrkLd6APiy4iq6eVJZVnS1q3T2Q0M7NaThtLMWb9mNKiPZ6gu+Spy4Jc76HHdKuiWrH6m0c2CyRhtPGIm12SrYlY0qIpnjjXvIWrSe4ZZLL7tHDexHZtxP7b36eyzZ+UmOddYEmL90qI212ZYOSM+wXTr0AInp1oDw5hdD2Td154qKxZeURPfJ6kq9X+oU1PQejR38wxkcTdmV7ou8ZjCEiFEeFheBOLdAZjdR9dzzG+GjK9x9z3TxlzV1Kk9nPntE589TTPORKzDdcQUjbxpRsSyYwKZ6yPUe92h/ZtxP7blHeDXb2C1PdWJp89iSp03/CPKibq46AhBiKUfpbWJfmNHr/MYo37adsz1FSpswBoGvqz+fUL1y6X9udyH6diejdEX1IIPqIUFcefWgw1vQckJLsb5bS6MtnKd64F1NCDM7FhyaPOioTc/cgYm5TViY4lwMefvRdn+fY0y419R1Oyg8ep3jjXi+ZlrTsM9bXE/OwXoT36XTafDXGYVNmjVWMqi/z5Gx0dvaB8825njNrRh51nxpB2BVtiLmtr2u2q9H0sRwaMw1DZCh7bnoea2YegQ3jierT8ZQ+GSC4RX1q3d6X0n3HsOUpDzFM8VVn2GsS96zpucTePZDY2/uhjwxFZzKSM937baaCFZuRNju2nAKKN+4joH7ts/L3lX2nU8fyQyc5cLvyfL797q8pP5Km2rGq3IqULEwJMS4bR1zdDmtWPo0/eYKcX1a7Z3Yva0xAvVq0XPoexjgzQgjqPDWC8oPu92w946gtOx9jrSismXkYa0W5dJQWG+XJKZhvUGb3LcfTCWqRpPgLoM6UR6k4moolNauKT7Zl5BIx8ArC+3YhrFdHRIAJfWgwjea/gzAaMNaJpWT9Lkz1alO8NRnpkATUjaWiUmy35hRiCHfbOyA+Gku60j/D2jak+UwlLhjNYUT16cDJjxdiCHfHbGNcNKXb9hPYyv3Q1VcM8dQ34roeStzX6bAcT8cYH0Pppj1eejn9L9Ts+nDGaoM5HF1III0/exLsDnTqfYY1I8/rOs/49Ddqj7q2ZrFK9feRA7oqrwJ42MKWkQt6HeEDLif5+nGYkur4tIUnjqISSv7dSdjVHak4cJyKwykcvet52hz5FeBbwOdkz4WEvAiXKl/oXLIzxionpJTr1N9zUAaHAN+r/3cGVkkps6SUNmAucJWUMgs4LIToJoSIRhkwrsObq4BvpZR2KWUqsEJNbwa0BpYJIbYBzwJ1Pcp9z+mZL6V0SCn3oAy6Afqp/7aiDDabowyUK7MGuFII0RJlsJ6hzlhfDvyt2uAXKWWJlLIY+BllIA1wTEr5r4csI/An8MQZDopBscscACnlDmBHpeMbVb2TpJRfTp48OWfy5Mn9nYNigPylG4ge1hOAkA5NsReVYM3Mo2T7QQKT4jHVq4UwGjAP7sHJN+awp/84Dj34JvmL1xM9rCeR/bpg8RgA6dSlSOFXtkXa7BSu2YH5WmVFfMzwXuQt3aDWu5HoYb3c9RaWUrByC4ENEwhsVk+pc4h7l1lQdgsNqB+HJTUbR7nltPrmL1PqCkhSnldkzV5E1teLyf9zE/mL17v0De3QFCQ4yiyUHfTe/KNw3S6ir7scgNjhvchbshGAvGWbEHode4Y9T9aPq4hVbRjaoSnVUfT3rtPaomTnIUr3HGNX77HkLVnvSnfeMDnxfMfIcjILe3HpaW1sScliV++x7B08mfy/thI9rBe6oACi1IGYNTOP8J7tiX94KAdHTsFRbqmxzvkrtxBzq7LpR9jlraq1RcmO5DPuF1aPWQbzkB5kzXEviRNGAxHXX4Utt5CKQyexqTdjRcvXE3WjsvlKULtm2ItKyfp4Hvs638mupkM58dhbWA6fpPjvHeTM/r3KDHLUwG6U7T92Ru331DNlytdYcwo5OPp18pdvIrJPR/KWbiTEo18cGPkajjL3w/OiDXtp8dMrnHhtDiGtG7r6WP7SjcSo/apkx2FK9xxjZ6/HyVu8gdjblQ1pIvt39tL7bPqFS/fX57C9033s6PYAyQ++jaPC6rKx+caeFKjXU+SAbpTtP07Bsg2Yb1LkBLdXrsXKM0JOsmf/wb4B40h9/StMiXEA7mu40jl22aUGti9YucV1nYMyYHDq66Qm+joJ79me2g/dxOF7Kj+rPXekrQKhNwKKjaNuuNIvOht8vH94PjjXc2bNzOPAHS+xucFwNifdzMl3lXB9aMw0Qjs0xVFaodQhBHXGDifja2VVTnU+2VQnhqafPsHBh6ZiijMToMaC6ME9qExN4l7+sg1kzV5Eymtf4Sgp58QLn2FWZTqv6+A2yoDKGU/Kk0/6xXcWb1b2EHAtWxYCe3Gpa3d6X3JLtlbpmiAAACAASURBVB0kqHkijnILtrwizIN7ENK+MWXJKWTMcm/KFt69NdvbjeTwI29TtvswlrQc9lzzOAF1Yn3G0fxlG4gerugdPbwX+Wq9BnM4JTsPEahefwENEgjp2obC5RuoPWEE+rAQ0l76xKdPtmXlkfHWV+zrPor9V97LiTFvUvz3Dg4NmUDytWNJf+0L5bUbIKhhPPrgQGz5RVgz3Ut/Xef0793Eqv2i9s09yVH7xcYuj7Cx88Ns7Pww2b/9y6GnPiFlxq8EeCwrj7j+KqTNQUWy+82z0+m7t8MdHBnxHEUrN5P20idE3dgbQ2yUa/MpgLL93ptlnen14YzV29qN4tCDb1Oy/RCHHn7Hdd6dDyecRA3shiUjt2axSvX32zvfhy3f/QWQiOuvonD5BkKvaOeKqdXZQm8ORxemLBcXASZCe7Sj4pByD6X3WGqPcm9++m36Nf7fIc50Wdb/N4QQDYC/pJT11b97A2OA9kAnKWW2Ojt8o5TyLjXPaKCVlHK88zewD2gmpZyg5imWUoYKId4Dtkspv1DTfwa+AfYDs6SUl/vQaRUwUUq56RR6fwn8JqWcV6m+d4ADUsqZPtr5m5SytUfafmAmkA+YAStwp5Syk7p02iylfF7N+zKQhTIrXFlOCcrs+Ukp5dOnsfVvUsrWQoj5wDQp5Ur12Bbg/kptHgS8h7JD9efAq8ee+lgCZM1RbjQSX7mf8J4dcJRXcHT8+5TuUJYIRfTuSL0X7gGdnpzvl5OmPiVvNOtJAhsmYKgVhS7QhCU127UZSNmhk5jizJTsOsyRMdMQeh0NP5qAITKU0t1HODzmXaRF/YTAq/cT0bO98gmB8dMp3XGImFv6KLsmCrAXlGCMVTbZOPbUx9R+cAg6kxERaFKW1pWUc+COF85YXykllpQsjk3+GGt6Lp1S5uOw2sAhKd1zhAP3v4PlZBbNvn6GwxM/wpqRR0BibZp8PB5DZCglu46QPOY9pMVGw7cfxjyoGxUnlY02jLWjcBSX4yirILhFfQBFtt1ByhtzyZi1kIDE2jWyBUCbNR8SkFhb2dhFXYq1sc5Q2m7+FHtRGdJqw5pTgCEqDH1I0BnJDUisTePPnsQYF40+NMhl5411htJm7UeY4qOpOJaOtNkpPXBCeZ/1DHUOSKxNi9/fVN5tlRJdgMmlc8tFb2OsHYUhMgx7cRnCqMeWU3jGttAFmmi76VN2XP4gHfbNBaDiWBp5Py4noEECGPWUbthN7jeLAUh46UFCr+qALKsg5YlplO1M9rqWEmc8TdiV7bEcTyfliWlEj7qBoBZJBDZvQP5fWzn6+HR0gaYan7OI3h1IfHE06HTYcgsxmMO9+kXJ7iMEJNYmb/EGDo99n3rP3038fdcjbXYc5RYqTmay75aXsOUU0GDKfa46Do/7gBK1jvZbP8UQFQ4Oh+uhybn2C0/CLm9F3WfuJrR9EyqOpWEvKkMYdOgjwrDlF5I84kVsmXnUe+UBwlU5xyZMp3SHYuMGH0wgrFtrDOZwrNn5pL3zLTnfL6flmhnoTEZMCTE4LFYcJeXsv/1FV/1NvnqWo5M+dF17NbF97QcHk/jcSAAsGbnYsvMp3rCX8gPHyZ6j9Imz1deWV0hwq4bYywpxlFRdweFk0n9eZ+PWHeTnFxJtjuTh0Xdy0/X9q80vjEEYIuKpOJZGzvd/kj79R2JGDAA4a53rv/c4wa2SCGreoNp6/cHGOkOBcztnnoRd3orm816h/Gg6jrIK8ldtI6qf8uBH6HXsHvrMGftkfWiQ8q5tWi6Z3/1J4lPKjuUOux1bZh6p73xHcOuGNYp7rdd+rPaFIozx0epn/rIIbl6f3N/+JqhJXUx1Y0mf9Supb39bY1v48p1OG7de+T4iwKh89mjtDoLbNDqlXHQCodMpD6fX7qDWiH7Ku9bS/X5y5pd/eLW/0cwn2TtoAiHtm/psvz4yjEYzJmGqE4PlZDaHHnwTe34xkYMup86E2xBBJgIT47Bm5pLz1e/k/fQnLf75EmtmrusdVntBMcaE2Gp9ckjX1sTcd6Prc03CaKDOm48RNaQXjgorFem57Lt/KsXblXPVau7THBz/MZaMPAITa9F85jgMkaEU7zrK/kemuezipOm0R8hdtln5XFOf9rSe+wwA1qxcSrceoGTDLmRZxRnHEE99E156kMihvREGvcsnb2t/Dw3efuScr4/EV+8nakBX9KGB6EOD2VhnKEnvjyWqf1csqdmUH00j7f2fSHz53rO69uIeHkq9Z+4CIP3tr8n68Aca/vQWlhPppDz+TrW2CGzegLpvP67en+go+H0tmdO/AyB65PVE33UtAUl1AN4AJnOBfyp4XdywC1o/gCvS511U09qX+sD4CNBdSvmPEOITlEHuGNwD43i8l1IvAaZLKRcIIaKAzcAx4Ekp5QZVrnOgeiPwAMogrxbK7Ox9KAPMPSgD0X/UpdVNpZS7z3Fg3A94GegjpSwWQtRBGfDagS3OBwAeMnqr/6JRBrfzpJTjhBAdgC+BbqhLqYE71fZXHhgXAxHAj8AGKWWV7w172No5MB4PtJRS3iuEaA1sA7qdqs0Am+oO8XtH7ZQyH3DfLPmLzid/AWBT3SF+lQuKzv8m3Oh3ud3Upa3nyxb+luuUfb7kwvmzxc6k6/0qF6DNkV/Pqy3W+7nPdT1P/Q0UnbfUG3z6jDWkw4kF59XG50tna3bV7y2fK8aYhudN3/PJ+Tp/59Mnn684cjH65PNli/Plk9fE+f9DJFemK4N+f+usLh++KPvFebLFRTGYW3MRDIyvvMgGxpf6Uuq9wN1CiB0oM6cfex6UUqahPDFaCWxHGWAuUI/loQxw6zsHxZX4BTgI7FTl/qWWswDDgDeEENtRBobnvJO1lHIpyoz0P0KInSiD3TApZQ6wTt1I6y01+xrAIKVMRll2bVbTkFJuQRkYb0AZFH8qpdx6inrtwK1AL3Fmn4X6GAhVbf6EWo+GhoaGhoaGhoaGhsb/jEt98y2HlLLyVpgNPP+QUn6DMuCsgpTyOh9poer/Eni0mnLbUN61rZze83QKSylH+qpP/T0NmOajzO2V/v4M+Ez9bQVCKh2fCkytlHYU5d3oKnWrg/1q1955lpVSlqEMpDU0NDQ0NDQ0NDQ0NC4ILvWBsYaGhoaGhoaGhoaGxkWFvDhWfF9UXLIDY18zoBcSQohnUD4w7smPUkr/bzXqJ4QQbYCvKyVXSCm7+sqvoaGhoaGhoaGhoaFxIXDJDowvdNQB8AU7CPaFlHIn0O5/rYeGhoaGhoaGhoaGhkZNuNQ339LQ0NDQ0NDQ0NDQ0NC4xNFmjDU0NDQ0NDQ0NDQ0NC4iHBf8x5ouPrQZYw0NDQ0NDQ0NDQ0NDY1LGm1grKGhoaGhoaGhoaGhoXFJI5TP7WpoXPBoHVVDQ0NDQ0NDQ+N8c1F8B2lF7Zsv+Hvj3hk/XBS2dKLNGGtoaGhoaGhoaGhoaGhc0mibb2lcFLydOMLvMicenwPA/Ljb/Sp3SPo3ALxQ/w6/ygV44dhcbqx/g9/l/nxsIQAb6wz1q9zOJ38BYE3cML/KBbgyfd55kwuwPuFGv8rtmvozAJvqDvGrXIBOKfPZUm+w3+V2OLEAgHV+tvMVqo3Pl85pPXr5XW782pX8GO//a3p42lyA86bz+bKxNfuw3+UaYxr6XaYnL50Hn/z8efbJr9f3f+x76tgcfvZz3AO4Mf0bvqjjf31HnVRi9bbzYOd2xxaeN5/s73gK7pjqb507pcwHzp9PPp/xyd+ynXI1Lk20gbGGhoaGhoaGhoaGhsZFhLw4VnxfVGhLqTU0NDQ0NDQ0NDQ0NDQuabSBsYaGhoaGhoaGhoaGhsYljbaUWkNDQ0NDQ0NDQ0ND4yLC8b9W4P8h2oyxhoaGhoaGhoaGhoaGxiWNNjDW0NDQ0NDQ0NDQ0NDQuKTRllJraGhoaGhoaGhoaGhcRGi7UvsfbWCscdHS+8U7SerVDltZBYsmzCJz19Eqefq/eS+1L0tCCEHekXQWjZ+JtbTCp7w2r9xF7T7tsJdZ2DJ2BgU7q8pLuqcfje4bQGhSHH+0fABLbpHX8ch2Vb/DOfCFu2jSqy3WMgvzJ84kzYeeN7x5HwltFD1zjqQzf8IMLKUVNOjWgls/GU/+iawqZUa/cB8denWioqyCDya+x+FdVb8r+ujbY2nVrTWlhSUATJ84jaN7jjD4gaEMeeBGgkODkUif9gAw1atFo48mYIgKpXTnYQ4/Ng1ptQGQ+NJoInp3xFFWwZFx0ylV62/wzqNE9u2ENbvAJafTP9NxlFnIXbmV6P6dkXYHucs3c/Rl5fuUAYm1aD5jHMbIUIp3Hmb/o9Nd9QCEtmtEu9+nsO+Bd8n+7V9MCdEAXHH8O5AOTn66iKMvf11F/5rK9aTz4e/YPfhpSndWtWtAvVo0/ng8hshQSnYd4dAYxS6BjevQcOqjhLRpSNa8VYR3a4nQ6cj8drmrbMvFU7Gk55A88lXqvXSvy4ZHx73vsmF4z/Ykvngv6HVkf7uM9A+VbyBHXdudhPG3EtikLnuvm0TpjkOE92wPQLvkH7EXlGBNzyHl1S8p/nunq866L95HeO+OyLIKjo6fRplaT+LbY4jo0wlbTgF7+z7myh8/7laib+/n+rvjhg/ZN/ptSnYe8WnjZjPGKbbYeZgDqo3N/TuT+OStSIcD7A4OP/cFRRv2eZVtd2gehau3cnjUq1Xk1lTnOs+MJKJvZ8VOU16idMkywh+4F3R6Sn/7nZI533rJ1yfWI/LpJzE2bULRJ59R8u0PrmMhNw8j6PprQUpshw+TP+UNb71fvov4Pm2xlVnY+PhM8n34ikajrqGp6isWtHoAS26x61js5S1o99KdCKPe25ZdOxM+9lG/6Fy27E8AWq6ZQc63y8j46KdztrFnvzBE1sFekou0llWR6+TZKVNZvW4D5qhI5s+ZUW2+/zb9PXzygokzSffhk69/8z7iPXzyggkzsJZWUL9bC245Tz75qsFXA6A36KuU6/vCnTTq1Q5rWQW/T5xFhg+dB755L/FtkkAIco+k8/sEJd61HNKdbg9eB4CltNyrzGWv3EWcGvc2j53hsy83vKcfjdW+/JuPuBfVriE9f3/JK63rS3dSt7cSn9eOm0WOD32vmv4QMW0b4rDayNp2mL+f/BxpsxPRKJ4e795PdOsGJM9b68pf66GbyPy4aj+u88J9hPfqhKOsguMT36Ns12GM8TEkvvs4xtgopEOS880SKg6fpM5/7kXo9eR8txRptwNgiArDlqe06Vx8cu6v6whp2xhHmXKP0XLR2wijAWm1ceKV2RSt21njmBresz2NPp6APiQQa4633es+ezcRfTtjMIejCzBhScnkyNj3ziqOOPFnHKnzzEiibugBQNt935M56xfSpn5X5fzV2A9NvB3z0J6uvxOeGEHqm3POWW7ktd2JH3eb889OwKYqQjX+36Mtpda4KEnq1ZaoBnF8dtUElj71Gde8OtJnvpUvzeWrAc8wu//TFJ7Mof3Ifj7z1e7TjtCGcSy/fDzbJn5K2zfu8Zkvd8N+/r55CqU+borQCVo9e5tXUpNebTEnxfH+1RP4dfJnXPvKKJ9yl7w0hxkDn+bjAZMpSM2my91uPY9v3M+MQU8zY9DTrrQOvToSn5TAI1c/wIzJH3L/Kw/5lAvw1ZQvmDDocSYMepyje5SBzYkDxzm0M5lbmt7EN29VDShO6j1zFxmf/MrOHo9gKygh5rY+AET07kBAUgI7ezzM0Sc/pv5rD7jKZP+wggN3eN8kbbp8DGlfLSX+zn5s6T2BLVeP4+THC13Hk54dQerM39jUfQy2/BLibu/tLqzTkfTsCPJWbXclRXRrCcC6xFvZdfurJIweSHDTulX0r6ncqD7tXb8t6bkkvXZ/NXa5k7RPfmV7j0ex5RcTq9rFllfMsec+I23mAswDu7H/jlfY0XMs0YOvdJUtS05RbdiRwKR4dvV4iGNPfkTiaw+69Ep85QEO3PkSu3uNwTz4SgKbKG0r23+c5Ptep3j9Hq+8AHuufhhrdj6p731Pg2njXPWF9+pIQFI8e658kGNPfkjiFHdfyf3xT5LvfNFnGwtXbnH93v/gezR6w7ctGqg23qLauLZq4/w1O9nWewLb+07i4OMf0fgdpd7glomusttb3U5YtzaE9+zgJfNsdC5cs409fccAYEs5SeRTk8id+BRZI0YS1LcPhgb1vfLLwiIK35tOyXc/eKXrYmIIHnYj2aMfIPuue0CnJ6iPu9/E9W5LaMM4FnWfwOZJn9Hhdd/XdM7GA/x182uUVPIVxvBgOrw+irUj32Fpzyc9KtYRPn6s33SOeGoSAHt7P0rU4CsJbFLvnG0MkPmpct3a8k+eclAMMGTQNcyY+sop8/y3adyrLdFJcXxw9QR+O41PnjXwaWYOmEyhD588a9DTzPKjT14w8xdX2pw3vvLK37BXW6KS4ph59QQWT/6M/q+M9Cn3z5fm8vnAZ/h8wNMUpubQUdW54EQWc29+hc8HPM3f78935XfGvaWXj2fLxE9pV03cy9mwn7U3T6nSlwFX3MtYtcOVVLd3W8KT4vipxwT+fvIzLn/Nt76Hf/mbn6+axPw+kzEEmmh6e08AKvJLWP/c1+ya9Qf1B3Zy5Y+64SoCKvXjsF4dCUhKYO/VD3Bi8ofUVe0u7XZSX/mcfX0e4eCQScTcNYh6rz/C4btfZF/fRzDf1JuIft28ZJ2LTy7bf5yAOjGusgAHR77K7r6Pc+Tx92k4bSxQw5iq01H/1fs5+uTH7L1hMobwYC99C1dvJ+WVLyndfpDM2X9QsuvQWccRJ/6MI4VrtyOtysOHrK//IObOgX7xQxmz5oN0bzsVc0d/v8gt33+cw/e/XiVd49JCGxgDQoi/q0n/Uggx7L+tT00QQtwghHjqNHlGCiE+UH8PEUK0/O9o56XDKiFEp9PnPDMa9+vI7p+UJ8lpWw8REB5CSK3IKvksxe4bN0OgEaTv2dG4/h05/sMaAPK2JGMMDybAh7yCXccoPZHtU0aj0f1J/X2DV1qzazqy/SdFbsrWZALDgwn1IbfCU88AE7IaPZ10uaYrq35aCcCBrfsJCQ8hqlbUKctUV75hm0bV5gu7og25vyuXR/aPK4nq3xWAyP5dyJmnlC/ZcgB9RAhGtf7i9Xuw5RdVkRXRvRX24lIMkaEAWLMLXccir2hN1m//AJDxwyqiB3RxHUsYPZDs39d7zUBHdGvh+l2wbjfY7QQ3dw+4zlZudP/Ort+OcotXuzwJ79GGXFVu9o8riVLl2nIKKNmejDEmElteIRXHM5BWG7kL3LMe2d8sU3Tr14WceatcNjSEK3WFtGtCxdE0LB5lI/spdi9PTqHicKpLljMvgOVkFnkL1xDUtB66ACPCpCwIiujXhVz1XJduPYA+PASDx7my57tnMj0JbOa2Z/GWgxjCgzH66LsRV7QmW7VF5g+rMKu2cHjMTOmDA1zXXtQ1bjcgyy2UbNlP7D3Xecs8C52LVm8Du3Kz5CgoRFZYsKemgc1G2fIVBPS4wiu/Iz8f6779SJutiiyh1yMCAkCvQwQEYM/OcR1LGNCRYz8q13TulmRM4cEE+rBL/q5jlKZU9RWJQ7uT8sdGyk7meKUbWzTHnpLqF511MdHYMzIBkFYbeQvXENGvi1f+s+0XNaFTuzZEhIedsxx/4umTT25NJqAan2z5L/tkT3oMvsrr7ybXdGSXGu9SzzTeBRhdOp/cfJCKwlLl95ZkV54EH3HPV18+k7hX4eFHE/t3dM30Zm05hCkihCAfclNWuB9KZm07REi8GYDynEKytx8mMDqCijx3P8z7dQ0R13T1khFxTVePfrzf1Y9tmXmuGUJHSRm2rHxs2QVYTih+VTrslO465CXrXHyywRxO/p+bXWUBnIuxyvYfRxdoQpgMNYqpEb07UHE0jbyF67Bm52NTz6GTwtXbiOzbmZx5qyjZsh+h0511HHHizzjiKCp1xaeSzfuxZuT6xQ8FNa5HxdF019/lx9L8Ilexy8kq6Rcyjovg38XG/7uBsRCi6hqk0yCl7O6nuv/rS9OllAullDV5xDUE+K8PjP1NaFwURWnuG8ui9FxC43zfhAx4+34e2vwh5kYJbPliqc88QfFRlKXmuv4uT8slKP7Mb2oC46KIH9SZI7OXe6WHx5kpTHXrWZieS3ht33IHv3U/Ezd9REzjBDZ86dazbofGPLhoCnfMfsKVZo6LJjvV/fQ+Jz0Hc+1on3JvnziCqYvfZ9RzozGoQc5Z3hRoov3VHXyWM0SFYS8ocQ02rGnZGOOUOkxx0Vg82mVNy8EYZ/Ypx0lQw3gcVjutf3iey355kdB2yoDcYA7DVuiupyItB5N6g2SKMxMzqAtps73Pmyne3daAerGg12PJzPfW/xzlAlhSczBVapfB7G0XS1oOpjjvcvrQIGwFJW45Hn3VOUA0xpmxpGZ75THGmTHFm7GkeaSnu/WuTOW81rQcQru2onTXEaTFprY1ulI92VX09UVQiwbu9kSEUJGWS0Al+5zKxgDmgV1ov2YaLeZMJnmcMoviOWAWgSZM9Wq5+pWrXWeps5PAXldjO37C9bcjKwt9bMwZlXVkZ1P83Q/U+ul7as3/CVlSgmWje0VdUJyZUo++X1pDXxHaKA5TRAhX//QMfZe4Z1P1sTHYMzP9ojNSYjvoHgAp16d/bBx79yBF39BYEBffLURYJZ9clJ5LWDU++Ya37md8NT75/kVTuN2PPtmJL58cFhdF0RnqPOit+xmz6UOiGyew+cuq8a7trT1dvwMrxb2ytFwCaxj3EgZ15nCluBccF0WJh74labkEVxOfAYRBT+ObenBy5Q6vdFNoIBYPP+oZg5wY46Kxetjdmp6DsZLdTXVrEdC4LuUHjgMQ3rcL1vRchE5XSdbZ+2SdyYA1yzsGOWNi1LWXU7LrMPqQoBrF1KCm9bz08fVAzKlzzC19KVi55azjiCf+iiNGjzIxN/ehZMt+v/ghY1w0hpgI19+581b6PYZoXLpcVFFNCNFACLFPCDFbCLFDCDFPCBEshDgqhHheCLEWGC6EuE0IsVMIsUsI8YZa9iEhxJseskYKIaarv4vV/4UQ4gMhxB4hxO9ALY/8HYUQfwkhNgshlggh4tX0VUKIKUKIv4Cx1eg9XNVluxBitUf9C4QQi4UQ+4UQ//HIP0IIsUEIsU0IMdM52BdCDBBCbFHl/OkhxzkbfL0QYr0QYqsQYrkQonYlPboDNwBvqbIbCSG2eBxvIoTYfAr7dxZC/K3Wv0EIESaECBRCfKHae6sQopeaN0gI8Z16nr4Hgjzk9BNC/KO25UchRGg19d0vhNgkhNj0b/FB72O+Nhyo5on+4omzmNH5UXKTU2l+fTefeRBV5Z1mgsCLNi/fxe6XvwVHpUI+1fQteMGkWbzT5RGyk0/SStUzbddR3us+lhkDn2bDl0tOpa5PuXPf/IoxvR/miRvGExoZxtAHb/Iq37lvF/Zt2uu7Ub4rqbZdpzOYMOgRBj0HH/uAwy99TYtZ49Vqqq+n4cujOPLyHHB4P3d0FtEFB9Li04mUH07zGnCdq1zvIpXbdQZ9r1KW4FYNqpbxWZlv+dWb1juvMc5MaMfmHJ/80SnrOd3sV9bXiyj+x/1uWdILd/sud6o+AuQu2sDWK8eyb9SbJD55KwCW9DzX8cZzXsByMrvKeTgbnb1wOLCfrPTk/wzLi7BQAnt0J+vm28gcMgwRGEhQv76nUq1Guun0eqIuS2LtiLdZfZvHM83T2LJGOhuN6OvUObWss+wXu3soSzWlw4Y+5OK70fRl5ursvHDSLN7t8ghZlXzytO5jmeVnn+zEp0+uwbn6Y9IsPujyKDnJqbSoFO8SL2/BZbdc7SG2Oh90Zlz28l3s8hn3ataXL58ykvT1+8jYsL/mck5zPnXBgTSY8RS581YgbTZEoInajw4nf/E/Z3RNnLlP9q1rYNN61H36Lo49OaPmMfVMToYQRN/UE2m3k/vzXzXU2SXE6y9/xRFPsdLuoGTTPr/4IQRe70WHX9nOP3I1NLjIBsYqzYBZUsrLgELgYTW9XErZA1gNvAH0BtoBnYUQQ4B5wI0ecm4Bvq8ke6gqvw1wH9AdQAhhBKYDw6SUHYHPAc/dYiKllFdLKd+pRufngf5SyrYoA1MnXYA7VD2HCyE6CSFaqLpdIaVsB9iBO4QQscAnwE2qnOE+6lkLdJNStge+A57wPCil/BtYCEySUraTUh4CCoQQ7dQso4AvfTVACGFCsddYtf6+QBnwiCq7DXAbMFsIEQg8BJSq5+lVoKMqJwZ4FugrpeyAsrnBeF91SilnSSk7SSk7dQttQru7+nLXole5a9GrFGfmEeYxexUWZ6Y4I9+XGEWWQ7Lv139pMqhzlWO9lk+hPD2PoAT3U9PAeDPlHjfwpyOybRKdZ46h38ZprrSxa9+lKCOf8AS3nuFxZooyT63nrl//peVAZVlQRXEZFnWzsMh6ynOad5dOJzcjl5iEWFe56Lho8jJzq8jLy1TaYLPYKC4oZvD9Q3nnj/dc5XtcfyVrF672qYsttxB9RAjoFTdhjI/BmqHUYUnLcW2ApRyLxpqh1FXr7oE0/fo5AhvEecmrSM1BABXpuRRvTUY6JMbocKw5hRjC3fUExEe7Bk9hbRvSfOY4Om/8iNghV9Bsxjg6b/iQCvV4y88mkvXzGoTJQEW6d/vPRa4TU4K7XdXZxRQfjSXDu257URmGiBDX3yGXuZerN/xwAmFXXEZgwwRMCe4ZQVN8NNaMXMW28R7pcdFY06ueW8ArrzEumloPDCF3wWosx9I98mRXqsd9HisTc/cgmi9+l8ZzXvCqM7R9YwLizVgq6WE7hY09Kfx3L4ENamMwh3nNihwc9jRCL7CkeL+7WBOdPTEP66XU9/Es9LVczzXRxcZ6LYc+FQGdaGwCswAAIABJREFUOmJPS8eRXwB2O+Wr1xB0w/UAXLNsCmUZ+QR79P3geDPl6dVf05UpTcslfeV27GUVXhty2TOz/KZzxfqN6OskuI4b1b7lydnY2JZd4HqI4SgvQhgCzki/C4X7/5hSxSeHnYFP3vPrv7RQfbKluMy1geO5+uQVPy6nSbumXscr++RRf7xKcUYeYZV0Lj6Nznt//ZdmA93xLrZ5PQa+cS/7flsPQO/lUyirFPeCahj3otom0WXmGPpvnEbdIcrCu2H/TKU0PY8QD31D4s2UVhOf240bSmB0GBtemFvlmKWoDJOHHzX66KPWtByMHnY3xkVjddrdoKfBjKfIm/8XBYv/xhgfQ0D9eEz1apPw5F1EDVEeErRYPBVDbCTWtJwa+eTYuwfScsm7tFzyLg6LFWOs93JxKaHJZ09xZOw0Ko6l1zimlh1I8dJHGKouStQFBRDWvTVHHp16Rjr7wnNFkz/iiBNrWg4h7ZX+fWTMO37zQ5XPU0jHZn6Rq6EBF+fA+ISUcp36ew7QQ/3tHOR2BlZJKbOklDZgLnCVlDILOCyE6CaEiEYZAK/Dm6uAb6WUdillKrBCTW8GtAaWCSG2oQzsPHf6qTzArsw64EshxH2A51LvZVLKHCllGfCz2pY+KIPIjWpdfYCGQDdgtZTyCICU0tcVXhdYIoTYCUwCWp1GL4BPgVHqrPQtwDfV5GsGpEkpN6r1F6r27QF8rabtA44BTVFsOUdN3wE410h1Q1nKvU5t392A9w4z1bDtq+V8NfAZvhr4DMlLNtPqJuXUx7dvREVRKSU+bhQi67snzRv1bU9ucmqVPCv7Pk3a4k0k3qxskBTVoTG2ojIqTnHjUZllXR5naeexLO3sXjQwrcc49i3dRNubFLl12zemoqjM5w2N2UPPZn07kH1I0TM01r1cKHW78oR0XL8xbFi6np43KYOApu2bUVpU6rrh8sTzHTcBLP76DyYMepwNS9fT5+a+tOzWmtxTBIuiv3dhvla54YkZ3ou8pco71PlLNxKtDkJCOjTFXliKVa0/c/YiDtz5MuUe7wABlOw5Bnod1sx8ghrGozMasOYo7xnn/72b2OsuB6D2zT3JWbIRgI1dHmFj54fZ2PlhsuavY/+D77KxyyPkLFb0KD2YQuHG/diLSrH6sOvZygXQBZq82uVJ4bpdmFW5McN7kafKdWJJz8VgDiegXi2E0YA+wr0o4vAj71C0bgcn/vMZ0cN6um1YVII1M4+S7QcJTIrHpJY1D+5B/jLvd9ddNlXzAjSa/RyOkgqyvvzdK0/Bsg2Y1b4S3F6px+ajTQDZs/9g34BxJN/1EvlL3Lt0WzLysFVj44K/dxOj2qLWzT3JVW3h+WAkpE0SwmjAlltE0Tb3El9TYm1COjQj/aN5Z62zk/Ce7an9kDL7Zt2xA329Oujj48BgIKhvbyrW+dxKogr2jEyMrVpCgDLoM3XsQPnKVQAsu+ZpTi7aRP3hyjVt7tAYa1EZ5TXwFalLNhPTtRlCr0MfZHKlW/ft85vO+vg4dIHKb2E0EHXDlRRU6kNnY2ODhz/RmUKQdssZ6XehMGvQ0+z38Ml1TuGTozx8ctO+HchRfXKIH31y137dOL7/mOvv4LBgWnZrzYal611pXwx6hoNLN9NajXcJZxjvGvdt79I5PCGaG2c+zm/jZrD2XWVn4hU+4l5N+/KSLo+zpPNYlnQeS8p8pa/Ou3w8x5dspvEwRd/YDo2wFJZS5kNuk9t6UqdnG/565EOf05ml6XkEmN3vqEddfyWFy9Z75Slc7tmPm2EvKnX148Q3x1CRnELWpwso3X6QgKQEHKXl7Ol2D9bUbJKHKduz7B0wHltWPvlLN9TIJ2fNXsSe/uPY038cttxCIvt0dJUFaPjuo6S89jXFm9y78dckphas3EKAs16DvsrmW+E92xNQPw5LajaOcss5xREn/ogjTvSRoQQ0VFeu2B1+80O2gmICGsS7/hYBJr/IvRj5X78//P/xHeOL8XNNlb2n82/niyin+qjX98DNwD7gF+l7XYWvNAHsllJeXo3ckmrSFYFSPiiE6ApcC2zzmKH11RYBzJZSTvZSQIgbqtHNk+nAVCnlQiFET+CF0+QH+An4D8pDgM1SyuqmKEQ19Z/K3tXlXyalvM3HsTPm8IptJPVqy71r3sFaZmHxxFmuYzd+OZElT35KSWYBA999AFNoEEJA5p7jLH/mS5/yMpZvo3afdlzz77vYyirY+vhM17Fuc59g2/hZlGfk03B0f5o8ch0BtSLpteJ1Mv7cxrYJn1Sr58EV22jSqx2PrZ7q+jSIkzu+nMTCJz6hOKuAIVMfJEDVM33vcX5/5gsAWg7qQqcRfXHY7NjKra6ym1dsokOvjny0eqb6aZD3Xcee+fJ5PnriA/Iyc3l82gTCzeEIITiy5wgzn/7IVf76ewdjMBq490Xv3YabfPUsRyd9iDUjj5RXv6LhRxOo88TtlO4+Qrb62aGCPzcT0bsjbdZ9rHxaYvx0V/mGH44n7PJWGMzhrrRO/36Ao9xCye6jdFg1FWmxUZGRh6l2FJaMPI6+/DXNZ46j/lO3UrzrKOnf/FmtTQHs6iYk8SP7E3dXPypSsojq0568P7fSau7THBz/8VnJzVvu3ok5oH5t9CGBxN7Wh6xv/6TZ189weOJHWDPyOPHq1zT+eDz1nridkl1HyFLtYoyNpPWit9CHBYFOR9t1H1KRmk3WN8sJUZdTR1yjzOIUrFBs2HrtDBzlFRwdr55Du4Pjz31C07n/AZ2enO+XU35AeV82ckBXEl++D4M5giazn6N09xGOP/cJTb56jqDm9bFm5dPg/fEYosLI/Pw3MmfOp3DFZiJ6d6LV2hk4yio4NsF9rhp8MIGwbq0xmMNpveEz0t75lpzvl1Pn6bsJbpXktkVCNAcfdZdrMfdpDnnYuNnMcSQ+dSslu46Sodo4+rpu1Bp+NQ6rDUe5hf0PvOtqn5OWKz8k9+e/KN1ygJgRAwDInrP4rHSu+/ID6ExGAGI+nYnt2HHMU98EnY6y3xdhO3KU4MHKzG/pgl/RmaOI+XQmIiQYHJKQ4cPIGjES6569lK/8i9jPZyHtdqwHDlK68Dciximf9Uj/cxvxfdox8J+p2MssbBznvqZ7zJnEpgmfUJ6RT+PR/Wn28HUE1oqg35+vk/bnNjZP/JSig6mkr9xBvxWvK5+ycnVqB4VT3/ebzvmvvYn59VdpufIDcr7/k/IDJ87Zxp79QhgDsRf73pDJyaT/vM7GrTvIzy+kz5ARPDz6Tm66vv8py5xvDq7YRuNe7XhU9ckLPXzybV9O4lcPn+yMHRmVfHLH8+CTAbr278b21VupKPP+pOChFdto2KstD6xW4t0fHvFu+JcTWfTEpxRnFXDdVI94t/c4S9R4d8XYoQRFhdLv5ZFectPVuNfv33exl1Ww2SPudZ/7BFvUuNdodH+aqnGvjxr3tpwi7qX8uY26vdty07p3sJdZWDPere81X01k7aRPKcvIp/vroyhOyebahS8AcOyPjWx/bz5BsRFcv+hljKFBCJ37FiP/97WUHzxB9B1KP86Zu5jCFZsI69WRFqtnqp9rUuwe0qkF5pt6U7b3KM3+eA+A3Hl/0vCrFxB6Hbk/LKf8oOJXo4f3JmPWgnP2ydLhoP3B76lQZ1oDGsST8PjNJE0dgyU1m33Dn69ZTLU7OP7sJ7Re/i66wACkx91W7Ij+1H5wCEIIglom0eHwjzhKyjlwxws10tkZR5z4M47UffE+7EUl6KIjaLvvO8p2H/GLH0p4YgTo3cbInrPYL3IjBnSj3kv3ObP9DmwD/rcOS+O/jriY1twLIRoAR4DuUsp/hBCfoAxyxwCdpJTZ6ru//6LMuuYBS4DpUsoFQogoYDPKrOaTUsoNqtxiKWWoEOJG4AFgEMr7xXtQllQvVH/fqdZrBJpKKXcLIVYBE6WU1X7vTAjRSF22jBBiK8qS5XbAFJSZ6DJgPXAPUAosQFlKnSmEMANhavoWlNnvI0IIs5QyVwgxUm37o6rse6WUm4UQXwBJUsqelfJMB7ZIKb/w0G86cBMwWkq5qJo2mFRb3yKl3CiECFP1fgxoJaUcLYRoCixDmTF+BGgppbxXCNEaxcF0U22/GegtpUwWQgQDdaWUB6qzH8DbiSP83lEnHlc+UzQ/7na/yh2Srky6v1D/Dr/KBXjh2FxurH/D6TPWkJ+PKZ9g2VhnqF/ldj75CwBr4vy/ufuV6fPOm1yA9Qk3niZnzeiaqszUbKo7xK9yATqlzGdLvcF+l9vhxAIA1vnZzleoNj5fOqf16OV3ufFrV/JjvP+v6eFpyhLS86Xz+bKxNbvqN3rPFWNM1e/A+5OXzoNPfv48++TX64/wu+ynjs3hZz/HPYAb07/hizr+13fUSSVWbzsPdm53bOF588n+jqfgjqn+1rlTivIZr/PlL85nfPK3bFXuqSZ9Lhj+qH3rBT+IG5Tx3UVhSycX41LqvcDdQogdgBn42POglDINmAysBLajDAIXqMfyUAa49Z2D4kr8AhwEdqpy/1LLWYBhwBtCiO0og7ya7GT9lro51S6Ud6Cd3yhYi7IMeRvwk5Ryk5RyD8pS7aVqG5cB8epS8PuBn1UdfC3ffgH4UQixBqjuUf53wCR1oyzni49zUWZ3fW/ZjMsGtwDT1fqXAYHAR4BeXb79PTBSSlmBYr9QtQ1PABtUOVnASOBb9di/QPPq6tXQ0NDQ0NDQ0NDQ8EYiLvh/FxsX41Jqh5TywUppDTz/kFJ+QzXvykopr/ORFqr+L4FHqym3DeW92crpPU+nsJSyytSTuhtkppSySn1Syu/xMfBVZ3MXVUr7EnXDLPUBwAIf5TzzrKPq55p6AJ9LKe2nacdGlFnfyoz0kbcMuLUaOStQ3gXX0NDQ0NDQ0NDQ0ND4n3MxDow1/IgQ4hegEcou3hoaGhoaGhoaGhoaGpccF9XAWEp5FOWd3AsSIcQzVP2M0o9Sylcr5/Wcxf1fIqWs8hKMOlhOqpT8pJRySeW8GhoaGhoaGhoaGhr/XRwX30rlC56LamB8oaMOgKsMgi82fA2WNTQ0NDQ0NDQ0NDQ0/r9yMW6+paGhoaGhoaGhoaGhoaHhN7QZYw0NDQ0NDQ0NDQ0NjYsIx0W46/OFjjZjrKGhoaGhoaGhoaGhoXFJI5QvFGloXPBoHVVDQ0NDQ+P/2Lvv+CiK/oHjn7mW3nuogSBVaQEBUXoRVMQKivIIKiK9CALyPNiwowhSbSAWigUFUZAiiIogvYXe0nsvV+b3xx53uRQgmPwUmffrxYvc7sx3Z2dnZ29vZ3cVRalu18Sl2NXhD/3jvxv3S/zsmqjLi9RQakVRFEVRFEVRlGvIP/6s+BqkhlIriqIoiqIoiqIo1zV1YqwoiqIoiqIoiqJc19SJsaIoiqIoiqIoinJdU/cYK4qiKIqiKIqiXENsf3cB/oXUFWNFURRFURRFURTluqZOjBVFURRFURRFUZTrmhpKrSiKoiiKoiiKcg2xiWvqFcHXBHXFWFEURVEURVEURbmuqRNjRVEURVEURVEU5bqmToyVKiGEGCuE8Czx+XshhL/939N/Z9kURVEURVEU5d9EXgP/rjXqxFipKmMBx4mxlLKPlDIT8AfUibGiKIqiKIqiKP9Y6sT4OiGEmCaEiBVC/CSE+FwIMVEIsUUIEWOfHyyEOGP/u64QYpsQYrf9Xwf79M72PKuEEEeFEJ8KzWggEtgshNhsT3tGCBEMvArUF0LsFUK8IYT4RAjRr0S5PhVC3PX/XB2KoiiKoiiKoigO6qnU1wEhRGtgANASbZvvBv68RJZkoIeUslAI0QD4HIixz2sJNAXige3ALVLKd4UQ44EuUsrUUrGeBZpJKVvYy9IJGAesFkL4AR2AwVWwmoqiKIqiKIpyXbD93QX4F1JXjK8PtwJfSynzpZTZwLeXSW8EFgshDgArgSYl5v0hpbwgpbQBe4G6lSmIlPJnIFoIEQoMBL6UUlrKSyuEeFIIsUsIsWvRokWVWYyiKIqiKIqiKMoVU1eMrx/l3QNvwfnjiHuJ6eOAJKC5fX5hiXlFJf62cnVt6BPgYbSr2EMqSiSlXARcPCO+Fu/hVxRFURRFURTlGqCuGF8ftgL9hRAeQggf4E779DNAa/vf95VI7wck2K8KPwLor2AZOYDPFU7/GO1hXUgpD11BbEVRFEVRFEVR7Gzin//vWqNOjK8DUsrdwHK0oc9fAtvss94EhgshfgWCS2SZBwwWQvwO3ADkXcFiFgHrLj58q8Sy04DtQoiDQog37NOSgCPAR1e/VoqiKIqiKIqiKFVDSKlGqF5vhBAzgFwp5Zt/0/I9gQNAKyll1hVmUw1VURRFURRFqW7XxLXOzyMf/sd/Nx4Y/+k1UZcXqXuMlf9XQojuwIfArEqcFCuKoiiKoiiKYme7Ns7frynqxPg6JKWc8Tcu+yeg9t+1fEVRFEVRFEVRlNLUPcaKoiiKoiiKoijKdU2dGCuKoiiKoiiKoijXNTWUWlEURVEURVEU5Rryj3/y1jVIXTFWFEVRFEVRFEVRrmvqxFhRFEVRFEVRFEW5rqmh1IqiKIqiKIqiKNcQm3pbU5VTV4wVRVEURVEURVGU65q6YqxcEwp3flnlMd3b3AtA3vQHqjSu14srADAnHKnSuADGiMYkd+tU5XFDN/4MwM4a/as0bpu4rwGIa9+1SuMC1PhtU7XFBTjdvEeVxo3atwGo+joGrZ731O5X5XFbnlsNUOVt7mJ7O1y/b5XGBWhyci1nWlTttgOou3cDea8MrvK4XlOWAFRbmaurvb1Q5+Eqj/vfs59WecySzKmnqjymMbhetfbJRQc3VHlst2Y9yHtpUJXH9XpuGQXLplV5XI9BLwOwt85dVR67xdlvq20f2VXz7iqPG3PhG6D6jtXV1SdXV1yovrpQrk/qxFhRFEVRFEVRFOUaYvu7C/AvpIZSK4qiKIqiKIqiKNc1dWKsKIqiKIqiKIqiXNfUUGpFURRFURRFUZRriPy7C/AvpK4YK4qiKIqiKIqiKNc1dWKsKIqiKIqiKIqiXNfUUGpFURRFURRFUZRriE383SX491Enxso1Y/u+Y7z2yRpsNhv9O7dh6F2u747MyS9k6vwVJKZlYrHaGNznVu7u1JrEtEymLVhJWlYuQgju69KGh3vf4sinj26Oqe9jIHRY/tyIedvqcpevq1Ef9ydfpmjF21gP7QDAY/xcKC5E2mxgs1K4YIpLnl927ObVue9jtdq4t28PHn/4Xpf5WTm5TH9tDufjE3EzmXhx0kga1KvD6XNxTHz+DUe6CwlJjHxsIENGNwbA1KYt3iNGgU5H4fdryf/iM5e4bt264zXgIQBkQQE578zCcuokPhMn4961GwiBNTWFgq+/pOAr13dEm2qFUn/eBAwB3uQfOMWp0bORZgsAtV8Yil/X1tgKijg9bg75B7X3gvp2bkntF4YidDpSPv+JxPe+cokZsmQR+uBAdN7eWJNTKD4Si6FObcd8Y3Q90qf8D59BAzA2bED2wg/J/Ux7H7Shdi0CXpzuSGuoEUH24o+d69quDX5jRyL0OvK+/Z7cTz53WbahTi0Cpk2qdFyPDjEETn4aodOR8/U6sj5c7hLXWLcWwS9MxK1xNOlzPiJ76SoAgp+fgFfvLlodJ6eS/dk3ZH/m+l7EqqzjqHfHAND8+Cosmdmcn/Qe2Zv/dJYzMpgm2xZiy8nHnJTO2QmzKbDHrP3GKHy7xWBJy+Joj9HOdW9cl1ozhzvL2/FWvB9/stLtDcBn4mTc2rXHlplB+uOPueSL3rSYjOXrSVu4ktLC/jsMn84x2AqKiJ/0NoWHtHjRP3+ILa8ArDak1crpu8dqZWgURcSLIwAInf0COat/JHD0UNDpyP16HVkfld1+Qc9r2y9jrnP7CZOR8A9nIYxGMOjJ/2kbmfOXOvLp692IqfvDoNNh2fsz5t/Xlik7gC4iCvdH/0vRN+9hjd0FgCGmB8YWnQGBed8WLDvXu+Tx6BBD4KSn/1KZ9WEhIMCalFpuueDq2p+2UjqarHvDJVb/d0fQuFcMEojfd5LPh7xFcW6BS5o7X3+CiBujEEKQdjqR1RMWYM4vok67xjy4eDyZ51MqLOv/p+dmzmLr9j8IDPDnm2ULKpX3avtkXUgIvs9OQxcQCNJGwdrvyvTJv+w5zGsfrsJms3FPtw4Mvaeny/ycvAKmzF5CYmoGVquVwf26cXfX9pyOS2LSrA8d6S4kpfH0gL483kx7Z7a+3k2Yej2iHfv2bsH863flrpsuoh7uj82g6Ks5WI/uBMDQtjfGlp1BSmwpFyj6dpEj/fYTibz+415sUtK/ZRRDbmlUJubOM8m8sX4fFqskwNPEB4M7U2SxMmTJFswWGxabpHvjGowc6HwXcOjwe0me/2WZWDVmPIFvF62vODfxHQoOnsIYEUztt8diDAnAEOQP0oY5KYNzE98Bm6Tmy0+jczMC4NWiAea0rErvE+Gj76PGuAdACLJ/2c/xQS8CEDn+QQCa/Pg2xvBApMWKJT2bM+PeJf/gKUyRwTTd+h62vEKsOfmkfr7B0Z/r/b2pP28ins2j0ZmMFJ1L4vSYd7Bk5tJsyxzHOtd59SkS3vvKpczCww23WmEc6jbmqo/VjY58gzUjm4Sp75K7ZZdjuiEihAab38eam48lKe2K++QasydpcQ98SeriVaS+63p8hsr19WH/HYZvj/boA3yc7dPbA1uJPudq+rebfl+INbcAbGVegLQcaGj/2x/IBFqUWQnlX0MNpVauCVabjZlLvmXepP/w9etj+eH3fZyMS3JJs3zD79SrEcrKmaP5YNrjvPXZ95gtFvQ6HRMf6sM3r49j2YzhfPHT7y55TXcOpXDpTArmjEN/0y2IkBplCyAEpp4PYz2xt8ysgg+fp3DepDInxVarlZdmL2T+a//l2yVz+H7TNk6eOe+SZvGyVTSKjuLrD2czc8oYXp37PgBRtWvw5Qfv8OUH77Bi0Vu4u7nR7dZ2WiadDp/RY8mcMon0IYNx69oNfZ06rstOSCBj3GjSnxhC3rKl+IyfiKntzejDw8kYM4KM8WOQOTl49OtfJm+taY+StPg7DnQcgSUrj+CB3QDw69oKt6hIDnR8mjOT51PnlWGO8tR5+UmOD3qRg11GE3R3R9wb1HSJmfLYUwijidyvVpM08DGMdeuQ8b+XSRn8JBkvvII1IZHiA4fIfHuu48T1Isu586QMflL799hTyMIiCn/+xbFs/wljSBv/LEkDH8OzR1cMdV3Xx5adU/m4QNDUUSQ9PZUL/R/Hq3cXjPVqu+S3ZueQ9tp7ZC1Z5Zjm0bEthsgwEgaPJXHoRGzZOfgOuKtM3iqrY50O/24xAOxvMgBrWjbFF5JdllV3zgSsGTkkzfuSc8++R62XnSe8aSs3cvLR5ymt1usjiX/VeTLoO3FypdvbRYU/riNzyjPOxDrnYedEr+H43XkbpuhaLvG8O8fgVjeSE12fIGHaHCJeGOEy/+zDUzh15yjHFzCAyFdGk/zGxwDkb/6V4BkTSBoxlbh7Kth+WTmkv/4eWUtXuUyXxWYSn3iG+AefIv7Bp/DoEIPbjdoPUlo/8CiFK96iYNEU9E3aIYIiy9QfQmDq/ADW0weck4JrYGzRmYKPn6fgg+cw1G+BCAhzqZfAKaP+Upkz5nxI0aFYLOfiyP7sm7Llsqt0+7MLe/wOCo9fcHyO7tKcBl1a8Omjr7F0wMv4RgTRYVjfMsv78YVlLLp9Kgt7TyE7PpW2g50ndud2xrKoz1QW9ZlaYXn/v9zdpwcLZr1U+YxX2SdrM6zkLniP9CGPkjFyeJk+2Wq1MXPxCuZPe5pv3nmOdb/8ycnzCS6xv/hhK/VrhbNq1hQ+eGEMby75GrPZQlSNMFa+NYWVb03hi9cn4+5mpFvb5lomITDdPpjCz1+nYMEk9E3bIYIraMvdHsR6ar9zkk8AxrY9KfhgOgWLpoDQYWiqHZ+sNskrP+zhvYc68tXwXvxw8DwnU7JdQmYXFvPKuj3MfvAWvhrekzfu0/Ka9DoWP9KJFcN6sPzJ7vx+OhnZytmeAu66DbcGrn2FT5fWuEVFcqTTMM5PeY+aL2n9m7RaiX/pQ+Je+pD8gyewZOaSOG8lNV8aTsSU/5A4+3Ni+2j9R81pj1Z+nzAYqDH+QY4NfJ49TR7Bt31T/LrHuJQt7rVl5O8/wf7WQzg7eR61X3kKgFozhoLVRspn6znUZRSB/W51HDMjRtxLcWIaebtjiX9nOXkHTzryFZ1JdMQ+++wClzLrfb0whvhfusyXOI5cdPSm+7CmZ1F8wfX7Vc13JmHNyCZtwcpK9cl6Hy8AEl9aRODDff9SX38xrSU1g6SZHzjSRAy/2yXP1fZvsfdP51DP8ZTyINqJcAvgS+Cr0gmUfxd1Yvw3EUKMFkIcEUJ8+hdiRAohVl0+5d9LCBEjhHi3gnlnhBDBl4tx8OQFaoUFUTM0EKPBQO92N7HlzyOlYkF+QRFSSvILi/Hz8kCv0xES4EvjKO1k18vDjXqRoSSnOw/UtrREZEYyWK1YD/yKoXGbMss3tLsdy6EdyNzsMvMqcuDocWrXiKBWZDhGo5Hbu3Zk0/YdLmlOnj1Pu1Y3AVCvTk3iEpNJTc90SfP77v3UqhFOZHioVpZGjbHExWFLSACLhaLNm3Dr0NElj+XwIWRuLgDmw4fQhYTgdktHCtauwXL8OJYjhxGenljj49EFh7jk9bnlRtLX/gpA6srNBPS6GQD/Xm1JW7UZgLzdx9D7eWEMDcCrZQOKziRQdC4JabaQvvoXAnq1dYlpatIITEbyvvwWLBbyf9qE+20dAPDs0ZWCDZuwZWRiPhKLtFgrrFO3mFZY4uKxJiY54louxGGNTygT96KriQtgPh+PJS4RLBbyftiCZ+dScdMzKT50DGltT1bmAAAgAElEQVSxOKZ5dmlPzpfrKD56gqIDRxBenpgvJKAPdW3iVVXHXi0bYMnMAUCaLWR8tw2/ns669+t5MzovD3J3aftK/p5j6H29MIQGaMv44zDWzNwy9eFerwa5Ow45JxgMlW5vjno8sB9bdo4zVKPGzoxmC1lrtuLTvZ1r/XRvR+bXmwAo2BuLztcLQ0hAmXKWZIqqSf4fBwGwZmYjDAbn9vuxnO2XoW0/Smy/i2RBIQDCYACDASm1Z3/qIuthy0hCZqaAzYr1yA4MN7Qqk98Q0wNL7C5knrO/0AVHYo07CZZikDas549iuKG1Y75bs4ZYSra5qyizZ+f25P2wGQwGik+cBsAYWrbeKtv+AIwRQfh3a03K5z854jTs0Rq90cDZHUeJ23MCKSVN72hHaSWvIBvcTI76/KeJaXEjfr4+l09YytX2yQC29HQsx48D2pVk69mzLn3ywRNnqB0eTM3wYIxGA707tmLzzv0usYWAPMexrwg/b0/0etevdzsOxFIrLITI0EAAdJH1saWXaMuHfndpj451a9MTy5GdLm1ZC6AHgwmEDowmZG6GVt74dGoFeFMzwBujXkevprXYEhvvknXdwfN0bVSDCD9PAAK93O3rIfA0aQMZLTYbUQ0bU5Tp/KEv47tt+PW42SWWX4+bSf9Sa7P5e2Id/ZslOYOCg6e0+Ss2UnTiAtb0HPS+XgijHr23pyOGOSm90vtE8ANdsObkk/P7IWz5heT8fpiwx/q4lM2/Z1vSVm1x5DX4ehH0QFdsRcWYUzKxZuY6+nP/njc78gi9nrRVW0hbuRnvFjdg8PXCEORXZttcLLPO0x1DaACy2HLJMl/qOOKsjLJ9sk+Pdggvd/L/PAxUok+uX5ui2DMA5G79ExB/qa+/mNYUVZOMz753TA/o077ceoEr79+ugAAeAMpe8lb+VdSJcTUSmorq+Gmgj5Ty4SuMZSj9WUoZL6W876+Ws7JKl+VypJS7pJSjL5+yYskZWYQHOg8MoYF+JGW4HqgH9GjPqfhkuo98lfumvMukR+5Ap3Ot/riUDI6ejefG+s5fLWVWmsvfwifQJY/wCcDQuG2ZYY8XuQ+ehvtTr2KI6eZa5pR0wkOcJ0RhIUEkp6S7pGlYvy4/bfsdgANHjpGQmEJSiusQyHWbfqFP11sdn/XBwdhSnF8WbCkp6IIr/m3B/fa+FP+xA13pfFlZGOpHYzly2DHNEOCDNSsPrNpwInNCKsbwIABM4UEUxzvrypyQhjE8EFN4IMXxzjIXJ6Q58lxkatNa+9J3IQ4Aa3IqevsXQ49uXcjfsKnC8pfk0aMLBSXS6kKCsSY716lk3MooHRfAmugc3mlNTsUQdtnfbzCEBmNJKlHHmdmYGtan6MBRZ5oqrGNTeCDWnHwAGv04G59OrTDVDgdA5+FG2PB7sCSnY83Jc8ZMTC2zfUoriD2HXw/nCbYwGp3rdIXtrSL6UnktiakYw1zLYwgLwhyf4pLGcLHMUlL74xeJWj0b/wG9HWmKjp/F2/6ly7PrLS5ltiSllvlx4pJ0OiKXL6DWppUU/r6b4oPa9hPeAchs5z4sc9IRPq5frIR3AIYbWmPZ49qebCkX0NduCB5eYDChr98c4evsa/ShwVhKtLmrKbNX7y4ETRvjUmZjuGt/djXtD6D280M4/9ISl6GGPuGBpJ9N5IYe2gmVtNnwCS//i+ZdbzzJ+F3zCI6O5I+PnX1pzVbRPLluJg8tmXTl6/oPc7V9cmm6sHAM0Q1c+uSk9CzCgp11GhYYQHJalku+gbd34vSFRLo9Po17x89k8pD7yhz7ftj+J7d3dJ74Cp8raMs+ARgaxmDZvdFluszJwPzb93iOno3n2LlQlI/1lPajVHJ2AeG+Hs7y+nqQnOM6tP5sWg7ZhWaGLt3CwMU/8d2+s455VpvkgUUb6PrWd7RrEo2X1Zm3ZFu9yBju2leYE9Nc+hNjeBDSYsGjaT3y98ZiTkwjden3RE59jCa/aVcdE+Z9U+l9wr1+JJZ05w9+ReeTMIa51l9gv1sJ7H8bej/tqmlxUjphT9xF1qbdjn4boDgxDVOEtp8Zgv3R+3lRHJ+KOTkDQ5Cf1t+H+GOq7Rxh4tettaPMNSYNJPnDtRiCfC9Z5ksdRy6qt3Yu3re1xlRLO44IDzeCnrxPO47kOst8JX2yJSnVcTXa9/aO6Lw9/lJffzFtyb4ewBTp3Neutn9DSm74/H80WfcmFbgVSAKOV5Tg72C7Bv5da9SJcRUTQtS1XwmeB+wGpgshdgoh9gshnrenWQDUA74VQowTQngJIT60p9sjhOhnT/cfIcRKIcR3wPpyPtcVQhwskfYrIcQPQojjQojXS5RpqBDimBBiixBisRBi7iXK/7EQYoEQYps9zx0VlGW5EKJPqXz3VhCzsxBijf3vICHEevt6LkT7Fe6yyrvAUDrjrweO0ahOJD/NfZYVL4/ilaXfkZtf6JifX1jEhNmf8sygvnh7ul9qaS6fTH3+Q/H6T8stROHi6RTOf5bCT2ZiuLkXujrOq2GynDfMiVKFfvyhe8nOyeXeoWP59Ku1NGpQD71e75hvNpvZsv0Pena+pWSUyxXZwdiiJR639yV3sWtVC3cPDPXqkb9yOTLfebArU0Bwrnd5W0rKS+exMzVvhjUuoUwaY5NGyKJCLKfOlL8CJRkMuHfsQMHGn6+svFeqvLjluLKrXCXq2MMdU4MospauQuZVUx0LQYF9aOvR3mOxZufhFaO1wfDxA0n+4FuktZxyX2Zdzj3zLsGDS1z9KH3f1RW1t4pcwS5f7vpq/5154BlO9xvDuSH/JXBQXzzbNAUgfvI7BA7Shl0KN5N2379L/kq0C5uN+Aef4kKvgZiaNcRYv+4lylWqrXd/iOLNK8pMl2kJmH9bi/uASbg/OBFb0jnXev2rbdlmo3DPQVLGz3Atc+kYV9H+/LrHYEnNIv/AKZdZQsD2ed/S5tEePL7mJXR6PdYKRmZ8+8wi3m47gpQTcTS9U/tSm3DwDLM7jGHR7VP54+Mfr3xd/3Gutk8uEcHdA78ZL5A7b45rn1xOGyi9CbfvPULDqJpsfP9lVr45hZnvryQ3v8QJpdnClp0H6NmhZcVBymHqMYjiTV+ULYO7J4aGrcifO4782aPA6Ia+2S0VrnbpRVltkiMJGcwd0JF5D9/Kol+OcDZNO8nU6wQrnuzBj2P7cj4jn+yCYtfMZdpzOQsskUYY9ERMHETcC+877kP1v70DcS++z+H2QwGo/eKQimNUqk/W/kte+gMAOX8cxpKRQ63p2rMV3GqHk/b1VmSx+VJFLje2JT2L/W2fcHyu+/pw0Ak8mtbFvW4E2T/vcVb+VRxHLjp1xyisOXl4tG4CQOjYQaR/9A3YyjuOaP9V1Cenf7oWN/vQaZ2XB9JazmlSJfp6vb82mqNkXw847h+uON5ltiVw5O4pHO49kWP2+8SB20qlHIi6WnxdUA/fqh4NgceAb4D7gLZou+S3QojbpJRPCSF6A12klKlCiJnAJinlECGEP/CHEOLieLX2wE1SynQhxH9Kfa5barktgJZAERArhJgDWIHpQCsgB9gE7LtM+esCnYD6wGYhRHQ5ZemPdu/F90IIE9ANGF5esFL+B/wipXxBCNEXeLKihEKIJy/On/bkABJL/DqbnJ5FaICvS/rVP+9myJ23IYSgdngQNUICOJ2Qwo31a2G2WBk/+zP6dGhB9zbNXJfjF+Tyt8zJcJmvq1Eftwe0BxwJT18MN7SkyGbDemSnM21eNtbDO9HVjHbkCwsJIrHE1d+klDRCgl2v3nh7efLSs9rFdCklvQY8Sc0I56/C23bspvEN9QgO9HdMs6amoAsJdZYvJARbWtkH7ejr1cNv+gxsWVn4vzELS2yslk+vx3fGC1BcTNHGDS55LOnZ2q/beh1YbRgjgjEnaVcVihPSMEWW+CU+IghzUgbCZHT5xdYUEeTI45jWuCGWE84v1frQYKypqXj26HrFV4vd27fFHHscW4Zz+9iSU9CHOuviYtzKKC8ugD7ceeVZHxqMNTmtdFYA3Jo2xNSoPt59u1N8KBZDWChFhqOEzvofsqiYvLWuV1uqso6LE9IwBtr3AykpOhmHV8sbAPBqeQP+fTpgCPABnQ5ZbMZWVIwxPLjM9imt6GQcJwfNoOU57UF0stj55fRS7c13wjNkTpmEzK74lgNrquuDlgzhwZiTXOvWkpiKMTKEgj+daSz2NJZkrezWtCxy1v+GR/OG5O88RPGpC5z7z3SanFxL/k/b8OzgvN/PEBaMNaX87Xcptpw8Cnftw+MWLZbMSXe5yit8ApG5rrc+6CKicOundYXC0wdD/eZaf3F8N5b9W7Hs3wqAsdN9yBzndrAmpWAo0eautMw+D96Fzz3ajxhFh2LR+fq4lNmc5Nqur6b9BfbtgH/PNvh1bY3B3xuAZ/Yt5Mi6nUgJnz7yKgCjtr1N5rmKH6QlbZLD3/1O+2F3sG/lVpch1ic2X+6w9M9VmT653H3E3icXbvyJol+2ueQJC/InKdW5DZPSMwgJdB1Wu3rT7wzp30M79kWEUCM0iNNxSdzYoC6gPbyrcb1aBPk7j5kyu5y2XPrYFxmFW/+R2nxPHwzRWltGr8eWmQL52jHZenQX+pracNwwXw8Ss53bNSm7gBBvD5e4Yb4e+Hua8DAZ8DAZaF07mNikLOoEOYex+7qbCDOYydN7crGUJdvqReaENIyRIYB2u4gxPAifTi2p/fooEAJ9gA+5vx0g64ffHPM9b2rA2VHOK4NeTethM1sqtU8UnojDcH8Xx3S3WmGYk7X6s6RmOcpWEHuOkIe1e+qNQb6EDu6DMOgwBPoSMeo+bEVm9F4emCKDafLj2+jcjViz8jBFBmMMDcCSloUpIojiCylYM53fgQpPJeDZNArvNo3wvLE+jde8ru2bQmDw9670ccRBSopPXsCjufa8KY/mN+DT+xb0/j6IEseRK+mTC/cdo+jYWYzhwWR/9zMBD/aqdF8fMKgvAQ/2xhDsT3Fcij3tYUdfD1BY4t7rq+nfwNlPWpyjMdoCW+1/G4B7gLL3Gij/OuqKcfU4K6X8Hehp/7cH7epxI6BBOel7As8KIfYCWwB34OJTVzZIKUseCUp/LmmjlDJLSlkIHAbqoO3cP0sp06WUZqDs41/LWiGltEkpjwOn7OUuvex1QFchhBtwO7BVSllQTqzSbgOWAUgp1wIZFSWUUi6SUsZIKWOefaw/5xJTuZCcjtli4Yff99OpVWOX9OHBfuywP80wLSuHMwmp1AwNRErJjPe/ol5kCI/26VhmObqgCIR/COj16G/sgOXoLpf5BbNGOv5ZDv1O0Zr3sR7ZCUY3MNmvPBvd0EffhEw658jXrGEDzl1I4EJCEmazmXWbfqFLB9d7b7NzcjGbtV+Pv1y7gdbNm+Lt5bz36fuN2+jTzfWHS8vRoxhq1EQXHg4GA25dulL063bXdQoNxW/Gi2ROn6o91GXY4xRt34Z7z174TJyMzM3BmpiILb1sU8r59SCBfbV7G4Pv70LG+j8AyFy/k6D7tC8CXq1uwJqdjzk5g7y9x3GLisBUKxRhNBDYryMZ63e6lvnkafRhoegjtDJ7du9K4S+/4dG1EwUbNpcpQ3k87Pcil1R85CiGWjVc42777YriXSougLF2DQw1tLhevTuT/3P5cYsOxZL1yZfEP/gUeZu3431nd4JnTMCWnYMlPhFravXVcd7e47hHaw9tEUYDAf07OZ6yefy+qRy+5UnOjHwTc1I6SXNXkb//BNacPCzJFe52AGXvZ7NYrqi9Zb3yMtYLF7gUy1HnsHKMBvzuuI3cja7DSnN+2oF//64AeLRoiC0nD0tKBsLDDZ2X9iVbeLjhdWsrCo9pwzD1Jcrs2ak90mzBEGnffr0q3n6l6QL80NkfGCPcTHjc3Arzae2hebb40+gCwhB+waDTo298M5bje1zyF8yf6PhnObqToh+XYD2+214w7Yu/8A3E0LA1lsO/O/IVHYrFULtGpcucs/xbEp+aTOLjE8jfvB3vu3ricXMrx5UQcznburLt78Kry9gX8wT72w3j+GMzAXij+TBi1++i1QAtfY1W0bh5e7BzSdlbTgLqOH/su6F7K9JOaveceoU4t1lk83qXXdd/qsr0yeXtIz4TJ2M9d5aCVa4PCARoGl2HswkpXEhKxWy28MMvu+kcc5NLmvDgAHYciAUgLTObs/FJ1Cxx68e6X3a5DKMGsMWfQhcYrh37dHr0TdthObbbJU3B3PEUzB1HwdxxWI78QdG6j7Ee+xOZlYa+RrR2jzGgi2qKLVW7TaZpZADn0nOJy8jDbLXx46HzdLohwiVu5xsi2XMuFYvNRoHZwoG4dOoF+5CeV0R2ofYjXKHZyrebtxMU7nwgWMCdt5K9wbWvyP7pDwLv1dqgZ8uGWHPySX5vFbF9xlJw5DQFB05gsP94eHG+OSkN73bOH8gLTydUep9IXbUZvY8n3m0bo/N0x6ddE5KWrAOc9/Vnrv+DkEd7UxB7Dq9WN1AQe5YDNz/O/raPY8srJPmTH0j9dD2B/ToS99oyDvcaR/JHa5EWC0H3dSbo/i7k7TuONSdPe0ZGieHx7lER5Px+CGt6LvtaDyVz/U7iZ6+k8FQCZybNq/RxxMFowO/uLhQeOgHAmQGTOdFpCHFjXseSnE7q/BUUHjh+RX1ycVwSprra812CRw0ESaX7+oxlazn9wESKzyeRu3kn/v27og/yw6NFQ0eMlE9cR5tUdlvqPNzQ2e9z13m4XQxzsETI7sBR4NIHt7/B3z1M+t84lFpdMa4eF2/oE8ArUspLjSu8mO5eKWWsy0Qhbi4Rq3Ts8hSV+NuKtn2v5i1npcfMXPzsWLaUslAIsQXohXbluDJDTCr95BWDXs+UwXcx/PWPsNkkd3dqTXTNMFbYO9kHut3Mk3d3ZfrCVdz77GwkkrEP9iLAx4vdsWdY88seGtQK54Gp2usORj3Qkx72Z2wVr/kQ98HTtNev7N6MTL6AoY32OgvLzg3llgdAePvh9pD2ZFGh02PZ/wvWE86rHgaDnqljnmDYM89jtVnpf3t3oqNqs3y1NszqwX69OXXuAlNnzkav01Gvbi1emDTSkb+gsIjf/tzH/yaUuhBvs5Iz5x38X3sTodNRsO57rGfP4H7HXQAUrvkWr0cGo/P1w2fMOC2P1UrG08Nwv70vHj17IYuLsCYlEbDwffI+WOwS/sLLS6k3bwI1Jj1E/qHTpNoftpO18U/8urbmxu3ztVcdjLe/OsJq49xzi2n42f9ApyN1+UYKj7k+fTt/wyasickEv/Ma6PTkrVmHzs8PabbgdnMM+V9/hy4wgNCPFiC8PMEm8X7wXpIGPobMz0e4ueHetjWZr73tWhdWG5lvzXGJazl9Bs/+d2rLvdq4QNorcwmf/wrodOR88yPmk2fxuf8OAHJWrkEfFEDk5++h8/JE2iR+g+7hQv/H8enfG587e2ArKsaSkEzk8gVkzPnQJXZV1nHh2QTcaoZw05EvKD6XyLln5hA0SLvPK23ZD2Rv+pPwsQMIG3EvgUldODvR+cqPunMm4N2+GYYAX5ru+ICEWZ+TvvwnAvrdSvCjzqHU2a/NvKr2BuA77b8Ym7dA5+dH0BcryVvykSNu9I8LyFy1gaLj5wgYeDsAGZ+vI3fLTrw7xxC96X1shUXET9a2jyE4gFrzp2mZ9Xqyv/uZvK3apQa/OzsRMEjbPtbkVFL/+wZh9u2Xu9q+/e6zb79V2vaL+EzbfkiJ78P3EHfP4+iDAwl+cRJCpwOdIG/9Vgq22b/MSRvFGz7BfcAz2itu9m9FpsZhaKl92bLsufSPPO73jEJ4eCOtVop+/AQKSwyZtdpIf3XuXy6zPjQYhMDbx9tl2Q2WPseZZ97DnJRR+fZXgeOb9tJh+J1MO7EEKSWHVv/K3hXaLQkDP36G7yYtJjcli7tnPYXJ2wMhIOnIOdZO09pAkz5taT2oOzaLFUth2eGl/9+e+d+r7Nyzn8zMbLrdPYinhz7CvXf2unzGv9AnG5vdiEfPXlhOnSRgofZWgpJ9skGvZ+rjDzD8xfew2iR3d21HdO0IVvyoXVl+oNetDLu/N9PnLuOecS8jJYwd1I8AX237FxQV89u+o0wfNtC1zNJG8Q9LcB84yfHqMZkah6GVdpJi2V3xSB5b/EksR/7A4/GXwGbFlnQWy57NuPUejEGn49neLRj+2TZsUtKveV2iQ/1Y+af2o/X9retTL8SXDvXDeWDhBoQQ9G8ZRXSoH8eSMpm+ehc2KbFJSc8mNdHvXQddBwOQufYXCo+fJ+hhe//26Q9kb9qFT5fWNN660P66Ju05n14xjQm8tysFR85gDAvgpuNfYk5K58zw19C5Gakx4wnc6mon3WcmzcOalVe5faLYQsLslTRc/gIIyPntIFnrdxLySC+CH9DqsMaUR9C5mfBq1ZA6DWtzZrz9GaRWG1mb/yTkoZ4E3nkract/cvTnCXO/ov6CZ/C8qT4+7ZpRdD6Z02PfwbtdU2pMcG7DM1MWUBh73qXMiQtXE3jXrX/pWN1o/yrM5xJJeHZ2mT7ZOvohgp66H7/kblfWJ/e5FWF/mJpPl7akvf/VX+rrU+ctJ3zGcOr/MB9diYenpS7f+Jf6N2OIP9EfTAZAOG9l+6FEtQxADaO+boh/6tMhr1X24c1rpJTNhBA9gReBblLKXCFEDcAspUwWQpwBYkoMpfYFRkkppRCipZRyj33odIyUcqQ9dunPJZdVet4a4E20BwVsRxtinQNsBA5cTFdO+T8GQoE7gCjgZyAarWOIKZnPPhT6cSAGqC+lLC4TUEvXGZgopbzD/nTqZCnlS0KI24HvgRAp5SXHvxbu/LLKG6p7G+2W6LzpD1RpXK8XtV/9zQlHLpOy8owRjUnu1unyCSsp1H5/7c4a/as0bps47f29ce27VmlcgBq/baq2uACnm/eo0rhR+7QfWaq6jkGr5z21+1V53ItDqau6zV1sb4frl321z1/V5ORazrSo2m0HUHfvBvJeGVzlcb2mLAGotjJXV3t7oc4VPTeyUv579qpf0nBFzKmnLp+okozB9aq1Ty46WPGPs1fLrVkP8l4aVOVxvZ5bRsGyaVUe12PQywDsrXNXlcducfbbattHdtW8+/IJKynmgvYatuo6VldXn1xdcaHa6uJqLir9v1tYc9A//iRu2IVlV12XQohAtHdJ1wXOAA9IKTNKpakFLAXC0S5SL5JSzrbPmwE8AVy8x2eqlPJ7LkENpa5GUsr1wGfAb0KIA8AqoLx3QbwIGIH99odpvVhOmqstQxwwE9gB/IQ2xDrrkpkgFu2EeB3wlH1odnnWow2N/qmik+JyPA/cJoTYjTaE/Nxl0iuKoiiKoiiKUoIU//x/f9GzaLeJNkC7sPdsOWkswAQpZWOgHTBCCNGkxPy3pZQt7P8ueVIMaih1lZNSngGalfg8G5hdTrq6Jf4uAIaVk+Zj4ONLfHYsq5x5d5QI9ZmUcpH9NUtfo53QXsp2KeW4S5XFPs0MXPq9L1q6LWj3TiOlTEM7Ib5oXDlZFEVRFEVRFEW5fvUDOtv/XoJ2LjG5ZAIpZQKQYP87RwhxBKiBdiGw0tQV4+vDDPuDvQ4Cp9Gelq0oiqIoiqIoivJPFGY/8b14Ahx6qcT2W0xboo2SvWik/ZW5HwohAsrNWIK6YnwdkFJOLD1NCDENuL/U5JVSyv9c7XKEEL2A10pNPi2lrPobeBRFURRFURTlOnUtPPW55KtX7RZJKReVmP8T2v3BpVXqgQVCCG/gS2CslPLi+/Dmo92eKu3/vwWU8+JyJ3VifJ2SUr4MvFzFMX8EfrxsQkVRFEVRFEVR/tXsJ8GLLjG/e0XzhBBJQogIKWWCECICSK4gnRHtpPhTKeVXJWInlUizGFhzufKqodSKoiiKoiiKoijKP8m3wMXXQQwGVpdOIIQQwAfAESnlrFLzSr5EvT+u76cul7pirCiKoiiKoiiKcg25FoZS/0WvAiuEEEPR3mJzP4AQIhJ4X0rZB7gFeAQ4YH+eEjhfy/S6EKIF2lDqM5TzoOPS1ImxoiiKoiiKoiiK8o9hf5NNt3KmxwN97H//QgXvnZZSPlLZZaqh1IqiKIqiKIqiKMp1TUgp/+4yKMqVUA1VURRFURRFqW7lXoH8p5lba9A//rvxyPPLrom6vEgNpVauCYm3da7ymOFbtwBwunmPKo0btW8DAKm9OlVpXIDgH3/GnHqqyuMag+sBsLNG1b5Zq03c1wAcrHdHlcYFaHZqTbXFBTh6Q58qjdvo2PcA7K7Vr0rjArQ6v5rt4fdVedxbElcB1VcX26qhzLcmrmJi3YFVHvfNM59XeV8Bzv6iusr8e+Q9VR63XfxX3FPnriqP+9XZb6s8ZknJ3aq+Tw7dWL19clLnzlUeO2zLFs60qPq2XHfvBs63KTPq8S+rtXMjAFvCSr9h8q/rnLSy2vrkHdWw790crz1wt6rL3Oq89kyj6uqTqysuVN/3lmvBP/6s+BqkhlIriqIoiqIoiqIo1zV1YqwoiqIoiqIoiqJc19RQakVRFEVRFEVRlGuI7Zq6e/faoK4YK4qiKIqiKIqiKNc1dWKsKIqiKIqiKIqiXNfUUGpFURRFURRFUZRriO3vLsC/kLpirCiKoiiKoiiKolzX1BVj5ZphatsW39EjQaenYO1a8j79zGW+vnZt/J6djPGGBuS8/wH5Xyx3zPO871487rgDBBSsWUv+ylWOeR4dYgic/DRCpyPn63VkfbjcJa6xbi2CX5iIW+No0ud8RPZSLa8+LISQlyehDwoEaSNn1fdkf+b6/jtjTFu8nhqF0OsoXLeWghWuZXbr0h2PBx4CQBYWkDtnFtZTJ8Fowu+tdxFGI+j1FG/7mfxPPrriunpu5iy2bv+DwAB/vlm2wDFdmDzRewZoyzZU9usAACAASURBVJNgy0tFWorK5K83ZyyezaORZit5e49zdvJ8pMV6xcvX+3tTf/4Ex+cbtrxP+hc/kPXdVhpsmE/RqTgACvbGIovNeHeOQRYWceGZdyg8dFLLs/UDbHkFSKsNrFZO9hsHQNizj+F3x20ANDm4ipTFX5Ey+zNKi/jvk5WK63v7LYRPGeLIH/jk/aQvWlkmbuhzw/Du1AZbQREJz86i6PBJTFE1iHznWUcaY60IUmd/QsaS1YRMGoJ315sd85puX0jqp+tJmvdlmdg1n38C366tkQVFnBk/m4KD2vtRa785Cr9uMVjSsjjSfbRzHccNIOihngC0P/s5xUnpHB36JnkHTpeJ7VY7lIYLxmHw9ybvwCmOjZyDNFsI7NWG2pMHIG02sNo4Nf0jcv44SthDzveR1v/lE3SeHo51utq6CB7zCN7d2jnmmcICKE7KoN5LQwjs1hJbQTGxY+ZWWP5GC8Zh9Pcm98ApYu3lv8i7RX1arJ3pkqff/wbTuEsLiguKWT5xPnGHzpSJe9HdM/5Dm/s7Ma3pYwCE1I/kwTeGUbNpFOvedPYJ1dlfVEeZW2x/D2tBESfHzSX/QNn37brVCqXB/PHo/b3JP3iaE6NmI80WgvrfRuSIuwGw5Rdy+tlF5B92luWjP5eSlZbFgV/306pLDEUFRcyd+A6nDpZdxsg3x9C0XTPys/MAmDNxNmcOn6bfsP7c1k97t7DeoK9wPauSqU1bvEeMAp2Owu/Xkv9FqT65W3e8Btj75IICct6ZheXUSXQhIfg+Ow1dgLb9CtZ+R8FXZffhilTUJ1e6/G3b4jNyJOi142D+Z67ld+/eHc+BA53lf/ttLCdPlhvLo0MMgZOeBp2O3K/XkfVR2bYc9LzWljPmOtuyMBkJ/3CWdnwy6Mn/aRuZ85c6y9C+Df4TRoBOR97q78lZ8oVLXEOdWgT+dxKmRtFkzf+QnGXOfjZi9afY8vPBZgOLlaTBTzvmxWx+k6Oj3yO3nP7BvXYoTRaOxeDvTe6B0xwZ4ewf/Ds0IfrFxxAGPeb0HPb2/x8ANy2fBkCLk6tIeOvzKu+T25xeTnFSOsefeKPCfS96/nitTz54mpP2fc89ugb1Zo3E68Z6nH/tMxIXaH2uX+eWjrzNdn2IOSmD2L4TXGL+lfICBHRrScbGPVXeJ8f8NqdKYmVs2YdHvQhsBcWOeU03zuZQtzGOz6ZaodSfNwFDgDf5B05xavRsR6zaLwzFr2trbAVFnB43h3x7/dR9ayT+3WMwp2aVLtr9wAygMdAW2FWm8Mq/irpirFwbdDp8x40h45nJpD46GPduXdHXqeOSRGZnk/3uu+R94XpwN0RF4XHHHaQNe4q0IY/j1r49+po1HPODpo4i6empXOj/OF69u2CsV9slvzU7h7TX3iNrySpcZ1hJf3Mhcf2HEj9oNL4D7nLNq9PhPWIs2c9NIuOJwbh16Ya+tmuZrUkJZD0zmszhQ8j/dCneYyZqM8zFZE0aR+bwoWQOH4oxpi2GRk2uuLru7tODBbNeKjNdFhdgyYzDkhmHNTcFvXdIufnTvt7KwdtGcqjbGHTuJoIf6n7FywaIGHEP2dsPOj5n/bgdvzs7YaobSfHZRE7eMZqTd4wm+6cdmOpGcrzrk8RNnUvki0+7xDn90FQtrf3kFSBv+z6waAe5tE/XEjSoD27RtVzyeXeOqXTcohPnQOfsEn3v6ISpvmtcr04xmOrW4FSPx0mc/i7hz48EoPh0HGf6jdL+9R+DLCgkZ8Nv9vLu4fSdIxwxMr7/lYB+t+LewDW2b5fWuEVFcPjWpzg7+T1qzxzumJe+ciMnHnm+3LrO3rwbgN/qDCT2qXeo/9qT5aar+9wg4heuYXeHUVgy8wh7qCsAmdsOsLfrBPZ1f4bjY+cR/dZw0OmoMbq/I681PRtZXOxYp6uti/T3V3HmLmdd1B5/PwHdWuJRL4Jd7UdxfOICoisof5S9/Lvs5Q+3lx8AnY6o5waRsWWfY1Kjzi0IiQrn1c7jWDV1Mfe+PLTcuAA1b6yHh6+ny7SCzFxWz1jClsVrXJZTbf1FFZc5tH4kAHtvGcHpSQuo90r59Vp72iMkLP6OfR1HYsnMJXSg9oNI0fkkDt87nQPdxxP39krqvf6US74XB8/A3cudiKhIRnQaxoIp7/HkS8PLWwQAS2d+xIQ+Y5nQZyxnDmtfjFcv/NoxbdlrSyvMW2V0OnxGjyVzyiTShwzGrWu3MscRa0ICGeNGk/7EEPKWLcVnvL1PtlrJXfAe6UMeJWPkcDz69S+T91Iq6pMrXf4xY8icPJm0wYNx71r2OGhNSCBjzBjShw4lb+lSfCdMqDBW4JRRJI2YStw9FbTlrBzSX3+PrKWubVkWm0l84hniH3yK+AefwqNDDG43NnbEDZg0mpQxU0h8YAiePbtiiHItoy07h8y35rqcEJeU8tQEkh4eRtLgp3Hv0NYx/djEhdzw+hPl5qn33MNcWLiGP9qPxpKZS4S9fzD4etLg1Sc48Ohr7Ow0nkNPvOUop1dDbX2LTsdXS5+8M+pBTj79NlEV7Hu1Su17IfZ9z5KRy9npH5CwwPkjJDoddWc6192Sls3Zse9USXmT3//W8XfGxj1V2idf/BGjqmKZQgMcsSpSa9qjJC3+jgMdR2DJyiPYXq9+XVvhFhXJgY5Pc2byfOq8MsyRJ3XFJo49/EJ54Q4C9wBbK1zg38h2Dfy71qgT4ysghKgrhDh4+ZRl8v1aHeWpakKIu4QQz1YwL7eKlvG9EMK/nOkzhBATL5ff2LgR1rg4rAkJYLFQuHET7h1vcUljy8zEcjQWrK5XNvV1amM+fBiKisBqpXjvXtxvvdUx33w+HktcIlgs5P2wBc/OHVzjpmdSfOgY0mJxmW5NTaf46AkAZH4BxafOoQ8Ndsw3NGyMNT4OW6JW5qItmzC17+gSw3L4EDJXq2LL0UPogkucqBYW2AMZEHqDdon3CsW0uBE/X59y5jhjCFHxc/6zNu12/J239zimCG29dB5u1H1rJE3Wvk6TH9/Cv2fbcvP792pLwdGzjs++3W4ma81WvDu2cEnn2/1mMr/eBGhXj/W+XhhCAi65btbcfIrOJACQ/+dRzEnp+PRo55LmauLqvL0oOnHe8Tl77Va8u7d3SePdrR1ZX28EoHBfLDofL/Sl4nq2b07xuUQs8claGbfvwb1ptGO+KSyIjG+34Veq7vx6tiX9y81anj3HtDKHarFzdxzGmln+ruje0PllNnf3cQy+nhhDy+xq+N3SjNQ12glq8ootBPbWlm/LL3Sk0Xu6gZT4tIym8HSiY3rhwWPYCooc63S1dWHLKyhVKklQrzYkr9gCQM4lyu9/SzNS7OVPWrGFoN7O+oscejupa3e4/NrftGdrdn21DYBze07g7uOJT0jZuEInuGPqQ6x5xfXKW25aNuf3n8JWYqSEW7OG1dZfVHWZw29wfsnP3X0MvZ8XxtCy+4BvxxtJs9drysrNBNjrNXdXLNYs7Qpvzu5jmCKCXPLlZObi4e3JFnubPbYnFi9fLwLKWcaV6NjvtqvKVxmGRo2xxMVhsx9HijZvwq1DxX2y+fAhdCFan2xLT8dy/DigXYm1nj3r2l9fRsV98pUzNip1HNy0CbdbXI+D5kMly3/YUf7S3Jo1xFKyLf9YTlvO0NoypdoygCzQ+g1hMIDBgLQfn0xNG2E+H4c1Titj/obNeHQqJ+7h2DL7SHk8OjnXL/vP4xh8vTCV0z8EdGxGyne/A5C44meCb28DQOg9HUn9fgdFcalanaRmA+DbKpq8o+cc+auvT770vpdu3/dSS+x7lrQs8vadcBml5d0ymkL7ca+qy1taVfbJeh8Px7SqiJX12yFHrIr43HIj6Wu1r9+pKzcT0EsbseXfqy1pq7T6ySu1XXJ3HMaSmVNeuCNAbIULU/51rosTY6H5f1tXIYQeQErZ4XJpq2vZlSGl/FZK+WoVLLvCepZS9pFSZl5tbF1wCNbkFMdna0pKhQf80iynT2NqfhPC1xfc3HBr1w5daKgzVmKJuMmpGMKCywtzSYbIMNwaRVN04KizzEHB2FKcJxK21BR0wRXHdu/dF/POHc4JOh3+894naPk3FO/ZhSX2SKXLVR5h8sTgXxO9bzjW3JRLpzXoCbq3E1n2X8AjxtxHzvYDHO47idj7p1Nr+mB0Hm5l8hmD/dG5GR2fDUH+WBJSMQQHYKoVRv3vZhP1+Su4NayLOSHVkc6cmIYh3P4FXErqLnmB+qvfIWBAL2fs8CDMCVq5A+7vQf6eoxjDXL+0G8KD/lJcAEtiapm4xrBgLCXaiyUpFWOp9uLbtxPZa7eUyueMk735T8wJaRjDXWObwoMojneWuTghFVOpNOXxaFwXgOi3n0bv50VRQjpupU5iDIE+WLLzwKr9fluUkIYpItAxP/D2trTcNpvGy6ZwYtw8TBGBLmUx1o7EHJfsEvNq6yJ43KOOv8++vhxTRBBF8Wkl1rty5TeFBxLcpy0JS9a75PELCySzRNysxHT8wgMp7ZbBvTj005/kpFy+e9KHBldbf1HVZXYv8YUUoDg+DVOpWIZAH+3k116vxQlp5ba50IHdydy8p+x6GPSkxjvrIy0xjcCw8tvsQxMHMeuHd3ls+lAMJte7uEzuJlp2alXhulQVfXCpPjnlMn3y7X0p/mNHmem6sHAM0Q2wHDlcLeWsiC4kBFuKs75tKSnoL3Ec9Ojbl+I//ih3nj607P5b+oeaSxdGR+TyBdTatJLC33dTfFBry/qQYKxJJfaRpBT0IZWIKyUhc18nbOl8vPr3LZO3KCENtwjXdmwM9MGSna/dHgMUxTvTeNaPxODnRYuvZtB6/WuE3a/9AOMWHujS71RHnxw1awR6P6+/tO+5lsVZ3uCHeuFzW4ty0lS+vCGD+zjL5edVpX2yvtT3g78ay5xe7smrM1aAa72aE1Id27V0HWrbvGz/qlzf/rUnxvarvEeEEPOA3cB0IcROIcR+IcTzpdIsFkIcEkKsF0J42Oe1FkLsE0L8BowoEVcvhHijRKxh9umdhRCbhRCfAQfs03JLzNsihFglhDgqhPhU2C/XCSH62Kf9IoR4VwixhgrYr65+IoTYJIQ4LoR4orxlCyHchRAfCSEOCCH2CCG62NPtEEI0LRFvi309/yOEmGufFiWE+M2+fi+WWv4zl6jDi/XsOhbJmfeMECLY/vc0IUSsEOInoOGVbdBypl3hFVTr2XPkffY5gbPeJPDN17X7rawV3y8rK3FlFkB4uBP61n9Je2M+Mi+/xIxyCl1BaGPzlrj16kveBwudE202Mp9+nPSH78fQsDH6OlGVKldFZHE+lswLWLOT0Hle+upOnZnDyNlxmNw/tJNyv9taED7iHpqun0WjVS8h3IyYalTwxayc9bcVFBLb8TFO/h975xkmRbE14LcmbM45EBckCEiQpIISBAEDiKLiBVFBUESRICoYUARRUURBwBww4jUgAhIEERQkJyUILGHZnOPshPp+9OyEnQF2YfiUa73Pw8Ns96lTp09Xne7qSjeOJX36OwS2SEFUb1jb/X9k0CQO3/QIqfc+Q9TQGwjq0MJDHxYr5dv+9CgLXnvDa6O3WhqnYm8iLjJGAyE9O1G8fEO1dM6Eed/8fBrdnsrPVhazP15OyW97AKjMzKfh1GHe053BHwB5y39nR9ex7L/nJeo9doeHfECLRpiPnaqm05vKs/siZ7ZzyGzivX28mlab+5ky7R6OTlukzUk8S5rqfgmLi6R1v05s/OBHL0Z44RzukYeK08ULfGzzWe65XeisMmFXtiRucE+OT6/ZUGdv/vjkpY94qMdoJt00npCIUG6+/xa38x2u7cj+rb758HdmahGT27QlsO/1lLy90O24CAgkfOpzlLz5BrKszHvi/09OU/6MbdoQ2K8fxQsXej1fs/JxBmw2Tt1+PyevG4xfy6YYGzWw6625jd7IHDGWzKH3kz32CUJu7Y8uwrOX3bMYe6s39lN6PaGtU9g95AV23/E89cffSmBKYs3sPM+YbM7Mp94zd58mXS39X008c+E3BDarT0gnlylW52jvvi7OaRINpw7zcUw++3Wel67qnKlcn2fZ/CciL4J/Fxv/64tvNQXuAb4FbkWbOC+AJUKIq4HjwCXAYCnlfUKIL4FbgEXA+8BDUsqfhRAvu+gcDhRKKTsIIfyBjUKIqq6KjkBLKaXnygLQFmgBnAI2AlcJIbYCC4GrpZRHhRCf1eCaLgM6A8HADiHED9XzFkJMAJBSthJCNANWCiGaAJ8DtwHPCCESgSQp5TYhRCsX/XOA+VLKj4QQrh8Eett95c2HTYF7pJTuEzm9IIS4HLjD7g8DWmN622lkRwIjARbdOohbb7jecU4fG4stJ8dbMq+U/7CM8h+WARBy3wisLl/d9QnOhp0+LgZrVq5H+tNi0BP36jOULPuJsjXuDQBbTja6WGfPtC4mFluup836himEPPIohU9OQhYXeZyXpSWYd+3Ar4P3YctnQxcQhi5Ae7mwFGWATfsoIC0VCL0RTjOYImncbRiiw0gdMd95UAgOj3yRisPujaQGr44huGUKlRl5HLrrecw5BdgqnItjWHILMCTGYE7PwWofrlSx9zDWwhICW11C6S9ab5QxIRpLZp6WJkv735pbSPHK3whs3YSyLfswZ+QS1Eb7nnJi3Cyi77kJs122CnN6DsZEZ09DTfUaE51lwZAQ46k3IweDS3kxxMdgcSkvIVe3x7TvMNZc9548v6YN3P42JkZjznTXXZmeg19SDKVVaRJjPGSqiBnWj5jBvQAo26UNz838ZDXNP34CnUFPZYZ7OktuEYawYNDrwGrDPzGayox8D71Fm/4koEE81pJy/JKc/rNm51N5PN1N9lx94UqdBweQ9dV6/JOcPQh+iVGYqtlvPoP9oa1TaLZQmyteNcTyiV/mcGjDXiJc9IYnRFGU6X7NyS0aEN0ggcd/1ubqGQP9eHzdbGZ2G4c3rJnZFyxejFv2Aid2HTkvm68c2otOg3sQGhtB/kn30SB+SdFUVtNlyStCH+70q19iNJUuZS6oeX1SZo1m/5BpWPK1YZjxd/cB4MkPnsZqsRKTFIs22hCiE6LJz/Iss/lZWr6WSgs/LV5N/5E3u53vcmNXNixZT4drzy3G1RRr9Zgce5qYnJJC2IRHKXhiErLIJSbr9YRNfY6KNasxbfjlgtrqDVu1kVK62FisXp6DhpQUwh59lILHHnO33wVrZrZH/bVm16IsV9lUXErF1l0EXtVe05uVgz7epY7Ex2LNqbleW04uIYP6EzygH/qoSCwZmW7ntbrvLT4EIfQ6pNWGf5JTxpSeizmvCFuZCVuZicJNfxLSor42ssalrl2ImJz1ySqafjQFYdRjrmXdq05lei5+LvbqQ4Mo35dKUJsmlGz+o9b2OuyotthU7M1dzjsmR1zVgujrtPJQ1VCN7tOB3BVbzltXndH9Kdt/nNwVW7xfTzW/Gl18UN2H2j33fA4q/t38z/YY2zkmpdwE9Lb/24HWEGuG1sgDOCql3Gn/vQ1oIIQIByKklPauHT520dkbuEsIsRPYDES76Pr9NI3iqnMnpZQ2YCfQwG7HEZc0NWkYfyelLJdS5gBr0Rqq1fPuUmWzlHI/cAxoAnyJtsIeaA1kbytfXOViR/XrPp0Pq/xcE7oC30gpy6SURcCS0wlKKd+SUraXUrbvmZOLvk4d9IkJYDAQ0LMHpo01n8Kti9BemHVxcQRcfTUVq9c4zhnrJWNI1vQG9+lG2c+/nU6NBzFTJ2A+cpyijz1Xs7Qc2I8+uQ66eE23f7ceVG7a6G5XbBxhT0+j+OXp2NJOOo6L8HBEcIj2h58ffu3aYzlxnHPBVlHkWHDL7ZOp3k/7W3oujxAz+FrCu7Xl8IOvun1RLfx5B3H3OD9QBLXQerFTx89lX+/xHLpLW1ymYOUWAps5F1wpWvM74TdcTemWvY4Frox14xF+RkKuuAyAwDZNsRaXYcnORwT6owvWhoKKQH9CurTFdFCbs6wPD8EvpY6m2Gol/IarKV7tPtyxaM1mIm7uUSu95bsP4t8gyaEj7PqrKVnjXqxLftpM+M3aQh4BrZtiKynFmu18sIbdcA1FS392SxPc9XLCrnPOYxRGA5E3daVwlfsQx8JVvxN1S3fNr22bYC0uxZLl/aGd8+Ey9vcZx193PUfBj5qN0X07UZmZj6W4DHOWZ2O08Nd9xNygzZmOu60beT9qLxYBDRKctrZqiDAaKFi/W+tVqbLZ388nvjDWT3L7O3/1NnJX/E7cbd0ACG13CdbT2F/w6z5i7fbH39aNXLv9Wzo+yJYOo9nSYTTZ32r164WuY9m3civtB2prCdRr25iK4jKPocd/rt3Bcx0eYEaXh5nR5WHM5ZWnbRQDmPYduGDxYna/J87b5l8/XsXsfk+w6ZPVZBx0xpOQdk2wFpVh9lKeijbuJdru19hB3cm3+9UvOYYm70zir4fnUHHE+VEk84MVADx/93OUlZTTzV5mm7RtSllxmaMR7IrrvONOvTtz/IBz/YGg0CAu7dyS31d6Dln2NZb9+zEk10GXYI/J3Xtg+rVaTI6LI3zqNApfmI715Em3c6ETH8N6/BjlX315wW31hvnAAfR1nPYH9OiB6Vf356AuLo7wadMomjHDw35XTPsOYKiXjCHJXpavq3lZ1kWGowsNBrTYENipHeaj2voMlX/sx1gvGb1db1Cv7pSvr9mzWgQEIIICKVn8HVnDx2I5lU7FBmfcCbv8EizFZVR6iQ/5G/cRe6O21kTCbdeQY2845azYQnjn5gi9Dl2gH2HtGlN2KI3iHX+5xbgLEZOj+nbCnJV/xroXZa97MS51zxslO/8iIMUZP6MGXI0hMpQKl7pUG3urMFSb+5y3Yst5x+RNl97LxnqD2VhvMIW/aY323BVbfKKr4limQ9fpKP51L1HXazMZYwZ1J3+ldl8LVm4h+lbNP8FniImKfzf/6z3GVR/OBPCClNJtTJEQogHguleNFQi0y59uBIBA60l2G8cmhOjmkp83qudjoEbjQjyoblfV3655e9UrpUwTQuQKIS4DbgdGeZPzkkeVztP58EzXXVP9Z8Zqpei1OUTOehl0OsqXLceSmkrgTTcBUL5kCbqoKKLfWogIDgKbJPjWW8m5axiyrIyIac+hCw9DWiwUzX7NsTgJQO4Lc0mY/wLodBR/+yPmw8cIHXQDAMWLl6KPjiTps3nogoOQNkn4kIGcvHkEfk0aEnpjLyoPHiHpC22FxPw33nPabLNSMu81wmfM0rYGWbkM67FUAq7XbK74YQlB/xmGCA0nZIz2YiutVgofGoUuKprQiZO1RqROYFq/DvPmmr+AP/rMTLbs2E1BQRE9Bwxh9PCh3HLjdej8g9H5hwISKSXWYvev8cb4SMyZ+TSYeT+mk9lcukSbep6/bBOnXvuSU68tpt6z99Ji9WsgBJUnszg0bLpH/unzvqbxAueaauF9riL/ix8xxkRSb+P7SJvEmltA2qOvEXJNO5qsfRtbhYmTk7ReMENMBPUWPAmA0OsoXPIzJevt85yfHomtqBRddDjN9yym4s+jmA4dJ/LOvpqtny6nZO1WQru1r5Xe0J6d0IU452WKAH8q/zpOxB3a/KuCz5dRum4LIdd0IGX1u9jKTWQ8MdtNPvjKtmQ89YabL+KffgDh55xvfdmuj8mc/zUVB08QM0TrfctZtIKin7YR3qM9LTYswFZu4tgEp54GcycQ2rklhqgwWv7+LumvfEbuF6tJnjzM8XGi3uN3YErL4dAYZ7rmn0zm8Pj5VGbmkzrtY5ouHEe9x++gdG8qmZ9qH4eib+hM3KBrsJkt2CoqOTBqtrZt0+R3uPQTbTuTwq9X+cQXcRPvwa+hc0X4w0++T2VGHlE929F+01xs5SYOPvKm43yLTyZzyMX+ZgvHUf/xOyjZm0rGp2s4E3+u3UGz7m14/OfXMJeb+OJRZ+ga/v4kFj/2NkVneCkKjQ1n7JLpBIQEOoYjioCACxcvLpDNbTbNx1ZaweFxcx1yTT+ewpGJb2LOzOf49I+5ZP546k66k9K9R8n6bDUAdcbdhiEy1LGirrRY2dt3kkPHzG9eIjQyjLDIUN7f/jEF2fnMnfi64/yUD57mzUlzyc/K45E5EwiLCkMIwdE/jrJwsvMed7quM7vW78BU7rltnM+xWSl+4zUiXpyF0OkoX26PyTfYY/LSJQQPHYYuLJzQsfYPJFYr+aNHYWzZisDe12E5cpjIhe8AUPru2zXO+nQxuVZYrRTPmUPky9pzsGL5cqzVnoMhw4ahCwsjdJzT/rxRXh71Vht5M+cSby/LJd/Zy/Kt9rL8lVaWEz/VyjJSEvafgaQNHIE+JoqYaZMQ9udT6cr1lP+y2aE3/6U3iH39RYReR8mS5ViOHCN4oKa39Oul6KIjif9wvkNvyB23kHH7vegiwol5SVs5WRj0lK5YQ/H7nxJ+v7YdWZNX7ufA2HmOS2j1yRMcGL+Aysx8jjy/iEsXjqPh44Mp3nOU9E+1xRfLDqWR99NO2q99BaSN9E/WULpfa8RXpOUQWD+egCb1sJaUEdy2KSEdtak1vojJdR67k8q0HA4/NMeRzrXunZj+MY1d6l62ve4ZYyNoufxl9KGBSJskccQN7O72MGmzF9Notrb6vyE6guz3l+JXJ56YIX18Yi/A4affx5xV4LOYXJmujRbwlS5psTp0VRHQKInLD3/ByRc/IfOtJZyc/hEpb04gedKdlO07So7dr4VrthHe43JabZyvbdc03umflHnjCb2iBYaosKpDw4F3gZuBN4BY4Ae0jq1aVtwLh+1cWhGKMyJqOz/qYsHeYFsqpWxpHwY8DegppSwRQiQDZiCoSsaeZiIQIqWcKoTYDYyWUm4QQrwIXG/XNRLoBwySUprtQ5TTgA7AzKm+zAAAIABJREFURCnlDS42lEgpQ+yNZsc5+3zercAXwEGgq5QyVQjxCRDuqqPaNU0FBuAylNr+u0k1/eOBFlLK4Xb7VgFNpJQm+/DoK4C2UsoWdvm7gfZSyjFCiCXAl1LKRUKIB4CX7ddQIx+e4X6kAu2BesAHQCecQ6kXSilnnSl9xtXdfF5QE9avA+Bo614+1dtw1yoAcq67xqd6AWJ+/Blzjud+iOeLMSYFgC3JN59FsnZ0SNP2ad2b4rVInxctjyy9YHoB9jfpdxbJ2tHsoDaUf3vd/j7VC9DuxHdsTLjV53qvytC2ablQvvjlAtjcNeMrJjYY7HO9s1I/83msAGe8uFA2b0oa6HO9nU99zcD6N/lc79fHTjuAyCdk9fR9TI5bc2Fjcma3bj7XHb9uHaltfF+WG+xcxYkOPc8uWEvqbtEaSeviB51FsvZ0y1x8wWLy5gtQ9zqd+hrw/XOk3Qlta6gLFZMvlF64YO8tF0WT86X6Q/7xjbhJxxZdFL6s4n+9xxgAKeVKIURz4Df7JP8SYAhaz+3puAd4TwhRBrj2Dr+DNgx6u30BrWy0xuq52FUuhBgNrBBC5ADel49053e0r1b1gGlSylP2xq8rbwILhBB7AAtwt5Sy6vPaV2jziKfhnbHAp0KIsYBjvN85+tADKeV2IcQXaF/djgH//xO1FAqFQqFQKBQKhcKF/9mGsZQyFWjp8vcctAZhdVxlZrn83ga0dpGbaj9uAybb/7myzv7P1YYQ+/9u56SUY1zE1kopm9kb2fPQepLPxEEppdsO6V70VwB3e0sspcyk2n2XUn6A1ouLfZ6y6+atM13kzurD0yGlbODyezrgOf5WoVAoFAqFQqFQKP4G/mcbxhcR9wkhhgF+aEOjT7O3gkKhUCgUCoVCoVCA59KpivNFNYz/ZqSUs4HZrseEEPegDWl2ZaOU8kH+4QghNgPVNqZlqJRyz99hj0KhUCgUCoVCoVCcDdUw/gcipXwfbR/liw4pZae/2waFQqFQKBQKhUKhqA2qYaxQKBQKhUKhUCgUFxH/+CWpL0J0f7cBCoVCoVAoFAqFQqFQ/J2ohrFCoVAoFAqFQqFQKP7VqKHUCoVCoVAoFAqFQnERYVODqX2OkFI5VXFRoAqqQqFQKBQKheJCI/5uA2rC9Pr/+ce/G0859slF4csqVI+x4qKgfM1bPtcZ2HMkACUT+/tUb8is7wAw7f/Zp3oB/JtdQ2a3bj7XG79uHQBb6wzwqd72J78F4ESHnj7VC1B3y5oLphfgSKvePtWbsmclANvr+ra8AbQ78R076vleb9vjWln2dZmrKm97U27wqV6AlkeWcrR1L5/rbbhrFaVP3eZzvcHTvgS4YDb7uk6DVq9n1h/ic72PH1vkc52umPau8rlO/5a9LmhMNucc8bluY0wKpVMG+Vxv8PTFlC2ovtPk+RN0/xwAdta/yee62xxbcsFi8uakgT7X2+nU14DvnyPtTmix/kLF5AulF2BL8s0+1dsh7Ruf6lNcXKiGsUKhUCgUCoVCoVBcRNj+bgP+B1GLbykUCoVCoVAoFAqF4l+NahgrFAqFQqFQKBQKheJfjRpKrVAoFAqFQqFQKBQXEf/4lbcuQlSPsUKhUCgUCoVCoVAo/tWohrFCoVAoFAqFQqFQKP7VqIaxQqFQKBQKhUKhUCj+1ag5xoqLho37jvLS4rXYpOTmK1ty73Wd3M5/sGoLy7b8CYDVauNoRh5rX3qA8OBA+j75NsEBfuh0AoNOx6ePO/fg1Ddti3//+0Cnw7x5Fea1//Wav65uYwIfeomKRbOw7v4VAP/bHkJ/aXtkSSHlsx72SLNh+15efPsLbDYbA3t1Yfitfd3OF5eW8cTs98jIzsNqtTJsQG8GXHsVAIu+X8N/V/4CUjKwd1eG3nStV7v8OnYkdMwY0Osp/+EHyj791O18wLXXEjR4MCIwEH10NLaCAsq++85DDqDucyMI73E5tnITqeNep2yvtodmWLe21Ht2BOh15Hy2iox52l6K+ogQGr05Eb+6cVSeyOLwAy9jLSzFr04cLde94dAb+fgjlP+8kYgJD6KPjEAKgdDrSbvGubehoX5dop6ehF+zxhTOf4/iRYsd50RIMFFPTsTYqAFISd60Wc7ru6IDERMeBJ2O0u+WUfzh527XdK56A69qT/RjDyD0Ooq+XkHhu1+46TU2rEvstAn4N29M3usfUPjhV45zsc+NJ6hnF3QB/lgysij6eoXXe1fn2fsI63E5stxE6vg5lLv4u87U+0CvI/ezVWS+qZXJwEsbUu+FBxD+RqTVxokpCzBEhADQ4rd3QEqsZRVgs3HgxolIkxmA5GfvI7y7dl+PTXDmU+/lhwjr2R5LbiH7eznLb4N5j+KfkuT4O+qdd8gbMcLxd03LHIAsL6d49mwshw97XP8lP71F/pcryVnwlce5xKdHEtKtPbLCxMlHX6Nin5a+yfp3sZWWI602sFo53H8cAHHjhhDWS4sJCQtmUrxkJRGjhiB0Ooq/WU7he9XuX4O6xDw3Ubt/b7xP0UeaDfr4WGKnT0IfHQXSRvFXyyj61Lmvpb5xa/yuvweEDsu2NZh/+c7brUWX3IiAkdMxfTkb677N2v0bPxcqK5A2G9isVCx4wi1N4JXtiXps9DnbbKiThCE6EltpGYUfLcYbta3jdZ4cRvi1HZBmC6ZjGaSO1+q1zqCn74sjaNSjDf4hgZQXlLD4nllk7k31yLPvSyNIbNUQhCDvaAY/TFiIuczEpQOupPP9WgyoLKvwaq+v2bDjD1587ystJve8kuED3fcrLy4t54k5H5KRk6/F5P49GdDjCo6mZTLp1fccciczcxl9x/WMaOm5/7Sv6kdNeHLGq6zf+DtRkRF8u2hBrdLqL2mjlWWdDsvWNZjXf+tVTpfciID7Z2D6fDbWfZucJ4SOgNEzkUV5mD6e6Ti8MTWbl9f9ic0GA1rW4d6OKW76tp7IZdySHSSFBwLQo3E8ozo3BmDR9lS+2XMSIaBxTAjTRzj3Do974Bay5ns+n5On3kdY9/bYyk0cn/ga5XuPYEyMod7sRzDGRiJtktxPf8R0JI3kZ0Yg9HoqDh3HPyVZSz95GGkzPgTOLyYb46OQlRashSXaueb1afji/ehDA8Em2dtvEn5xkTSePx5DRAile49y+KE5SLMFgPrThhPRox22chOHx82lbM8Rwru1pdHrD6MPC8JSUOpx7bF3X0/ihDvRBfljLS7jryFTz+k5UkWTDe+DlNhKy0FKDvcfh6zUniPnEpMjBnQD4NJ9X5Hz3hKyXvnI4xrOptcQE4kuJJDKo2lu56swRIaiCwmk0ZsTMESGULbnCEcedvq13nPDHTHv6Lg33GPec8MROh3Zn612xDw7+4DmQEdgq/3Yf4BHXWQuA9oBOz0u6v8JtV2T71E9xoqLAqvNxgtfrGHemIF8/dTdrNh6gMPpuW4yd/fqwJeT7+LLyXfxcP+uXH5JHcKDAx3n335kEF9OvsutUQzgf/Moyt95lrKXx2Bo2xURX9fTAKHD7/phWA/scDts3rqGiref9W6z1caMhZ8y/5mH+Xbusyz/ZQuHj59yk/l82Toa1U3kqzlP8+70icx6fzFms4VDx9L478pf+HTWEyye8zTrt+zm2KlMz0x0OkLHjqXgscfIHTaMgB490Nev725Hejr548aBlBTNno0tN9erHEBAw0T2dnmAY4+9Sb0X7nfkUe/5URwc+hz7uj9EVP+uBFxSB4DEB2+haONu9nYdTdHG3SQ8eItDlyk1w/E7/6XXiZz0MNljnyB7/JPYsnNACLe8bUXFFLwy163hWkXkhDFU/LaFjEH3kHHnSMxHjzlsq9Kbcdu9BPXugaFh/fPXC8RMGUPG6Cmc6H8fIX27YUyp5+7XwmJyX3iTgg88G3XFS1Yjy8oxp2U60lcnrPvl+DdM5I+u93PssXnUm/GA45rqPj+Kv+56lj97jCGyf1cCLtHKZPKUYaTP/pz9fcaRPutTkicPo+7zozR7ikqxVZpJfeAlDt32JNJsdeQT0CCRP66+n+OPz6Pu9AccNuQuXsPhuzzLb+qDL3Og7zjH36b1650na1rmxo4lb/hwSj/6iLAJE9zSV/HXdaMJv/Ea/Bu717mQbu3xa5DEoR4jSZs8l6Rpo93OH71zModveNjxAgaQ8/Z/+avfQwCU/bKZmCkPkzl6MidvHkFwn+6e96+omNwX57l90NBOWMmbtZC0m4dzasjDhN1xkzOtEPjdOJyKj2ZQ/sY49JddhYhN9vAfQuDX+z9Y//J8Xyp/71kq3pzk0ShGpyN68kPnbvMrb4HFQtrg0diKigm56TqPvMN7XF7rOl60fhf7ej7MH70eoeLIKRLGaHW82fUdCa8TQ/ruI8xuNRKkpN9L93n6Aljz3Ce813cK7/WZTNGpXC4fpjVGC09k88ltz/Nen8n8+rr3RpkvsVptzHj7S+ZPGc23rz3J8g3bOHwi3U3m8xXraVQ3ga9efYJ3nxvLrA+/wWy20DA5nsWvPMHiV57g85ceI8DfSM+OrT0zOd/6UUsG9OvFglefr31CodPK8ofTKZ9TVZbreJe7bgjWQ55l2XBlP2R2mtsxq00y86c/mDugPf8d1oUVB9I5nFvikbZtciRfDLmKL4Zc5WgUZ5VU8NmOY3zynyv46q4uSHSIK5zPlMibrsb/EvdYEdr9cvwbJvHnNaM48cQ86jyvxTdptXLq+ffY3/NBDg14lJi7+lF35oMcGfYsJ6bMJ+TKy0gd8xIAmQu1snc+MfnUi4uoTMvBdCydY4/NA6DxG2NJfXwhe7o/wp+3PoU0W6k7ZSjpb3/Pri5jsBSUEDu4JwDhPdoR0DCRXVc9yNFJC2j4wkjQ6Wj44ihsJjPbWt2NObvA7dpDrmhF9O3XUrbrIDsb3cqxR1475+dIFbaiEqTJzIkxMzk6+AmkRXuOnFNMfvcbsGnLQ2XM+pioO/vUOtZnzfuS8j2H+KP5QLfzxsQYN7m6U+4i8+3v2dPlQSyFpcS4+NW/YRJ7uowm9bH51H9hlMM/9aeP5NCQaezt/jDRA7o4Yp6dgcB63PkEaGP/NxRI5W9sFCsuDKphrPh/QQjRQAix91zT703NoG5sBHViIjAa9Fx3eVPW7frrtPLLt+6nT/tmNdJty81A5mWC1YJl5y8YWnT0kDF2uR7r7t+QJYXuaY/8gSzzfOgD7D10lHoJcdRJiMVoNNCnawfW/r7LTUYIQWl5BVJKyipMhIcEo9frOHoyncuapBDo749Br6d9yyas2bTDIw9js2ZY09KwpqeDxULFTz/hf9VVbjLmffsw1KmDNS0N04YN6GJjvcoB5H61DoDS7QcxhAVjjIskuM0lmFLTqTyeiTRbyPtuAxG9tZ65iN4dyV28Vku7eC2R1Xrxq/Br0QzziTSsaelU7tpL6fLVoNe7+zK/gMo/DiAtFncfBQfh37YVpd8t0w5YLMiSUg+9WCyUrVpL4DVXnrdeAPPxU1hOZoDFQunynwnuXk1vXgGmfQfB/uLgijSbMZ/UbKpKX53w3h3J+6/mu7IdB9GHBWNw+DvD4e/8Jb8Q3tteJiXoQ4MA0IcFISstjg8Q5X+mkrd4DeG9O2ItKAab7Yz5AJT+/gfWAu/l15WKNWscv2ta5mSJptf8xx/oYmPd0jv9ZKFw6XpCe3V2Sx92bScKvvlJu66dBzSbYyPPaKOtpNyZR/262EpKsaTZ79+KdQR187x/lfsOepQLa04elfu12CLLyqk8chx9nPYSpqvTWIsX+VlgtWLd8yuG5h08bDF07otl32ZkSdEZbXbFv2VTzCdOnbPNwmjAfOIU5r9SqTxynIqdnuE2onfHWtfxovU7wWqzpzmAX2K05hsJ4XVi2PfNRgwBflSWVmAM9ic4LsIj30qXe2PwNyKl9rKctu0QpqIy7ff208dzX7H3r1TqJcRQJyFGi8ld2rF2y243GSGgtNzkEpOD0OvdX5U27zlA3fhYkuKiPPI43/pRW9q3aUV4WGit0+nqNMaWV1WWLVh3b8TQvL2HnOGKPlj2bUKWupdlERaFoWk7zFvXuB3fm1FA3Ygg6kQEYdTruK5pAusOe/moexqsNonJYsVis5HYqAmm/CzHufzvfyG8l/szJrxXJ5f4dsAR3yxZ+Y6eU1tpOZbsAiw5hVSeyCR6cG8Kvt9AWDftei252nP9fGJyeO+OlG7fjzkzj7IdBwEoP5pO2R+pWh75JWCzEdalFXlLfwMgZ/FaIvtoeiKv60iOvW6WbD+IPjyYiB7tMJ3MAgFCryfv+41u1x47tA/mjFxyF2uxsmjd9nN+jlRRsT+V/P+uJrRXZ7fnyLnEZP9GdTEd0z486QL8MB1Lr3WsD73mcq/nE550/wgXelUr8n741elX+7tIxHUdyf1Ku6eldr8a4yIJbqvFPJNLzIu8zu3d78AZLw4GA5+dRUZxEaIaxv8AhIa6F2cgq6CEhEjnwz8+MpSsQu8v9OWVZn79I5Vr217iOCYEPPDGfxn8wsd8tcH9RUgW5Lj8zkWER7udF2FRGFp2xvyb9+GwpyMzt4D4GOeLU3x0BFm5+W4yg/t15+iJdHre8yi3PPwsj913Ozqdjsb1ktn+x0EKikooN5n4ZdteMnPyq2eBLjYWW3a2429bdjZ6Ly9ZVXKB119P5e+/n1au8pTTF5XpuRgTovBLjKIy3eV4Ri5+idp1GWIiMGdpdpmz8jFEhzvk/OrFO377d2iHNdNppzUzG1Gtx/h0GJITsRYUEvXMJOIXLSByygREQAAA+tgYD7362JjTqaqxXgBLhlOvJTMbfXy0NzXedcfFYM3Oc0tfHb+E6Gr+zsEvIRpjtePm9FyMCVreJ6e+Q/KUu2m5+V2Sn7yHghWbXGQlkTddTeyI/sTdf7MjvTEh2u3+mTNyHPpqijXN2StU0zJXRVWZc03viiU9B2M13xoSojG72ZyLocpmKWnw4XM0+u41Iu9w7xWNmzBUy/PqjpRvc9Zza1YOhvialQs3O5Li8W/WGNOe/YAWC2Shc6SKLMxFhLo3jkRoJIbmHbFsWelVZ8CwKQTcPxND+55ux/VxMVhdylxtba5KX91mV4wJUbWu467E3H4thWu3A3Bg2e/oDAZ6PzeM0b+9xua3llGUlktovPeX5X4vj+ShrfOIbpzEtg88fdP6jm41vtZzJTOvkPgYp33xUZFk5bp/7Bzc9xqOnsyg54gp3DJ+Bo/deys6nfvjecXGbfTtcrnXPM63fvx/4VGWi/K8P/su7YTl91Ue6f2uv4fKFYtAug/mzCoxER/qHKkVHxJAdonJI/3u9AJu+3gjD36zlcM5xQDEhQRw1+UN6PvOz/R6ay2JCQmEW10+VqZ7xi5jQjTmU05/mzNyPeKJX504/BvXoeLgcQACGiahjwgh9t4bAQhqrfVYn09Mjr61B5E3deXUzI8dcvoAP5p++hQtf5xF4ugBGKJCsRaWOj40Vabn4mfX45cQhck171O5BDapQ8XRDNLnf0fbLQtJfNAZ1wH8U5LwT0ki4eHbuGTxdIJaNz7n54gDKQm/8Rpi7u1PzEhnb/25xGRjQjSGGO1DWcRN3Sj4ek2tY31Yr87EPXynQ685I5fwG6/GnOEsu/qIEDe/upYT7Z46Zc1VMc9rLKzVc/F2/gENY5v45/+72FCNsb8Jew/qn0KIN4HtwFNCiC1CiN1CiGftMi8KIUa7pJkqhJhg//2oF/kqnW8LIfYJIVYKIQLt59YJIdrbf8cIIVLtv/VCiJdddI06i92ThBB7hBC7hBAz7cfaCCE22dN/I4SItB+/3C73G/Cgi45a5QkgvezWdrr6tn73YdqkJLkNo/5gwmA+f2Io88bcwpc/72TboZNnyMw9L//+IzD98KHHC8DZ8WJztcbgxh37aNqwLmvef5nFrz3FjIWfUVJWTkrdRO4Z2IeRz8zmgamv07RBHfS6GlZX6X1nOxEVRWC/fhQvXHhGOc9L8PT02ZKas/LY3dH5RTd08ECE8RyXNNDr8Wt6CSVfLSFzyP3IigpC775DO+etENTkus6m1xs11Xs6uzxkvPlVnvGaYob25eSz77K303BOPvsuMXc556wHt7+U7EXLKVj2KxHXdSbkqstOb0xtrqUmnEafsU0b9zJXw/ReP5rYZY4MmsThmx4h9d5niBp6A0EdWjhEsl7RXkortu/FL6V+teS1u2YRGEDcK0+T+/J8ZGlZ1VFvxrv95dfvbipXfuLVJxVvP0XF/Mep+HgGhk7Xoavf3CXD05SHGhsswKB32Iyp0ruMV/PPXscTH7oVabWS97U2+iGxTQog+e99s1nQZTwd7+vn1htcnWWPvsXcjmPI/esUzW907zWqd0VzLrv9mhpc5HnixbbqLtm480+aNqzDmnems3jWE8x4ZzElZc4eb7PZwrote+h9ZdvzyhdqUT8uBDWInX797qbyR8/Gr75pO2RpIbZTR84pr2Zx4Swbfg1fDr2KO9rUZ9z32mioogoz645ksfTea1h5X3cqrTaOF5S5J67uy7Nchy4ogAYLHifvq5+cIy0MenRBART8oPXANnxzkl3Xucfk4o27yXp/KfVefsghEnhpAw6PeY0/Bkwmsk8nQjtdenpbveUNCD8Dkdd1ZGenBzj21Lvul27QI4wGjj/+JmnTP3Bcx/k8R4LaX0reJ8soXPErYb2vIPjK1nbzzi0ml+85BEDBknWEdmlT61hftu0P0l9416lXJ4gY1Ius1xbVSMdp/XCmNGenE1AGnPMoSMU/F9Uw/ntpCnwEPAYko03ybwNcLoS4Gvgc7atUFbcBi4UQvYFLvMhjPz5PStkCKABu4cwMBwqllB2ADsB9QoiG3gSFEH2BAUAnKWVr4CX7qY+Ax6SUlwF7gGfsx98HHpZSXnEueQohRgohtgohtv6+7zAZ+cWOc5n5xcSGh3i9oBXbDtCng/sw6jj7AkVRoUF0b92YvanOeWUiIsbldzSyKM8tra5uYwKGTCRo8lsYLrsS/4Gj0LfwPmTYlfjoSDJznLoycwuIjXIfZvjdmo30vKIdQgjqJcaRHB/D0ZPa0NiBvbrw5eyn+OCFRwkLDaZeUjzVsWVnu/XA6WJjsebkeMgJPz/82ralYMoUZFHRaeX8kpy+8EuMxpyZp33VdpnP45cQjTlDuy5LTgFG+7BcY1ykY0iarLRow7DsWDIyMdRzzt/Rx8fW+KXfmpWNNSubyn1aD1jZmvX4Nb3Efi4Hfbzz+vXxsVhzcr3qqY1eAEOCU68hPhZrVp6HjtNhycxBH+vscTPEe+mdT8+p5u8YzJl5mNNz3Y4b7fcBIPrW7hQs14bhFSzdiH+9BIdsyea9GMKCMZ/KpnDtNoJaNgK0HmLX+2dMiHHoOyN674+HmpY5Q0oKYY8+6ihzrund5BJjMFfzrTk9x20OmTEhGovdZotd1ppbSPHK3whs3cQj77LV6zHWd8791cfFYM2qWbnQjNIT9+ozlCz7ibI1GxyHZZH7iBIRHo0sdh/JoUtuhP9tYwkcPxdDi8743zACvX24tUO2tAjrH1vQ1WnsSGfNzEbvUuZqa7M1J4+grp0cNlcN/3aletmqSR0HrdyFX9ueo2NeJXaY9hJ9y9vjyTuaQUh8JGW5RaRtO0h43VhKstznQboibZI/v99E077O4eexzerS98UR/HfE7Bpf67kSHx3hNvImMy+f2KhwN5nvftpEz06t7TE5luS4aI6mOYcCb9jxB81T6hIdEeY1j/OtH/9fyEL3HmIRFuX57EtuhP/tjxA4cZ5Wlm/SyrKufjP0zdoTOHEe/rePQ5/SEv9BWoMwLsSfzGLnh4TMkgpig/3d9Ib4Gwjy0z6Udm0Yi8VmI7+8ks3Hc0kKCyQqyA+jXkejACvWQOf9MSZ6xi5zei7GJJepGgnRznhi0NNgwePkf/szhSt+dcQUc3ou5rQspy5pwxAVVuuYHDOsH7HD+pIw9jatHqWmE9zG+Qwp+f1PLHnF2MorKfhpOwENEtCHBztiq19iNJV2GyrTc/F3zTspmoqDJwlqXh/TiUwseUX4xbmPxqhMz6V8/zH8kmIo23kIpA3/OnHn9ByponTzXvT250jxuq0EtrA/R84hJpszcjEmavem8Lt1BLZtXqNYH9K1HY2Wvk7996ZizsxDHxzo0OtXJx5jTCSNf3Au7tnk86naIpR2v7qWk8r0XPySnOVc80O+/bhnLKwhd/AP6C1WXBhUw/jv5ZiUchPQ2/5vB1rvcTPgEinlDiBOCJEkhGgN5Espj59O3q7zqJSyajGAbUCDs9jQG7hLCLET2AxEu+iqzrXA+1LKMgApZZ4QIhyIkFJWTaL8ELjay/GPXfTUKE8p5VtSyvZSyvaP39mH41kFpOUUYrZY+XHbAa65rJGHgcXlJrYdOkn3y5wvnOUmM6UVlY7fv/2ZSmOXgKiLSURExYHegKFNV6z73Ie1lc0Y6fhn2f0rpq8XOlaZPRMtLmnAsfQsTmbmYDZbWPHLFrpVW6wlITaazbu1lbRzC4o4lpZJnYQYx98A6dm5rPltO/2u9pzLaD5wAH2dOugSEsBgIKBHD0y//uomo4uLI/juu5ElJdoX89PIAUTf2g2A4HZNsBaXYs7Kp3TXIQIaJuJXNw5hNBDVvwsFqzQfFaz6nehB3bW0g7pTsFI7bogKc1tkSR8VhT46Cn2SZmdQr+5g9Zyb6w1bbj7WzGwM9bWGdUCHto5Fsir/2I+xXrKb3vL1ntdVW70AxvrJGJI1vcF9r6F03W810gtg2nsAoz1tVfrqFK76nahbNN8FtdX8bbH727+B09+RN3Wl0O5vc2YeIZ1bAhB61WWYDp/Ev0EiAIHNGxDZ/2oK12wltHNLKg4dP2M+ZyO0i5eFhah5mQufNo2iGTOwnjzpkb4KYTQQfsPVFK92r09FazYTcXMP7braNMXpV8kCAAAgAElEQVRaXIYlOx8R6I/OPhJEBPoT0qUtpoPaPfNr4FxF25AQBwjn/evTjbKfa37/YqZOwHzkOEUfu6+Aa0s7jC46ERERC3o9+lZXYtm/1U2m/NUxjn+WfZswLX0H659bwOgPfvah+kZ/9I0vQ2Yed6Qz7TuAsV7yOdsceuv1CIOBsp82OtJXp2Dl77Wu42Hd2pIweiB/3TMDW0Ul2R8uB2Dzwh+wWWy0vKULxkB/6l3RnIqCEkq9NIwj6js/6jW+ti25h7VFCMOSohm48BGWjltA/tEMj3S+pkXj+hxLz3bG5A3b6db+MjeZhJhINu/RymhuQRHHTmVSx2VI+/INW087jBrOv378f2FL+0sry5Has09/2VWeZfmVBymfpf2z7NuEaYlWls0rP6X8pfspn/Ugpi9mYz2yF9NiraHSIiGc4/llpBWWYbba+PFABt1S4tz05pSaHB9G92YUICVEBBhJCA1gT3oh5WYrUkp+3LCZ+GTnB9XIG7tStKparFjtGt/sscIe3+q99BCmv06S/c53lO06hH/DJPzqxlO45nfCru3o0CWMRix5RbWOyTkfLsN05BQnp75LwY+biBtxE6ajpwhqqzUMA1KS0AX6gV5H2BWXUn7wJEUb9xJ1g9ZXEDOoO/k/bgGgYOUWYux1M6RdE6xFZRSs3Y4xOozQTs3RhwUS1b+L27UX/rgZW2kFUbd0x79hErqgQCwFxef0HKkioHkDIm68huKffie4U0sq/tJi1LnEZGthCf72uBx63RXo/P1qFOtz5i/myKBHOXr7YxSt+o2IW68lpEtbsFq1HRQ6/IeDVw936PjjugkUbdxD1PVXOv1qfxcpWLmF6Fu1exps96s5K5/SnYfwrxbz8lduoQbogEFoHVd/OzbkP/7fxYbarunvpWryjABekFJ6G0/1FXArkICzInqVF0I0AFwn81iBqvHEFpwfQgJcZATwkJTyxxrYK/A2Prj2srXJEwCDXsfjt/fggbn/xWaz0f+KljROimHxem0xq0FXay/xP+08xBXN6xPob3SkzS0uZfzCJQBYbDb6tm/GVS2cHdSmb94i8L6pIHSYt6zBlnkCwxV9NPmzzCv2/88E9I1aIoLDCHryXSpXOj8iGvR6Jo8czANTX8NqszGg51U0rpfEl/aFmG7rew2jbruep15/n4EPT0VKeGTYQCLtC6mMf3EBhUWlGAx6Jo+6k7CQYE8DrFaK58wh8uWXQaejYvlyrKmpBN50EwDlS5YQMmwYurAwbMXFxHykbZVQ+tFHbnIOXxzLpOWGBdgqTKSOf92eh43jT71Nk0+eAZ2e3C9WU3HwBADpc7+m0YJHibnjWirTcjh8vzaIIKRzC5InDHbozZ/5GlitxL7+Ivoo+3ZN/n4krfmWyl17yRn/JLroSOI/nI8uOAikJOSOW8i4/V5kaRn5s94g+rnJYDRiSUsn77mXCBt6O1ht5L/0BrGvv4jQ6yhZshzLkWMED9S2gCn9eum56QVyZswlYcEMhF5H8Tc/Yj58jNBB1wNQvPgH9NGRJH8xF11wENImCR96Myf634csLSNuxmOIoACMCbE03PI9Zet+w7+p9iEnZkgfchatoOinbYT3aE+LDQvs2yi94fD3iafeovGiqQi9jtwv1jj8feyxedSdOgIMeqTJzLHH38QYE0Hjj552zI9q8MYEzJl5jl6Uop+2Eda9PZf+Ys9novNLe4M3JhByRUsMkWG02Pwu6a9+Rt4XqwGIvKmr90JfizIXOm6cI03eqFGO31VcsnI++YtXYTp0nMg7tZ7I/E+XU7J2K6Hd2tNk7dvYKkycnPQaoM1pr7fgSQCEXkfhkp8pWa/NeY2fNAz/htpLdGDnduRMn0PC/BdAp6P426r7d4P9/i1FHx1J0mfznPdvyEBO3jwCvyYNCb2xF5UHj5D0hbaNSf4b9m16bDYql75HwLAp2hY329cis05i6KBt2WPZ4jkXswoREo7/nRO13zo9lt0bsP7lshif1UbuC3PP3eYbrsWclk7yt+8iEJSsWId/00bEDtHm5mUv+pHCn7YR3uPyWtXxes+PROdnpMln2urlJdu1RuP2j1aReFlD6l/Vgkd2L6S8oIRvH3CWrUEfTGT5pHcoyS7khldH4RcSiBCQ9edxfpzyAQBXjb2ZwMgQek+7+7R+8yUGvZ7JI27jgWnzsNokA3p0pnG9RL788RcAbruuK6MG9eGpuYsYOG66FpOH9CcyTBtxVG6q5Ldd+3lq1ODTZ3K+9aOWPPrMTLbs2E1BQRE9Bwxh9PCh3HKj54rkHthsVH7/LgF3T9G2Hqsqyx3tZdnLvOKaYNDpeKzHpYz+eis2Kenfog6NYkJZvEtrYA1qXY/VhzJYvOsEep0gwKDjhX5aD32rxAiuvSSeOz/5Fb1O0Cw2DN2mb+BGbaXlgh82UHHoBNH/0Z7PuZ+soOinrYR2v5zm6xfat2vSynRw++ZE3dKD8j9TabpMix95X60h5aOpCIMec1Y+9edpQ4/z7UOqzzcmG2MjkRYL9V/SZo6lL1xCi2Uv4Z8cS/ZX6yhYs43yQydpPH88dSfdSeneo2R/psXbgjXbiOjZjta/vomt3MSRcXPBauPIxPk0emMs7fZ8iMVlocSYIX3I/WI1IR2aE9ymCc1XvY45M5cTUxbWyuaq50jzZa8CYIyPQSKp+9okzJnOHt9ziskTh4JOG7KcMOEucj9aek6xvqpHOfK23o7z1Tk5/SNS3pxA8qQ7Kdt3lBy7XwvXaDGv1cb52nZN45339PiTb9P002dApyPHxT9VKoFY4Ae0laerKtXV9nM1nEeguNgQtZ13pfAN9kbsUillS/vQ6GlATylliRAiGTBLKbOEEC2At4EY4BopZfrp5IGgKp32PCYCIVLKqUKId4BtUsr5QohHgEeklA2EECOBfsAgKaVZCNEESJNSemyYJ4ToAzwNXCulLBNCRNl7jXcBY6SUvwghpgLhUspxQojdwGgp5QYhxIvA9fbrrXGeVZSvecvnBTWw50gASib296nekFnavqam/Z4rEZ8v/s2uIbNbN5/rjV+3DoCtdQb4VG/7k9o2GCc69DyLZO2pu2XNBdMLcKRV77NI1o6UPdqCQ9vr+ra8AbQ78R076vleb9vjWln2dZmrKm97U244s+A50PLIUo629txb9nxpuGsVpU/ddnbBWhI87UuAC2azr+s0aPV6Zv0hZxesJY8fW3R2ofPAtPfcGntnwr9lrwsak805vn//NsakUDplkM/1Bk9fTNmCsT7XG3T/HAB21r/pLJK1p82xJRcsJm9OGuhzvZ1OaXvt+trmdie0WH+hYvKF0guwJfnms0jWjg5p30DNVgr523mywZ3/+Ebc86mfXhS+rEL1GP8DkFKuFEI0B36zLyJQAgwBsqSU+4QQoWgNx/SzyJ9pbOos4EshxFDgJ5fj76ANt94uNGXZaPOIvdm5QgjRBtgqhKgElgGTgWHAAiFEENpXtHvsSe4B3hNClAGuvcM1zlOhUCgUCoVCoVC4849vFV+EqIbx34SUMhVo6fL3HGDOaWRbeTl2OnlXnbNcfu8HXCdTPWk/bkNr3E6uod0zgZnVju0EOnuR3Qa4TlScei55KhQKhUKhUCgUCsWFRC2+pVAoFAqFQqFQKBSKfzWqx1jhgRCiFe6rSAOYpJRn36NIoVAoFAqFQqFQXFBsZxdR1BLVMFZ4IKXcg7Y/skKhUCgUCoVCoVD8z6OGUisUCoVCoVAoFAqF4l+N6jFWKBQKhUKhUCgUiosIm1qX2ueoHmOFQqFQKBQKhUKhUPyrUQ1jhUKhUCgUCoVCoVD8qxFSqm54xUWBKqgKhUKhUCgUiguN+LsNqAmPNRj8j383fjH1s4vCl1WoOcYKhUKhUCgUCoVCcRHxj28VX4SohrHioqDk0Zt9rjPk5W8AMB361ad6/S+5EoDS6Xf5VC9A8JSPSG3Ty+d6G+xcBcAHyUN8qvfutEUAFI/p51O9AKFzl10wvQBl88b4VG/Qg3MB2FGvv0/1ArQ9/h1F9/X2ud6wt1cCUP7lcz7VG3jb0wDsbnCjT/UCXJb6PXsa+l5vq6PfY9r/s8/1+je7BuCC2bwl2fexs0PaN3ydcKfP9Q7M+NTnOl0pfd638Q0g+MlFFzQml04Z5HPdwdMXY8454nO9xpgUKnYt87negNZanPd1TAYtLl+omLwpaaDP9XY+9TXg++dI2+PfARcuJl8ovYDPY1yHtG98qk9xcaHmGCsUCoVCoVAoFAqF4l+N6jFWKBQKhUKhUCgUiosI299twP8gqsdYoVAoFAqFQqFQKBT/alTDWKFQKBQKhUKhUCgU/2rUUGqFQqFQKBQKhUKhuIiwqXWpfY7qMVYoFAqFQqFQKBQKxb8a1TBWKBQKhUKhUCgUCsW/GjWUWnHRoG/aFv+bhoNOh/n31ZjXfu1VTlenMYEPzaRi0StY9/yGCI/G/46x6EIjkdKGZfMqzBuWOuQ3bNvDi299is1mY2Dvqxk+6Ho3fUUlpTz92nucyMjC32jk2bH3ckmDOgA8/dq7/LxlF1HhYXzz5vOeNqe0wq/3EBA6LDt/xvzbUg8ZAF1iQwLufgbTN/Ow7t8CgKFDb4xtuoEA846fsWz50SEfeGV7oiaNBp2Okm+WU/j+F276jA3qEv3sRPybNyZ/7vsUffQVAMLPSMJ7ryKMRjDoKVv9CwXzP3JL2/G5odTp0QZLuYkN494ib2+qh71d33iAmNYp2MwWcnYe4dfH3kNarIQ3SuSq2SOJbtmA7S8udvdF88sJuHWUdv9+/ZHKVe7nDa0643fDUJA2sNkwfbUQ65E/tOvpPgDjldeBlNhOpVKxaPYF17sxNYeX1x/AJiUDWiRzb/uGbnq3nsxj3NJdJIUFANCjURyjOjUCoNhk5tnVf3A4rwSB4JlrL+UKe7pL1y8g9/NVZL75Xw+/Jj97H+HdL8dWbuLYhDmU79X2Gq338kOE9WyPJbeQ/b0edsgHNm9A3RkPaL/HPEflxh8JGHgvQqej8pcVVK5wLxeG1lfgP2AYSAlWKxVfzMf61z4AQl74CFlRrvnJaqV0unPP0I2HTvHSD1uxScnNlzfm3qtbeNi+5WgmLy/bhsVqIzLYn3eHa3u7FpVX8ty3m/grqxABTL25M53taZquW0jeF6vInv+Vh76kZ0YSavfFyYlzKN93GOFvpNEXMxH+RoReT+HyjWTO1va+jX9kMNF33QBAiwNfU/jdz5ycNMdDb+IzIwntdjm2Ck1vxb7DzpM6HY2XvIo5I49jI7S9m+PH/4fQXp0AMNZtxdrvF/Piwk+0eNGrC8Nv7eumv7i0jCdmv0dGdh5Wq5VhA3oz4NqrAFj0/Rr+u/IXkJKBvbty12DnHrWx999K9gJPP9TW3kbfvkJA84Zg09YrNcZHYs7Md9PpVzeORm9OwBAZQtmeIxx5eA7SbAGg3nPDCe+h+f3ouDcos5fByzYtxFpS7tBbRYc3HySpXwcA8nYc5rehs7CUlLvJpNzbm8b39SGkYQJLLx1FZV6x2/nINil0+8G3e2WfDn3KZfhdN9Qek9dh/vV7r3K6xBQC7pmK6es3nDG5Yx+Mbbtp8SL7JKYlbznkL2RM1l/SBr/r7wGdDsvWNZjXf+vd5uRGBNw/A9Pns7Hu2+Q8IXQEjJ6JLMrD9PHMGvnpyRmvsn7j70RFRvDtogU1SlPFxp1/8uL732CzSW7u2YnhA651O19cVs7k1xeRkVuAxWpl2I3dGdBdq2N9H3yOoIAA9DqBXq/js5kT3HX7MC7PfuAOmnPhYnKHvz7FdDyLv8a+Ttkez32j/evGccn88egjQijbe5S/HtLqYUDjZBq9OobgVimcePFT0hdoewyHd2vrSNty24dkvvkV2e+6l9/zsReg6fq3yfvsR5/H5JYHv6bgu585+ahnTD6bXmNCjPYe9H/snXd4FNXawH9nW3rvCQFCF4j0JiC9iCCIioKKIoIoCqIoKhZQEQTL5QqiIBb0ygUUBZTeRECa1CC9BVI2vbct5/tjNrvZ7FKCiff63fk9T57szHnPe945M+ed0yclgyuT5+Lfpz3BD/Szxw/o2ZriM1eq7NP8u7ei9pujERoN6Us3kzrfqU75G+ALXAQeBPIqhNUG/gCmAe+5XNBfiDqRuvpRR4z/BEKIaUKIyX8i/jghxEjb70eFENEVwp4VQnhXUV93IYT7lte14xVUNc5fjtDgcfdYihe/RdF7E9C17IIIr+VWznDnSCynDjvOWa2U/fQlRe89Q/G8Kehvu8Me12Kx8M6Cr1kwfRI/fjyDdb/s5VxikpPKRct/onG9WL6f9xYznhvDuwu/tYfd1bsLC6Y/dxWbBYb+Iyn593sUf/oS2mYdEaHR7uV63o/l/DHHqbAY9C27U/zFNIoXvYquYUtEUIQSqNEQ/PIzGMe/QtLQx/Hp3wN9vdpOKi25+WTNnk/uEueXmywzkTrmBZLvH0fy/ePwuq0tHvG32MNjerbAPy6SlV2e57cpi+k081G3l3b+h938cPsLrOr1MlpPA41GdAegNKeQva99TcKnaytdowbPYU9R9PHrFL49Dl2bbmgiY51EzKcOUzRzPEWznqHkmw/xGDFRiRoQgqHbXRTNnkjRO0+BRouuTbca1WuxWJi1/STzBrfi+4duY/3pVM5luhaTVtGBLBvRiWUjOtkrXwCzfznFbXVC+OHhziwb0ZF6Ib72sBO9niborq54NnS2079HGzzrRvHH7eNIfGk+sTMclZXMFVs4N3K6S/qxs58meZZSiTYf3o33I89RNHcqBa+PQd++O5oo5+fCfPIQhdPHUfjmkxR/+T6eI52f3aL3X6DwzSedGsUWi4WZa/Yzf2QPVj4zkPVHL3IuLdcpXl5xGTPX7GPug91YOWEgc+7v6siLtQe4rWE0P04cxPLxA4gLD7SHne4znsC7bsejgXNe+HVvgyEumlPdnyDplfnE2PJClpo4P2IqZ+6YwOkBE/Dr1hrvVo2VSEKAUH7+0XwYns3ru9XrUTea0z2eIOnl+cS8/aRTeOioQZSeveJ0Ln3hSs7eoVQkTbnpzFz4bxa8MYEf501n3a/7OZeY7CT/77XbqR8bxXdzX2fxjMm898UKTCYzZy4l8f3GX/n2vZdZMfd1fv09AULr2eMFXCUfqmKvX/c2WPILOd54KOeHTwUgetL9VCZ26kiMi9ZwrMt4zLmFhA7vpdjQszUecdEc6/IUF6csoM7MJ5zinbrvNY73dTwzEb1aEtm7FbuGz2LH0Lfxjg6m0VMDXdLL3HeKncPeofByuksYGkGzV4dj3H7UNay6EQLDHY9QsnQ2xZ+8eG2f3Ot+LOcdNgm/IPTt+1K8+DWKF74MQoOuma2LpwZ9MkKDYdBoSr6aQfHcSWhv7YwIu8q7r99DWM4cdgnS3TYAmZ7kGucaDBnQh08+cO3svR4Wq5V3Fn/Px6+M5YcPp7B+1yHOXUl1klm2fif1akWyYs4LLJ72NO8vWY3JbLaHf/bGUyyf84JLo9hildXnlx/sRMPBo4Dq98k5G5ROiYuvfkbBoTPUmznWbV7VnvowKYvWcKTL05hzCgi3lUNzdgEXX1tsbxADoNFQb44jfXNGNkEDu+BRN+pP25s8+2v7cc7qHTXik483G4bXVXzytfSmvvsVRUdPU3YxmYwv19jD0xc78iZ368Gq+zSNhjozxnLmobdI6DGBkCFd8GzoVK5eAuKBH4AXKmXbh8A6l8xU+X+B2jD+DyKl/ERKWd41/ChQ8Q39LFClhvF/AiHEXzLrQFO7IdaMFGSWESxmzId3omvW3kVO33kAlmO/IQsdFXeZn401ydZbW1qCNe0KmoAQAI4ePUrtqHBqRYaj1+vof3t7tu055KTzfGIyHVo0BSAuNorktAwysxX9bZs3JsDPF3dooutjzUpD5qSD1YLljz3oGrV2kdO17Yv55H5koaNDUhMSjSX5LJjLQFqxJJ5E17gNAB7NG2O+nIw5KRXMZgo3bMe7+21OOq3ZOZQdPw0VKhv2/CguAUDodKDTIaWjz7F2vzac+24nAOkHz2EI8MGrQkOmnKStR+y/Mw6fwzsqGICSzDwyj5xHmizOeVG3EdaMZGRmqnL/Du5Ad2snJxnKShy/PTxx6gvVakFvAI0GYfBA5mbWqN6jR48SG+hNrQBv9FoN/RpGsv28m0q9GwpKzRxMzubuZjEA6LUaAmIb2sOlyUz2ml8J6Ov8/Ab0bU/W99sAKDp0Gq2/D7rwIAAK9/2BJce1AuhZL4aCvcqIrzU/F7Q6ZIaSF6b9v6Br6fxcUOrIC1E5L67C0aNHiQ3xo1awH3qdln7xddh+4rKTzLqjF+nZNJaoQB8Agn2V0ZqCEhMHL6ZxdxulcqrXaQmMcYzwSJOZnDU78O/bwUmff9+O5KzcasuLU2j9fNCFKXlhLXI8v6LC86uPDMGclWfXm7tmB/59nPX69elItk1v8eFTSh7b9OoiQ/Dr0Y6sZRud4lgrjH4eO3mW2rWiqRUZpviLru3Ytu+Ik7wQgsLiEqSUFJWUEuDrg1ar4cKVFG5tVA8vDw90Wi139u1FaoqjUV0d9vr16Uj28s12eQCNp4HK+HWOJ+vn3QBkrNhGUD8l3cB+7cn8TnkGCw+eRhvgg972DLojul8bhF5Lxm8nyT54FikhZnAHF7nchEsUXc5wq6P+6H4k/7yP0oxct+HVieKTjQ6ffHwPukZtXOR07fpiPuHskxUFWtAZQGhAb0AWKCPxNemTNbUaYM1KRWangcWM5egudLe0dbW5U3/Mx/e42Cz8g9E1bo3pwJYbyyQbbVvGE+DvV6U4AAlnE4mNDKVWRCh6nY7+t7Vi+/4EZ5uEoKiktEIZ8UaruX51NMGYW21+2SOqHiJPeSar2yd71IkEIHfHEXzbNLpqOfLvEk/mT78BkL5iG0H9lfTNmbkUHjmLNDveo76tGmDOccy0yF79K5bCEgL6d7Sfu1l7raUmh45+HWvMJ9+MXv++HclZvQOh01Fy6hJaPx803p4u11FVn+bTqiGlF1MoTTQiTWayVu0kqJ/T/d9h+78JuKfC+SHAeeC4ixEq/y9QG8aVEEL4CCF+FkIcEUIkCCHuF0JcFEKE2sLbCiG2V4jSQgixVQhxRggxxibTXQjxixBiuRDitBBilhDiQSHEPiHEMSFEfZvcNCHEZCHEvUBb4F9CiMNCiIkojeRtQohtNtm+QojfhBAHhRArhBC+tvP9hRAnhRA7gaHXuTZfIcQXNhuOCiHuqRA2w3bNe4QQEbZzg4QQe4UQh4QQmyucnyaEWCiE2AgsEUKECSE22Wz7VAhxqUJ+PWS77sO2MK3t70tb/h4TQky67n3xD0bmOCpWMjcTYWvcVpTRNe+I6bcNlaM7ZILC0ETHYUk8DYDRaCQiLNgeHhEaTFqm87TDRnGxbNn9OwDHTp0nJS0TYyUZt2n5BSHzMx0252Uh/IJcZHSN22A+uNXpvDU9CW1sE/DyBZ0Bbf0WCH/lerXhoZhTHZUBszEDbXjode2xo9EQvewTYreuoGTPQcoSTtqDvCODKEx22FyYkoV35NUrxkKnpf49XUjadu3RHk1ACNZsx/2zZme43D8A3a2d8H71U7zHTafkX/8AlHtdtmUlvm99hc+MfyGLC7GcPFSjeo1GIxG+Hvb4Eb4epBeWuug9mprLsG9/Y/yqg/aRi6S8YoK8DLyx+TgPfLuH6ZuPY/J0rmCWpWSij3C2Ux8ZQlmK41pMqRnoI12vpSLFpxIJ6KO8zPWtO4NObw+T2eloAt3kRavO+Ly5GO8Jb1Hy5ftOYd7PzsTn1fnouw6wnzMajUQGOProIgK8Sct3nip7KTOPvOIyRi/exPAF61hzSOmIupKdT5CPJ6//sIf7569l+o97KNM79/eZ3OVFRAhlyY68KEvNdOSFRkPDtXNp+vvX5O88RPFhpSxrfLzsMjHvTsCcW+CSf/qIEEwV8zjFoTf69TGkzPrCZaowQMTkhwFILzQTHuDlOB8S6OIvhg/owYXLKfQa9QL3TJjOlDH3o9FoaFA7hoN/nCYnr4Di0lIup+eSkZbmsKXiNd6kveXyEZMfpvGuzwHI+G67k05dkB+W3EKwWG06Hc+ZITKEsgrlX0nP5h+lpNHSN2i6zjFz0DMqiMKLRqL6KY1LabXiFeXwp9fDMzKI6AHtOP/V5huO82cQfkHIvCz7scy/mk9ui/mgc0NS5mdj+m0t3hPm4v3sPCgtwnJeafDVpE8W/sH2DjuwvUfcvfuadsC8b5OLasOdoyhb/42yROIvIC0rh8gQR2dqeEgAxiznTo8H+nfhfJKR3k+8wb3Pz+bFUUPQ2BvGgnEzPuGBKe/z3ebdzroLSqvNL393Pg9ThWehOn2yV3OlIzB44G14RIdSlpyJIdK5XOiCncthWUomhmvoNkSGUHIhxWFLRi5eTepgiHI8Zzdrb2CFxqo+KrRGfHKt2ROw5BRUWW/goK7EvP2UXW9ZaiYaX29CH3EseTPUiaiyTzNEBjunm+Lif++y/b8PKB/m9gGmAK5D7/8hrH+Dv78basPYlf5AspSyhZSyObD+OvK3AncCnYDXK0yHbgFMRJmK8TDQSErZHvgMeKaiAinld8AB4EEpZUsp5VwgGeghpexha2S+CvSWUra2yT4nhPAEFgGDgK5A5HVsfQ3IlVLGSylvBcpbYz7AHillC5ResjG28zuBjlLKVsC/gRcr6GoDDJZSjgDeALbabPsBZf0FQohbgPuBzlLKloAFZa1GSyBGStlcShkPfOHOWCHEWCHEASHEgW2X3PQKS+fRLo+7RlO6dsnVKwAGTzxHTqF09edQWmxT4TpiJoRwOh59353kFRZx3zOvs/SnzTSpX/uGerfdUik5Q58HKdu6zOVaZGYypt9+wnPEi3gOn4w1LRGslnID3YZCOW8AACAASURBVOitwkoTq5Xk+8dxpd9wDM0bo69f1xFWRd2d3nkU496TpO07de003el1M1ppPvobRW8/QfHCt/C4U2mM4OWLLr4jhW+MonDqQ2DwRNeuR43qdfdcVKZJmD9rH+3C8hGdeKBFLJN+UqYwmq1WTqblc198LP8e0REvvZat7kY1XNKo+n1NfOGfhD5ia8TqPdw8+27y4tAuCl8fTdH86XgMfsR+vnDWsxS+PZ6iuVMx9BiEtmG8zQQ3ZaTSscUqOZGcxbyHe/DxyB4s3J7ApYw8LFbJyZQshrVryLLxA/DU69h24oqLPpfrdHtbbTJWK2cGTOREp1F4t2iERyNlymr+r4fJ/UmZ7WBOzybwrm6utrvNYolfz3aYM3IpSTjnKgAY31OmGlqLctAYfJxVVnoGdx06TuO4WLZ8MYcV/3iNdz5dSkFRMfVioxg1tD9j3/iQJ6f9k+jwEJe4f9pe4bD3VOfHAAge1LmSzDWes2vk+4khL/NH/8mcfugtAEI6NkEIwamPVlNvVB96bJiBRqvFWmm2yLW49a2RJLy1FKx/0Uo5t/7CGUOfhyjb+m/XZ9LTG13j1hTNm0TR3GdA74G2eeer6602n+xGvpJuw4BHKdvg2vjVNm6NLMzFmuy6vrWmcHfZlbNn95GTNKkTzeZPp7N8zmRmLl5JgW3U8au3JrDs3cnMf2Usyzbs4vc/3JfJq3Gjftmg03I6w3mte3X5ZEOtcAC0vl5Yy8zVo1uAJa/Ifhgx7m7MWXlIi9VZ6Cbs9evumMlWvi63un2yKS2bwMHdqqy3cP8fXBr3jpPe3LW7OHm7Y3p6zAsjrq7javqvX2bHA78DfkCZ7dx0lGnU//3LD1VuGnXzLVeOAe8JId4FfpJS/lq58lKJVVLKYqDYNrrbHsgB9kspUwCEEOeA8vlux4AeVbSpI9AU2GWzxYCyMUAT4IKU8owtnW8A94tZFHoDD5QfSCnLhzrKgPK1yb8DfWy/awHLhBBRtjQvVNC12nbdAF2Au2061wshyvX2QmlA77fZ7QWkAWuAekKIj4CfceSNE1LKhcBCgKJ5L0kR6OgZFQEhTj3/AJrY+ng+qKxJEj5+aJu0odRqwXJ8H2i0eI58EfOhHVgSHJuSREZGYkx36DFmZBEW7Dx12Nfbi7eeHV1uE3eMfoGYyDB3Jjvbn5+N8HP0QAr/YPvUO7vNUXF43P2UEu7th65BC8Xm0wcxH9mB+Ygym0ff/V5kvhLXYkxHVyF9XUQolvRMqoo1v5CSA0cIfMrROCpOzcYn2mGzT1QwRcYct/FbTLobzxA/tj7++fXTyslAH+S4f5qgUGRu1lXlLecS0IRGIXz80Ta6FWtmKrJAmZJlPrILbdwtNao3MjISY4FjJMJYUEqYj4eTLl8Ph/vsWjeMmdtOkl1cRoSvJ+G+HsRHBgDQu0EEO85fYnCFuIaoEExpznaaUjMwRIVSaDvWR4ZiMl79WgBKzyVx7qFptEpchfngr+ibOaaFiqAwrDnXyIszx9CERyN8/ZEFefZ8k/k5mA/tRhvX2J4XqbmOCpkxt4gwPy8nXRH+3gR6e+Bl0OFl0NGmbjinUrNpXSeccH9v4mOVe9SnWW1+OXPB3hUPoHebF5kYokMpT9UQGeKSF9a8Qgr2HMOvWxtKTydSeuYSgXcqDZWspRsIGtaHgl9+d9GrrzjCEhWC2ZhFwB2d8e/dHr8ebRAeBrS+3tT68DmuTPrAKX6Yt5bULEd5MGbmuPiLVVt28dg9dyCEoHZUODERoVy4kkp8oziG9unC0D5dAFix/RDhEREOWyIVW6pqrzbAD42PJ7cc/pa8dbud5AF8OzR1OjZn5aEN8AGtBixWZYTIlm5ZSiaGCuVfHxVi37ir/H/wQGWKcPtPniZ182GwSnY9oGzo1G/vPyhMvLGprQBBLeJo/6nST+wRXPVpu1VF5mUh/B0jd8Iv2O5Xy9FEx+Fxt7LG3uGTraDVYs1JhyKlMWU5eQBtLWWJRHX7ZK/OjqnSMtd5hFj4B7u++2Lq43H/szab/dE1akWp1YImtiHaJm3xatQKdAaEhxce9zn1y1c7ESGBpGY6ykhaZi7hQQFOMqu27eOxIb2UMhIZRkx4MBeSjcQ3qEN4sCIbEuBHz3bxJJxNpLxrJ9zXo9r8cmMvCxpfx2yBP+uTQ0cOIGS4UnXK3biX0OF9yfzxV4J6tcEQHUJZpQ3wKpdDQ1QIZdfw95XLZtZ3W/G7vRWlFxzLMW72HXL5lQU0/nG2ks6l1Jrxyf/eQPD9fch345Mr6/W9vRW1Ziv7OhQdOYMuwNeu1xAZQsmpS04zZbxvqVtlnyYMegzRDl9piHK5nr62/41QBr8AOgD3ArOBQJQB0RJg3jWyWOVvhjpiXAkp5WmUxtwxYKYQ4nXAjCOvKi9uqNwdV35ccX6PtcKxlap3SAhgk200uaWUsqmUcvRV0r+eHnfyJukYqrBUsO8jYJ5tVPcJnK+9sMLvq/UcCOCrCnY3llJOszXIWwDbUXrlPrue4dbLZ5QGTVA4aHXoWnbB8sd+J5mimeMomvkERTOfwHzsN0pXfqo0igGPYeOxpl3BtGO1U5z4+HguJadxJTUdk8nM+h376N6hlZNMXkERJlsv6vcbdtC6WWN8vZ0bBm5tTj6PJjgCERAKGi3aph0xn3Zev1w8/3n7n/nEfkrXf4Xl9EEl0FupKAr/EGVq33FlLVLp8VPoasegi44EnQ6fft0p+uW369oDoAkKQOOnjHgJDwNeHVpT8KNjUkTiht+pf69ScQ9rXZ+yvCKK01wbxg2Hdyemezy/jJ9/QyMj1kun0YRFI0IilPvX+nbMR/c4yYhQxyYimlr1lbV2hXlYs9LRxjVRRkQBXeOWWI2Xa1RvfHw8iTlFJOUWY7JY2XAmle71nDtDMgpL7SN8Cam5SAmBnnpCfTyI9PPkYrZSRPZdzoL0RIc9eh1Bg7qSu2mfk77cTfsIvkfpM/Nu1QhLfiHmtGtP2deFOCqculs7Ii1mRGgkaHXo23XDfMT5uRBhjm0MNLUbKGuSC/LA4Aketmfa4Im2aWssSRcdeZGZT1J2ASazhQ3HLtGtifPmP92b1OLQpTTMFivFZWaOXcmgXlgAoX5eRAZ4czFd6XzYez4VchzTAYVeR+Cg28mrlBd5m/YSOLSnLS8aY8kvwpyejTbYH42/4/n169yS0nPKCHRZcgaGusr1+d/RGY1BT95mZ735m/cSZNPr1dKh1zhnCSdvG8Wpro9z+ZnZFOw+am8UGypsbhPfui2XLl7iijFD8Re/7qd7+xZOaUSGhbD36AkAMnPyuJRkpFZkqP0YICU9k399t4rIKMf9CBh0+03Ze2nMW+Rv+50TLUeQt3EPwQ/eYZcHKDmdSGXydycQfKfSwA29rwfZG5V0czbuJ+Re5Rn0ad0IS14RprRsNF4eaHwU95+xXJlodHDSQlLWH6Dug4p8UJuG6Py8OP/51ZeyVGZD+2fZ0G4iG9pNJOmnvTcc72ZRfHIkIjBM8cnNOmIu97c2iuc9R/G8SRTPm4T5xD5K132J5fTvyNxMtDENlDXGgCauGdYMZUOr6vbJpguONfzWpLNoQhzvPu2tnTGfPOBs8/vjKX5P+TMf30Pp6s+wnNiPaeO3FM8eR/F74yld9iGW8wmUrvjopvPvRmhWP5bElHSupGViMptZv/sQ3do672IfGRrE3mNnAMjMyedicjq1wkMoKiml0LbeuqiklN+OnqJBbcdEuGYR/tXml7fuOUBMrDICWR0+OWPJWk7dMYlzD00j17b5VszE+8jZcdhejiqTtyuBkIHKnhhh9/Uge8N+F5lyCg6fxTPO4YuChvbAEBNG9uod9nM3+w4pOnLGfpz57w014pMDyn3yDehN//g7zj/0GuceeIW8jXsIurcXfp1bgpRY8ouoTPGpS1X2aYWHz+ARF4UhNhyh1xE8uAvZG13yX4MyW7N8W/auQF3b3z+Ad1Abxf/vUEeMK2GbCp0lpfzGtlvzoyjbtbdB2YXunkpRBgshZqJMR+6OspNdo5tIOh9lykbl4wxgDzBfCNFASnnWtlt1LeAkECeEqC+lPAcMv04aG4GnUTb2QggRVGHU2B0BQPlWlo9cQ24nMAx4VwjRFyjvht0CrBJCfCilTBNCBNuuqRAok1J+bxtN//I6diuf2flxEV5j3rB9rmkLVuNldB2VLfvNe65eGdPUvQV9mx5YUi7iZavslq37BgCdTscr4x7kydffx2K1MqRPVxrUiWH5WmWzhmEDenDhcjJTP1iERquhfmw00yc+Ztf94uxPOHDsJDl5BfR+5DmeenAIwxvaNl2RVso2LMFz+IugEZiP7EBmJKFrrThp88Ft17xkz3smILx8kVYLpRuWQInthWCxkjVrHhELZiqfBlm1AdO5S/jdq+wGm//dT2hDgoj6dj4aH2+QEv8Hh5I09HG0ocGEvvUiQqMBjaBw4w6Kf3VUSK9sOUxMzxYM3fU+luIydj7n+BxJ7yWT2fXCZxQbc+g0axQFVzK4c/U0AC6t3c+Rf/yIV1gAA9e9hd7Xy3mtptVKyfIFeI9/G4QG056NWFMT0XdRpgGbdq5F37Izug69wGIGUxklnyujUNZLpzAf2on3lH+C1YL1ynlMu9bhed+TNaZXp9MxpXtjnlp1EKtVMrhZNPVDfFlxTKmw3hcfy+azRlYcu4JWI/DUapl5R7x9auyUbk14ZcMxzBZJTIAX03s7Koa3bJ1H5rItlJy+TMhD/QHI/GY9eVt/x79HW5r++onyqY3Jjgps3Y+ex7dTc3RB/jTbu5iUD5aStWwzQYO7EjpSuVaZk0HJ53PwfvYdhNBQtmsD1uRL6Lspnd2mX35G36YL+k69wWJBlpVSvHAGAMI/EO+n3lAS02ox7d2G5fgBexl5aWBbnvxqq5IXrevTICKQFfuUdWT3tW9EvfAAbmsYzbD5PyOE4O42DWgQoYykTrmzLa98twuTxUpMkC9vDnVsFtNo88dkL99M6ZlEgh9U8iLrX+vJ33YAvx5tafzLQuUTHrZPfOjDg4l9/1llszSNhpyfd5K/VanMRL34iH16XOSkEWR8tUbRO8Km91uH3kbbFyKLS91+zqkykS8+ikc9ZcMeQ0AYL499gCen/UPxF70606B2NMvX/QLAsDu68cSwO3ntn18wdMI0pIRnHxlKkG0To+fe/YTcvEJ0Oi0vjbkfa9o5tLHKlPXcn3f+aXvztx0g6o2xNDu10j49OfH1xQA0XPIqF1+Yj8mYzZUZS6j38fPEvDiCouMXyFiqrPHN3fI7AT3bEL9rgfJpk+eUZ1AfFkiDxVOUZ0WrBcBo21eg0dN3MeTyEqRVcvnH3VxaquTFbf96kYPPLaTEmEP90f1oNH4gHuGB9No6C+OWwxx8ftF1877akVbK1n9l88nKJ/QUn6xUzCvv9VARa/I5zCf24fX424q/MF7CfGgbHv0fqVGfjNVK2ZrFeD46VfnE1MFtyLQr6Noro5Pu1hVXBy+8MYv9h46Sk5NHryEP8dToh7lnUL/rxtNptbz82D08OeNTrFYrQ3p0oEFsFMs37gJgWN/OjL2nL699/C33PD8bieTZBwcS5O/LFWMGk95TVlaZLRYGdGlD55aOHbp1Gk21+mW56zsY+kyN+eSgvm0pS87k3CRH26nx11M5P/ljTMZsEmd8TcMFzxH74ggKEy6QZiuH+rBAmq+bg9bPC6ySyMcHcrT7BC5O/Ywm37yq5EWADxcnfkjgoK7VZi9A+JP31pxP/nLNTekt/1xTkL8PV16YS9TLo/Bs6tjE8fK0L9B4Gqrk07BYSXx1EY2/VeqUGbb7X4HTtv8rucpyv/8GpPrBpmpH3Mhauv8lhBD9gDkoI7sm4EmUKcCLASOwF2grpewuhJiGsklWfZR1tbOllIuEEN2ByVLKgTad223HByqG2eIXSCnfs22E9Q5QjLJe+XGU0dQU2zrjnsC7QPm8oVellKuFEP1Req4yUBqozcvTdXNtvsB8lEa+BZgupVwphCiQUpZv5nUvMFBK+agQYjDKeooklMZ5uwrXXSClfM8WJxxYitIg/gVlXXGclLJUCHE/8DJKz5vJdk3FKI6mfBT+ZSnlNbe+L3jh7mp/UH3n/ABA6Znd15GsGh62hnHhjJHVqhfAZ+oSLrbsc33BKlL3sFK5+jLmoWrV+2iS0gGR//SA60hWHb95a2tML0DR/KevI1k1vMcrlaNDtQdfR7LqtEpcRd6YvtcXrCL+i5RVDsXLq/cbs17DXgfgaN1B1aoX4NaLazgWV/164y+sofTkL9Wu16OJ8omwmrJ5f8zd1a63XdIPrIx0s67vTzI09dvrC/0JCt+uXv8G4PPqNzXqkwun3ncdyarjM2MFpozqX3esD61HyZG11xesIp4tFD9f3T4ZFL9cUz55T/Q190O9KTomK9/arW6bWyUqnz+qKZ9cU3qBavdx7ZJ+gKvPhPyvYkLd+//rG3H/vLjsb5GX5agjxpWQUm4A3A0/uowCSymnXUXHdpRpwuXH3d2FVYwvpfweqPh1+Y9sf+XhW4F2btJaj7LW+LpIKQtwM/Jb3ii2/f4O+M72exWwyo38tEqncoF+UkqzEKITyqZhpTbZZcAyN+a4frdIRUVFRUVFRUVFRUXlP4DaMFapDmoDy4UQGpSNvMZcR15FRUVFRUVFRUVF5Sb5O34O6b8dtWH8/xAhxCiUT0VVZJeUcnxNpGfbFbvVdQVVVFRUVFRUVFRUVFT+C1Ebxv8PkVJ+wX/xZgEqKioqKioqKioqKir/TagNYxUVFRUVFRUVFRUVlb8RVnVX6mpH/Y6xioqKioqKioqKioqKyv80asNYRUVFRUVFRUVFRUVF5X8adSq1ioqKioqKioqKiorK3wh1InX1I6RUs1Xlb4H6oKqoqKioqKioqNQ04j9twI3wZN1h//V14wUXl/8t8rIcdSq1ioqKioqKioqKioqKyv806lRqlb8FRXPHVbtO74mfAFB26WC16jXUaQ1A8dI3qlUvgNfw6Vxu16va9cbu3wLAmsjh1ap3UOpSAPbH3F2tegHaJf1QY3oBCqfeV616fWasAOBg7OBq1QvQ+vIqCp67q9r1+n6wGoCc4T2qVW/g0m0AHIsbVK16AeIvrOFkowHVrrfJ6bWUnttT7Xo96ncEqDGba6qMfBHzULXrHZX0TbXrrEjxN1OrXafXQzNq1CcXfTKx2nV7j5tLyZG11a7Xs8UATBnnq12vPrQeUP0+GRS/XFM+eW/00GrX2yF5JVD975HWl1cBNeeTa0ovwIFaQ6pVb9srP1arvppE3ZW6+lFHjFVUVFRUVFRUVFRUVFT+p1EbxioqKioqKioqKioqKir/06gNYxUVFRUVFRUVFRUVFZX/adQ1xioqKioqKioqKioqKn8jrP9pA/4foo4Yq6ioqKioqKioqKioqPxPozaMVVRUVFRUVFRUVFRUVP6nUadSq6ioqKioqKioqKio/I2Q6ueaqh21Yazyt0FTpymGbsNAaDAf34X5wAbn8JhGeAx6EpmXAYD57CHM+yp8q1EIPB94GVmYQ+nqj+2nd+4/zLsLlmCxWhnavwePP+D8fcDc/AJef/9TLqcY8TAYePO5J2gYF2sPt1isPPD0K4SHBjP/rRed4u46k8Ls9QexWiV3t67HY12bulzX/gtG5qw/hNlqJcjbg8WjHN/EtFitjFi4kXA/bz568Hb7ec9O7Qh8fjxoNBSuWkv+V/920qmrE0vw6y9iaNKA3AWfk//NCntY1Kp/YS0qAqsVzBaMjzzlFLfZ248Q0aslluIyDk9cQO6xiy42132sL/XG3IFPXCQbmo6lLCsfgJihnWn21iPo/Tyxmq+++sUQG079j59HF+RL0bHznJ8wF2kyA1D7zdEE9GyDtbiUC5M+oihB+S6m1t+bpmvfwxATBtJZd/ioAYSPGgBmC/n7TuDdLO6GdXvWj6b+gskuNmobtsRj2AQweCKLCpDGREq/n4/Mz3aS08TUx3PcO5T++0Msxyt851Zo8HxqFjIvi9KvZ9lPN/31EzKXbsL48fcuadaaPgb/nm2QxaVcfG4uxbZrr/3eMwT0aos5M5cTvSfY5aMmPUDIiL4AeD3/D8rWfo3lxO+K/U1a4zHkcdBoMe3ZiGmra3oAmtgGeE2cQ8mSOViO7nYrUxldi3Z4jXwaNFrKtv1M6eqlzuFtOuM1bBRYJdJqoXjJPCynElz0NNr2KdnLNpH+yXcuYVFvjMWvexusJaVcmTyXkuPnKhitocHqDzClZnHp8TcBiHx5FAEDuyp6D39P5uKVZH70Lxe94a8+gW+3dliLS0l56QNK/ziHIS6G6H+8ZJfRx0aRMfdrsr9a5RTXo35HtqxYzLsLlmC1Whnarxujhw10ksnLL+T1f3zG5ZQ0PAx6pj/7OA3r1iI1PZOp7y8kIzsXjRDc078HDw93fJc1eOx9ZC1cQWWqam+5vMbLU7kXQX6Ys/OddFa1/BmiQ4ibOxF9WJDiNyrQ4c2HqdWzJTpvA94RQXzbfByl2QVOMrd/9CShLephNZlJP3ye3VM+R5otBNSPosuHYwlpXpeD77pee02w62wqszccxiold7eK47HOTVxk9l9MY87GI5gtkiBvA4sf6U6p2cJjX23HZLZitkp63xLDU92b2ePUpE/edTGdOdtPYLXCkOa1eKx9PafwA5czmbT6ENEBXgD0bBDBEx0bAPDNwYv8cOwKQkCDUF+m943Hu1zv4RO8+8UPyvupVwdGD+ntpDe/qJhX/vkNqZk5mC0WHhnUgyE9OgBwx/g38fb0RKsRaLUals56/obvwavvfMCOXfsIDgrkx28+ueF4oPhlw52jQKPBfGALph3uvzl7I37ZvGc9UHM+ud2FZZQZszgzZg5Fx1y/7+wRG06DBc+hC/SlMOEC555RyqFngxjqffA0PvH1uPzut6R+ovihgO6t7HGbH/gckzGbU3c65/ufsRegyZ6vyPxyTbX75KbHV5CxcCVpc5fetN7MJT8R/cYYdCGBWM0Wu4jW3wdLXiEAsW8+bvdfFyf9015/8O/eitrTHwethoylm0idr3wPOujO24h+7gE8G9bixMAXKDpqT7s9sND2WwDTgB9cjFf5f4c6lVrl74EQGLoPp/THeZR8PR1do3aI4CgXMWvyGUq+nUHJtzOcG8WArmVPrNmpTucsFgsz5n3BxzOmsGrRe6zbvptzl644yXy2dBVN6tdh5aezmfHCk7y74Cun8G9+WEdc7RgXWyxWKzPXHmD+g91YOf4O1ickci4t10kmr7iMmT//ztzhXVk5fgBz7uvsFP7tntPEhfo7K9ZoCHpxAukTXyZ12GN49+2JLq6Ocz7k5ZPz/jynyldF0sc9j/HBJ1wqYOG9WuJbL5KtnSZxZPIi4t8d7TZ+1r7T/DZsBkWX053Oe4QHkHf8Ij/XHsmpWcvcxgWInToS46I1HOsyHnNuIaHDlc6AgJ6t8YiL5liXp7g4ZQF1Zj5hj1N/4YtYS8v4Pe4+Tj0wzX7e77bmBPZrz/Hez5LQcyL68KAq6S45l8zxvs8pf/0dDWTDoNEUfzaNojdHIgtzsSSdQ9/zXucLERoM/R7CcuawyzXqbhuATE+yy5VzoufTBA3uimfDWCd5/x5t8IiL4o+u47g0ZT6133nSkd8rtnD24elu8zLts9UAFL//rL1RjNDgMfQJihdOp+jd8eha346IiHWNLDQYBj6K5dQht7rdIjR4jZpI4bsvkT/5UQy39UIT4/z8mRN+J3/K4+S/PIaiT2fjPeYFp/jlnOk7noC7bsejgbNtft3b4FE3mtM9niDp5fnEvP2kU3joqEGUnnUupwW7jiDNSuMu+9ufCRpxJ4b6znp9urXFUDeG830eJ/W1fxI5/WkAyi4kcXHwM8rf3RORxSXkb/rNHk8XGapcV0kR78z/kgVvPs+Pn8xk3S97OJeY5JTGouVraFyvNt9/PIMZz4/l3U+VxrlWq+X5x4ez6tNZfPPB66xYuxWCHPb5D+z2p+0tl098+CXKktO4GlUtf9Js5fL0L0no/gx/DJqiyDaMplbPFvjHRbJ+2AwKkjKxlJncpnf+h92svP0Ffuz1MjpPA41GdAegNKeQva99TcKna93Gq24sVsnM9YeYP6ILK5/sx/qEy5xLz3OSySspY+a6Q8y9vzMrn+zLnHs7AmDQalj0cDeWP9GHZWN7s/tcKkevZCqRatAnW6ySWVv/YN6Qtnz/SBfWn0rhXGaBS/xWMUEse6gzyx7qbG8UpxWUsPTQJf71YCe+G9kFqxU2nEqx6bXyzuLv+fiVsfzw4RTW7zrEuSvO78dl63dSr1YkK+a8wOJpT/P+ktWYbGUM4LM3nmL5nBeq1CgGGDKgD5988HaV4gCKvxo0mpKvZlA8dxLaWzsjwmq5l7sBv2wYpLzfqtsn5207CMD+uPs599SHxM0c61YudurDpCxaw5EuT2POKSDMVg7N2QVcem0xKZ9U6JjTaKj7zhj7oTkzj0vP/qNa7E1bvMb++1TX0TXik7O++ZmQhwb8Kb3Rb47jwqPTSHz2fcxpWXaZyKfvASCgZxs846JI6PIkl6Z8TO2Z4+x5V/vtJzj98Jsc7/EMwYO74tlQeW6KTyVydswsCvb+UTlbEoC2QEugP/Ap6mDiX44QIlgIsUkIccb2P+gqcheFEMeEEIeFEAeqGr8if6uGsRAiUAjx1HVk6gohRtyArrpCCNchjBuzw/Wt9BcihGgrhPjnVcIuCiFC/2qbqooQYogQwnX49CpoIuoic9OU0WCrBfPp/Wjr3Xrj6fkGoo2Lx5ywy+n80aNHqR0dSWxUBHq9jju6dWLb7gNOMucSr9ChVXMA6tWOIcmYTkZ2DgCp6Zn8uu8Q9/Tv4ZJmQlIWscF+1Ar2Ra/T0q95bbafcq5EVENJ+wAAIABJREFUrzt2iZ631CIq0AeAYF9Pe5gxt4hfzyQztHV9pziGZk0wXU7CkpQCZjNFm7bh1e02Jxlrdg5lf5yyv5RulMh+bbi8/FcAcg6eRe/vjUd4oItcXsJFii9nuJz3rRdF4rfbAbi8bMdV0/HrHE/Wz8roZMaKbQT1U0YhAvu1J/O7bQAUHjyNNsAHfXgQGl8vfFs2JOWfSi92wb4TAOjDgwgf2Z/U+SuRZcq1+rZrUiXdFfHvEm//bc1KRRoTwWLGcnQXmuh6VJ61pOvUH/PxPchC58q18A9G17g1pgNbANDUamAPkyYz2at/JaBve6c4AX3bk/W9Yl/RodNo/X3Q2ewr2PsHlpwbdzua2g2xZqQgs4xgMWM+9Cu65h1c5PRdB2I5uhuZn+tGi3u0DZpgTU3GmpYCFjNlv21F39a5Q4fSEvtP4eFJxYzTNnCM0EmTmdw1O/Dv42ybX5+OZK/cCkDx4VNKXoQpeaGLDMGvRzuylm10imPNL6TsolLpLz50ArMxE9/enZxkfHt1JPcH5Z6UHDmFxs8HbZjzM+DdqQVliamYKzQsw19RKrZHjyVQOyqCWlHh6PU6+t/egW2/HXSKfz4xmQ4tlZHEuNhoko3pZGbnEhYcSNMGdQHw8faiR7euFOTm2OPl/bzjT9tbLh/+yliMr3+k5FdoAJWpavkzpWXbR16shcq99YkMpna/Npz9biftpz3E7imfI4TAs3JHHnBl6xH77/TD5/CJClauKTOPjCPnsZosLnFqgoTkLGKDfKkV5Iteq6Ffs1i2n0p2klmXcJmeTWKIClDGVYN9FJ8shMDboNSLzVZl1FgIJU5N+uSE1BxiA72pFeit2Nw4ku3njDcc32KVlJotmK1WSswWwmzvmISzicRGhlIrIhS9Tkf/21qxfb9zlUgIQVFJKVJKikpKCfD1Rqv589XGti3jCfD3q3I8Ta0Gil/OTrP7Zd0tbV3kbsgve/pgzVI6AqrbJ3s2rm3/XXCVdw0o75usn5QOuIwV2wjqr6Rvzsyl8MhZZIVRUd9WDSix+TegWu01RDuqjDXlk4t+P4nJmHXTerX+PpRdSsF02UjB9gPkrnHULwxRIQAE9m1P5nfbAcV/6fyVfPdp2ZDSiymUJRqRJjNZq3YS2Fexo+TsFUrPO/sAG0VAeWF1fon9F2H9G/z9SV4CtkgpGwJbbMdXo4eUsqWUsqJTqEp84G/WMAYCgWs2jIG6wHUbxn9npJQHpJQTri/5X80Q4IYbxsI3yGkKqyzIQfi6vmg0kfXwHPEqHoOfdhpR1t8+jLKdK0E6+zaj0UhkWIj9OCIsBGOm81TZxvXqsHnnfgCOnTxLijEDY7rSWzl7wRImPT4CjZvKQlpeMZH+3vbjCH8v0vKKnWQuZeaTV1LG6C+2MPzTDaw5fMEeNmf9QZ7t09Je+SpHGxaKxegYqbUY09GGVaEvRErC5s0mYskCfO6+0ynIMyqYkuRM+3FxShaetkrsjVAxfqxtVKgyuiA/LLmFYFFcpiklA32kcg8MkSGUVUjflJKJPjIYjzoRSKsk5N7uNN3wPnXnKG5AHxmMZ71ofNs35ZY179Lkx5nIkrIq6a5I8OCujmzKVWT1fYaj63IX2lr1KdvsGAUX/sHomnbAvG+TyzUa7hxF2fpv7FO+hb9zOkraIc5xIkMoS3Z0NpSlZGCoJOOOsEcGAOBx/wTwUjpYREAIMsehS+ZkIAKcdYmAYHTxHTHtXn/dNCqiCQrFmuloNFoz09EEuT5/+rZd8HvvK3xenEnRp7Od4lfElOqaF/qIEEwpDvsr5lf062NImfWFy5ReXaQjTuA9fSk+fBJ9RGW9oZhTHWXHbMxAH+Fsj/+d3cj7ebv92LdnB8xG5VkwphmJqOgvQoNJq+QvGsXFsmWX0rl27NQ5UtIyMWZkOckkGdMpLLPgbXD4DXNqxp+2Vx8Rij46DLMxk9KTF2znnJ+9myl/FTHUCgMg/dA5vCOD8IkJoSglm+w/ErFarHhHuHaklSN0Whrc04WkbUevKlOTKD7Zy34c4e9FWr47n2xi9JLtDF+0mTVHLtnDLFbJsIWb6Pn+GjrGhRMfo+RbTfrktIJSIvwq2OzrSXpBqYuKoyk5DPt6F+N/OMC5DGXqfLivJyPb1OWOz36hz8Jt+Hro6FRHsSstK4fIEMe9Cg8JwJjl3EH2QP8unE8y0vuJN7j3+dm8OGpIhXedYNyMT3hgyvt8t/nGlmD8WYR/sN0vA8i8LFe/doN+Wej1Trqq0yd73VIXgLgPxqMN8KEsORNDpXKkC3Yuh2UpmdfUXblsho7oh9/tLavF3qBBXey/Nf4+NeKTg4b1oejwyZvWKzwNznKpjrzItY3Q6yODK12/4r8MUcGUVYhblpqJ4cbqNR2A48AxYByOhrLKX8dgoHya5lcobYcajf93axjPAurbhsrn2P4SbMPn91eQ6WqTmWQbGf5VCHHQ9nfbNfTbEUI8KoRYJYRYL4Q4JYR4w42MrxBii03vMSHEYNv5ukKIE0KIRUKI40KIjUIIL9dU7Hq2CyH+IYTYbbue9rbz7W3nDtn+N7ad7y6E+Mn2O8Sm/5AQ4lOUtRDXuq4fhRC/2+waW+F8gRDiXVvYZlva24UQ54UQd9lkPIUQX9iu9ZAQokeFvJpXQddPQojuFfTOEEIcEULsEUJE2O7BXcAc231yHhK9USo1cq3piRR/MZWSb9/GdGQ7HoOUKTmauHhkcT4yLdGNCtdOwMoN0dH330VeQSH3jnuJb1dtoEmDuui0Wn7Zc5DgQH+aNarnogPcb4pQWbfFKjmRnM28B7vx8UPdWbjjOJcy8thxKokgH0+aRrtx3u7usJvruBrGxydifHgc6RNfxvfewXi0coySuhhYRd3l8UM6N6X2cNdR9OumcZVrE1otWj9vstfv5Y9+z2MtKnXE02rRBfhwYtAUkj9Yhj4s0CX+tXTbzdLrCOzbzkXEtGkpprVfYk1PRt+pv/28YcCjlG34xmW9s7Zxa2RhLtbkCmvKbuSeuckXd89nRdK/XsfxLsp0MZmXhcddo6+qq3J6HoPHUPrTVy72Xxd3ut0866YDO8mf/AiF77+G532PXTO+y3W6NV/i17Md5oxcShLOuQpU0CstFooPnXCTx+712tHr8O3Vgfx1OxVxTw9CnnyAjLlf24TdJeusdPSwgeQVFHLf06+xdPVmmtSvg1artYcXFZfw3IyPGNynK3pdpZl5f9JetBoC7u7tsNetzqqXv3I03p40WKRMpTYVFCO0Ghrc24WD733nTtyFTu88Surekxj3nbq6UA3izjS3Pjklm3kPdOHjB7uycOcJLmUqDU2tRrB8bB82PHsnCcnZnC1fGlOTPtkdldJrEh7A2tHdWP5wZx5oWYdJa5SlEXklJrafT+Onx7qxcUwPik0Wfj6RfFXzKufF7iMnaVInms2fTmf5nMnMXLySgiJlxsBXb01g2buTmf/KWJZt2MXvf7gpk9XNDeRzlfzydXTdrE8u+O0YACZjNrXfePQq8ar4rq0kbvz0B7ya1MG3Q4XxhZu09/Jri+zHUVNHu4/3Z32y2ULR7yerR28lslb+4pKeQ5n7RG6weO4FmgHtgJdRRo5V/loipJQpALb/4VeRk8BGWxum4tqFG41v5+82X/4loLmUsqUQ4h6UHpwWQCiwXwixwyYzWUo5EEAI4Q30kVKWCCEaAktR1g3cCO2B5ihTKvYLIX6WUlacZ1sC3C2lzLNNX94jhFhtC2sIDJdSjhFCLAfuAb65Rlo+UsrbhBC3A5/b0j0J3C6lNAshegPv2PRU5A1gp5TyTSHEnYD7xSwOHpNSZtka6vuFEN9LKTMBH2C7lHKKEOIH4G2gD8qo7lfAamA8gJQyXgjRBOUhbHSd9HyAPVLKqUKI2cAYKeXbtnz6SUrpusODDdvDPRZgxdRx3N3cMV1T+AYiC3OcI5Q5pm9aLyZAj+Hg6YM2qj7auFvR1m2O0OrA4IWh3ygAIiMjSU139Dwa0zMJD3Yeifb18ebtybbGh5T0HzmBmMgw1m3fzbY9B/l1/2FKy0wUFhXz0qx5fLDgcwAi/L1JzSty6M4rJszPuX8kwt+LQO9IvAw6vAw62tQJ45Qxh5Mp2fxyKomdZ5IpM1spLDXxyve/8eFwsKRloI0Is+vQRoRhycjkRrHaZK3ZORRv34nvcMcjVZKajWe0o0fXKyqYktRsFx0ViR3enZi7lf6mnMPnCWrXiDoP92LviFn03P2hi7w5Kw9tgA9oNWCxoo8KxWRURtTKUjIxVEjfs3Ft6s2diASsRSVYC5TRnayfdxPx+EBMxmxMKRlkr1M2V8nbcRg0GnRhgZjTc66pWx8VgsnouLaAHq0pOnaegG5KL3zFkQjhH4zl0gl0zTpg2rIcUDZ38bj/WSXc2x9do1aUWi1oYhuibdIWr0atQGdAeHhBpRkFStrOo4hlKRkYokMptB0bKth+NcwZjhEe056NeD7+GmAbIQ50jFiJwFBknrMuTWwDPB9W1lQLH3+0t7Sh1GrBkrD3mmlas9LRhDjeLZqQMKzZV3/+LCePoomIRvj5I/PzsGY5r0vXR4ZgrnSdptRM9FEO+/VRikzAHZ3x790evx5tEB4GtL7e1PrwOa5M+gBzSgZeLRV3lPz8HIIeGYwprbLeDHSRjrKjiwjFnOaw3ff2tpQeP4clU/EthtpR6GtFELd6PgAR0TGk5ZeBVg8WE8aMLMKCnTtifL29eOs5ZS2glJI7Rk0mxpamyWzmuRkfcWf324ivH4vQGRy2RIbelL2WrFxiP39LkU9MQRcRYrcXIG7uRP64YzLmdOWaqlL+KpYRodPSYNGLlF5Jw+fW+ty1cQb5F434RAUzeNM7AGg99Nw+9wnW3PE6xenOo48tJ92NZ4gfWx//nP8UEf5epFaYtWPMKybM151PNjh8cu1QThlzqRPimPrr72mgbZ0wdp1LJZ7q98mGZo7lBuG+HhgrjGobC0oI8/Fwiu/r4ajKdY0LY+bW42QXl3HgchbR/l4EeyvPWc8GERxJzuY+ICIkkNRMxzs0LTOX8CDnafertu3jsSG9EEJQOzKMmPBgLiQbiW9Qh/BgRTYkwI+e7eJJOJtIpQUV1Y7MzXLxyy5+7Ub9sqc3ws/xrv+zPjn0kQGEDu8DQNGRswCk/WsTjZdMRei1Tu8acC2HhqgQyq7h7yuXTa2fN8XHL+LdspF9fezNvkNMyQ6f7N2iEWUXk6vdJ19+9n1CRw26eb3+PujDHQMFfr2cp5GDMtpccVq4wXZPhV6HoUIahsgQTKnXzpdKnAAKUerlB64j+5fyd9iVumJd3sZCKeXCCuGbgUg3UadWIZnOUspkIUQ4sEkIcVJKefX1fNfg7zZiXJEuwFIppUVKaQR+QenVqYweWCSEOAasoArTd4FNUspMKWUxsNKWZkUE8I4Q4iiwGYgBImxhF6SU5Ts//I4yxftaLAWw3Uh/IUQgEACssK2F/hCl56oyt2NrcEspfwau3YqBCUKII8AeIBalAQ9QBpTPqTwG/CKlNNl+l9veBfjaltZJ4BJwvYZxGfCT7feN5IMdKeVCKWVbKWXbAeECERiO8A8BjRZdo3ZYzleajuftWNumiair9B6WFGLa/SMln79MyRdTKV23GOuVk5Rt+AKA+Ph4LiWlciUlDZPJzLpffqN7pzZOavMKCjHZdmz9ft1W2sTfgq+PN8+OHs6Wb+ez4euPmPPKBNq3bMasl562x2sWHUxiZj5J2QWYzBY2JCTSrbHzJl3dm8RwKDEds8VKcZmZY1eyqBfqz4TeLdj4/GDWTbqLWfd2ol1cBO/co6w/LPvjJPraMWijI0Gnw7tPD4p33NhUNuHpifD2sv/27NiWwh9+toenrj9A7DBlOnFg6waY8osoTctxq6ucy0u3s6P3y+zo/TJZ+0/R6Pl7OPT0fPSBvleNk787geA7lcZ06H09yN64D4CcjfsJuVcZafZp3YiyK+kk9JzI8Z4TKU1KJ3ykMmIbcp8iY0rLJnvDPvw6K+vNPepFI8tM+Hdqfl3dlrwiTGmO4hI8pAtZP/5qP9aERKGJawZaHdpbO4PFgjXdsRap+P3xFL+n/JmP76F09WdYTuzHtPFbimePo/i98ZQu+xDL+QSnXamFXkfQXV3J3bTPKU9yN+0j+B7FPu9WjbDkF2JOu3Zx1lVYt6aL74g1VZn2ab18Bk1YNOL/2Dvv+CqK7YF/97b03isQmlTpiNKlKIiAis+CgAVFUZTisz9A5dkLKoj92UWKBQVpggpK770mIb33m1vn98fe3OTmBkjCje/xY7588uHu7syZs2dnzu7snJkNjQKtDl3Xfm4d3op5k6l4Xv2z7v0T07JF5+0UA9hOHkETHYcmIhq0Ogx9BmPZ6Vr/NFGxzt/a5q1RdDpEaYkzf01bBI3qT8k6V1uUrttKyA2DAfDp0hZbaQXW3EKyX/mMI1feydF+93DmoZcp+3MfadNfV8sMCsArSV1QRdhsBI7sT9n6LS5yy37dStBYdYEb78vbYi8rx5ZbbePA6wZQ8tNvzm3TsWRO9LmNk4PVF2md2rUl+dRx0tIzsFis/PL7VgZe0dWlDBd/sfo3unVsg7+vD0IIZr/5ES0SYplwwzUIUxmKvnoAorH6FnywzLkQV9GytRh3H+bk4DtJn67WuUNDpzs7xU771rP91WwjzV+bivFEGicnq2HxPw57iuOLfydnx3GWXjGd3x54B7vZyg9Dn3LrFLe+dSBxAzvx29QFDYtA8TAdYkNILSgjvbAci83O6oNnGNDGdRHHgW1i2Z2ah9Vux2ixsj+9gKTwAArKTZRUmgGotNjYejqbFo7Osqd9suVkcrXO0UGkFlaQXlyh6nw0i4FJroMeeeUm50jcgawihIBgbz3RAd7szyzGaLEhhGBbaj4tQlW/3KFlAqmZuaTl5GOxWvnlz90M6OH6iBEdHsLW/ccByC8qJTkjl/jIMCoqTZQb1RfRFZUm/tp3lFaJdT3XehZ7+gk0YTEoIZFOv2w94tpPqbdfPrkfrOpicZ7wyXmfruTINdM5MeFZilar7Tj02t5Ycgrd7jVVlGw+QOh16n09fNwgCldvP+u5l+05gXdStV8NHdMfXUgAlUerQ/0bew8p33vcuV15PLVJfDI224XJ3bwXYTKjj4/Cf1BPAoe4d4yL1mwj7KaBgMN/lZZjySmkfO9xvFvEYEiIRNHrCB3dl6Ja17oOWlA9eNgMaAskny+TxJ2az/KOv/drHR8ihOhYx98PQLaiKDEAjv/rXFVSCJHh+D8HdfXwqgpSr/w1udhGjGtyzpDhGkwHslFHljWoo7z1pfYdvPb27UAE0F0IYVEUJZnqUIuak4BswFlDqc9R1nPABiHEWEVRmgMb65m3ThzhzUOAPkKICkVRNtbQ1yKqY1zsOPQXQtgVRamqJ2ezuRXXlyw1w01qyrXR2Don7Jg3LsZrzDT1c02H/kQUZKLrpHbirPv/QNeqG7rO/cFuR1jNmFd9eF6xOp2OJx+cxJQnX8BmtzN2+EBaNU/g25/U+Uk3XzeUU6npPPXyu2g0Glo2i2PujPMNyjtkazU8PqI793/+G3ZhZ3TXJFpFBrFku/o2eVzPViRFBHFlqxhufvcXFEVhbLckWp1jjh4ANjuFL79NxFsvoWg1lP24CuupFPxuUD8bU778JzRhIUR9+i4aP18QAv9bbiTrH3ehCQ4i/GV1ZUpFp6X8l/VU/lV9M85Zt5vIq7sweMub2Iwm9jzynvNYry//yd4ZH2DKLqTF3cNpOXUUXpHBDPj1JbLX72bfzA8I7dUWRavQZ/kzYHetlq0/e5rkRxdgyS4kbd5nJC2cSdw/b6Pi4Gnyvl4HQPH6nQQN7k6nze+qn4uZ8bYz/6mH3qDtV7PpfvpbhKl69du8b9bTecsiQkddhd1YyelHFxJ17/UNkq3xNhDUvwspjy2ixRsPAWBe8RHedzwGWh3CWIYmphn2lKPoeg2tc/7aOakx96r9hnfIX7yeymNnCB+vdvTzvviFkl93EjS4Bx02LcJuNJEys1q/5u/MJOCKjuhCA+m47SMyX/ua/MXriHtyIr4dWgCgbdUJ05KFzvJMy9/D5945oNFg2bYOe/YZdI5QcOtfDZtXXPtcjP95C78nXgaNBvPGVdjTkjEMGQWAed0K9L36Y+g/HKxWhNlE+VvP1mmL1msXUrhkHabjqYTepupW8NUvlG7YQcCgHrTZ+D7CaCLtn/PPq1bs7MnYSsrRhAXRZvcyTIdPYT6RSvAt6hzsom9WUr5xO/4DepK07iPsRhNZT1RHNCjeXvhd2ZWsZ94+WxGqv3hgEvc//Qo2u50xw/rTqlk83/6sLh5z88jBnD6TyVOvva/6i8RY5j6shibuPnScn379k9bN4xn3oDqyP/fx6XQdoOpXuvKPC9a3dvqaXEj78+/ZjvCbBlFxKJkOa9SH3vjBl5O2fg/xgy/nxs2vYTOaqazxmaahn81i06MfYswu4soX76QsLY+RP84BIGXldva++T0+EUGMWvUcen8fhN0Dy7ScB51Gw+PXdOH+r/7ALgSjL2+u+uSdarjmuO4tSYoI5MqW0dz83lrVJ3dtQavIII5lF/HMDzuwC4FdCIa1j6d/G0dHpQl9sk6j4bHB7XlguVr26A7xtAwPYMledWrQuMsTWXc8iyV7z6DVKHjrNLww4nIURaFTTDBDWkdx25d/otUoXBYRyI2d1FWBdVotT9x1I/fPew+73c6YQb1plRDDt2vUBSpvHnYV9944jGcWfsWNM19GIHjk9usICfQnLTuP6a+qL5etNhsj+nbnqi7t6n0dHp39Itt376OoqISrx4zngbvv4MZRw8+f0W5X/fKkp9TngF0bEDlp6HqpI7UN9cvmFR/hPfHJJvPJ8Y/dhjk9j5MPVfuvtp8/xalZC7FkF3Jm3ue0encGCf+8jfIDp8l1tEN9RDAdV72CNsAHYRfE3HMd+wZOI/2NJbR8Q335rgsLJveTnzDERxE+/hqP6Avg26UNBd+s8bhPbn/gWyoPnW68XAEZsxfR4rO5GOKjsBlNaLzUSIg2S+dx7KanKP5V9V8dNy3CXmkieYZjjVqbndRnPqDNl7NBoyV/8Toqj50BIPia3iQ+NxldaBCtP32GioPOdV76okagWlCfiR8A3FcclTQ1PwITUafJTgR+qJ1AURQ/QCOEKHX8HgY8W9/8bvLON//gfwlFUcKAXUKIZoqi3ADcB4wAQlHDG3qjjtq+LoQY4MjzBpAmhHhNUZQ7gY+FEIqjo/mTEKLjWcqahBq63BEwos41uEsIsUNRlDIhhL+iKA8DrYQQDznm2/6K+paJmrIVRZkF+Ash5pylrI3AESHEFEVR+gLvOsKVvwO+EEIsUxRlDjBJCNHc0cGdJYS4TlFXp85xhCdfC6wEIoQQbg3YMQf6HiHEKEco9B7gGiHExqpzcqSbA5QJIV51bFed7wyggxDibkcI9VrUEeOewMuojiQOdbGC6+uQexNwnRBikqIobzuu5Sd12aQ2FfOneLyi+j6sfj/RnLLrPCkbhqFZNwCMX7tNS79gfG6dy5meV58/YQNJ2K6ufLsi+laPyh2VpX6zcHvcWI/KBeiZ/l2TyQUof2rceVI2DL956mdadiWMPk/KhtPtzA+Uzbje43L9X1dnhhSdbb54Iwn+Wl05dX+LUR6VC9Dp9AqOtBnhcbmXHVuJ6eSW8ydsIF4t1c8BNZXOTdVGPokb73G5d6afa7bRhWP8oiGRefXDZ/y8JvXJFYse9rhs3ynzqdzr+U9keV8+AkveOebwNhJ9uLqOh6d9Mqh+ual88tbYGzwut3eG+v1dT+vc7YzaX2gqn9xUcgF2xDd0PaZz0yPte6j/4Nt/lYnNb/yf78R9mrys0bZ09Pu+BRKBVGCcYzpoLPChEGKEoihJVH9jWgd8JYSYd6785yrzohoxFkLkK4qy2RFavArYB+xFHTH9pxAiS1GUfMDqCBf+D7AQWKYoyjhgAzinX9SHTaihw61QDV17bsGXwApF/WbWHtQ5wY2lUFGUP4FAoGqlmpeBTx0d0l/Pkm8u8LWiKLtQw8ndV5iq5hdgiiP0+yhqOHVDWAgscoSlW1E76iZFUTYDp1HDrg8A9elpfoMa4j4NuEkI8Tes3CGRSCQSiUQikUj+13GsgeT25tEROj3C8fsUalRwvfOfi4uqYwwghKj9KaZHax234G6Emh+8fcKRLhl1NPhc5AghHqy9s2oE1DEq28ctl0rHGulfPU85AMuEEE/UKucvXOfwPuPYvxFHWLXjog+rkWb62QoQQpiAa89yzL/G7zl1HRNCVAKT6sgrUMPKzyd3KbDU8XszDZvvLZFIJBKJRCKRSCRNwkXXMZZIJBKJRCKRSCSSSxn7RTQd9mLhku8YK4oyHHip1u7TQoixqKHYnixrAbh90WC+EGKgh8sJA9bXcehqxwizRCKRSCQSiUQikUgcXPIdYyHEamD131TW1L+pnHygy99RlkQikUgkEolEIpFc7FzM3zGWSCQSiUQikUgkEonkgrnkR4wlEolEIpFIJBKJ5GJCzjD2PHLEWCKRSCQSiUQikUgklzSKkCuaSS4OZEWVSCQSiUQikTQ1yn9bgfowvtkN//PPxl+kLL8obFmFDKWWSCQSiUQikUgkkosIuxwz8jiyYyy5KNjT7HqPy+yS8iMA5S9M9Khcvyc+BZpO541R4zwud2D2EgB2xI/xqNwead8DUDB2gEflAoR+91uTyQUwfjjDo3J97nkd8LyNQbWz8dPHPS7XZ+KLAFQsetijcn2nzAeazhb7mo/yuNzOySsofXCEx+UGvLMSoMl0biobN6VPbiouRp/cVDpXLHjQ43J9p75D+VOet4XfPNUWlrxTHpetD09qsjayPW6sx+X2TP8OaLp7dVMgPac7AAAgAElEQVTZoqnkAh63c5WNJZcmco6xRCKRSCQSiUQikUguaeSIsUQikUgkEolEIpFcRAgZSu1x5IixRCKRSCQSiUQikUguaWTHWCKRSCQSiUQikUgklzQylFoikUgkEolEIpFILiLs/20F/h8iR4wlEolEIpFIJBKJRHJJIzvGEolEIpFIJBKJRCK5pJGh1JL/da4B5rf77T3yv1lDzrvL3BLEzZlM4KAe2I0mUme9ifHAKfQx4SS+8Qj6iBCEXZD/1WryPlkBQPQjtxJ66zBnfm3LzthO7qveTuqEYcjtoNFg3fMbli0/u5SnSbwM7xsfxl6cC4Dt6E4sm39w08uTOnu3a07Cvx8AoN/pz6lMzeHwg+9Qtv+0m2zvxEjav/cIumB/yvaf5vDUtxEWKwDBV7an1XN3ogvyQx8eiDmrkMwv1zvzdlg3n4ND1G/WJjx7D0GDu2M3mkie/hYVB9RvSAYO7Eri3HtAqyHv67VkLVgOQMjIK4mdcQvereM5fN2jVOw76ZQb+PqHKD6+aEIjQK/H9PMyKj5620VvQ/8heI+9DQBRaaTivdexJZ9EE5uA/6zZ1dcnKpaKrz92buu79sL37odAo8G07mcql3/lEbmbT+fw8vpD2IVgbOcE7urdykXu9tR8pn+3g9ggXwCubhPNfVe2BuDLnadJ8YnjvodnEeDjhW/yTrfr1Bgbx864hfDbhmLNLwEg/aUvKP5Vle113YP8sXUn/37jLWwVZYztGMtdV7Z1K3N7Si6vrN2P1W4nxMfAR3f0B2D2Tzv5/UQWob5eLLt3iEuezcm5vLLxMHY7jOkYz129klyO7ziTz/QfdxMb5APA4FZR3HeFaq8vdiWT6pfAlEdm4WXQ4XfaM7aoIuq+0SQ8cyd7Ot2B7+VqmR2PLAWNhoKvV5Mx+z2X9LGz7yVgkFpO2qz5GA+eRPHS03LxiyheehStluJVm8l+o7oehU28DgDfp97FnpmKNq4FaDRY/lyNee0SF/m6TldguO4OEHaw2zEtfQ/bqUMA6AeNQX/lcBACe0Yylh0bnfki7r+J3HeXutnlXPpqQwPRR4dhr6gk973lzvxhE68jfMJIANqtfA1toG+97aoN9qflwlkYEiIxn8nh5P2vYCsuxxAfSceNb2POLgSg04GvyV6wlNxPVtD83cfwSoxB2O2UrNuGxserQf7t78KTPtmnfQvi56k+uX/qV1Rm5HFo8huN9smKTouloJQ9Y2cTOqiLM2+HHZ9ysMfEC9YXIHzSSGe90PcZzcavP+KV349iF4IxHeK4q0cLlzJ2pBUw/ae9xAZ6AzC4ZST39W4JQKnJwtx1hzhZUIaCwuwh7enjyKdt3QXDyDvVe+iO9Vh+/77O66GJa4n3lH9j+uYNbAe3VB9QNHg/8CKipADT5y/Wmbcunv736/y+eRuhIcF8/8Uit+OK3getXxgoCvbKEuzGYrc0F+KT9dGhCKsNa4Hqn9uvehVFr0NYrJx5/lNKN+/HkBBJy4Uz0YX4U7H/FKemzXfWhcRn73aWfXr621QcOEXgwK60/s+TIATWwlIXXeOfnkjQkJ7oQgPReBkwp+Vw+uE366VzxKQRaP28AYWCH353ymy38jUUgw5htmJOz8GnXXOP+ORuxxer6b9aQ+rTHzTI5rqIYLDZMGcVuByvQhcSgMbfp0F2dcp/9m4UjYbcr9fVPo89jv+DgSKgC2AA3gN6oEYxPwxsdKtEfyN2uSq1x5EjxpImQ1GUMsf/sYqiuD/xqcc2KorS4ywitMAC4NojQ6YScn1/vFonuCQIGNQdrxaxHB5wH2eeWED88/cDIGw2Mp7/mCNXT+X4mEcJnzDCJW/uR9Ud2ZqdYhQFw7AJVH77Gsb3n0Db/gqUsFg3xWxpx6j8+F9Ufvwv106xojh/elLnxJceomi1+uBw/MmPKdl9gjYvT67TaElP307aez+xrc80rEVlxNw2GABdoC+tX5zM/kkvI2w2do/5F9v6TSdy7FVuMoIGd8e7RQwH+t5PymMLSXxhinpAoyHx+fs4dsezHBz0EKGj++HdOh4A49FUTkx+kbKth9zklcy6F4DSF5/Gnp2JrkMXNPHNXNLYszMpfXoaJdPvonLJZ/jdP0vdn3GGkhn3qH+z7kWYKrFs/cOpj++9j1D63D8pnjYRQ9+rPSLXZrPxwtqDLLipF8vvGsAvhzM4mef6UALQNT6Ubyf149tJ/Zyd4hO5pXx/II05s+cQ/OfnPDLxH9iaX+4RGwNkf/Ajh4ZP59Dw6c5OMUDF2k94du5cFtzan59X/swvh9I4mVvieh0qzbzwy17mj7uC5fcO4ZUbejuPXd+5GQtvca8LNpuNF389xDtjerBsYl9+OZrJyfwyd1vEhbB4/FUsHn+Vs1OcU1bJ4r1nmDtnNmGbPuP5+ydiauY5W+hjwgns1wVTWg5oFBKfvw+AU5PmYs0vRhvk71JOwMDuGFrEcnTgfaQ/uYC4eY62Z7Jw6ranOH7tNI6NmEbAgG74dlVfKvj16UTgUNVOFf+eirZZGyoW/ovy56eg6z4ATbRr+7Ye3UPFC1OpePEhKr94A6/b1BdNSlAYhgHXU/Hyw1T8+wHQaPG+/RFnvuDr++PVqpavOJe+458BITg2/EHMKRmE3jwUr1YJTn2PXfuQev1Kyhtk15ipN1KyeR8H+j1AyeZ9RE+90amPKTmLquewA13vUP1by3hy3/+eI1c/wLERjxB4dU/8ul/WYJ+sjwl3qxeexpM+OeaJSZRs2KHa4s5XsJUYG++TJ7zE9gEzODj5NdBoaP3i3c682gA/j+jr36cTQUN7c/SaaQBU7lrHixuP8M7oriwbfyW/HMuqu13HBrP4tj4svq2Ps1MM8PJvR7myWRjf3XEVi2+7gqRQP/WAosEw6m4qP52Hcf50tJ2vQomId5OLosEwfDy243vcDumuHIHITa/TludizIihLHr9+bMe1/qHYy3Jwlp4Bo2XP2j1LscvxCenv/QFFftOsK/7XaQ8thCA45PmcXDII5x+5C2S5jteOD81gewPVrC/71SsxeWE33q1o+xueLWIZX/fB0h+7F2avXAfaDQ0m3cvltwi9vW6F2u+a0e+5Pe9pD3/Hyr2Hifn05WUHzhZP50VBQU4MOghdl92K74dq190nrjzeQ4NeZjcr9cSNLi7x3zysQnP1emTz2fzzIXLKd91DHNmPplvL3Uer+0vGmRXh/xm8+7l+PjnODBoGmFj+rqcB2pHuAuwDKjqMVc18E7AUOA1ZD/q/x3ygkqaHCFEhhDipkZk7QWcAE4Ji5XCFX8QNLS3S4Kgob0pWLYBgIrdR9EG+qGLDMGaU4jR8VbQXm7EdCINfVTYeQvUxCZhL8xGFOWC3Ybt8FZ0bbrVW2FNbPUNxpM6eyXF4ZUYDUDhb/sI7NYGXaAfhshgNx1C+nYkd4Xaic769jfCr+0JQOQNfclbuRWvqBCMp7Mo23MKYbGS8/1mNxnBw3qRv3QjAOW7jqEL9EMfGYJfl9aYkjMxp2YjLFYKfthE8DD1/CpPpGE6lVGnXXSt22HPTEffvjPmTesxb/oVQ6++LmmsRw8iysucvzVhEe5yOnXDlpWBPTfbRa49OxOsVo/J3bdvHwkhvsQH+6LXahh+WSwbT2TXeW61OVVQxoh+V0BpHtryQrrEBLFn0wa3dI2x8bk4cDKVhBA/4rRGDF4+DO+QyMbjmS5pVh1MY3DbWGIco9yhfl7OY90Twwn0dn1QdNoiuIYt2kaz8WT9bAHQpl0HrEW5WIpzKa80kb9/q8dskTDnLtLmfQoCfDu1xJSsnm/Flv1U7D6KISHKpZzAYVdQtPxXNc3uo2gD/NBFhABgr6gEQNHpUHQ6hFB7gGG3j3COxGqat8Gek4bIzwKbFeuu39F17uNSBubK6t9e3lDzjb5WC3oDaDQoQWGIwlznoaIVvxNY6zqfS1/vNgmYUzKxZOajaHWUbtpN4LDeTn2FWR0tyft6bYPsGjysF/lL1Pqav2QDIcOrddJ4G5w2rvJvgQO6UfbXfuc+hHCOyDTEJ8f9q7oz2FR49D4iBP69OwBqB7fiZEajfbIpPQ8AS14Jgd1aYTyd5cxrKy33iL5h468le+EyZ704kJyutusgR7tuHc3GU7nUhzKTlV0ZhYztEAeAXqshwEv1HZr4VtgLshCFOWCzYtu3GV0793ffuj7XYD24BVHu+vJOCQxF17Yblh3r3fKcjx5dOhEUGFDnMUXnhbBZwK6ev91Ujsbg55LmQnxy7byAs+kbj6ai8TagGHQEXNWJgp//BCCvRvsKHt6L/KUbnPm1QX4EDe6mtjebHWG1UfDDJpcyS37fQ/CQnuQv3Uj5rqMoGk29dNZHh2IpLHU5VoXFERHi16EFwmJFMeg84pPL/jpA2c5jeCW6+uTz2dy/axvyl/xKwQ+b8EqIch5PmHOXi5yG2FUfGYJfV1W+qcZ5hAzvRS0U4Gbga8d2e6CqYuagjiSfbWBHcpEiO8aSeqMoykuKojxQY3uOoiizFUVZryjKLkVR9iuKMrqOfM0VRTng+O2jKMo3iqLsUxRlMeBzjiLjgDNVG5bMPPTRrp1bfXQYlozqm7klK9+tA2yIj8SnQxIVe44690U4wskA8Pat1tU/BFFS4NwWpQUoASFuimnjWuF913N43TwTJTzOJX9NPKVz5bEUfDqqb+sjRvXBKy4MU2Y+XjGhrrJDA7CWVCBs6lqFpozqNL4tY9EF+dH2tSn4d04ialx/R5oCaqOPDsWckefcNmfmo48OxRATijmzxv6sfAy1dKgLJTQcW14Ohr6DMP+xHnt+Lpqws48QeQ0ZiXmXewfKq9/VmP+ofmCqkluFp+RmZ2cTHVBdNaMCvMkpq3TLty+jkJv/8ztTl27jhGNEuVW4P3nCG1NxAUaLjU2nckjPzHTL21gbR04aSfu1b9L81QfRBlU/2OWUVhId6IOmWUfsBRlE+XuRU+qqc0pBGSWVZu7+4g9u/XgDK/anntVWNW0RVdMW/t7klpncbZFZxM2fb2bqdzuco+uR/t7ceEVHft5xiKHvb8DfS0eC3uwRWwQN7YklKx/j4WRVRmSIS1pbUSkaP1f3oo8Kcy0nK7+6fWo0tF45n/Y7P6d0026Me9SHW6+kWPx6qR0g79seRliq9bcX5qEEub9w03Xug+/T7+E7ZS6VX74JgCjOx7x+Of7PfYrfvC9B2LGlVYcEWjLd/cC59NXHRODTqZVT34pdR9FHhTn1bfX9qwAovtUvP+pjV114MJYc9eHYklOILiyo+rxiwvDrrPohv57t3fybNtAPQ7NoSjdVjwLWx78FDumFJSvfzY5Ngad8cvqzH+LXox0ALWdP4NS8Lxvtk7ssn0P3NS8RNa4/XtGhmDKqbSGsNo/o690iFv9e7Wn9/SsA5GkDiPKvrhtR/l7kltfRrrOKufmrv5j6wy7niHJ6iZEQHwOz1x3klq+2MHfdQYwWG6B2bEVxDf1LCtzaiBIYiq59b6zb1rqVZxh5J+ZfvlCnIngSjc7ZKQYQditotC5JLsQnh47uR+jY/i4+WR+tpgkZ2YfyA6fQ+vlgKy4HR12oWRcN0WGYa1x3S2Y+Pm0SVH2EoM3Xs4m4vXoKWG2dw/8xhOINu+qls9bfB0NUqPM+Yi12jxTw7dySypMZzhcpHvHJxWVofL0bZPOq41XlmDPzCRndz8VfaIP9G2RXfXQohjrLdfPl/YBs4Lhjey8wGnUaagugO5BQO5Pk4kZ2jCUN4RvgHzW2bwY+AcYKIboBg4DXFKVGPLE79wMVQojOwDxUx3I23OUIcb4ULmk0vt40X/Q46c9+iL3MCEDeF6s41P8+ZxrD4FtryKtDYK0y7VnJVCyYQeXHz2DduRbvG6c1KH9jdE599C0M8ZEAaP29nTer2qLrKr8qjaLVEnB5Eilvf0fhhj00m3ETPkkxdShztvOoW3k3Hc4iTxMUjDCZsKWeriHPHV3HrngNGYnx8/dqHdCh73kl5j831kPPC5Mr6jip2iW1iwpk1X2D+XZSf27p1pzp36lhlUlhAQxqHc3m0zlMXbqNNpGBaJQ6XG0jbJzz2Sr2XzWFQ8OmY8kpJOGZO12zGnzQd78Wy5bv6tTZZhcczirinZv7sPCWK3l/0xFS8t1DxF3LrsOgtQRfFhnEyrsH8O0dV3FLl2ZMX7EbgJJKC4dyShjeJoY1kwdhtNjYk1FUh7yG2ULjbSBm2jgyXv26+sCFtj27neMjHuZwnzvxvbwNXm0S1SxaLdpANfzPsu1XdG1qh4K728e67y8qnr8P4/vP4TXyDnWnjz+6TldQPvtOyp8aDzo9mvBa7a8h+gpByeotTn310WEghFPfE2PUKQNxs26rQ92Gt2NLTgGpT7xH4Wr1xVKzt2aieBuqM2o1NHt7FpYzOViza71sO4d/U7wNRD04jszXXdcGaFI84JPDx19L5XH1ve2Jf/2Hy964v07R9fHJ+8a/wL5bnqfZjJswRLu/iPWEvui0aIP8OT7mUQC0lw+qQ4grl0UEsnJSX769rQ+3XJ7A9J/UFx5Wu50jOaWM65TAN7ddgY9ey8c7TtdLNwDDiEmYV7t3frVtuyHKi7FnuM4h/du4AJ9cuu0Q1sJSF5+MEHi3SSD+yQmkPLbo3D6qzqcm9djhMU9w6JpZZC5yX8sERSHsxoEIm42C5b/VS+fi3/dQsGKz8z4SNqafSzrvNgl4t4ona9F3dahzgT65Dv3dBdYop8ZxIQCNQvg/rnYpp85HznPZVYj63S/gVqpHiwE+BtKAHcCbwJ+AtXamvxNxEfy72JAdY0m9EULsBiIdc4YvBwqBTODfiqLsA9ahjvJGnUNMf+ALh7x9wL6zJZw6dWr3TZs2jVMUZceyshT0MeFYaj1wWTLz0cdWh8bqo8Ow5DjS6LQ0X/Q4hd//RvEvfznTWPOKwF59Q9bWDH8uLUAJrH4TrASEIspqPcibK8Givlm3ndynvnX28Xfmr8mF6hw+YQRtV75J87cfpWSNGoqX891mjCnZeMWEYc6qJTu/BF2gL4pWbdpesdVpTJn5FPy6h8rkbPRhgRRvOYx/h2Z4xbqP+Foy8zHEVo+8GmLCsGQXYM7Mx1Bjbo8hOgxLlvuIc21Efi7a5q2co7KasAjsBXlu6bTNkvCb+iilLzyJKHUNsdN3643t1HFEcaGr3PBI57an5EZHR5NVanRuZ5dWEuHv+qbb30uPr0Fdv7BfUiRWu6CwQh1N7BWuY3CXy/j41j4EeutJjHN/AdEYG1vzitW6KwS5X63Fr0trZ7qoiDByNIFY/vgWUVpAdqmRiABXnaMCvLkyKQofg44QXy+6J4ZzNMfVHrWJjo4mu6YtyiqJqBGCrdpCV22LFhFY7XYKjWa2puajqSjGOzgUvVbD4FZRFGt8qU1DbeHVPAavhEjar3mTTn+9jyEmjLjHx+PVLNqZVhsc4AyPdpaTVauc6DC39mkvKadsy34CBnR35MmjeLUaomc7sR80WhT/QAA0IeGI4rPXf9vJA2jCY1D8AtFd1gV7fhairESdpnFoB5rwan31MTX8QD30tWTloY8Nd+rr16sDlpwCF31VJTXoQgPrZVdQ/aM+Uu2c6SNDnPMahdlK5Yk0Zz5zShY+7Vo49Ul48UFMpzMo236oQT7Zq1kMhoQoLls1/6x29CSe8snhE0ZgPKAuMJj7418EdG3VaJ9srzBhKSileMthtH7eeMVWj1wpOq1H7nuWzHyX7aiICLIrqp/ps8tM527XzSNUH2c0E+XvTaS/F52i1WiCIa2iOJKrvmATxa4jxEpgqEsUFqiLbnn94xF8Zi1A1+EKvK6/B227nmiaXYb2sh74zFqA1z+mo03qiNe4h/AIdqs6alyll0YHdptLkob6oYiJ19Lmyzm0X/UaluwCKvaddPHJQkDrjx7n9MPzMaVkYS0oUUeUHXWhZl00Z+ZjqHHd9TFhGI+lYYgNd4Y36wLcA+w0Pl4EXNmR0w++Xi+dASqPnsEQE+a8j3gnVUe96WPCaPXh45T8sRdFU91F8IhPDvJ398l12DxwQBfiHhtP6KirsGQXYIgNry4nIRJ9RDDt17zpzNPmmznogv3rbVdLdqFjv/u1roEOuAFYXGOfFZiOOvd4NOrCXMeR/L9CdowlDWUpcBPqyPE3wO1ABNBdCNEFNezE++zZgbOO6bmyYMGCp/v27ZsvhBh3U0hLQkb1o2StaxhsybpthN6ovvn27doWW2kFVkcYYOLLD2E6kUbuh65vWXWRrm/k7blp1b8zTqMJiUIJCgeNFm273liP73ZJr/hVhxZqYpJA0YCxzJnfmU6vu2Cd8z5bydERj3DyjtkUr3GM1Ey/kYKNe7GWVmDOcR99K9x8kIhRVwAQffMA8n7Zrsr6ZTtBV7SjdN8pfFrGEtS7LcbTWUSOcV9wqWjNNsJuGgiAX7c22ErLseQUUr73ON4tYjAkRKLodYSO7kvR2m1u+WtjPXEUTVgE1sP7QKfD0Hcwlu2uc5s14ZH4P/Yc5W/Ow56R5ibD0PdqTH+4zjuzHj+CJiYeTWS0R+V26tSJ1MJy0osqsNjsrD6SwYBWru978soqnaOp+zOLEEIQ7KPOs8tLPoESGEEuvvx+Oo/OV7mPzjTGxvoadTfkmt4Yj1aHQne7YybJJ49x5vghVedDaQxo7dohH9gmht1n8rHa7RgtVvanF5AUVvecPFdbVJBe7LDF0SwGJkW6pMkrNzltcSCrCCEg2FtPdIA3qzZtg8AI8A9hZ0Yx3fsPvmBbGI+ksLfLJPb3uZf9fe7FnJnPoaGP4BWndhYUvQ7fLm0wp7nOhS5Zu5XgG9TynW0vtxBtaCCaQDUEUvEyEHBVF0wn1bpSvGYL/n3UUWJRUQ5aHXj5gFaHrlt/rPu2uJSh1BgF1sS3BJ0OUV6CvSAXbYvLQK92PjRh0WCodpXBo/pTUqstnUvfytMZGJrHYmgZT0Dfrni1iqdk7TYXfQF0Ab5YC0rqXceK1m4jbJxaX8PGDaJojbpfFxpI+f6TeLdQz8/QIhb/KzpSsnYr0bNuRxvgS/rcDxvskyuPpnCw+wQO9a174SpP4kmfbDqdgSlFnQsc3K8jpqzCRvtkRatB42MgsFsr8tftconk0Qb4eeS+V7xmC/5XdnZud+rYkdSCUtKLjWq7Pp7FwCTX9Rdc23Wxs12H+3kRHeBNcmE5ANvOFDgX37Knn0ATFoMSEglaHdrOV2E9ssNFrvG1qRhfVf+sB7dg+vFDbIe3Y1nzFcaXp2B8dSqmxW9gO3UA0xLXrxc0FmE1oWj1zs6xxssPu7ncJU1D/VDup6s4fsezHBo+naJfthIx4RqMR1Px69YGgKQ3HiTthc8p23HEWUbpnwcIHXklAOHjBlHoaF9Fa7YTdtOg6rJLKijesAvvpFi82yao5Y7p76Jv4MCueDWLxpyRh73SXO82bs7Mcx4LGdkHxat6bYnWnz5N2otfkPflGo/7ZL+urTGdcfXJddk8651lHBj0INb8Esp2HiVs3GBCR/fFlJaDNb+YvZdPZH+fe50yDg2fScnm/fW2qyWnkPI9x/GqdR6Fa7bXVG0IcAR1hLgKX6AqVn4oakfZfbVRyUWNUmeYnERyFhRF6QB8AIQDA1DDqVsJIR5SFGUQ8CvQQgiRrChKmRDCX1GU5sBPQoiOiqLMANoLIe5RFKUj6pL4VwghdtRZIIwA3jSlZLYu+HYd2e8sIez2awDI//IXAOKeu4/AAd0cn614C+P+E/j1aEfrZS+pc10co8MZr3xO6YadJL4xHZ/2LfC5rDkAFW9NQ5RXr/aobdlZ/VyTosG673csf65A11V1rNbdG9B1H4K+62CE3QZWM+b1X2NPP+HM7/fEpwCYUjLxlM7hd44ifMIIvJPisBSXY8rI5+jDCyjdq4acdfryCY7OWIQ5uxDvZpG0f286+mB/Svef5vDUt5yh1wkPXE/0LYPQ+hrQ+HhhKzOS+fUGkp5Qw8ntNhvWnEIyXvsG345JBA7shr3SRPKMt5yfXwoa3F1d+EKjJX/xOjLfVhcmCr6mN4nPTUYXGoStpJyKg6cJGtgVgJKnH8ZvygzQaNTPKq1fSeXSL/Aafr1qq9U/4vvAoxj6DMCe61h4xmaj5FFHyLvBi+APl1A85Va1cwKEfvcbBWMHoO/Wu/pzTR6SC7DmyfG88ush7HbB6E7xTO7TmiV7UgAY16UZ3+xK5ts9Keg0Cl46LTMHtaNLnDr6fudXf9Kmay/ue2QmoX7e6E7tRN9jBAApj79L7herAUh8/t4G2bjF/Efw6dAChMB8JoeUx9/FklNIj7TvERYzG1f/xAtvLsBut3P9ZRFM7p3Ekl3qy5px3dRPsfxnyzF+3JuKosDYLs0Z30tdQfrx77ezIyWXIqOZUD8v7u/Xjtve+AaA1Y/dxqsbD2MXgtEd4rmnd0uW7FU75eMuT+SbPSks2XsGrUbBW6dhxoDL6BKrduLf/fM4hWEtuX/6LLz0OvySd+HTZ9QF26Imnf56n8MjZuLXtQ2tP3sGYbVit9jAri5ak/fJCnLeVEN1Y5+dQoCj7aU9Oh/j/hN4X9achNceURfF0mgo+nkTOW+p567odcS/PI2QsYOwnTmBZdcmDH2GgqLBsmUN5tWL0fdVr61l00oMQ25C1/tqsFnBYsb03UfOzzUZRtyOrlt/sNuwp53CsvsPfO9TPxmW9crn5Cz4llCHryhw+Ipz6asJ8HN+rinvg+/JWfAtYRNGEjx2EFpfb7zbNqNw9VZ82jart121wQG0XPQohrhwzOl5nJzyMraiMoJH9CFu5q0oPga8E6Ox5BSQ9+nPFCz9lQ5bP8GSU4A1V+0UWovLMMRF1Nu/VdEl5Ue3a+tJPOmT/Xq0I27OZHw7tcJuMlOZkc/h+95stE9G2Mn8cj1p768k9OqudP7qSUBdaYe4yLUAACAASURBVNqSU0jZX/sp33G40foqeh0Jr0xT731tm1H5/Vv8tnkzr/5+TPVxHWK5p2cSS/ar4eHjOiXwzd5UluxPU9u1VsuM/m3oEqMuLnY0t5S56w9itQnignyYO6QD0TPfo/ypcWjbdMUwcpJ6D921AcvG5eh6DQVwm1dsuHEqtiM7XT/XBGhatEff93pMn7+I3zz1k2iWvHOHWD86+0W2795HUVEJYaHBPHD3Hdw4arjzuKL3QesfBijYK0uxG4vQhyd5zCdr/XxAUbCVG/G9rBm2ikpMpzPxSozCnJHHkXH/QuvnTdLCmeiC/ak4eJpTD73hrAuJ8+4laGBX9bNCM96mYt9Jwv9xtbqSsgK24nL0Ear9Ux5/l6gpY9AY9CjeBrT+PtjLKzl2+5x66ezXqx2GyFCEzUbOJz8T41h93m62UHlc7QvqY8Kwl1diKzd6wCfbsFusTp+c/dFPZL7+Tb1srgsPBpsdc3aBy/EeaepnwHZ3nIA2wLdBdlXldyNx7t2g0ZC3eD2Zb6nn0TP9O4BPgS1Aze9+NQdWo36qKR24G0g5Z6VsYm5odv3/fCduecqP9Yip/99BdowlDUZRlP1AnhBikKIo4cAKQI/ayb0KuPYcHWMf1HnJ7R3pWwHTztExBmBPEzT+qoew8hfcvxF5IVR1jPc0u96jckHVeWPUOI/LHZitPnjsiB/jUblVN66CsQM8KheqO8ZNIRfA+OEMj8r1uUcNdfO0jUG1s/HTxz0u12ei+g3RikUPe1Su7xQ1bLapbLGv+SiPy+2cvILSB0d4XG7AOysBmkznprJxU/m3puRi9MlNpXPFggc9Ltd36juUP+V5W9S3Y9wY9OFJTdZGtseN9bhcR6etye7VTWWLppILeNzODhtfFJ052TH2PLrzJ5FIXBFCdKrxOw/oc5Z0/o7/k4GOjt9G4Jam11IikUgkEolEIpFI6ofsGEskEolEIpFIJBLJRYSM+vU8cvEtiUQikUgkEolEIpFc0siOsUQikUgkEolEIpFILmlkKLVEIpFIJBKJRCKRXETY6/f1U0kDkCPGEolEIpFIJBKJRCK5pJEdY4lEIpFIJBKJRCKRXNLIUGqJRCKRSCQSiUQiuYiw/7cV+H+IHDGWSCQSiUQikUgkEskljSK/gSW5SJAVVSKRSCQSiUTS1Cj/bQXqw6jE6/7nn41XpP50UdiyChlKLbko2BE/xuMye6R9D8DuxNEelds19YcmkVsle1eC5+V2O6PqvD1urEfl9kz/DqDJdG5KWzRVvbDknfKoXAB9eNJF2UaaSmdP12NQ6/LF1PZA1Xl/i1Eel9vp9IomrW9NxcVYL5pK9sV4f2qqOtdUPllniPO4XKs5HfD8fUQfngQ0nY2b0l8cbj3Co3LbHV/pUXlNiZBjRh5HhlJLJBKJRCKRSCQSieSSRnaMJRKJRCKRSCQSiURySSM7xhKJRCKRSCQSiUQiuaSRc4wlEolEIpFIJBKJ5CLCLucYexw5YiyRSCQSiUQikUgkkksa2TGWSCQSiUQikUgkEskljQyllkgkEolEIpFIJJKLCCFkKLWnkR1jyf8i1wDzAS3wIfBi7QQJz95D0ODu2I0mkqe/RcUB9Zt+gQO7kjj3HtBqyPt6LVkLlgOQtHAW3i3VbwpqA/0QdrtTVoftH2PNKwbAp11zjo6YgfHQaeLmTiZokFpGysz5GB1lJL7yEIFX98CaX8yRodNc9AqfNNL5u9P+L8l5dznZC5e5nWBDZfu0a07zd2YBcPnRxWS/u5ysNxe7yY2fO5nAwd0RRhPJM2rIffUhghxyDw+Z5kwbesMANH4+zvxBg7tR/Osu57YhIZKWC2eiC/GnYv8pTk2bj7BYVZnP3u28Bqenv+28Bs1fe5DgIT2wOGwK0P6PRdiNJnDYXRvoh62knCPXTD+rzoEDuxI/ZzJoNeR/vRbjoVPEz5mMxtvgvBm0/PgpTk97HXuZ8ZznX1tW1TXxad+CxBfuR/HSI2x2CpZtcOrc5qfX0Bh0YBekzfmQsi0HGnft2rcg4d/3O7cVnRfCanK7dlU8/e/X+X3zNkJDgvn+i0V1plH0Pmj9wkBRsFeW1JmmoW0kdsYthN82FGu+Kq9w5V/Vtvj5dTR6LYpWS8HyDWQvWNYgWwQMUO2v8TFQc0qUX5fWlO853mB9E569hzBH3TWlZiMqzaS/9AXFv+4EoPuJbzCdycEQH4Gw2ijZuLtedTdwYFcSn70bRaMh9+t1Ttu0eOthALqcWIq1qITURxdQsmEnvl1ak/jiAwDoo8PAZseaX1xn21O0GqzF5c66GXzNFQQP6+20hT4qBMWgb3B7O5/OHY4ux1ZYQvrjb1O6cSc+l7cm7t8POnUWVhvWgmLSZs2n8uDJ6ouj0dDqx9exZBWQ/9lPxM6eDBoNphNnVLnr36L4152kzfu0UfUtZOSVxM64Be/W8Ry+7lEq9tUouwlpjE9raL2oQh8bTodN72EvrcCSXXBOn1zlo3RhgaCtDuYLHNTdKfNC/duZpxahC/YHoMNfH4IQ2CoqwW7n6KhZCJMF+O/fn85mi6DB3Z1t/EL9W01/oQuOAxRAYCvPR1gqXfSuj09uLG3btuSjD96ga9eOPPOvl3j9jfc8Ivd8OjflPcRusmCIDsVaVEbOxz8B0O3EYipPZgBQtusowmK94Ovn1POT5/Ht1QmA4uXryHrmbbdziXrmPvwH9MRuNJH52OtUHjqJoUUccfMfd6bRJ8SQO//zBlhZ8v8RGUot8QiKokxTFOWwoihfNjBfsqIo4TV2aYEFwLVAe+BWx/9OggZ3x7tFDAf63k/KYwtJfGGKekCjIfH5+zh2x7McHPQQoaP74d06HoBTD7zKoeHTOTR8OoWr/kIX5OeUZ8svIWXa66Q88ibmtByMh04TOKg73s1jONR/CqmPLyBhXnXHJn/Jek5OmOt2Lv59Ork86B4Z8hAh1/fDu3WCS7rGyE54+UE0Ab4ApM39kIgJI+qU69UihkP9ppDy2AISa3TGCpas58Qdc93S5n78E3lf/OLcX7NTDJDw1ASyP1jB/r5TsRaXE37r1Y5r0A2vFrHs7/sAyY+9S7MX7nPmyfv2V47d/qyLnMODHwQhSH7odY5cM52iVX9RtGrL2XXWaEh4/j5OTJjL4cEPEjK6H4kvTeXEhLlY8ovAagOgaPUWoqaMPff51yGrynZxT00k841vOHLNdDJf+5q4JyY4dfZKjCJ56qucuH02cc/cCYrSqGsX++REst78xrmt8Qt1S1OTMSOGsuj158+ZRusfjrUkC2vhGTRe/m7HG9NGALI/+FFtJ9fOJGzcYDdbHBk5g7DbhmOIj6y/LRz2PzlxLpUn0xE2mzNd/FMTG6xv+PhheLeIIefjn8n9/BdsJeUcGj7d+ZALUJmSjfFoKskzF7C73fj61V2Nhmbz7uX4+Oc4MGgaYWP6qrbRaAi+ugcAe9vdgjW/BHNaDgDGIykcGTmTjJe+wHgkBTQKKU++69b2Mt/6FkWvd6mb2Yu+4/Cwh53pYqf/o+HtrR46H+p4M9aCap0rj6Zy4vrpZL/yGZVHklE0GtKfXkjc89U6A4TfOQrTiTRVt2encHrSHNKffhe/Pp0BOHj1NLIWfd/o+mY8msqJyS9StvUQfydNYePa9aKK5u/MxFZYStbCZef2yTV8VO5/VmKvqH5xVtUpvmD/9upXxD05kYTn1fOylZRjN1tIvv9ljt/8NMJic5bzX70/ncMWVW38gv1bLX9hLcnCWpSGtTQHrX+k2/nVxyc3loKCIh6Z/ozHOsRVnE/nJruHfLgCBBwY9BD7r7iX0NH9ADAlZ1Xbfu12j14/ny6Xceqa+zgx6E6CRg/G0CrR5Vz8BvTA0CyOk0PuIfOZt4h+Vn0xaD6dzunrH1L/xjyMMFZSuuYvJJc2smMs8RQPACOEELdfoJxewAngFGAGvgFG10wQPKwX+Us3AlC+6xi6QD/0kSH4dWmNKTkTc2o2wmKl4IdNLh3VKsLGDsB47Ixzu3DFHwQN60XI6H4U/vAHAEHDejlHDyt2H0Mb6IcuMkQtc9shbEVlbnLD77iG4rXbnNuW7AKn7Jo0RrZ3qwQqj6YCULJht1NOfeWWbXWVWzOtOT3XrbwqAq7qRMHPfwKQt2QDIcNVewYP70X+UjV/+a5jaIPUa1BVlrWoFI23wSlHWKwU/lhti5Dr+lL4w+9n1Vm9llnOa1m+4zD2Sgvm1Gy8W8SR981a1Ra/7yX42ivPef61ZdXUAwFaxwOdb+ckbMXlTp1L/9hD0LBeWPOLsZWU49u5VaOuHQLnQyMANTqGddGjSyeCAgPOelzReSFsFrCro1x2U7lbmgttI1XpqrDmFhI0vDcaby+ExYqttKLetvCtYX/sgvLdx5xyzdkFDdY3/B9DnGnN6bnOtLVpaN3166qWZapRVsjwXvh1bY21qBRwr8ei0gw2O0HDelG8ZiuIutuef7e22ErKXGyl8fV2VViIJtO5eMXvBA7t7dDZBDY7AUOvoHjNVgQC4x6HzhGqzrroMAIG9aRg8Rq0gX6YUzKxnMkm9NbhFP/0R3W9yC9u8PWrqm+VJ9Iwncpwu25Nzd9RLwCChvdG6+dD2fbDwLl9sp9LG7FjPHjKTe8L9W/aQF+E2YopOQsA4+FkCpasJ2hYL2xFpc5onv/2/ak+trhQ/+aG3eGTbRZQFLfD5/PJF0Jubj47du7FYrF4VO65dG7Ke4ghNtztuKdknw1LejaWM1nYcgqw5uQTcvt1LscDhlxB8ffrAajccxRNQLWvq8Lvyssxp2ZhzXB9ufW/jv0i+LvYkB1jyQWjKMoiIAn4UVEUoagEK4piVxSlvyPNH4qitFIUJUxRlDWKouxWFOU91PilmsQBZ2pspzn2OdFHh2LOyHNumzPz0UeHYogJxZxZY39WPoYY19E5/97tsZUbqTyZ7po/KoyQUWpnTS0jzEWWJStPDZU8B14tYvHr2c657du5lVO2q/4Nl23OynfesEOuuxJtgK9bHkN0WC275GE4i9yaaSMmjnDu19YYSdeFBKgdRZvq2iyZ1Xqq+fOrz8FxDWqi6LUu22qaMPx7t8eSV4QpOfOsOutr7RdWO8Kq3sSNR1PRhQc5bWGIDT/n+deWVaUHQNqcD4l7ahIdt35ExF3XU7r1YLWNEqLQx4RjSIjEp2NL9LHhjbp2aXM/JO7JSc5tW0XBOdOfF43O+UADIGr8rqKxbSRy0kjar32TuH/ejiWvqFrnkgqipt1Mhy0fkvP+99iKy+pti5rXJW3uhwT26+I8lv7C5w3WVx8e5EwbOWkk+uhQmr0wxaXueiVGovXzoe3iZ/Hv1a5edddQpw5hGKJDsZVWANBuzXwCB3bDKzHamc63SxtCxwwg9vEJpD75Ltjsbm1PFxGCsNpqyFaPx/5zvHNf1gcrGtze6qNzq1Vv4T+gO/oaOvt0aUPw9QOIfmwiGU8tBJvdpV3E/msymS9+AnY7ircBi+MaeLWIRRusPmy3Xfo8vpe3avD1q+2T/04a49MaUy80Pl5E3X8DluwCbKXlNfLW7ZNr+yjfy1s7f1fV6wv1b3FP30nRL1tqpBWEXN+fiHtGE+mIunHq8l+8P9XHFhfq35q/+qCLv6hCMfidc5rL/xua8B4Sen0//Lq0ctrYnKW2KUNiFO1/eZ22S5/H57JmHr1+Gl8f0GrQx0ehiwzFkFDt6wB0UeFYMqsHAKxZeeiiwl3SBI4cQMlPG89uM8klg+wYSy4YIcQUIAMYBKxGDX3uC+wE+imK4gXECyFOALOBTUKIrsCPQGItce6va6n1obY63uiqKdz3116XIHR0P8q2H3FLpwsPwm40UXks9exqnGeRA0WndZmv23zhP8+Sr+Gy8z5f6Qwp0vj5qOGotfPUYZezLszgSJv7+SoO9p3i3J3wrzvPKc9ZZp1XqR6LQAhByOj+zhcQZ9W59u4a2ymz3iKw7+WAwxZVb9rrK6uGruF3XEva3I840PtuCpb+in+v6qh9W1EZwSOvIm72PZTvPOII3274tQu/41rSnv3Iua31Dz9Hag/RiDaS89kq9l81hUPDpmMrKce/a5vqNHY7BYvXc+iqe4mcPAZDYlSdsuq0RY1k4XdcS8H3vzm3m7/6YIP1rdpXpW/57uNYCkpIeKa67h4cPhNzRh5n5n5MywUzUHy9z193z1bfFQXjcTWk+PDwR7CVlLu8AKvYc4yyrQdJ/ecCoqfeiOKld2SttkXdRQoyXq6eJxdx29C6y79AnU+MeBh7STl+3at1Nu45Rvm2A6Q/8TYRD4xDMVTrHDC4J9a8YioPuM/5VbRaND7qSHfa85/S8t1HHQca75P/Vhrj0xpRL2Jm3krOhz+C3f1k6/TJNYrI/XwV6c994tyOe+aus+reEP+WNvcjwidc60zi16M9uV+somjlnwQPvwL/qzq7K1NL3tnw6P3pHLZwtvEL9G+WnEIXfwGAVo/WLxRbWZ6bjEuSRto49Zn3KVy1xc3G+3pN5tA1Mzgz9xN8Oyah+Hg1WPbZrp/dWEmL7+YT9dS9mJMzXNaQOdupuNRPvQ7/wb0pWeU+ui259JAdY4mn+QPo7/h7AbWD3BPY7jjeH/gCQAjxM1BYK38akACgKMq9L6iMXV6e7Exgycx3jhICGGLCsGQXYM7MxxBTY390GJasGqNzWg0h1/ahcNVfruliwtBHhTrDqEF9S14zjT46HEv2uUf6LJn5lKzbXr1D2PFOisOS45qvMbIr9hyn0hH+XfjD/7F33vFVFNsD/85t6b0nEAhVmvQmoIBUC0WxgqI/QVFApVhQUez6VHyKFOtTRH36fHYFKRZUlCYtQOhJSEi96fW2/f2x927uTUJ6VJ7z5ZMPd3dnz5w9e+bMzk7Zn7AXltQ4x5KRW80unnJDrxyJV7sYztvwItasPEyx4eqiY26ViF+fqrfztrwi9a2sc/ETo5s8S4YZU2zV235jTBjWLM9b6Zqz5pEmJ5/gCUPJ/+LnOnWufo+FXocwqGsFVp5IJ++zrZotKlMyGyXL6PQXgLBpoyhYr84pKvjqF4zhwVq6ku2J5LzxOadmPYU+0J/K5Iwm3buwK0dRuL5q3pIweNeRugE4bOobf5c8Xc01FJtSRjRfUBTMn/yIMarqTb0104w1MxebuZDSXYfxPb9Tg21hcdMl7MpR2HKq/MTlb/XpGzFzIt2/fZE2D9yI1Vzo4bummDBy1m308N3Kk2fQB/lRdiiZiuRM/Pt1rdd3LXXoYAwNVHcqChUn0rUFjKquMRcUB46ySny6tsMUE07ghX05b8OLannLLUAY9G6ya9oqaFS/Rpe3huucpvX0urBmmsGh4CirwLtrO4wxYdiy8vDt343AMYPo+tMbtF1xL95d4gkYOcB5Ti7W9CwASvceQ3EoGEIDmx6T/2CaEtOa4hd+fbsQ98BM/Ad3J2TSCKLnTSNi5iW13nfw9H9bbqHH6BuXX7dEfPOKj9bSlmxPxBDoh/VMDoXf78a3Z0dVlz+pfmqMLZob33Le3+QRL9DpMQRGYS/O9uhJbS1unzOTXTs3smvnRmJiolo9vxq0Yh1iSVf9x2Vj16gAu3PaQdmBE9gKS/BzjjZpjOyz3T9blplTk+aTdvvj6AL9sCRXjQgE56iHmAht2xAdji27anSI/4UDqDh0Aru5gHMN5Rz4d64hG8aSluYnYATqXOFvgGBgJLDVLU1dJWUn0BlIUBTl7SVLlpiXLFky/gq/9lqCgo07CJs2EgC/fl2wF5dizc6ndN8xvBNiMLWNRBgNhE4eToHbnN/AEb2pOJFG4ZZdeCfEaPtDLh+BV/sY8r+sahgXbtpB6JWjAPDtq+Zhy67ehvekYON2DJFVlbgwGgkaM9Bj3nFTZVvSsvFy6hx91zWanMbIzfvvD1SmZKiLX337G6FXjsIQGYKvW89g+ZEUD5nF2xIJvVSdwxt+1SjyN+5wXutOwqapefn164K9qAxrtWtwVFjcbGEgZNII7HlFVJxIUx/K69C5dN8xvNpX3Uu/Ad3QeZswtY3EGBVKyCR1QY/oO6/WFg9rqKyQSSM021mz8vAf0hNw9XRUvSQImXwhhZt2EDCiN9jtVBw73aR7556HapjmzSVTbJUIvVF7sNF51RwS2JQy4j5P1ys+0uPlfcDw3hRu2oHOxwvffl2pOJ7WYFuU7TuGlzNPa1YeYddU9YxWnMpokL6F3+3m8GX3YDMXkvvhFsKmjVTnpDnTBgw8j/IjqVWZ6nQUb0skcuZEvBNiCBjSvV7fLd1bpafLNvkbd1K69xjendTeMGE0EDr1Im0FVVPbSNDrKNy0g/Dp4/HqGIc+xB97cSlZKz8macICkiYsoGjrXvSB/h620lebY1xxIq3R5a2hOodMHUm5swfY2CYK9DqKN28n9PoJeHWIQx8SiL24DFtOPlnPrSXpgps5MmIWp+f/g5Jf9qFUWjC2iaJoyw4Cxqhz/rwSYtGZDNjyipock/8MWsvG7n5x9MoHOHjBrZya+zzWrDwyX/mY0v3Hz1pG3GOUMTZci2+A5tfNjW8Bw86n8kQaXu3VesSnW3s1xm3ZRcCQnlQcqzufumiJ+qkxtmhufAuZMNgjXhgCo7GX5v9hw6hXr3mHAQPHMWDgODIysv6QPN1pzTrEdTz82ospP3qa0MnDVYE6tblhio9CmAwEXtCr0bJdVL9/poQ4jG2i8LtwAIaQQAo++tbjWkq2bCdoirrInnefrjiKSz1e0AZedhFFX/2IRALyc02Slmc7sBY4qShKhRBiL3Ab4FoNYSswHXhCCDERqL5qjg2YhzokWw+8BRyMmDEegJx131L43W6CRven589rcFRUkrzwZfVMu4PUpa/T5b1HQKfH/OFm7S02qHNf8j77SUvXee1SAEr3HcenazwBF/YFwLxuA0Xf7SZw1ADtM0Mpi6uW/2+/YhH+Q3tiCAmkx/Y3yVj+AXkfbibvw83EPze/6kr0OvK/+oWKo6cJmzGhWbJDLhuGMKrFNWjMALJf/YyKo6cJd8rNdcoNGj2AHj875S5yk/vKIgKG9MQQGkjPHW+S8cIHWFKz6PHjao+erNPL/kXntQ+RfM9KrFn5pD25lg6rFhF37/WUHTxF7gebASjcot6DXr+sVj9tsrAqrw4rFxIwtAcGV28K0P37VzB/uAW//udhzTATPmNC3TrbHZxe+hqd1i1D6HWYP9xCWeJJOq1bhiE4QHsLaQgPQhjVYaCNkeXyi5T7VtJ22Sww6FEqraQ9+Tbxj81WZUeEkLD6PhAC8yffa3k09t6l3r+SNstmaelsxWdf7AzgnkeeYeee/RQUFHHxlBncccsNXHn5eI809pJcDEHRgMBRUYze4EVzy0ibB2fi0yMBFAXL6WxS7l9DhxULAPUBu/2qe9EH+1O6+wgVSSlUJKU0zBbbXif/m210fHdZjQWnin5UF+ppjL65727At2s8PbeuQhj0WDJyCbigFyn3r9bKdM/NL4JOEDS6H/biMvR+PvX7rt1B6kOv0/X9R0CnI9fNTypSMvBqE0HvpH9TmZpJyuIVhM+YgF/fLvj27oxis2mfa2rz0M21lj2djxd9T32CNSefk7OeJnbJjdon5ABSH34TncnYuPLWAJ27J36EJTWT9PteJvT6Cfj06Ypv7y6qzlFhKA4HMUtuJu3el2p3SAXOPLKGhLWPIvR6bDn5GCNC6PLvR7VFrJrib8ETBhP/+GwMoUF0fmcpZQdP1Z5/C9PomNYEv4CqmGxfcC3Rc6/EOm3U2WPyr6+T//U2Oq1bhjEyFEd51eeCXI3tlohvKfevwhgeTKe1D2tzgNuvWIQ1Kw9jbISWz59aPzXAFi0T31ZXOYXeiN43GHzVEUO2wgxQql6SNiQmN5WoqAi2/7qewEB/HA4Hd86fTa/eIykurmUhx0ZQn8611SEAETPGN7sOUYQgavZkbHlF5L6/Ed/uCZy/4w1QHFhzC0lesIKgkX2bff9cK14LvYEO374Gdgd5677CcjyV4OvUtVMKPviGkh924nfRQDpueVP9XNP9L2p2EN5e+A3rW+snniR/T4T8OLSkJRBCJAMDFEXJFUL8BPykKMoDQojrgVVAqKIoDiFEGPABEA78CFwB9FcUpc6JPbvaTGlxRx2Qpn5qZE/85HpSNo6+qZ+3ilyX7N/btrzcfqdVnXfGTa0nZeMYmP4pQKvp3Jq2aC2/sObWXGW1uRjDO7CrzZQWl9vaZaS1dG5pPwbVl8+lsgeqzgcSLm9xub1Ofdmq/tZanIt+0Vqyz8X6qbV8rrVissEUV3/CRmKzqMOEW1pnY3gHoPVs3Jrx4nDnS+pJ2Ti6HfsGap+9/5djTNvxf/lG3ObT354TtnQhe4wlLYKiKO3dfo9w+/0+8L7bthkY53bqgj9CP4lEIpFIJBKJRCI5G3KOsUQikUgkEolEIpFI/tbIhrFEIpFIJBKJRCKRSP7WyKHUEolEIpFIJBKJRHIOIdeJanlkj7FEIpFIJBKJRCKRSP7WyIaxRCKRSCQSiUQikUj+1sih1BKJRCKRSCQSiURyDuFADqVuaWSPsUQikUgkEolEIpFI/tbIhrFEIpFIJBKJRCKRSP7WCLmimeQcQTqqRCKRSCQSiaS1EX+2Ag1hZJsxf/ln4x/SNp8TtnQh5xhLzgl2xk1tcZkD0z8F4LfYK1pU7pAzn7SKXJfs7a0gd7BT511tprSo3AFpnwG0ms6taYvW8guDKa5F5QLYLOnnZBlpLZ1b2o9B9eVzqeyBqvNP0dNaXO6IzI9b1d9ai3PRL1pL9rlYP7WWz7VWTLbmnmxxucbwDkDL1yM2SzrQejZuzXjxXdTVLSp3dNZHLSpPcm4hh1JLJBKJRCKRSCQSieRvjewxlkgkEolEIpFIJJJzCIecDtviyB5jiUQikUgkEolEIpH8rZENY4lEIpFIvPN4uQAAIABJREFUJBKJRCKR/K2RQ6klEolEIpFIJBKJ5BxCDqRueWSPsUQikUgkEolEIpFI/tbIhrFEIpFIJBKJRCKRSP7WyKHUkr8iAngJuAQoA26qLZGpbSQdVy3CEOJP2YGTnLzzJRSrDYD4x24haHR/HOWVnFqwgrLEk3h3jKXj6sU15PTavBxrTgHG8CAADIF+2IpKOTB2EV5tI+m8eiH6YH/KEk9xfL6ah3enODoun4dfrw6cfvZ9MtZ8XkPuoOSPQHFw8r415H70Q43jTZU9MPlDUBSy3lpP6uPv1Cq30+qFGIL9KU08xQk3uR2ccnM+/oHAId0ROh3ZH2zWzu3+7YsoNjuHL11M28dmaTZMXvAyZYnqNxkDR/Yl/tFZoNeR+8EmMleq35gMufQCYhdei3fnNhy+7B7K9p+o0vmUqnNleg7eCTEkjl9M2cHkenUGaPf4LQSP7oejvJKyo6fx790JR3mleu+++ycIyHlvM5lvfNUoWScWvELZAfWaomdfRsT1YzzGJfXavJwzL/+X6FmXoffzpjItm+Nz/4m9pLxZfrF3zxYSE5O4ZdZCKisraxwH6Nq1I2++/iJ9+/Zk6cPPsvzFV2ukeXH5Y0ycMJqy8vJaZUDjywjA+b+9ir2kHBwOT1us+C/Rsy5H521Esdk5teQ1Svceb7AtTHHhhIzuh7286pp7bHmJ8qQUTi1cgVJpbZC+6HQInUCx2cn5YDORN4zX9FVsdgDaPjaLsCsuQufnQ2VqFkqFhfRn16E4HLX6rj7Yn46rFmNqG4nldDYnbn8Oe2EppjaR9PxhBRUnzgDQP2kdlrRsTix4hbb3T8cYGYIw6CjefpjkB17HKy68Vt+LuH4M7Z+YhfAyUvDd7xy94UkAhJdRs0WfA++CAEuGuUHlraE6Dz26lsq0HI7c9Qrtl1yPKSoEYdBT9Nthji95A6824Zy3ZgHGYH9KDpzkyLwVms0B/Pt0pM/XT5H/wz58OsTgKLcA0PG1e/DpGg8KnFr0CqW7jzTJ39q/MI/gMQOw5hae1Y9bisbGtKb4hSumdHl7CV7xURwYfXeDYvLpZ9/HKy5ci08uem56AcVm5+DEe4Hmx7eypBQA+vyyEnt5JQXf7yF0wiAUm52CLbtJfeJdLZ8/q346my16bFyOYrNz6JJ7gObHN1e8AHj26Ye49LKxWCwWTp5M4ZZZCyksLNKONyQmN4WHnlrO1l92EBoSzGfr1rSITBf16dyadYjOzxu9n49HPRK78Boirh+LLU+1a+abXxE5Y3yz6yeA7qvvJOKSQQAU7TnO/hnPqunc8I6PoMerd2MM9qf4wCkOzV2BYrUTf8flRF05AgBh0PoLQ4G8Bppa8j+E7DGWNBshRHshRGIt+5OFEOH1nLtMCFG9tToR6Oz8uxVYXdu5bR+8kazXv+TA8LnYCksJv+5iAIJG98MrIZYDw+8g+b7VtHv6NgAqTpzh4LiFHBy3kLRn39fknLp3DYYAXw6MXcSBsYswf/0bed/8BkD8gzeQ8fqX7Bs+D1tBCZHOPGz5JSQvfbPWho+LHe2v5vA1jxJ98yW1Hm+s7MgbxwOwu9sNHL7qESKmj8ErIaYWu3jKjXCTm7L0TTJe/ZzQiUM4Mv0J9o+8i7DJI7RzD41fwOFLFxM0ur/agB1+Oyn3rSL+6TlqAp2O+Cdu4+gNj3Fw1HxCJ4/Au3MbAMqPpHJ89jOUbD9UQ6edCddweNrDKBYblaezPRrFdekcNLof3gkx7Bs2l5yPvid4VD/2DZvLmVc+BeDgpfdyYMxCgsf212zREFmn7l1DwtO3AmCMDiXqlktJnHgvqU+s1XQ6de8aOrwwl9Sn3mX/xQvIW7+dmNunNOneGaNDtd99+l6MXq/nmqsn17CTi7y8Au5esPSsD18TJ4ymc6cEzus+nNtvv++schpbRlwcuWopac+s87BFwrNzSF/+IQfGLiLtuX/T7qEbG2wL705x+CTEsHfYXE67lb2DF9+F0OsInTy8YfpeOA+dyYCtsJTEUXcSNmU4wqDnyFVLOThuofbA7J0QQ/ZbX5Pz7gbsRaUcGr+Awh/2nNV3Y+ZeSdEv+0kccQdFv+wneu6Vmo6VyZmkP6vaYvd5MzTfOX7b8ySOXciBUXdjDAsk9PKhtfueTkfcXdM4dvtyzrzyCX49EvBx5qtUWrV8Svcdo+JUBllvfdWg8tZQnX/tciPHFq+h07O3knTrcvZcvJjfL1qAMSyQiMuHkvDQDM68+hW7LpiPraCU6OtHVzmCTkfCQzMoOXAKU2QIu4bO59hi9eG98Ps9JF40n4NjF1Bx7HST/S33o+84Ov2xs3hwy9LYmNYUvwAImTgYe2nVQ3m9MdlZRtzjk4vEsYu0RnFdshoS3w6MvhtTdBgAe4fNJfvdjUTdMI79Fy9g/6i7ObP6Cy2fP61+qsMW7mVcldX0+FZd1uYtW+ndZzT9+o/l2LGT3H/fPI9z6ovJTWXKJWNZs/yJFpXpoi6dW7MO0XmbKD94it0dribp6oc95GW9/qX2HBY8ql+z7p+LsIv7Ej6mL/uufZI9VzyKd2wY8XMn1biWjg/N4PSrX/Pb0LuwFZQS64x1qau+ZOfF97Lz4ns58eQHmvnObtm/Dg6Uv/zfuYZsGEv+ikwG1qL23/0GBBsjQ2okChjWi7yvtwGQ+5/vCRk/GIDg8YMwf/w9AKW/H0Uf5Ef1812VOEBJtTRhky7A/NnPAAQO74X5q18ByPnP94RMUN9I2syFlO477vHGGUDv7+OxXbzjMHp/nxr5N0V26CVDAHCUWyjZdQTFZif8qpG1ys1zys2tRa4xPBhbfpHak2a1kff5zzVkBI8bhPnjHzQbGgJV+/j16UxlcgYWt3ODx6l2rzieRuXJMzVkuSj5/SjG6FDyN+5qsM4h4weR69TDu2McjopKjJEhKDb1rbI+wA/sDop+PUToxMENllX9nguDHp23SUvrSqPzMVFxMgOAwq37CL10iJZHY+6dO3q9Hl8fHzIyMs+aJifHzK7d+7BarbUev/zy8bz73scAbN/xO0CtPtacMhI83tMWwqDHFBehXkOgL5asvAbbwrdrW3Jc/uTsxVIF6dD5eGHNzGuQvn59O1N+JBWdjwlDSAB5n/+MzserxnW7fNeSntMg3w0eNwjzf1R7mN3y1WwxztMW+iA/dL7egOo7wmQApXbf8+/bifIT6RR8uwPFYqP04ClC3GzrIu+znxAGPRVJKS2uc/HvxzAE+qLz9fLQWUEheFhPcpw6Z330A2FuZSD2lonkfr0dfYAPhb8eBKDsaBoAhVt2A6BYbdiLyhp0/6Cmv5VsP4StoLiGPVqDxsa0pviFV7toYm6bxJl/fqwdqy8mu8qIe3w6G82Jb+h1eLWJqJI1tAf2knIMwQGaPu75/Bn1U2Ns0Zz4Vp1Nm7dit6vX9Nv234mL82zU1xeTm8qAPr0ICgxoUZku6tK5tjqkNppiY52PF3lf/KIdg5avn9wJnzAAYTRQ8OthinYfAwWiJg2tkS5keA9yvlQ7PTI++oHwiQNrpImaOuys+Uj+HsiGsaSlMAgh3hFC7BdCfCyE8HUdEEL4CCE2CCFmO7cfFEIcEUJsBrrWIisOOO22nebe4wZgCAnAXlgKdnU4jTUjF6PzTbgpOgzLGbOW1pphpvr5Pt3ae2xbzpgxRYcSMLg71pwCKk5lYAj1zMOSYdbetp8Nr3ZR2u9eG5+nw/N3YMnKx1Rd/ybIFga989r90fmYEAY93gmxjZar9/fBVlhade0ZVbbq9s0LhE8fhzE6FMuZXI80xuhQTDGhWDLc9meaMcV4Xltd6LxNlOw60mCdTdGhVDr1MEWHYsnMwxQdSllSKgA+Xdqg8zERPLofptjwBsuCqntuzcwjY/Xn9N35KhFXj/LQzV5STthUtTcz9LIL8Konj7PhavgBpKXuobCoiE2btzbYbtWJi40m7bTnS4gWKyOKQpcPHiF00nAPeWWHU2iz+Br67nqNdktnkvrUew22hT7AV/Mnd1v02fMW9qJSirbua5C+JqdfuvS1ZJgReh1dPniE7uufJ2L6WFUPZ16RN12KMTqUdk/Pwbtj7Fl91xAejDU7X803Ox9DWJCWzhQfpdkiYFA3p3xVl67vL6Xf/n9hLymn6JfEWm1R3db2ojKMtZSZ+KfnUPTTPkr3HGtQeWuozoGDnTpn5OEVE0bPDx5icOKb2EvKKfjlILaiKp0rM6rkm6JDCb9kEBnvbETv44U1T228ejtjXPt/3E73b1+g/XN3oPPxanZM/iNobExril+0uedaMtZ8oU0ZaEwZcY9PLnpueE7z6+bGt35730Toqx77vDvGotjsdPv3w3T/7+P49e7UKJ3daan6qS5buJfx5sY3d1nVufmma9nw7fd1Xu+5Tm11SHWabGO9jqg5kz1s7DoWefMl9Nj0IgkrFqhDnZtx/1x4xYRSnpxF+IQBahKHA1OsZ3wxhgZgKypDccW6M3l4VYvDOh8TYaP61GkTyf8+smEsaSm6Aq8pinI+UATc4dzvD3wJvK8oyutCiP7AtUBf4Aqg5is7dY6xJ0q14RiiZhItTS2H3M8XRgPGiKBa04RPGa71FtcqqLoe1RB6vfb7wLjF2Msq1Df0Nc5rvGxHmfqgdd6/l9H1vaXYSytQ7NV7Jhsgtzb7ODl2w2NEzpyIIaSWN9hK7SfXo7aGX9/O4HBQkZxR7Uhd99LtmPO3oihUHE8HoP2Ts+n63lLKDiU7ezAaKEs7pKAP8iNk/CD2Dr6dop8OeBwvP5ZG2GUX0HPDc+j9fXBYbHXncRb0QX7a77bt+uHn58v1119R5zl1Iery/6pEZ09TRxk5PGUJhyYspnTvcY/DppgwMl79gj0DbiV52b/ouPyO2gXVZgs3Xdxtsa/fLeh8vQm74qKG6euexnks7+ttHJqwmKMzHifypona4ey16zkwbA6le45hzSsibJrnS4+zqeqONTuP/YNmU7zzMAAdVy3QRoUoisKR6x/n9763oDMZCRjSvXb9a7V1zV0nZj+DX5/OeHeNd0vT+PJWXefzVt1VNZJFUUi87gm2956NzmQkyNlori2DDo/fzKnH1znn8lXp4WoA5X21jUPjF+EoqyRm3hXNisl/Gi1kY5df6P29McWGkb9hu1vqxpcRd5KmP0HUTRMJGNy9blkNiG97+qrzqLUs9XqEQc+Ju1aQ8vg7dH51UeN0dqPF6qezXAuglXH/wd2bHd+qxwsXS+6/E5vNxvvvf1KrDv8r1FqH1ExUc18DbFyyK4nkRSs9bawoZK/dwP4LbufguIXYzAUYqz9nNPL+uSlKysuf0ubm8QzY+AxCr0OxVvO9BsTh8HH9Kdx5pJaEf13+7GHS/4tDqeXiW5KW4rSiKL84f68D7nT+/hz4h6Io7zm3RwCfKopSBiCEcE1qmgvMdv7eCbQVQtwK3Hrq1KmeX5zazxj8tcxseUXqA7ZeB3YHxphwrM6hnZYMM6bYqrfQxpgwrFn5RM6cSMT0segDfLGZizDFVKUxxYZhyS0g5JIhJE64p9Y8TDFh2vDR6kTdNIHI6WM9GsYAeV/9SuR1Y7Bk5Xvsb6hs/wFd6bXpBQBKnA2VxPHqlOx+B9+h3LmQSmPk2ovLMbg1TtztYDMXUrBhO4EX9cUUG+6RxpqVhzAaMMW47Y8O8+gBBDBGhdJhxUIcFRaP/WGTh+OosGJthC30Ab50WnE3tqJSSvcex69Xgsf5h696BGt2Pm3un44lw1ynLEuGGa/YcEpcuseqfhG/dCa+Pdpz3oeP1GgMGoL9OXTlw1iz8/HuEEPIxf0b5RcugkacX3W9NhuffraeoUMGeDx83T5nJrfcMh2AyyfdQEZGlocM9+O7du2lTVvP3pj67NqYMgLUbBhHhZL7X7WXO+/LbXR4/o46beEqE8aIYCrTcjR/creFYrOTv/43/Ad0xfzJj/Xq65Lj0jfooj5UnlJftNjMheSv345v9wRMseGUOBstppgw0p5+l44rF3o8LLn7ri23AGNkCNbsfIyRIdjMhUTMnEjE9eNUW+w7BqjzSr07xGq+A+o84fyNOwm8oEettqhua32gL+WHPcstgCHIn+JfEwka2bdB5a2hOpenZOHTMRZTTCiVznOVSivmjTsJHtYDQ2CVzl4xYVgy1esKHtaDsPFqDwxC0OaOyZQlpapDFYGirftUX/h6GzHzrmiSv/3RNDamNdov2kSCotBn+xqEXo8hPJDOry2us4xEuJUR9/jkwmYuJH/Ddvz6dqZ4+6FGx7egEeej8zZy3oePAFBxPB2Tc1iqJcOMT4Avlqx8tWfcoWAIDfxT6qcG22L9dvz7dKakmi0a6m+u/93jhYsbbriKSy8Zw9jxVwP1x+S/InXpXF8dUp3GlGnvrvF0eOkuFJud0r3HMcWGUbLzsGZja1Y+NrcF9rLe+Iqomy9t8v0LvewC7bglKx8U2HuNuqjh0B0rqEjN9rgWq7kYQ6Cv2mi2O/CKrYqHLqKmDCPr058JH9e/TrtI/reRPcaSlqL6ayHX9i/AROH5erK2V0grgT7Ov8+AGxVFeV1RlHnt27ffP6bEv8YJxdsSCb1UDY7hV40if+MOAAo27tR6h/z6dcFeVIY1O5/sd9ZzcNxCSvYcJe+rbZocf2ca367tqDie7jG0uOiXRMIuU+eqRFw1ivxvd9Z68Vlvb+DA2EXsH323x/6Iq0dhLynXhuO50xDZJbuOaIuC5W/Yoe0PHj8QvY8X2e9urFVuqFNueC1yLZl5GEID8WobiTAaCJtatfiWzseLwAv7UPj9bsKmjayyYXEp1ux8SvcdwzshBpPz3NDJwynYtMNDvjUrj5Pzl3No/IKqnUIQPvVCLJl5Z7VFbTpnvPIJ5cfSSBy7iPJjaep81Ox8/Pt1UfPKzscUF07oJYMxf/ZTnbIKNu4k3HlN/u5+8d4mrNn5HJq0xMPG/v264CirVPUVgri7riLr3W+1PBriF5rN0z2HBY4eNZykpGMe+1aveYcBA8cxYOC4Wh/A3I9/8cW33DB9GgCDB/XTbFGdxpaR3I++4/DUBzg4biEF31fNO/Pv1wXFasOno/ogFTi8FxXOBunZbOEqE9nvbqT8SCoRTtvr/bVZFk5Z51N+LK1B+pbuPYbPefE4KizY8osJnXIhhT/tB1TfDbpIHQYXNm2kOn/U6bsBA8+jdP/xs/puwaYdhF2l2iPsqlEUbNxBzjvrOXrdIxyauIgCZw+gd0IM+mB/7CUVVReg1xF8cX8qjqfX6nsle9V8vdpGgk6HX48E8jeqNjKEBmpiwq4eTeDw3qDQoPLWUJ19EqIxBPtjL/XUOfTifpQdT6dg20EinDpHXT0Ss/P+/db9//gl/jp+ib+Owl8PUZGShXnDTrzbOueZB/hU3b+jDbt/1f3tj6axMa2xfmFJy2FPn1vYO3gOB6c8QMXJDA5Pe/isMSnr7Q0kupURV3wKGNpD01n1696UO6ePNDa+Vabnog/w5dCkJSSOXaQNJQUoPXQKoRfaiz9hMmgrBv/R9VPDbdGHsiOqLRrrbzofL3R+3h6yXIwfN5J7Ft/BlCtuorxcLSv1xeS/InXpXF8dUhsNtbElLYfE0XdxePISCn7cQ9i0Ueh8vAhxzj13vVxyETJxCJasvCbfv9yPvtNk5azfQcx0dSGtwP5d0Pv7kPbmhhrXUvDLQSIuV/WJuXokuRuq1jvRB/gQPLQ7ORtqroEi+XshlL/CcCbJOY0Qoj1wCrhAUZRfhRCvA0nAfGAAsBQwKYpyuxCiH/A2MBh1xMLvwKuKojzvLhJ4BZiA+rmmm3fGTd0J0HntQyTfsxJrVj5e8VF0WLUIQ7A/ZQdPcXL+iygW51L/T95K0Mi+6lL/C1donw7SeZvovesN9g+dQ78ktRO77HAKJxa8QvTNEyn+/Sgh4wZycvEqLY/Obp+WOD7/nygWG8aIYHquf059OHQo2Esr2D/yTuwl5Qw5o/YCOixWHJVWjtz8DMXb1EW7u777YLNlOyw2cDhIWfYvstd+W6tcz89h1CJXp0PnZaTyTC753/xGzBx1hWRLZh4573xDxoqPiX/iVgJH9sNRUUnywpc1GwaN7k/bZf8HOj3mDzeTsUJdwCN4wmDiH5+NITQIe1EpZQdPETSyryZXH+TH4akPUeqU0xCdAdo/NVu7l+XH0/Hr1QFHeSW+3dpRfvQ0DqsdpdLC0VuebZSskwte0XSJW3wNYZOGodgc+J4Xr/lFwQ97CRmnjvYXeh0Hpz7YbL9IPJjE3r0HufW2xVgsnr3qLqKiItj+63oCA/1xOByUlJTRq/dIiour+lBefulJxo8bSVl5Ob16dmNn3FSaW0a84qPo9OZ9zuvVq5/jcdoi442viJo5AaHX49UmgmNzXqDwx70NtoUw6LGaC3GUVuDbrZ0qNykVQ7AfhycvwZKW0yB90QmETqd+XmbDdgIvPF8d+i90ZL+znjb3TSf77W8ImzYKYdBjycil4lgaKfevxrdnh1p9Vx8cQMc192CKC8eSnsuJOf/AXlBC8CVDiVt0HYrdjm/3BCzZ+djMRaQ8+jZt75+OzmTAKz4K85fbOHXvarziImr1vbCpI+j40p2gEzgsNux5xWSs+Rx9SABtFlwFgC2/WP1cU2Zeg8pbg3XOyseaV8TJZe/Qfsn16ExGvOIjyf1yG8cWv4p3XDjnvboAQ7A/JYnJHJn7kmZzF11emosxItj5uaZK/Lq1o3Tfcee0lGCSpj1ExfH0JsXkDisXEjC0B4bQQHTG1h3Elv32N42KaY31C/eYct5/HsUUFcr+C+c3KCYrbmVEsdjw6RQHQNmRVIRBz+FpD7dIfCtLPEn4tJFUJGfiqLBQmZ6DV1wEitWGw2rziKN/Vv10NluUH0kF5yr0LRHfzJ/9RJv7pmMwxZF06Ge8vLww56kvbLZv/5258+7XfKchMdkdmyUda+7JWo+5c88jz7Bzz34KCooICw3mjltu4MrLx581vTG8AwAGU1y9suvTuXodArAzbmqL1CHG6DD0/j7YC0sxRgSzM24qCS/fRcj4wVjO5FKRnEHGy/8l/vFZza6fvou6mn6fP0pg/87gUMj67BcO37kKgPPfu5+kha9iycrHu10kPV+9W411B05xcO4KLb/oay4ibHQfDt72EqOzPoI6J539dRgSO/Iv34j77cwP54QtXciGsaTZOBvG3wBbgQuAY8ANwCHUhrEZeAvIURTlXiHEg8CNQAqQBhyq1jCuwc64qS3uqAPT1U/+/Bbb9LmeteFqALW0XJfs7a0gd7BT511tprSo3AFpnwG0ms6taYvW8ouGPNA0FpslXWsYtyStXUZaS+eW9mNQfflcKnug6vxT9LQWlzsi8+NW9bfW4lz0i9aSfS7WT63lc60VkxvSMG4sjWkYNwabRV23o7Vs3Jrx4ruoq1tUrmwYtyznWsNYzjGWNBtFUZKBWlaeob3b75vd0j8JPNm6WkkkEolEIpFIJBJJw5ANY4lEIpFIJBKJRCI5hzgXV33+qyMX35JIJBKJRCKRSCQSyd8a2TCWSCQSiUQikUgkEsnfGjmUWiKRSCQSiUQikUjOIRQ5lLrFkT3GEolEIpFIJBKJRCL5WyMbxhKJRCKRSCQSiUQi+Vsjh1JLJBKJRCKRSCQSyTmEosih1C2N7DGWSCQSiUQikUgkEsnfGiHfNkjOEaSjSiQSiUQikUhaG/FnK9AQBsSM+Ms/G+/K+OmcsKULOZRack6wq82UFpc5IO0zAPbET25RuX1TP28VuS7Zv7dtebn9Tqs674yb2qJyB6Z/CtBqOremLVrLL6y5J1tULoAxvMM5WUZaS+eW9mNQfflcKnug6nwg4fIWl9vr1Jet6m+txbnoF60l+1ysn1rL51orJhtMcS0u12ZJB1q+HjGGdwBaz8atGS8Od76kReV2O/ZNi8qTnFvIhrFEIpFIJBKJRCKRnEM45GDKFkfOMZZIJBKJRCKRSCQSyd8a2TCWSCQSiUQikUgkEslfBiFEqBBikxDimPP/kFrSdBVC7HX7KxJC3O08tkwIke52rN5x93IotUQikUgkEolEIpGcQ/wNFlC+H9iiKMozQoj7ndv3uSdQFOUI0AdACKEH0oFP3ZK8qCjK8w3NUPYYSyQSiUQikUgkEonkr8Rk4B3n73eA+lZxuxg4oShKSlMzlA1jiUQikUgkEolEIpG0KEKIW4UQu9z+bm3E6VGKomQAOP+PrCf9tcAH1fbNE0LsF0K8VdtQ7OrIodQSiUQikUgkEolEcg5xLqxKrSjKa8BrZzsuhNgMRNdy6MHG5COEMAGTgCVuu1cDjwOK8/8XgP+rS45sGEv+ikwAXgL0wBvAM9UTtH1sFkGj++MoryR5wcuUJarf9Asc2Zf4R2eBXkfuB5vIXPkJAB1WLca7o/pNQX2gH4rDocmKe+QW/Pp0QRfgCw4HRy5fjFJpJe7R2QSNUvNIWfQS5c484p+bT+DFA7CZC0kae6eHXuE3Xar97nXgPbJXf0LWqv/WuMDGyvbp1p72rywGoPeRD8la/QmZ//ywhtw2j84mcHR/lPJKkhe6yX1+PkFOuYfH3KmlDb3iInR+Ptr5QaP7Ufjd79q2qW0kHVctwhDiT9mBk5y88yUUq02V+dgt2j04tWCFdg/avzCP4DEDsOYWanK6/7QGR3klOO2uD/TDXlRK0oQFZ9U5cGRf2iybDXod5g82UX7oJG2WzUbnbdLm1XR860FO3bkcR0l5nddfXZbrnvh0TyD+6dsRXkYUu4O8/36v6dzlqxfQmQzgUEhb9gYlvyU27d51T6DtU7dr28LghWKrrHHvXDz01HK2/rKD0JBgPlu3ptY0wuiD3i8MhMBRUVRrmsaWkdiF1xJ+/VhsZlVe/je/Vtni6+XojHqEXk/eJ9+TtfK/jbJFwEWq/XU+Jtzrcb8+nSmuLWTCAAAgAElEQVTde6zR+rZ9bBZhTt+tTM1CqbCQ/uw6Cr/brdq8WzsSXrwTn05xoNdRsHEnJ+e9WK/vBo7sS/xjtyB0OnI+2KzZJuHluwDoc/xjbAVFpN6zkqLvd+PbpzPxz9wBgDE6DOwObObCWsue0OuwFZZqvhk8YQjB4wZrtjBGhSBMxkaXt/p07nHkE+z5RaTfv4LiH3bj07szcU/N03RWbHZseYWkLX6JioMnqm6OTkenL5ZjzczDvPYrYh+ZjT40CKFXB5p1//ZFD5s31t9CLr2A2IXX4t25DYcvu4ey/W55tyJNiWmN9QsXxthwevz8Ko7iMqxZeXXGZFeMMoQFgr5qMF/gqP6azObGt9MPrsEQ7A9Aj1/fAEXBXlbhUe/Bn18/nc0WQaP7N9nfqsc3d981BMcBAlCwl5pRrBUeejckJjeVrl078ubrL9K3b0+WPvwsy198tUXk1qfzH1GHpD+7TnvW6rX9dVAUHKUVKIrC4Uur/K2x+QDEP3lb1e/3niV1use0UwCilt6G/0UDcZRXknHfcioOqTFGF+BHzFN34dW5HaCQcf8/Kd+bhNd5CUQ/Ns91+pfAdKB240haDEVRxpztmBAiSwgRoyhKhhAiBsiuQ9RE4HdFUbLcZGu/hRCvA1/Vp48cSi35q6EHVqI6eHfgOuf/GkGj++OdEEPi8NtJuW8V8U/PUQ/odMQ/cRtHb3iMg6PmEzp5BN6d2wBw8o7nOTR+AYfGLyB//a8Ygvw0eeHTJ5C15hOSxszn2NUPoVjtBI7qj3f7GA5dOIfU+1fS9smqho35P1s4ceOjNRT3H9rL40E3acx8QiaNwLtzW490TZHd9h/z1IY7kPboG0TceEmtcr0SYjg0Yg4p960k3q0xlvefLRy/4dEaaXPe+orcdRu0/e6NYoC2D95I1utfcmD4XGyFpYRfd7HzHvTDKyGWA8PvIPm+1bR7uqqSyv3oO45Of8xDzuHR80BRSJ6/nKQJCyhY/ysF6387u846HW2fuI3jNz7K4dHzCJk8gvhn53L8xkexmgvAZgeg4NvfiJozte7rr0WWy3ZxD84k48V/kzRhARkvfEDckhs1nb3io0ie+zzHpz9C3NKbQYgm3bvYB2aS+c9/a9s6v9AaadyZcslY1ix/os40ev9wbEWZ2PJPo/Pyr3G8KWUEIOv1L9RyMnERYVeNrmGLpEsXEnb9eExtIhtuC6f9T8x8lIoT6Sh2u5auzYMzG61v+IxxeCfEkP3W1+S8uwF7USmHxi/QHnIBOrx8N7a8Ik4tfIW9/W7Bll9cv+/qdLR78laOzXicxFF3EjZluGobnY7giwcAsK/btdjMRVjS1Lq5PCmFpEsXcebZdZQnpYBOkPLA6hplL+PljxBGo4dvZq35lMPj7tLSxS64pvHlrQE6H+p5Nba8Kp0rjqRyfNICsp5bS0VSMkKnI/2hVcQ9UaUzQPjNl1N5PE3V7bE5nLppGea1X+MoU1/quNu8Kf5WfiSV47OfoWT7If5IWsPG1f3CRftXFmHPLyZz1X/rjsluMSrn7W80GwNao7jZ8e3594l7YCZtn1Cvy15UisNiJfn2f2j1niufP7V+qsMWzfE3cItv1eKFrSgTW0EatuJs9P41R2o2JCY3lby8Au5esLTFGsQu6tO51euQ8Qso/GEP8W7+plRaOTHnHxyZVuVvTcknYFgvwq+uqp8MIYGYOnn6m99FAzC1i+PEmFlkLH3ZvcFL1EO3Ubp1Nycn3MbJy+dReeI0ADFP3kXO8/9yJfsUuKdeQ0tamy+Amc7fM4HP60h7HdWGUTsb0y6mAon1ZSgbxn8SQgh7teXF728huclCiPCWkNVSCCHeFkJMc/7+QQhxxDneP0kI8YoQItgt+SDgOHASsAD/Rp18rxE8bhDmj38AoPT3oxgC/TBGhuDXpzOVyRlYUrNQrDbyPv/Zo6HqImzqRZQfPa1tVxxPw7uTGnDtBcXgcBA0bpDWe1i25yj6QD8MkerUhNIdh7AXlNSQG37DBAo37dC2rVl55H/5E0HjBnmka4ps705tqTiSCkDR93s0OQ2VW7LdU657Wkt6To38XAQM60Xe19sAyP3P94SMV+0ZPH4Q5o/V80t/P4o+SL0HrrxsBcXovE2aHMVqI/+LKluEXDac/M+3nlVn9V5maveydNdhHBVWLKlZeCfEkfvvTaottu4jeOIFdV5/dVnueqCA3vlA53t+B+yFpZrOxT/tJWjcIGzmQuxFpfie36lJ9w4F7aERALeGYW0M6NOLoMCAsx4XBi8UuxUcai+Xo7K0RprmlhFXOhe2nHyCxg9G5+2FYrVhLy5rsC183eyPQ6F0z1FNriUrr9H6hl8zRktrSc/R0rpTfjgF314dyPt6G/b84gb5rl9fNa9Kt7xCxg/Cr29nbAXFQE0/ViosYFfjReHG7aDUXvb8+3XFXlTiYSudr7en0RWl0eWtoToXfrmVwLGDnTpXgt1BwNghFG7cjoJC+V6nzhGqzoboMAJGDSTvw43oA/2wpGRgPZ0FDgflh062iL9VHE+j8uSZGrJam9aysUdcAYLGD0bv50PJzsNA3THZz6OMOCg/WNPGzY1v+kBfFIuNyuRMAMoPJ5P3ny0EjRuk1Xt15QN/TP3UEFs0N77VwOGMyXYrCFHjcH0xuTnk5JjZtXsfVqu1ReXWpfMfUYeAZz1SfjiZ3I++I3jcYA9/a0o+MfOv8niGK/z8ewIuHuqRd8CYIRR+tgWAir1H0AWo8U3n74PvwJ4U/OdbNaHVhqNYvX5ThzaU7dDaTZuAK2u37l8H5Rz410yeAcYKIY4BY53bCCFihRDfuBIJIXydxz+pdv4/hBAHhBD7gVHAgvoylA3jP49yRVH6uP3VGC78P8x0RVHOB84HKvF8AxQHnHbbTnPu0zBGh2I5k6ttWzLMGKNDMcWEYslw259pxhTj2TvnP7g79tJyKk6ka/sc5RWEz5hI16+XE+nsfTRGh3nIsmbmqkMl68ArIRa/gd20bd/zO6m6RXme1xTZlkyzVmGHXHYB+gDfGueYosOq2SUX01nkuqeNmFn1WTe9W0+6ISRAbSja1QrMmlGlp3q+ueoanPfAHWHUe2yracLwH9wda24BlckZZ9XZWG2/YnOg2NRKvPxIKobwIM0WptjwOq+/uiyXHgBpy94g7sGb6Ln9TSL+bxLF2w9W2ahtFMaYcExtI/Hp2RFjbHiT7l3ao28Q98BN2ra9LK/O9PWiM2gPNACK228XTS0jkTddSvdN/yTu3ulYcwuqdC4qI+rOq+nx2xtkv/YZ9sKSBtvC/b6kPfoGgSP6aMfSn3630foaw4O0tJE3XYoxOpR2T8/x8F1MBnQ+XnT/+h9E3z6lQb5rqlWHMEzRodiLywDotvElAkf2wyu+ajqUb58uhE65iNj7byT1gdVgd9Qoe4aIEBSb3U22ejz23hnavszXv2x0eWuIzp3Wv4z/Rf0xuuns06cLwZMuIvq+mZx5cBXYHR7lIvbh2WQ88y9wOBDeJqxu98C3d2cA2j8/T7N5c2LyH0lTYlpT/ELn40XU7VdgzcrDXlzqdm7tMbl6jHLZGKpicnPjW9xDN1Ow4Te3tAohky4kYtZkrd7TdPkT66eG2KK58c3dd90RJr86p7n8z/AH1CHtn5+Hd8fYqrQKhE4ZQdStk4i+fWqz8vFqFwW6qhcYwqjHUO05yxAVjjWj6qW/LTMXQ1Q4xrYx2PMKiXl2AQmfryDmybsQPl4AVB5Nxv/iIa5TrgI8u6ElfziKopgVRblYUZTOzv/znPvPKIpyiVu6MkVRwhRFKax2/g2KovRSFOV8RVEmuRbyqgvZMP6L4ezxfUoI8atz9bZ+QohvhRAnhBBznGlGCiG2CiE+FUIcEkKsEULUuJdCiIVCiETnn+tj148LIe5yS/OkEOJO5+97hBA7nb25j7qlmSGE2OHs2X5VCKF3/r3tlH1ACFHvW5jqKIpiAe4F4oUQvV3Z1Za02oWdJUXN/dU/8RY6eQQlO5M89nklxFG0dQ9Hr7yf4PFD8B92fu1q1PO9OGHQe8zXbb/q3rOc13jZue9+ow0j0vn5qMNRq59Ti13O+o07Z9qcd9dzcPgcbXfbh2+uU56WZ613qQFvBhWFkMkXkv/51rp1rr7bbTtl8csEDlfdRefng+J6095QWW66ht8wkbRH3yRx8C3kffwd/oOqRu3bC0oIvnQYcY/MonR3knP4duPvXfgNE0l77E1tW+//BwzoaEIZyV67ngPD5nBo3ALsRaX49+1SlcbhIO/DLRwadiuRs6dgio+qVVattnBLFn7DRPI++1Hbbv/8vEbr69rn0rd0zzGseUW0XVrlu/59O2PLKSBpygOETByC38Dz6vfds/m7EJQfU4cUHx5/N/aiUo8XYGV7j1Ky/SCp964keu6VCC+j89QqW9SepcKZf6zTtiOuH1t7/s3U+fgld+EoKsWvf5XO5XuPUrojkfQlK4i44yqEqUrngNEDseUWUpFYc85v3nvryXjyLQCs2flVNm9GTP5DaUpMa4JfxCy6juw3vgBHzYutNSa7ZZHz7nrSH9eGcxK39P/Oqntj4lvao28SfuNELYnfgO7krFtPwTfb3Oq9aspUk3c2WrR+qsMWzfE39/jm4bsu9Eb0fqHYS3JryPhb0gI2Dps2SkvjP7AbOWs3kP/1NoInDCbA5W9NiR06HTpnzAIImXF5DX+rTSyKgtDr8e7Rifz3v+HU5Plqx8htVwOQseSfhMy4zJU6AHXUouRvhmwY/3n4VBtKfY3bsdOKogwFfgLeBqYBQwD3iZuDgEVAL6AjcIW7cCFEf+BmYLDz3NlCiL7AmzjH6zsb09cC7wkhxgGdnXL7AP2FEBcKIboB1wDDFEXpA9hRFyToA8QpitJTUZRewL9oAoqi2IF9wHnOXWk439IJIW59WmXqJ6XJ2jnWDLPWSwhgignDmpWHJcOMKcZtf3QY1ky33jm9jpCJQ8lf/6tHOktGDpbUTJQKC4Xf78a3Z0esmbkeaYzR4Viz6u7ps2aYKdq80+3iHHh3iMOa7XleU2SX7T1GhXPoUP7nP2EvLKlxjiUjt5pdPOWGXjkSr3YxnLfhRaxZeZhiw7HlFmpDmkAd+uTCllekvlV3Ln5idJNnyTBjiq16Q2uMCcOale+hj2sOkUeanHyCJwwl/4uf69S5+j0Weh3CoK4VWHkinbzPtmq2qEzJbJQso9NfAMKmjaJgvbrIVMFXv2AMrxrVX7I9kZw3PufUrKfQB/pTmZzRpHsXduUoCtdXLWQlDN51pG4ADpv6xt8lT1dzDcWmlBHNFxQF8yc/Yoyq6gWwZpqxZuZiMxdSuuswvud3arAtLG66hF05CltOlZ+4/K0+fSNmTqT7ty/S5oEbsZoLPXzXFBNGzrqNHr5bvC0Rnb8PDquNgu92EzCge72+a6lDB2NooLpTUag4ka4tYFR1jbmgOHCUVeLTtR2mmHACL+zLeRteVMtbbgHCoHeTXdNWQaP6Nbq8NVznNPTBnsMqrZlmcCg4yirw7toOY0wYtqw8fPt3I3DMILr+9AZtV9yLd5d4Akaqc2ltuQWaX+S8v6nB90/bXz0m/8E0JaY1xS/8+nYh7oGZ+A/uTsikEUTPm0bEzEtqve/gaT9bbqHH6BuXjVsivnnFR2tpS7YnYgj0w3omR6v34M+rnxpji+bGN3ffBUCnxxAYhb0426MntbW4fc5Mdu3cyK6dG4mJiWr1/GrwB9QhOe9vwisuQktb/NtBdVpGei6F3/2Ob68OTc7HmpWnLubpQq/DXuI5HNyamYsxJkLbNkSHY8tW6zFrZi4V+44AULThZ7x7qL5vOZnG6Zsfcp3yAfDHrAjYDByK8pf/O9eQDeM/j+pDqd2XcPzC+f8BYLuiKMWKouQAFW7zcXcoinLS2bD8ABheTf5w4FNFUUoVRSlBHXc/QlGUZMDsbCSPA/YoimJ2/h4H7AF+R22odkb9WHZ/YKcQYq9zuwPqHOAOQogVQogJNG/lPvd3ezud+SYoivL2kiVLzEuWLBl/hV97LUHBxh2ETRsJgF+/LtiLS7Fm51O67xjeCTGY2kYijAZCJw+nwG3Ob+CI3lScSKNwyy68E6rm4/t0akvRj3tAryNgSE8qjqVSuGkHoVeqbzt9+6p52LI9G37VKdi4HUNkVSUujEaCxgz0mHcMNEm2JS0bL6fO0Xddo8lpjNy8//5AZUqGuvjVt78ReuUoDJEh+Lr1DJYf8fwmevG2REIvVefwhl81ivyNO5zXulN7G+zXrwv2ojKs1a7BUVH1slUYDYRMGoE9r4iKE2nqQ3kdOpfuO4ZX+6p76TegGzpvE6a2kRijQgmZNEK1xZ1Xa4uHNVRWyKQRmu2sWXn4D+kJuHo6ql4ShEy+kMJNOwgY0RvsdiqOnW7SvXPPQzVM8+aSKbZKhN6oPdjovGoOCWxKGXGfp+sVH+lRKgOG96Zw0w50Pl749utKxfG0BtuibN8xvJx5WrPyCLumqme04lRGg/Qt/G43hy+7B5u5kNwPtxA2baQ6D82ZNmDgeZQ75ziCuip1yW+HCL18GAFDeuDVPqpe3y3dW6Wnyzb5G3dSuveYtgaBMBoInXqRtmqqqW0k6HUUbtpB+PTxeHWMQx/ij724lKyVH5M0YQFJExZQtHUv+kB/D1vpq80xrjiR1ujy1lCdQ6aOpNzZA2xsEwV6HcWbtxN6/QS8OsShDwnEXlyGLSefrOfWknTBzRwZMYvT8/9ByS/7UCotGNtEYYgJJ+jyCwEImTBYs3lTY/KfQWvZ2N0vjl75AAcvuJVTc5/HmpVH5isfU7r/+FnLiHuMMsaGa/EN0Gzc3PgWMOx8Kk+k4dVerUd8urVXY9yWXVq9V1c+ddES9VNjbNHc+ObuuwCGwGjspfl/2DDq1WveYcDAcQwYOI6MjKz6T2hh/og6JGTCYEr3H9eetXy6tyN0yggKtuwiYEgP7UVKU/Ixf/y95m8Aej9fir6sGokEULJlO0FT1IX1vPt0xVFcii0nH3tuPraMHEwJ6gw9v6F9qDyu+oI+NMhdxENAyy5BLjknkJ9r+mviis4Ot9+ubdc9q/4apgHjdTXeAG5C/W7YW27pn1YUxWNpRCHEfOAdRVGWUA3n8OfxwFzgaur5NlhtCCH0qL3eh527bMA84FvUFarfAg5GzBgPQM66byn8bjdBo/vT8+c1OCoqSV74snqm3UHq0tfp8t4joNNj/nCzFnwBQieNIO+zn7R0ndcuBaBwy07a/XMB+kA/Ko6mUvSdaxXQAdpnhlIWr9DktF+xCP+hPTGEBNJj+5tkLP+AvA83k/fhZuKfm191cXod+V/9QsXR04TNmACAed0Gir7b3WjZIZcNQxjVWx80ZgDZr35GxdHThDvl5jrlBo0eQI+fnXIXucl9ZREBQ3piCA2k5443yXjhAyypWfT4cbVHT9bpZf+i89qHSL5nJdasfNKeXEuHVYuIu/d6yg6eIveDzU6bqfeg1y+r1U+bLKzKq8PKhQQM7YHB1ZsCdP/+FcwfbsGv/3lYM8yEz5hQt852B6eXvkandcsQeh3mD7dQlniSTuuWYQgO0BZ0MIQHIYzqkKrGyHL5Rcp9K2m7bBYY9CiVVtKefJv4x2arsiNCSFh9HwiB+ZPvtTwae+9S719Jm2WztHS24rMvdgZwzyPPsHPPfgoKirh4ygzuuOUGrrx8vEcae0kuhqBoQOCoKEZv8KK5ZaTNgzPx6ZEAioLldDYp96+hwwp1hoQ1K4/2q+5FH+xP6e4jVCSlUJGU0jBbbHud/G+20fHdZTUWnCr6UV2opzH65r67Ad+u8fTcugph0GPJyCXggl6k3L9aK9NZr31J7IKraD9qLorFStFP++v3XbuD1Idep+v7j4BOR66bn1SkZODVJoLeSf+mMjWTlMUrCJ8xAb++XfDt3RnFZtM+19TmoZtrLXs6Hy/6nvoEa04+J2c9TeySG7VPyAGkPvwmOpOxceWtATp3T/wIS2om6fe9TOj1E/Dp0xXf3l1UnaPCUBwOYpbcTNq9L9XukAqceWQNCWsf5f/ZO+/4Kor1/7/ntPReSAIJCVUp0otKFxARRL+Wa0EUFUQFFEQUsWJvKCqKV67Xju3aQFFAqlxBkF5DKIGQRnpPzsmZ3x97ak4COeHkKj/n/XrxImd35rPPPjvzzM7O7KwhJhJrpfYpm6jrhlHwzXqvr5/dvvBR/Uh6ahKGyDDaf/AoFXuP1n98H+N1TGtCuQBnTK6dcT1x91yN+ZqhDcfk396l8If/0u7jJzDGOn0MODrbvohv6Q+9hTE6nHYfPuZ4Bzj5jfsx5xRgTIhxHOdPbZ8a4QvfxLe3nYVCb0QfGA6B2riDpTgLpPMhaWNiclNp0SKGzb8tJzQ0GKvVyvRpk+jabQilpfUs5OgFZ7K5vjYEIGb8pT5sQ94msEsb2n/4qPY+uYS2b86kxjZjDZp2LfOWrCLi8osItU3HLvr2F2rSjhN+g/bKadGSHylbu4WgwX1o+8u/tM81PfSq49yzn1pEwiuzEUYD5hPZZNr2hY4dQsRNjqnUmTRxJqTi3EY0+A6iolkRQpRJKT3WyBdCHAN6SynzhBC32v6e6roP6AIsR/uMUbrt739KKf/jkiYJbRp2f7RO72bgZinldttHsHcDRqC9lLLWNpX6KeASKWWZEKIlYAai0RbHulhKmSuEiER796IcqJFSlgghugPv26Za13eu7wPLpJRfCSHWArOklFuFEEbgGaCflHLw6fy1tdWVPi+ovTO+BWB70rgzpPSOHse/axZdu/a2RN/r9jyh2byl5VVnSOkdfU5+A9BsNjenL5qrXJjzPFdZPVuM0W3Y2upKn+s2dx1pLpt9XY5BK8vnUt0DzebdKWN9rtv16NJmLW/NxblYLppL+1xsn5qrzDVXTDaYWp45oZdYarSFQ31tszFam9rcXD5uznixv/3oM6T0jvMP/QinH1z6y9ClRf+/fCduT86mc8KXdtSI8Z9HgG1qsp2fpJTefLLpN7Rly7sC69G+ueZASrnN1iG1z2daLKXcbttXI4RYAxTZpmIjpVxhe5/4N6GtWlAGjJdS7hNCPAKssL2TbEYbIa4E/u2y6JfHiPJp+EQIUQ34Aauo8zkmhUKhUCgUCoVC0TA++BySog6qY/wnIaXUN7A92eXv99FGfd322TquFVLKf1CHOvnnA/PrprF1ZvujLUfvmncB4DGfzvb+8+d1twM96zuHevLf6vL3kMbkUSgUCoVCoVAoFIr/FWrxrb8ZQohOQBrwi5Ty0J9tj0KhUCgUCoVCoVD82agR43MQKeVaYG0T8+5DW1Xa5wghFgIX19m8QEqpFjBQKBQKhUKhUCh8xLn4OaS/OqpjrPAZUsp7/mwbFAqFQqFQKBQKhcJb1FRqhUKhUCgUCoVCoVD8rVEjxgqFQqFQKBQKhUJxDqFWpfY9asRYoVAoFAqFQqFQKBR/a1THWKFQKBQKhUKhUCgUf2uEVCuaKc4NVEFVKBQKhUKhUDQ34s82oDF0iOn9l783Tj219ZzwpR01YqxQKBQKhUKhUCgUir81avEtxTnBnjZjfK7Z5cgyAHYlj/Wp7gXHlgKwr+3lPtUF6HT4BzbEXeNz3YHZXwGwtdWVPtXtnfEtADtaX+FTXYDu6d83my7ApoT/86lu/8yvAd/7GDQ/N5cuwPakcT7V7XH8OwDMeUd8qgtgjG7j8zoNWr1uLl3wfRyya29peZXPdfuc/IZtib4tEwA9T3znc01XzsWY3FxtX3OVt90pvtftelSrI+da7GyuugfN11Y3V0xuLl3A5362+1jx90R1jBUKhUKhUCgUCoXiHEKtSu171FRqhUKhUCgUCoVCoVD8rVEdY4VCoVAoFAqFQqFQ/K1RU6kVCoVCoVAoFAqF4hzCqr4s5HPUiLFCoVAoFAqFQqFQKP7WqI6xQqFQKBQKhUKhUCj+1qiOsUKhUCgUCoVCoVAo/taod4wV5wzBg3oS/9hk0Oko/GIFeYu+8kgT/9hkgof0RlZVk/HAa1TtPQxAh/X/wlpeiay1Qm0tOa985MgTc9c1nHrbUyvh8cmEDO2FtbKajFkLqNx7GOFnpO3nzyP8jAi9nuLlG8l59VPt2HMmEjK8ryO/LiSIgB7nEffoZIReR+HnK8h/50uP47R47E5ChvTGWllN5uxXHTbrQoJIeG46fh1ag4TMh15zy9fm6duIvKQH1soaDt77JuW7j3po+yXFct6iGRjDg6nOKcAUG4HQCbI/+YWMN78luHtbuv/wrCN94rw7CBumnfOxGa9TsUf79mDokB4kPXkH6HXkLVlJ9kLtm7z68GDavjULU2IsNSdyOXzXS9QWlxM6sBst50xw6Hba/G/y3l9G7tv/od1nz2CIjUBW1QBQsSuN4Au7Yq2s5vis16jccwRjfDRJr96HMSYCaZXkf/ozef/WvmUZ0CmF1m/MAuCC1K/I/2wlJx97x+PcWz4xidChvb3SbfXM3Y783TYu5NCUV6jY7fn9Rb/EWNq/PRN9eDAVe46SNm0B0mzBv11L2s6fSlDXNpz6ai2h/TshdDpyl6xy5O289k2QkmP3v0nklQO98nfCzOuJvnEE1mozprhILEVl5L6nfY874PzWtH7+LvTBgUgpKdu8l9DBPRqtHXH5RSTMvB7/9q3YP+YBKnYddtgcMrgHiU9PwZQYS8nabRy59SlPfz85iTBbfUm/f4HD361fvQ9jTDhSav4+ZbO3MTzy7HzWb/ydyIhwvv140RnTC2MAAB3XvkPB5yt9Uq8Bggf3BLTvtOa8/hk58z85a90WM28i/MohjvwtZt1MzssfnbWuPb0uwB8AQ0QIlsJSN01TYixt37ofQ0QwFbuPcGS6Vn4Bkubd7iiTR2e84Sg3AOh0dN3wJgCdNiwif8lKdH5GomJ8bTUAACAASURBVG4ciSW/GIDMFz4mdEhPQof1QlZWc2ymVhYAkl6eRtglvbHkF7N/+HSHbMu5txI2vI/Hufuadqvf9ToOt1v3HtbySqi1ImtrOXrlfQD4nZdC/FP3ANDpw4c4ePcCWj90g1cxuWz3EQ5OfcPhe8AjJkdPueas2rrD42YAEDtjPKEj+iFs5eK8DYvJ//Qnn9SRFvfdQNQE7XvLnQ9+TfF368iYvcDT5scnEzKkF9YqTdduMwA6He2+n485u4D8D5eR8PgkDFHhWC21jiT60CBqS8oB79sq+76UBfdhjAoj87XPyXx5ieazL54iqFs78r9cjbTKJsVkS34JxrhIpKUWS0EJAL3SPqPqSCYAZdtSSX9okdd1L3RID9q//zBI6VGP7ccWRgP64EDMOQUcnvyCVzYDnHzhY6eo3oQ+OBohtHEzS9FJcPkkkLcx2Rsao60LikJnCgRpbVCnKfEt+ZWphA/vjTmvuD7JacBUwAL8AMw+m/P0JepzTb5HjRgrzg10OhKevItjEx8n7dK7CRs7GL92iW5Jgof0xpScwKFhkzn58JskPHW32/6jNz7M4THTOXzV/SQ8eZdje/gVgzy0Qob0wpSSwMEhd3Ly4YW0fEZLL6vNHLlxLocum07q6OmEDO5JYI+OAJT+uoPUkfc4NKLvvo74J+7i+G2Pk3bpXYSNHYSpHpv9khNIGzaJrLlvED/PmT/uscmUrf+DwyOncHjMVKrTTjj2RVzSg4A28Wy9cBqHZi2i3QuT63VbyiPjyXxnGVsH3EtwlxRyv1rHH4NmEHPVAAI7JpLyyHgK1+50pPdPiWfPgLtIf/Atkp6b4vB90tN3knrzPPYOnUbkuIH4t28FQPw9V1OycRd7Bt5NycZdxN1zNQDmghLSbn/GzZaIKwbh1147//R753Nw9H1kvvQRxvgo9g++kxNzFtLqaZufa2vJfPo9DlxyD4eufIDoCaMdeePn3Io+NEi7pne/QOQ1wxz7HNdvaC/8UhK81i1Zs9WhYS2toM1z9fs1ae7NZL27lJ0DpmIpKiP2hksAsBSWcezRf5H1zndEXtafAzc9zc4h9xI1bqAj794hU9k3cgamhCiv/Q2Qs3gpSNgzdBq7+08m0qad8voM0h9axN5LppO14Ev8kuK80q48eJy0Sc9Ttnmfx/kmPn0n1UdOUvTTJgI7t8G/jr9Dh/bCPzmefYOmcPyhhSQ+4/T3yaffY/8lU0kdN5voCaM98p6OK0ePYNH8pxudXh8cDUDqiHt8Vq/R6Wj1jFYvazJyCRt1oU90Ty3+BlwWTom6adRZ69rTH7lhLjWZuQ36KXHuBHLeXcruAfdgKS4n2lZ+w4b1xC8lgd0D7ubYg2/T+rk73fK1mDQWY3Q4APuHTSVi3EAMkaHkLv6eA6NmcGCU1gnzS4ln38AppD+4kKRnnbG24MtfSLv5SQ97SjbsYN/waQ3a6yuaEocB0m+aw5Gx0xydYoCE56aT+9L7AOQv/512L93pXUy+aBqWonLibhzm3KnTkfLIeKzVzo7yWbV1tk4xQN67/yFtzL0I2+/SX7f7ro4IgV14X5fr8O/Stl5dv+QEUofeyck5C2n59F1u+6MnjqU6LUPz7bwpHL31CY7f9wqW3AJHmripWvsSNqyX97FTp6P183dReSiD6oxcIi670LEv86VPyXjqfUwtY5oWk9/9npMvfEzFrjR29bqN9AffAqAqPYe9I2eyd+RM0h/SOnpe1T2djtbPTMZ8qohdfSc7Hj65UrxmGxW70tjW9lqOTH3FK5v3XTqDfZfOoHj1H47thpAYasvysBRlYCnOhDodL29jsjecSVsYAxB6I5bCE9SW5TWYrinxLe+L1aTeNK8+uaHAOOACoDPwclPOTXHu0CwdYyGEFEJ85PLbIIQ4JYRo/FDB6fXXCiF6+0KrEcc6JoTYLYTYJYRYJ4RofYb0twoh3jxDmiFCiItcfk8RQkw4XR4vbU4WQuxpYN88IcTwJupOEELsEULsFULsE0LM8oVNjSGgWweq07Mwn8hBmi0UL1tPyIj+bmlCh/ej6JvVAFTuOIg+NAhDTESDWnaKlq4ndGQ/d62R/Sn6WtOq2H4QfYhTy1pRpZ2TwYAwGJC2m9uyDduh1vkU0/+8FGrSMzGfyAa7zcPdbQ4Z3t/NZp3NZl1wAIF9ulD0xQotodmCtbTckS/q0j7kfrEWgNJthzCEBmKMDfc41/CLu3Bq2W+E9GhHRWoGYX3PR5otnPp2I8mP3ETeD5vdnpDmf6Vplm9LxRAahDE2gqDu7ak+lkXNcc33Bd/9SrjNX+Ej+5L/5Rot75driLhU21659yim+BiHrs7PSNGPGwkb4e7nsBH9KPjPGqefQ4MwxEZgyS10jDJZyyupTsvA2CIKAH1IIBabzfrAAGrSs3yii5QE9+vs0Kg8fBJ9mOaDuoQO6Er+st8AOPXlGiJGaTMFLPnFlO9MwxgdjqWwhGqbzwp/2uyWX5othA7o5rW/AUwJ0R77ASr3H6Ny/zHNvou7kv/VGq+0q9IyqLaNbtSltrSSyoPHqTqYTsXeI4SN7Ou2P2xkXxd/pzbo76q0DIxxkfUeoz56d+9KWGhIo9IKgx+y1gxo/vVVvQ7s3h7hZ7QpSIp/3uQTXf92idS4xKHqY1lnrWtPH//oHZx8eCEAhugwD1+FXNyVgh/+C0CeS70Nv7SvW7lxLf/G+Ciixg2gMu2kw8eF32/Ar20rN+2GygJA2eZ91BaVedhTun6HW+xsNryMw6fDlNKKit+1Jq1w3U4ihnb3KiYD5HyxlqhRzrqUcPtllO0+iqXYGevPpq1zxVpW6d721Vp9VkeMcVGOUVJptlC8dD2hdWJyyIj+FH5dv82GuChChvah4PMV6EODqLG19WVrt1K8dL1DwxSvxerwkX29jp1B3duj8zNy4tF3QULh8k2OfWVb9mOtNuOX1KJJMbk+mwDQe95ie1P3wob1pPpYljZbwVLriPWuBHRIarLN9SEtNVBbY/vhWSe9icneciZtYQrCWlVqs7O6wXRNiW9lm/dhKSqtT+4u4HnAfsCGnzgq/r+guUaMy4EuQogA2+8RwMlmOpZXCCGaMn18qJTyAmAt8IgPzBgCODrGUspFUsoPfaB7RqSUj0kpV505pTtCiMuA+4CRUsrOQE+g3jknzYExLgpz1inHb0tWnrNDY8MQF4U5y/kU0ZydjyHO2elJ/mAebb97jfCrh7lpmbPyPbSMLaKoyXRq1WTnY7Rr6XS0/3EBnf74iNJft1O5I7Vem6uPnHSzx5Jdj80tojBnnnJLY4iLwpgYT21BMQkvziDl+9eJf3Y6IsDPkc4UH0V1Zr7TvqwC/OLraEeGYCkph1orfvGRVB3PxRSvdUqsFdUEd00h64MVbnnczjkrH2NcJKb4SGqy3H1h1zFEh2POLdT8mFuIIcp5E25PA1C59wg1GbkOHya9PJ2OP75GcP+ubudvzva8FqZWsQR0bkPFjoMAFH6/HlPrOAAS5k4k/6vVzmtjwxgX5bXuyXmLCep9vmP/8Wc/oSYzH1OdjpwhMoTa4nLHjXxNVj6mOsfXBwe43dxaLc4RoE4/zaf1S/dgahnttb8BIq8YSFD3diS/PBV9WBA12bZyIKH9x49z/vJXCO7XqUnaDWGMiyT7tc8AqC2t8KwvcVFuuubsPI9rYmoVS2DnNpRvr7++nDU6A1idfvZVvQ4d0Z/awhKnbk6BT3SNLaIwRDk7ToVfrz5rXWOLKIwJMVhy8qmyPSQxtqhTfiPcy685y3mtTHFR1LjEFbOt3AAkPXkbBUs3YskrctuvDwkg5pbRnL9iAUkvT8MvMbZO2cvzqB9/Jt7EYQCkJOn9p0j5bgHh149ypKk+lE6wrYMdM/ZC9MEBXsVkgOosZ/0zxUUSPbovpdsOYa2sctpyFm1dxPWXuuWLnnQVQb20GJc9/xOf1RFdUIAjTcsXpmMpLvOMyS3q2Jzl1E14bBJZz/8brFaEv8nj3OwUr9mmacVFeh3fwi/ti6WgxPHw0JxT4BH7dIH+TYqbsbdeTuS4gUReNQh9WJBju19iDJ1+foWOXz1NcN/zva57AR0SNXukpMOSx4m5aSR1CeiUTMIDNzrbAy9s7rTyNUc+V/ShcRjCW6IL8Hyo9mci9Hq3GF8fTY1vp6EDMBDYDKwDmv+dDy+Q0vqX/3eu0ZxTqZcDl9v+vgFYYt8hhAgSQrwnhNgihNguhBhn236rEOJbIcRSIcRRIcRUIcRMW5pNQgjXEjxeCPFf2whm30bofimEWAqsEELECyHWCyF22PIPpHH8BrS0acYIIf5jO9YWIcTFdRMLIcYKITbbbFklhGghhEgGpgAzbMcfKIR4wj76KoTobjvXXUKIb4QQEbbta4UQLwghfhdCpNptFkJ0tm3bYcvT3nZ4vRDiXdvo7gr7QwohxPtCiGtsfx9z0fxdCNHuNOc+B5glpcwEkFJWSSnfPYPNvYQQO4UQvwGOuWlCCL0Q4iWb33YJIe6s74BCiMlCiK1CiK2/VdYzbabO99uEEA2mOXLtbA5fcR/Hbnuc4EG9PJ+u1/0WXD1SjjRWK4dG38v+CycS2K0Dfh2S6jOfiq17691ex+h6jgPCoMO/czsKP/mRo1dMx1pZRfSUa0+b7bT+sP9tSxNzzUBKfj8I1jMELQn1OaNxn85z5jsx5y1HxvR7X+HgpdM5dO0c9OHBhNje36xPXBfoT/Kihzg5bzHWskoAQgb1oGK71pnNnLeYqH+M8O76NaAbPf4yqg45p6u3nX93AyfbcDlrKInQOUPtvlEzsVZU4ZccX49O/fp2+dwPl3P80X9SuHwT5txCEh+d6EgT3Od8jk6bz8Gr5mCMjSCwa1uvtE9H1cHjjtGi+jOd3ie6QH9S3nmQjCed/v6fcJb1Wvj7ETbqQip2H64/TxN1tTyCyt1pjuQhA7qfva5eR8TVw8h2fQfaQ/M016qB44UN740lr5jqE56DJZUH0tk7YAr7L70PS24h/u0946FsXMD482ggDgMcu+4Bjo67l+O3PUbk+MsJ7KPNKsl88DUix2u3OPrgALDWc45etFFtnprI0ac+9tzvpY5rWxd58xiHvQDFS9dTtEwbgY2+ZUy92k0py6UbdlC8TBvNtJwqJPyKwZ7XvF6TJSHD+mDJK6Zqz2HPBHUo+HqdTauh61V/fNP5mwgffSHlddaL8CyW3umCFpN3XzyF0t/3YSksdYvJqROeYd+l93Piyfdou3AmuuAAD53T1j1bIdx/5Rz2jZpF1qLv3Pbmfric0v/u4djMN9zbg0bavG/kDI92RBj9qS3NxVKUiTAFIYz+9Rn2J1Gvk+ok8T6+nQEDEAH0Bx4AvmicIYpzlebsGH8GXC+E8Eebm+86l3AusFpK2Qdt/v5LQgj7I6suwI1AX+AZoEJK2QOtU+o63ThISnkRcDfwXiN0LwRukVIOs+n/LKXsDnQDdjTynEYB39r+XgC8ajvW1cDietL/CvS32f8ZMFtKeQxYZMvbXUq5oU6eD4EHbSPUu4HHXfYZpJR90UZu7dunAAts59IbyLBtbw8stI3uFtlsrI8Sm+abwGsNpAHtuvzRwL6GbP43MF1KeWGd9LcDxTbf9QEmCSFS6opKKf8ppewtpezdu1hgdJmaa4iPxuzy7hHYngzGRzt+G+OisORoaezvKdXmF1O+cSd+yQnOdPFRnlrZ+ZgSnFqmuCjMOe5prCXllG3aTcjgXo5tEVc73xezZLvbY4iLxpyT76Zhyc7DmBDjlsaSk485Kx9zdh6VO7UOYOnyjYSM1CYZ9Fj1EtXZhfglOJ/Im+Ijqc6ucw75JRhCg0CvozozH/+kWGqytdHdgJQ4wgddQJ8tbxE9xjlNz+2c47VzrsnKxxRfxxe2Y1nyipxTLWMj3N6BsrosKFNzPBtjfDTmnAKHH63llVSlHiewewdHOmOcy7Uw6Ele9BCF366j+KffHGmC+3bWFpYBin7YiF9yvMe1MWflu/n1dLrRE0bT8cfXiJ4wmkqXm7Og7u0xJURRk1Popm0pKNGesNumyZnio6ipc/za0koMLk/hdSaj2/7CH35DmIxN8HcxNSfzMMVHc+rTlZqNtqfhpZv2YiksxVpVQ/WxLIJ6tPdK+3QE9exIp43/JOa2sYSN7IexVYzbfnN2npuuMS7aeU0MelLeeYiCb9ZR/NOmMx6ryVgt2qix3QYf1Gu/1nHoI0IJv1x77mmMiybugZupLa88K10tTx5GlzyBPc9rkr0R4wbj17YVbT6ah6yswtgiig7LX+e8X7UmKWXBvRhinCPTdcuvvV6CbfaDS1wxxkdhzikkpPd5hI/sQ9K82wkd2A2A5AUzMMZHaVM9rVaQkrxPV6AL9KtTrqM9bK6PyGuGnjGNL/AmDoN721G64jcCumnv1dYcyaB0lVaeY8ZdjKWk3KuYDOAXH+WIySHd2nDeOzNo8/RE/JNaOG05i7ZOs9cZX83Z+Y52NGzURT5r+6oPpWO0jY4XLPkZvzYtHfa4H9vF5njN5sBe5xM6vC8dNywm8Y3Z+HdIImSI8025kEvcX9vQzj/fq9jplxyPMSKEyMsvoutv/8QUH0XLh8ZTW1bhfl4VlV7pxtxyGR0+eYJOy1/BnFNAxa7DBHV3xt3qQ9rtWMXuI1Qdy8YQEeJV3atMzcCUEI3Z1gYZQtw71pa8YsxZeZjio5ztQSPbEXudteezI81VtinUEllTgTD48Wei8w/FEN4SQ3hLjxhfH02Jb2cgA/ga7XHD74AViD5tDsU5TbN1jKWUu4BktNHiH+vsHgk8JITYgTY92R+wP2ZeI6UslVKeQpuqu9S2fbdNz84S23HWA6FCiPAz6K6UUtoj9RZgohDiCaCrlLLeFwtcWCOEyAWGA/alSocDb9qO9b3NhrovR7QCfhZC7EZ70tSZ0yCECAPCpZS2x6J8AAxySWJfXvEPnL74DXhYCPEg0FpKab9jOyql3FFP+roscfm/bgf2jDRkcz3bXZdbHQlMsPluMxCF1pFvkMpdqfglJ2Bs1QJhNBA2ZhClq9zf2yz5ZTPhV2kd04DuHaktrcByqhAR4IcuSGtQRIAf/u0S0QUHOvKFjx1Eycrf3bVWbib8/zStwB5OLX1kKDrbwk/Cz0TIxd2pPqw1fsGDexIzxfn8oXJXKqbklhhbtQCbzWW/uNtcusrdZmtpOZZThdTmFWLJOoUppSUAQRd1o2ydtjDU9uEPkP/T78ReNwSAkJ7tqS2twJxbRF2K/ruXmDEXUrojjcAOrSj+/QDCaKD6ZD67xj3Clj53k7fM2VmJukbTDOrZgdrScsy5hZTvPIR/SjymxFiE0UDkuAEU2fxVtPJ3oq7Vbmijrh1K0Qptuz40iJazbnDoCqOBiLEDKVm9BX2ErZoY9AiD3jHV0+Fn29TspBenUZ2WwanF7k/JzVl5BJyXrPl8UA+wSkpW1ikLq34n8uqhjdLN+/BHDo6+j+qjmVSnZzs0anIKqC2pcEwVd9PfuIeoMVp1ibl2KIU/b3HbX5NdgCEyFD+bz8KHuy+JEDrgAip2HvLa38bYCMf+6OsvoTL1BJHjBgDaqtQ6fxPodQi9Hv82Lb3SPh3mU4WkXf8Ip97/AWtJOVkvuK+eXLzS1d/a8ez+bv3SNKrSTnBq8fdnPM7ZIC3VCL32AEIYDT6p11UH09nXa7zzdYHsPCw5+RR9u+6sdAEsxWWYXB7Q6fxMTbK34ItV1BzLImPOQgq+WEX5tgMcGHAHx6e9BMC+ETOwnHKPDaX/3UPk5dqDtuhrh1Joq7dFK7YQZeugBvXs4Cj/Gc9/zM7ek9jZZ5LjPbz0WW8QccVAyv444NANH9WfygPpDZaFhggd0oMWdzX07NaHeBmH67YdQQN7UpWaDoA+KozCj3/Q8u88zKlvfvUqJgO0uG4I+bbYsaXvPWzpcze/95xCrW3FfuCs2rrgAT2ottlrSk5wtKMAVUdO+qztq8nMc5Tl0MsuRmcyUrLKXbd01WYi/s/T5pyXPuTARRM5OPAOTkx7kbKNO5HVNRhbtSB4aB9Ch3t2jItW/O5V7Kw8kM6Obrdgzi3k4HWPUJOVjzm7gIJv1rvpVp/I9Ur31AfLOXTzPPZdOoOinzYTM2EUlQePE9RTexhhX7/DL6kF/inxVB/P8aruFa/Zhn+bBPw7JmrHvXKQm73G2AiHLyJG9aMmt7DR7YidiFH9qDx43PFbGEzYB0SF0V975/hPxFpVgqXoJJaik1iry9H5a/cPp+uwexvfzsC3gH3EowNgAhpe+et/jBX5l/93rtHcn2v6Hm0FtyFonR87ArhaSnnQNbEQoh/OF9xBezJT7fK3q711vS3PoOt44U9KuV4IMQhtqvdHQoiXzvCO71Bb/veBecBMtIcKF7p0RO3Hcv35BjBfSvm9EGII8MRpjtEY7L6oxeYLKeWnQojNtnP5WQhxB3AEdz/WAvXM4QHc/Xi6ErwX6AWsbqSt4jR6Apgmpfy5kVpQayXziUUkfzAPodNR+OVKqg8dJ+LGywAo/HQ5ZWu2EjKkNx3WvKt9DmK2NgBuiA4naZH2arjQ6yj+fh2V+46Q/N4TABQv+5XqQ8eJvEl7f6zgk58oXbOVkKG96bjun9onKx7QPj1hjI0k8ZX7QKdD6HQU/fArpau1G5uWT96JcBkZjHviLrKffJuk95/S0n5ls/kGm81LllO2dgvBQ3rTbvVirFXVZD74qiN/1pPv0PLVBxBGAzUnssmc/RrRk7Sbx8JV24i8pCe9N72JtbKa1PvecuTr/MnDHJr5NjU5hRx76iPOe2cGrR+6nvJ96bS4djAt/jGEnCWrqTiYQdyEkQS0dd6cV6fn0OXXRVirqjk283WH748/+i4dPnkcdHryP19FVao25Tjrza9pu+gBoq8fTs3JPA5PeRGA2FtHu00V7rrvc069+y016dmc98tC0OmpLS2n7NcdYDRw/vp3bJ9V0o4Z1Pt8Iq8eRuX+Y3T8UbuOmS99ROmaPzjx4JskvnIvRqDN4rnkf76SqkMniLJdv/xPfqJk9VZChvbyWrflE5McNuv0eg7P+afjd8eP5nJk1luYcwo5/sxHtH97Jomzb6R8z1HH55iMMeF0Wf4S+pAAhE5Ht40LqcnMI/fTVQR1Tgbggi3/onxnGsfuf52WD9zklb9bzb2FgM4pSCFoMWkcloIS8j5dQWCnFCr2HaPLr4uoLSqleM02dAF+XmmHj+pH0lOTMESG0f6DR6nY6/zUTMaj/6TtR09giAylfHsqVakniBpv8/fHP1Gy+g9Ch/am04ZF2ueaZr2h+bvP+URePVTz93KtbGe92MB00Xp44PHn2bJ9F0VFJVxy5Xjuvv1mrh57aYPpa8vyMITF02HVWxR+scon9ZpaK5mPLSLl/ScwxkWRu+hrn+jGz5qA0Dnbi/xPlvtE1zW9K+0/fIRjDyzEnFNIxjMf0uat+2k5+0Yq9h4lz1Z+i3/5g7Bhvei68W3tcyYz36jjYCs5i5eROHcCnda8Sf7nvxB9/QhS3rgfJFTsOczRe14mfvp1dP7VVhbud2okv3k/If27YIgMpcvv/yLrlSXkf76KVk/d6TGrojlo9/Mir+KwITqCxLfnapn1ekqWrqN8vTZxKmzsYCLGa9ORa7ILOPbMJ7R97g6vYnLZnmNkf/qLu5G1Vkq3pRIxSBuZL/lhw1m1dWXrtfdyW8y+Bb+UVo5JoIFd21Gw5GfflOXZtzimsMbNuJG8D5ZqujfadD916nZY+09kZXW9n3MCtE8TPr6IlA+fxNSqBbWV1ej8TAB0+OoZUq+ZS/FqrZx6E99c95nio8h+62vHvm67PkToBMKo3WJesPldLKUVXsVkpETnZyKoZ0dad9TGY7qsehVZW4spMZb0RxdTW1TmXd2rtZL52pd0Xv4KCLR3Z23EjL+U4D7nE9A5BWNsBMH9OlNzMo+j977qlc01J3JJf+htx9cNaiuLtdFZwFpTgTS7z47xNiZ7w5m0pbkSaQrEEJHoMQX6bONbm4UzCbmwM4bIUPum24F/oc1IfQ/YA9QAt3D6e2XFOY5ojnd/hBBlUspgIUQrtI7qAlvHcJaUcowQ4lkgFK1zJIUQPaSU24UQtwK9pZRTbTrHbL/zXPcJIdYCB6SUU4QQA4C3pZRdvdBtDZyUUlqEEPcByVJK53cY3M/F1YZ4tJHrDmhTj7dLKV+ypesupdxRx87twB1Syj+EEP8GUqSUQ4QQ9wOhUsrHbXmfAMqklC8LIXYCU6WUG2zbw6SUM2znPEtKuVUIEQ1slVImCyHaoI0OSyHEa8AxtCdcy6SUXWz6s4BgKeUTQoj3bfu+sp3bIinl80KI8cA/pJRjG/DDaLSHAmOklNlCCD/gTinl66exeRdwt5TyVyHEC8DlUsouQojJwGjgWimlWQjRwXY9yus7NsCeNmN8XlC7HNEWSd+VXO8pN5kLjmmTHPa1vfwMKb2n0+Ef2BB3jc91B2Zr37Lc2upKn+r2ztDePNjR+gqf6gJ0T/++2XQBNiX8n091+2dqEz587WPQ/NxcugDbk8b5VLfHcW203pzn+Y3os8UY3cbndRq0et1cuuD7OGTX3tLyKp/r9jn5DdsSfVsmAHqe+O7Mic6CczEm72kzxufaXY4sa7bytjvF97pdj2p15FyLnc1V96D52urmisnNpQv43M82H58T7xG3jrrgL99JT8/fdU740k6zjhhLKTPQ3sWty1No77PuEtoQ6zHA2+hfKIT4L1pH+DYvdYcADwghzEAZ7u8uN4iUMksIsQRtIanpwEJb588ArEd739eVJ4AvhRAngU2A/T3apcBXQlscrO7HG28BFgkhAtFGfidyev6BthCZGchG67yGnj6LG362EWcd2rT3epFS/iiEaAGssvlW4ny3uyGbJwLvCSEqANfR4cVoU7u3LymkjwAAIABJREFU2bROAb5vmRQKhUKhUCgUiv8P+csvbHgO0iwdYyllcD3b1qK994tt+rHHSsRSyvfRpivbfyfXt09KOaSB4zZW9wO0d2HPiKsNtt+uHdl/nO5YUsrvAI9H4FLKVLQFyexscNm3A231u7p5hrj8nYftnWEp5XPAc3WSF6AtlmVP/7LL37fWSbtQSvlk3ePVh5Ty32gLatXd3pDNf6AtbmbnCdt2K/Cw7Z9CoVAoFAqFQqFQ/Kk056rUCoVCoVAoFAqFQqFQ/OVp7sW3zhls04nrLnN3s5Ry959hz/+CuqPhAEKIucC1dTZ/KaV85n9ilEKhUCgUCoVCoTgt5+Kqz391VMfYhpSy359tw18BWwdYdYIVCoVCoVAoFArF3wY1lVqhUCgUCoVCoVAoFH9rVMdYoVAoFAqFQqFQKBR/a9RUaoVCoVAoFAqFQqE4h1Cfa/I9QjlVcY6gCqpCoVAoFAqForkRf7YBjaFlROe//L3xycK954Qv7aip1AqFQqFQKBQKhUKh+FujplIrzgn2tBnjc80uR5YBsCt5rE91Lzi2FIB9bS/3qS5Ap8M/sCHuGp/rDsz+CoCtra70qW7vjG8B2NH6Cp/qAnRP/77ZdAE2JfyfT3X7Z34N+N7HoPm5uXQBtieN86luj+PfAWDOO+JTXQBjdBuf12nQ6nVz6YLv45Bde0vLq3yu2+fkN2xL9G2ZAOh54jufa7pyLsbk5mr7mqu87U7xvW7Xo1odOddiZ3PVPWi+trq5YnJz6QI+97Pdx+cCVjXr1+eoEWOFQqFQKBQKhUKhUPytUR1jhUKhUCgUCoVCoVD8rVFTqRUKhUKhUCgUCoXiHEKqdWl9jhoxVigUCoVCoVAoFArF3xrVMVYoFAqFQqFQKBQKxd8aNZVaoVAoFAqFQqFQKM4hpFqV2ueoEWOFQqFQKBQKhUKhUPytUSPGinOG4EE9iX9sMuh0FH6xgrxFX3mkiX9sMsFDeiOrqsl44DWq9h4GoMP6f2Etr0TWWqG2lpxXPnLkibnrGk697amV8PhkQob2wlpZTcasBVTuPYzwM9L28+cRfkaEXk/x8o3kvPqpduw5EwkZ3teRv92af1H42U/kv/Olh3aLx+4kZEhvrJXVZM5+1WGnLiSIhOem49ehNUjIfOg1KrcfIOSyAcRMvxGAvtsWYSkq5+C9b1K++6iHtl9SLOctmoExPJiy3Uc4OPUNpNlCxNDutHlqIvpAP0xxkRyYPJ+8ZZvc8nbf9SGWknKsldUcm/E6FXu0bw+GDulB0pN3gF5H3pKVZC/UvsmrDw+m7VuzMCXGUnMil8N3vURtcTmhA7vRcs4Eh26nzf8m7/1l5L79H9p99gyG2AhkVQ0AFbvSCL6wK9bKao7Peo3KPUcwxkeT9Op9GGMikFZJ/qc/k/dv7VuWAZ1SaP3GLAAuSP2K/M9WcvKxdzz80PKJSYQO7e2Vbqtn7nbk77ZxIYemvELFbs/vL/olxtL+7Znow4Op2HOUtGkLkGYL/u1a0nb+VIK6tuHEC5+StUj7Lqt/2wRH3p6HvwQkGc9+RO6/lrrpJs67g7Bhvc7o/4q9Rx2/q1JPAND5l9cpXv0HGc984JWW/VpGXH4RCTOvx799K/aPeYCKXYcddp2/7m1MCTGApOA/aznx0EJPfz85iTBbfUm/f4HD361fvQ9jTDhSav4+9d4yj7wN8ciz81m/8XciI8L59uNFZ0wvjAEAdFz7DgWfr/RJvW5x3w1ETdC+Jdsl9WuKvltHxgMLzl535k2EXznEkb/FrJvJefmjs9Zt983LBHRth7RYAAgb1pPi1dvcNE2JsbR9634MEcFU7D7Ckela+QVImne7o9wcnfGGo9wAoNPRdcObAHTasIj8JSsJ7NIGvzZa+daHBlFbUk7Z5n2EDuuFrKzm2EytLAAkvTyNsEt6Y8kvZv/w6Q7Z+Fk3Ej6yX73X1Je0W/0uhZ+v8Comt1v3HtbySqi1ImtrOXrlfQD4nZdC/FP3AHDRkY+pOp7LwWlveBWT7QR3b0v3H57lwJ2vkrdsExFDuzv2ddz8EQf73eyh2di27vC4GW75Ep6dqumuf5eCJT/7vI50Pvg1xd+tI2O2Zx2Jf3wyIUN6Ya3SdO02A6DT0e77+ZizC0i/Yx4AcXMmEjZmoNOumdeTOf8zD92mxM28JSuRlloADBEhWApLvdKyx82EmdcTfeMILPklGOMikZZaLAUlACTPn0rQBe1AWjn+2L8o/W1vk+reBZveobasEl2gn+Oc4+75P4pXb6P181PQBQVQcyKXI9Pm03L2TV7ZDxA70fl9b11gJNaKAg8f2/E2JntDY7R1QVHoTIEgrQ3qNMXHya9MJXx4b8x5xfVJTgOmAhbgB2D22Zyn4q+NGjFWnBvodCQ8eRfHJj5O2qV3EzZ2MH7tEt2SBA/pjSk5gUPDJnPy4TdJeOput/1Hb3yYw2Omc/iq+0l48i7H9vArBnlohQzphSklgYND7uTkwwtp+YyWXlabOXLjXA5dNp3U0dMJGdyTwB4dASj9dQepo6Y5NEp+3kjY2EGY6rHTLzmBtGGTyJr7BvHz7nHsi3tsMmXr/+DwyCkcHjOV6jSt01Odmk7B+1ona9/Elzg0axHtXphcr6tSHhlP5jvL2HrRNCxF5cTdOAx0Oto+dwd7xz9H5dFsasurMMVHeeQVJiN7BtxF+oNvkfTcFIfvk56+k9Sb57F36DQixw3Ev30rAOLvuZqSjbvYM/BuSjbuIu6eqwEwF5SQdvszbtoRVwzCr73mi/R753Nw9H1kvvQRxvgo9g++kxNzFtLqaZufa2vJfPo9DlxyD4eufIDoCaMdeePn3Io+NEi7pne/QOQ1wxz7HNdvaC/8UhK81i1Zs9WhYS2toM1z9fs4ae7NZL27lJ0DpmIpKiP2hksAsBSWcezRfzk6xHaqjmY7/t7e6SaETkflwXS3NGHDeuGfEt8o/ye/cDepN88jfc4iQi7qCsDeS6aTvehbr7Xs17Ly4HHSJj1P2eZ9HucrjAb2X3IPB8fNJvLaYfjX8Xfo0F74J8ezb9AUjj+0kMRnnP4++fR77L9kKqnjZhM9YbRH3tNx5egRLJr/dKPT64OjAUgdcY/P6jVCgND+3Nv5OgK6tPWJ7qnF34DLNLiom0adtW7IkF7oI0LIeuEDjtwwF8CjUwyQOHcCOe8uZfeAe7AUlxNtK79hw3ril5LA7gF3c+zBt2n93J1u+VpMGosxOhyA/cOmEjFuIFmvfsaBUTM4MGoGRct/o/LAcfxS4tk3cArpDy4k6VlnrC348hfSbn7Sw56cRd+wf+S9Htt9Tdqld3kdkwHSb5rDkbHTHJ1igITnplO68jcADs99j9Ltad7FZDs6HSmPjKdw7U7H77bP3eHYrQ8JanpbV6dTbGwZQ/i4oZrNV89uljqyr8t1+DdQR/ySE0gdeicn5yyk5dN3ue2PnjiW6rQMt21lG3c6HvAAxEwY5YhXdpoSN/cOnUbU1UMJv7R/k7Vc7ch593tOvvAxFbvS2NXrNtIffMuxb+/w+zh4/ZMkPjYRhGhy3Tv4j8dwXYA4ctxAUl6fQcZzH7Fv+L0U/rSJ1s/f5bX9IRd1IXyk84G+tbKI0+FtTPaGM2kLYwBCb8RSeILasrwG0zXFx3lfrCb1pnn1yQ0FxgEXAJ2Bl5tybs2FFfmX/3euoTrG/2OEEFII8ZHLb4MQ4pQQovHDKKfXXyuE6O0LrUYc6zYhxG4hxC4hxB4hxDjb9v5CiM1CiB1CiP1CiCds228VQliFEBe4aOwRQiSf6VgB3TpQnZ6F+UQO0myheNl6Qka4N2qhw/tR9M1qACp3HEQfGoQhJqJBLTtFS9cTWme0InRkf4q+1rQqth9EH+LUslZUabYbDAiDwfGOR9mG7QR2bevQMMZGanYOd7czZHh/Nzt1Njt1wQEE9ulC0RcrtIRmC9bScgBqDp8goGt7h0bptkMYQgMxxoZ7nF/4xV04tUy7Ycv5Yi1Ro/oS0qMdVUeziRzRi7xlm6g8mkVI97YeeWuLywAo35aKITQIY2wEQd3bU30si5rjmu8LvvvVMboTPrIv+V+uASD/yzVEXKptr9x7FFN8jENX52ek6MeNhI1w93PYiH4U/GeN08+hQRhiI7DkFjpGmazllVSnZWBsoXXk9SGBWGxPdfWBAdSkZ/lEFykJ7tfZoVF5+CT6MM0HdQkd0JV8m49PfbmGiFHajYUlv5jynWmOkQg7wT3aOf4O6deJmpwCgrq1d0sTPrIv+V+tPaP/y7YewFptpuZ4DjE3jqRg6a8ODUt+sVdarteyKi2D6iOZHucKUH34JDXHc6jadxRpsRB2WZ0bypF9Xfyd2qC/q9IyMMZF1nuM+ujdvSthoSGNSisMfshaMwDSbPFZvTbGRTlGgHyp698ukRqXOFR9LOusdUNH9qdq/1FHeqDe8htycVcKfvgvAHku9Tb80r7kf6Vdx/JtqW7l3xgfRdS4AVSmnXT4ovD7DYS53FRHjBmAMOjqLQsAZZv3UVtU5mGPtazSY1uzYG87GhmTT4cppRWmpHgACtftJLRXe69isp2E2y8j74fNjpEqe6y2U1ta3uS2ri4tX5xB1T6tPkpLbbPVkeKl6wmtE5NDRvSn8Ov6bTbERREytA8Fn69wy2MtLafmmLOO1OQUeMwsaErclGYL0mqlYvfhJmm5xs2G8gKOWTeW/GJqS8oJ6tauSXUPILBrW6pdfFHw3a/4t4mnbNNeAErW7yRsSE+v7Y+5+TKyFv7HeSKnGYkF72Kyt5xJW5iCsFZpI/vSUt1guqb4uGzzPixFpfXJ3QU8D9gPmOvNOSnOPVTH+H9POdBFCBFg+z0COPkn2uNACNHoqfVCiFbAXGCAlPICoD+wy7b7A2CylLI70AX4wiVrhi2fVxjjojBnnXL8tmTlOTs0NgxxUZiznE8Rzdn5GOKcnZ7kD+bR9rvXCL96mJuWOSvfQ8vYIoqaTKdWTXY+RruWTkf7HxfQ6Y+PKP11O5U7Ut3y2Slb9weW7HrsbBGFOdPlXLLzMMRFYUyMp7agmIQXZ5Dy/evEPzsdEeDnls+VmqwC/OqM+hoiQ7CUlEOt1rhVZ+Vjio/ELz4Sc2Ep0aP7kvXBCqwV1RgiPBsg1w5dTVY+xrhITPGR1GS5+8IUr3VuDNHhmHMLNT/mFmKICnOks6cBqNx7hJqMXIcPk16eTscfXyO4f1c3X5izPa+FqVUsAZ3bULFDu9Ev/H49ptZxACTMnUj+V6ud18aGMS7Ka92T8xYT1Pt8x/7jz35CTWY+pjodOUNkCLXFTh/XZOVjivMcfXc7lsv+yCsGULppr5t/NJsj3ctcA/6XllrHKIp/mwTHdez41dMEdmvnlZbrtTwddq3w0RdRczwXY7T7TbgxLspN15yd53FNTK1iCezchvLtqTQLOgNYnaNLvqrXuqAAR5pWL06ntqjMJ7rGFlEYopydqMKvV5+1rrFFFLWlFUTfcjntl78OgH+7lm6ahgj38mvOcl4rU1wUNZn57j60lf+kJ2+jYOlGLHlFdfZreYP7dcKcV4Q+KKBO2cs7Y/0ASJg9/oxpfIE3MRkAKUl6/ylSvltA+PWjHGmqD6Xj31l7uBgz9kJMCdFexWQAU1ykIybb8YuPpDrTvb43ta2LuP5SR5qQS/piraymKu24M18z1JGWL0zHUlzmGZNb1LHZpewkPDaJrOf/DVb3Tlnd8yzfluqTuBk2og/mnAKEXjRJq27cjL31ciLHDSTyqkHow4Ic28NH9QO9DlNiLIFd2+LfoVWT6h5S0vrZyQRe4HyYXZOdj6W43DHaGznmIvTBdeveme33b5NASL9Ojn3C4Lzn+Ksh9Hq3GF8fTY1vp6EDMBDYDKwD+jTVfsW5geoY/zksB+wvddwALLHvEEIECSHeE0JsEUJsdxmFvVUI8a0QYqkQ4qgQYqoQYqYtzSYhhGvtHi+E+K9tNLZvI3S/FEIsBVYIIeKFEOtto717hBADqZ9YoBQoA5BSlkkpj7rsy7Jtr5VSus7NXAZ0FkJ0bLr7bNRZjU8I0WCaI9fO5vAV93HstscJHtTL8+l63ZX96pFypLFaOTT6XvZfOJHAbh3w65DkaoTjz+Lv1tRvd712gjDo8O/cjsJPfuToFdOxVlYRPeXaM+RrpA+EIKRXB44+9bHz5qMxqxlKqM8ZjVsI0ZnvxJy3HBnT732Fg5dO59C1c9CHBxMyuGeD4rpAf5IXPcTJeYsdo0ohg3o4RsMy5y0m6h8jvLt+DehGj7+MqkMnHGnazr+7gZM983XwwCVL2Mi+lG9PrUe2/nLhcTyXdEKvQ2d7eJLx9Ae0ffsB77QaYbod/w6JJMyZQP6Xq7z2iS7Qn5R3HiTjycX/u9HBOjYATarXpRt2ULxMG5U35xYSPm6wb+KFEFTuTnMkDxnQ/ex1BRT/vIkDgyZzaLQ2NbnFHWPraJ7mWjVwvLDhvbHkFVN9op7BElveiHGDKPxufb36jVk5NfPFj8+YptlosL7Asese4Oi4ezl+22NEjr+cwD7arJLMB1/D2KoFAPrgAGSN7Ybdi3apzVMT3WNyg7Y0ra2LvHkMgX06I/z9iLnnHxT/uOGM2mdbRyynCgm/YrDnNa/XZEnIsD5Y8oqp2nPYM0Gd8yzbeuCs46bO30T89Gsp/PG3pmvhdEnuh8vZffEUSn/fh6WwlMRHJzrSmPOK6Lz8ZZKevJ2yrQccnbV6hU7j9/1XziHj2Y8oXrvdbXfprzuJuWU05//4CrrgAGR9o71nsF/odejDgh3b9SGx9RjyV6E+J9VN4n18OwMGIAJt8OcBtIGeRhiiOFdRHeM/h8+A64UQ/mjvLWx22TcXWC2l7IP2bsNLQgj7I8guwI1AX+AZoEJK2QP4DZjgohEkpbwIuBt4rxG6FwK3SCmH2fR/to32dgN2NHAOO4Ec4KgQ4t9CCNe7r1eBg0KIb4QQd9rO044VeBF4+Aw+QggxWQixVQix9efDezG6TM01xEdjznVfIMKclYcxPtrx2xgXhSVHS2Oxpa3NL6Z84078kp2LIRnjozy1svMxJTi1THFRmHPc01hLyinbtJuQwb0c2/zPS3ZLY4iLxpyT77bNkp2HMSHGLY0lJx9zVj7m7Dwqd2qdvtLlGwkZeRFtlr5Bm6VvYMl11zHFR1KdXcfu/BIMoUGg16q2X3wUNdmFVGfmY4oN57x3ZtBny1uE9GxPaP9ORI1yf/gpDHoXfe2ca7LyMcXX8YXtuJa8IudUy9gIx1ReAKvL4jI1x7Mxxkdjzilw+NFaXklV6nECu3dwpDPGuVwLg57kRQ9R+O06in/6zZEmuG9nbWEZoOiHjfglx3tcG3NWvpuPT6cbPWE0HX98jegJo6l0uTkL6t4eU0IUNTmFbtqWghJtVMDmY1N8FDU5DS9WAtqTezsVu4+gDw50+NDVZrcy14D/hV6HMGiTO2qy86nJ0Ea6ynccQlolhsjQRmu5XsvT4ZcST8o/55A+4zV0RkM99SXPTdcYF+28JgY9Ke88RME36yj+yX2xN59itWijxnYbfFSvqw+lY7SNAhZ89jN+bVr6RNecnYfRJU9gz/OapBsxbjB+bVvR5qN5mHMK0Af5ax0t2w2ffWEsO3XLr71egm32Q4JzpM8YH4U5p5CQ3ucRPrIPSfNuJ3RgNwCSF8yw7S8AvY7wURdS+P2v2gixW9mL9rD5z8SbmAzubUfpit+InHglbZa+QasFDzreMT71za9UpWd7FZMBQrq1ccTk6DH9afv8JPyTYvFz8Z8w6Jvc1pWu+I2Abh0wtY7D1KoFcbNvJXzcEADaL3sNv3atfF9Hlmh1xFI3Jmfnu9scr9kc2Ot8Qof3peOGxSS+MZvgiy6g1asztXPJyiPApX2oL155Gzf9kuPxS4yl1ZwJRF01GIDzf5qPISbc67gZc8tldPjkCTotfwVzTgEVuw4T1N35ikzGvA/YO3Imabc9hyEsiPJdh72uewDmnEJt9Dcy1M2GyoMnOHTTE+wffT8F326gtrjc67hfk51P0fI6cVn8dboGOv9QDOEtMYS39Ijx9dGU+HYGMoCv0R4x/I52Dxt92hz/Q6SUf/l/5xp/ndL/N0JKuQtIRhst/rHO7pHAQ0KIHcBawB+wD0mukVKWSilPAcWAfUnb3TY9O0tsx1kPhAohws+gu1JKaW9ttgATbe8Fd5VS1vvShZSyFhgFXAOkAq/a3yWWUs4DegMr0DraP9XJ/inQXwiRUp+2yzH+KaXsLaXsfeHhEvySEzC2aoEwGggbM4jSVZvd0pf8spnwq7RFTQK6d6S2tALLqUJEgB+6IG3mugjww79dIrrgQEe+8LGDKFn5u7vWys2E/5+mFdjDqaWPDEVnW/hJ+JkIubg71Ye1BUOCB/ck7LKLnCI2O8t+cbezdJW7ndbSciynCqnNK8SSdQpTijb1MeiibpSt28qRsdM4MnYapSucjVdIz/bUllZgzvVcKKPov3uJGXMhAC2uG0L+z1so3ZFGTW4Ru65+gq0XTae2opr0F5aQ/9MWt7z2J8dBPTtQW1qOObeQ8p2H8E+Jx5QYizAaiBw3gCKbv4pW/k7UtdpiLlHXDqVohbZdHxpEy1k3OHSF0UDE2IGUrN6C3j6F26BHGPQYW0S6+9k2NTvpxWlUp2VwarH7QlbmrDwCbA8gggf1AKukZGWdsrDqdyKvHtoo3bwPf+Tg6PuoPppJdbrz3b6anAJqSyocU8Xd9DfuIcrm45hrh1L48xaPNK6U7XCODBYs+9XNh3aKVvxO1DVDgNP7P7j3eej8TZgSYylaucUxlc4vJQGdyYCloKTRWvXZUR9BPTuSu/h7KnamETF2IMV18hSvdPW3djy7v1u/NI2qtBOcWvz9GY9zNkhLNUJvBLTy5qt6XZOZh8n2IC3ssovRmYw+0bUUlzl0AXR+pibpFnyxippjWWTMWUjJik1EXj/SkZ7/x955x0dVpX/4eSe9VyChF+kgUhVFpQmKWBF/6tp17YpiX3Vt61rWhq6CZe0NsWMFKSI2EKT3TiAJJKSRnsz7++PemcykJzOjBs/DZz7htu8999z3nnPPPe95D1C8rmaU5IIf15B4slVWJU8eRY793ObOWUrSWdZ9jBrUw23/aY+8xcohf2fl0L+7x+HtvOVZEk61bCH22AGUbE2jPCO7Xluoi7DOqfVu9xtNLJOr1x1Rxw4i572v2XbK9ey8+G53mdzhprPI+W5Vk8pkgKXDrmXp0GtYOvQasj7/ma13vETajNmEd63Kj6CYqGbXddEjBlK6aSelG3eyYdj5bDzmYve92HL6zcSOHur3ZyTW9Yx8661b8O0vJJxZM82Z/3mDDUdfwsZjL2f39Y9x8MdVpN30JACOuBjCulYFufJHuVlZWMyqoZdTtnc/G868E4D1J06lYn9uk8vN/a9/xeYLHmDd+JvI/foXWl14IsUbdxE1yGrMVxYUWXly7AC0opKSzWlNfvYcEWE4osIpXLGZcI+PXImnjeDg0vXWggipUyaT/cn3TS73c7/+hZhj+nvkqDQ4zvj3xFmST0XuHipy9+AsLcQRbr0/1Ofy3dQ8boBPAFe0vB5AKFB35C9Di8dM1/TH8RlWdLuRgOdgHAEmqepGz51F5EiqBv+D9dWq1OP/nvey+icabUC30L2j6iIROQ7L1ftNEfmPqr5R2wWo9SloCbBEROYCrwL32du2AtNF5CVgv4gkeRxXISJPALfXplsrlU723jeDzq8/gDgc5MyaS+nmXSScdxIAOe98xcEFvxIzcgg9FrxkTQdx29OANQ6244y7resNcpD32XcUr9tG51fuAyDv88WUbt5F4t+s8WMH3v6aggW/EjNqCD2/e9GassKeniWkdSIdnrgRHA7E4SD3i8UUzLdectrdfyUSGuJOcs+l75D94odWOs+10/nuVxxcuJTokUM4bP7LOEtK2Xv7U+5j0u9/gXZP3YqEBFO2O4O99jXEjBtOyj+tCJNHfPlvnMVlrJp0n/u4vm//g81Tp1OWmcOOB9+k1ws30emOczi4ZgcZ78yDSidb//Ey/d69GwlyULprH2V7s0m5cJxXNjsiwhi840PK9+ey5bJ/u/N+1z0v0ePte8ERRPbMb91TBKX/9yO6zbiV5HPGUrYni61XPQZA64sneL3s9l83k/0vfULZzgx6zXsOHEFUFhRycPEKCAmm96IX7GmVrHGRUUN6kzhpNMXrd9DzSysP9v7nTQoWLGP37f+lwxNTCAG6vnwX2TPnUrJ5N0n2/ct++2vy5/9KzKjBTdZtd9/fq/IiKIitd75YdT/fvItttzxPeWYOux56k+7Tp9LhtvMoXLOdfe9+a9lHq3j6ffUfgmIiwKmkXD6RVSNvoNLDfbjt9ZPJencuJZt20+p8awzg/re+IW/+MuJGD6bf4hk4S0rZMfWZOvO/aO12erx9LxJk9SaFtIqnx3v3uwOONEXLdS/jTzySjg/+neDEOLq/fg9Fa6saVOpU2t97Ge3vu5yKnAIqsvNJOt/O77e+Jn/+MmJHDaHP9zOs6ZpuedbK76G9SZw0ysrvryw7T2+Cy+yt9z7C0t9WkZubz5jTz+eayy5g0inj69y/8mAWwXGp9Pj2eXLe/9Yvz3XqbRe53fNSbjqPrNdm+0f3lgsRR5VHXvbbX/lH9+7L6LfpI3Ba1cDu+14FoPsbd7Pj1ucoz8wh7aE36Pr8zbS77TyK1m4ny7bfvHmW3fT/Ybo1ncnUZ6tlsJPMlz+nw10X0mfBf8meOY+STbvp+Nh1lO3KBCB//jLiRg+h72LbFm6u0uj835uJOaofwYmx9FvyP9KfeJfsmd/S9s4LCe/mPRY6EBz2zQxyP5jb6DI5ODmBDtPtkBhBQeTP/o7CRcsAiDvleBLOt6YoSho3mNK92Wy6sSoacYPwih5hAAAgAElEQVRlcl24yuq3rfNKSBCdX3uAgz+vomjZ+ibXdQcXLffS3nvfDDq/ch+HffQfDrw3JzDPyOv2M3KerftOlW6PhS+ixaW1TudUnbb3/p3K/EIcduwKZ2m5X8rN6mVf0uTRZL74abPKzfZ3XURE3y6giiMslKhBPenU0+pz6PPNE+BUgpNi2XT+gwBNfvZCWsVz2P/sVyWP8iJn9g9E9u9Ktxes4TNZ789nz8Nv0vFfVzQp/Vkz59H5ieuqTORg/bGlmlomN4WGtLW8GA2NJDihQw0XaF/Lt67PTSVmeF+Cq3rlLwP+h+V1+QqwBigDLqLmO7bhEEJaYjd3S0ZEDqpqtB28apKqThORkcAtqjpRRP4NxALXq6qKyEBV/U1ELgaGqOp1ts4OeznLc5uILAQ2qOpVIjICmK6q/Zug2wnYYzdebwQ6q2rVHBVV19EWSFHV5fby5cDp9jWcDHxpn6c38D3QBrjAI52hwDogBjhSVXfUl29ruk70u6H222YFAl/V+ZQG9mwah++wOvLXdTu5gT2bTp+tX/B9yll+1z02w5rL8tf2p/tVd0iaNX3Qik6n+lUX4IidnwVMF+Dntmf6Vfeovda8kf7OY7DyOVC6AL91PM2vugN3Wb315Vk154j2lZDkrn5/psF6rgOlC/4vh1zaS9ud4XfdoXs+ZnkH/9oEwKDdnza8kw+0xDJ5TdeJftfut+3zgNnb6i7+1+2/3XpGWlrZGahnDwJXVweqTA6ULuD3fLbzuEWMI06M6f6nb8QdKNjcIvLShekx/oNQ1TSgtk+mDwJPA6vEirCxA2hqzZgjIj9iNYQvbaLuSOBWESnHCqx1YS37AIQAj9sN5BJgP2BPmscFWK7VRVgTov9NVSs9A4aoapmIPEPteWAwGAwGg8FgMBgMvxumYfw7o6rRtaxbiDXuF1UtBq6sZZ/XgNc8ljvXtk1VR9Zx3sbqvo413VK9qOpOqsZdVN92Th3rq5/rGeCZhs5lMBgMBoPBYDAYDIHENIwNBoPBYDAYDAaDoQVhhsP6H9MwNjSIiPwCVA8BeIGqrv4j0mMwGAwGg8FgMBgM/sQ0jA0NoqpH/tFpMBgMBoPBYDAYDIZAYRrGBoPBYDAYDAaDwdCCcJqZo/yO449OgMFgMBgMBoPBYDAYDH8kpmFsMBgMBoPBYDAYDIa/NGIimhlaCMZQDQaDwWAwGAyBRv7oBDSG2Kiuf/p34/zCbS0iL12YHmODwWAwGAwGg8FgMPylMcG3DC2CX9uf7nfNIWmfBEQ7ULou7aXtzvC77tA9HwP4XTtQui7tlpgX67tP8KsuQO/NX7bIvGhpdhHIcihQaV7d5RS/6/bfPpvlHU7zu+6g3Z/6XdOTlmZv0PLS3BKfkUCVyfPbnO133dGZ7wP+r0d6b/4SaHn2BlCetc2vuiHJXf2qZ2hZmIaxwWAwGAwGg8FgMLQgnGY4rN8xrtQGg8FgMBgMBoPBYPhLYxrGBoPBYDAYDAaDwWD4S2MaxgaDwWAwGAwGg8Fg+EtjxhgbDAaDwWAwGAwGQwtCzUymfsf0GBsMBoPBYDAYDAaD4S+NaRgbDAaDwWAwGAwGg+EvjXGlNvwZORGYBgQBLwOPVN+hwwOXEzd6MM7iUnbc9AxFa6x57GJHDqTj/ZdDkIOsd+dStHY7He+/nKCYSBAhOCmW9RNvpWjVVrfWgJWvExQdCarseewtMl/8rFatjOc+AiAoPpoe795PRM9OUFlJxoyP2fvEe0Qd0Z1Oj17j1j3s9bsJ79YOLS2D4GC0pAyA0I6toVKpyC2oodvt+VsI7dCast372Hr1f6jMK6TDA5cTP/5IghNiAOj77dOsO/lWRIRuL95KWKcUxCE4IiNwFpdQtHob226YhpZXANDxgcvceVW8aTdRAw7DWVxK6e59RA/uSXlWnlfetrroJDrecxESHkr+opVsvuihWrW23/Ssd74/cBnicFCelUdIchzO4lK3Zr9F/4WKSnLnLSPtoTeI6NeF3h/8C0dUOKU7M1gzakq95whtm0SXaVOI7NMZR2Q4FQcK3Nptp/4frc47gYoD+QBk/O9zWp8/nuCE6EblhVZUUllUTFBkBDid3nZ236W0vuhEUHCWlLJtyjTy5v7a6LzY/+637vvroufaTynfnc6Os27CebCYqGMG0uqWi5GQEIKT46305OSTfvuTlKyz7NQRE0Xqv6cQedQAgqLCKd+7nz03PIw6naQ8cB0A3V/7B1uve4rghBi6PX9zg9fflPs3ZPeHrDv5Nvdz09T7J2EhHP7ziwTHR0G16SXa3Xou8eOGgSoVB4sJigwnKDq8WXa8dswUt25oh9b0mvUgIW0ScZaUsv+duaQ9+Hq9+ZByw1m0u+lsECF/8So2n/8gAAkTjwZg8K6PODD7B/e5d9z0DFpZSadHriakdSIhrRMoy8gm6505NZ7ryAGH4QgNoXRXJtunPE149/akXFU1t+eQ3R+y6eKHaHfj/7nvnUSEEdahDWvHTGmyvbW7/Tzr2dv2GdlvfEH6fS+4zxXeqzPtHrqW0C7tcESFU7Z9D7tvfpqStVuR0BC6vv8IEhqCBAWR99UP7Hv6Heu43p3p8MxtAAzYOJPM6R+R8fRMqtP+/r8TO3owWlzKjqnTKLbT2vHx64kbM4SK7DzWj73BvX/8yUeTetO5NXR+D0I7tG7y8zJww9s4wkLA6W3L3abfTHi3dgAEJcQQHB9NeeaBP6RMPuyVO4gbPRhU2ffmHHb/82WgypaH7P6QzZc+QtsbziI4IZqKAwU4IkJxeWZG9OlM2d4sKvMK67S3gl/WET20F+JwkDtvGQB9vp1G2e59bLv+SZwHi911tZZXEto+mb2Pv0vmC5/WWr92eOByEiceQ1BcFBISXKOu7jvnSSQkmNAOrajML+LgL+uaXL55PiPdpt8MQJfPniUoOZGg2CgqMrLI/XAuoZ3aEt6vOzidZP7rBYqWrKbNPVcSffxQnMWl7vI5tEs72k27w53GkA6p7J/2ptf96/7QJSSNGYizuJR1NzzPwdXba9hheMdW9H3hRkLioylYvZ111z6LllfS8ZpTaDPpWACC4yLd+yddMZnsF2fV0KktjVBVh4R17wQo6Xc8TewpxxMz9miC7HcLAEd0BM6Dxe7l5jwfnZ+4jsTTRiBBDkq27PFKX+tLJtD6kglQUUnBkvVE9u3SZO34sUNqPCMAjvBYHOGxADjLinAWHQDg7n8/yaIflpCYEM8nb82ocVxLxkzX5H9Mj7Hhz0YQ8BxwEtAHONf+6yZu9GDCu6SyZsTV7Lz9eTo+fJW1weGg47+uZNMFD7B21PUknnYsnR+9hk0XPMCm8+6jIu+gVyXromj1VpZ3m8zWKx+l3Z0XQpCjVq3w7u0BSL1uEmHtW7Nm5LXsfWYWrS44kfDu7SnesJN1E25268YeO4A1x1/LjlufozK/kHXjb2LdSTfjCA1l5z+m19S9dhL5P6xizbHXkP/DKlKunWRda9e2VOYXsvOO6QBsmHwPWl4JQMaMT1lz/PUUrdtJZUERu+75HxV5hSSfO8bOq0GEdWnL6hHXkPX+fOJGDWL1iGvYcft0wruksulvD9TIj/gThpD26NsU/LSWyoPFtWrtuH06nR6+0p3vnR66gs3nP8ju+18lsndHNl/yb3bcPt2tuXbsjawZPYWMGZ8C0HbKZDJe+Iyd/3gRZ2lFg+fQCic5X/7MweWb+a3fhWhlpVeaM1+azdpxU1k7birxowaR+dJsVo+4tlF5sfvB13CEhbJm5PWsO+V2L93Y4wZwYPaPLOt6Ngc++4HQ1KRG58WaUTeQdPoI6/46qorajUdMwhEZQetbLwWgIiePtCvvZ99/XqFs+x5QJf2eZ9wNXoA2d19JRUY2JSs3smHAJNL/+V9SHriO1IemsP/xVwHI+eoXUq8+nQ53Xdjg9Tf1/hX8vM4rX5p6/2KP6U/x+h0s63I2G//vXi+t9OmfsPaEm1g7bipBUeFU5BY0+t7VZ8ddnryeysJilvc8lwOfLqbCfpGqMx+Cg2k39f/YdO79/NbnAmKH9yVu7BAAijfssv5u3EVYu2SvsqfLMzex8x8voJVO1p92O2tH31DjuS7LyKZw+Ub2Pj2TwjVb6fjwVRz4eBHrxt/kTm/p7n20mjzafe+CYqMIaRXfbHtLmjQSgMIla4k5biBhh3Wwjgly0P6pqeR8soDilZvYcORFpP3jOdr962oAtKyc7efdxZYJN7D55BuIOX4QEUf0BKDdwzdYHxmBtPtfptWFEwjv3sEr32NHDSasSyrrjr2Knbc/R8d/X+3edmDWPLZccH+Ne1WycRfbrqjx/fN3oanPS9zoQTiCg1g56DI2TL7HS2vr1U+4yyFncSl585b5xZabWibHjRlC7LFHsOa469j4f/fS6rwxbnt02XLBz+toc+nJ7msvWreDfW9+w9pxU9n31hycJWWsGnZF3fY25kaSzjyOnXe/xJpRN9DqbycAsG7sFHK+/pmUq87wqqvL9+egJeVuner1a/L54wjvksrGs+9h25SncRaW1MiHtSfdQvHGXey+/zUkKIiK/KaVb17PiH2/ALafPgVHWAg573zB1pOuIuG8k3HERLF94jXsuvguWt95OVEjhxLaqR1bx17uVT6Xbd/D9lOvt36nT0GLSyiY85M7zUljBhLZJYWfj7qBDbe8SM/HLq/VDrvdfT67X/iCn4dPoSK3kLbnjQZg1/OzWTrmNpaecDuO0BD3/rETjyf0MO9nL+r4IbWmEaw6pHDRMradeCXbTrmO4JRkQju1oyIrh8xHXnbvl3r16V6aTa5PgOItaRSt2UbJtnSveiTm6H7Ejx/mfh8IaZ3QZO2s9+fX+oxISDgSGklFbhoVuWk4i3Pd206fcAIznvxXrfluMFTHNIzrQURURN70WA4Wkf0i8rmf9BeKyBB/aHloXisiKzx+a+zr6C0iQ0TkmWbq9hCRL0Vki4isF5H3RaRNE45v7LUOA7YA24Ay4D3gNM8d4scNI/uDhQAULt9EcGwUIa0TiDqiO6U70inblYmWV3Dw1w04S8sp25VJ8YadZM9a4O519SR71gIAijftRkRq1Trw6WLixx0JQMLEERRv2EnZrkyyZ84DEeLHHYmzpAwqq3ocnXYPsWcaEyYcBarkfPZDDd34ccPcacmetYCE8UcSP24YRet2ULx+Bwc++g4AR0gwOJ04S8oo+HENYFU4+YtWEpKaRJZ9LED8+GFkf2Bphh/WDmdJKSGtEyhcvsn6ABBUswiIGnAYma98AUDut7/WqlW4fBNBcXa+D7TyqnRXJnFjB5M7bxkJ44dZ57DRMusrcEW21TiJOaove5+ZhbO0jJItaQ2eo3xfDhG9OpL9wQKchSUUrbG+uIe0TqiR/phj+nPgix8BGpUXefOWISHBhLROqPEyFtaxDcXrdtSrVVdeuO5vwvhhRA3sXiVaXkHeZwuIGX8MAKXrtlGx7wAxY48i5+3PkbBQStdtxRETRXCrBBzREUQO7YeEh5D3yTwor6DoxxU4YqII7daeoiWWDeR/v4KECcMbdf1NvX818riJ9y9+/DCyZs4DoGj1Ni8tz96J8K5tKd2R0eh7V58dRw/pye4HXkPLKsiatYDYEYfXm8bks0dRWVBEwc9rcRaVWA2HSyYAULIlDYDgxFh3z1jh8k2EpiRRsn0vjrBQSnekU7xmG1paVuO5lqAgsj9YSPasBUQf0cNdHnhy4NPF7nvniAwnuHWC+7lpjr2VbLbSjCoHv/+N2BOs9MQcO5CSDTsI79WFnI/mU5lbQPHyDQTFWvYG4CyyngMJDkaCg3F1I4Yd1oGSjTsByF/wGwBx44Z5XUfcuGEc+NBKa9Fvmyxd+1oP/rKOytyDNe5VyZY0SrftqbHe3zS3vKhuy5V2/riekdp0wzunkvb4u/XqBqpMbnXeWLddHFyyHmdRKUlnHg9U2bJLt7Zrb/W3E8j/bkUNXU97i+zXhbK0/UQf3g0tr0Ac4tbNX7SShAnD3XV1/PgjKVq1BVRxREfUWr8m/99Ysj9YSMmWNHI//xEJDqpZX1c6iTmmP3nfrwRVsj5Y2Owy2ZOIw3sgYaHkvP0FlFdQnr7f3XNZeSAPZ34h8ZPHW+UvULJio7t89rpPRw+gbFcGFXv3udclnziEjFmLrHxZtpng2ChCW8fXuMcJI/qyf/bPAKS/v5Dkk4Z6bY8ddJjXcv4Xi4gZM9xrXczYo2pNo6sOyZ31jbVjeQVRxxxB3ifzCO3antx3vqxKx4Rqmk18PgDCO6dw4LPF7m1gPSOtLzyRjOc+cpdr0UN7NVn74C/rqMit8hhz4QiPxVns0YusVe9iQ47oT1xszXc/g6E2jCt1/RQC/UQkQlWLgROAwNfejUBEglW1ovp6VX0Oq8fVtd+/gRWqut5e9WszzhUOfAFMVdXZ9rpRQCsgsxnJr492wG6P5TTgSM8dQlISKdub5V4uS88mJCWR0NREytKr1mtFJVpRlUVlGdlIWAjVcUSH03feM4S2b0Xx5t2EtIqvoVWWkU203bgJTogh/3vrpaF8Xw6O8DBCUxMBvBpAGc9/5G4ou9IYP2E4Jdv31q6bHE/5vhy3bnBSHCEpiThLy0Gh+1tWT1vKdWey+5//c2sEJ8RQWVBE3NjBZL48G62oICTF6tkMTUmibG+2+//lmQcISUmkfF8O5enZ7h4pL628Qne6y7Nya9UCrONTEgn1uB+hKUkUrtnmPsZF79mP4iwtJ+3B1yjdlel1jsqiEsIPa1/vOcr35bi3hbZvRWS/LoBlC2C5ZyWdNZKiDbuoPFhclf70rMbnRUoiElpVJAYnxKAlZbS++CSSJh1P8ZY0QtslNzovXPc9amAPQu10ughJbYUjJso779skE9IxhdJ1W9GyCioysghuk4xWVlJ5II/o44cSeeQAooYfQca/ZlCRkYWWlRE95igAEiYeQ2jbZMr35zZ4/U29f17prGYjjbl/oSlJlGUcoO+cJwnrnFJDs93tfyP57FFIcBB7Hnun6feuFjtGIXpIL9rdci6qSkhSXL1pDO/W1stFv3R3JtFDennpOkKDrfy1cRaX4ggLo+PDVxGamkTK1WeQMf3jGs91UFwUZXuz3M910Zpt7vS7yJu/nMRTjoFKJ+1uO5d9r3xBytWnWy6ozbA3z/UVWXlVedmlHSjEjR9O9FH9CWmbTNYLH9maSVTszwGHg8NmP0Vop1QOvPkFxSusl9vyjCwQqwGUMPFogmIia9iKlVbPNGURmpJEhce1/lFUz/Ma5V2jnpcktKKSHu/e63Y7rq4bN3YIWlFBqe1G6qstN7lMbptM6Z797vUVWXmEdU710pXgICoLay8rw7u2JfPF2bVcu2dZkUhZ5gH3MWV7sgjv2haAxIlHE9o22bqu7Dza3Xoem869j4QJls3UVr+GJMd52Y2zrJzg5DivNMceP4Cg6Aj6zXmSbTdMo3zP/iaVb1D1jHgSecxAnIXFlO+06uayrbuJHNoPghyEpLYivN9hlO1KpzzdI0/t8rlif9V9jz35ePI/X+ilHZaaSMmeqvOXpmcTlppI2b6qciQkMYaK/CLUvhelew8QlupdZ0R0bE1IfHTV9WVkETGgp9c+wW2Sa02jqw5JffQmwnt1pWTNFoLbJFGevp/STTvcdQhAaNvkKr1mPB+uujp/0UqvtIWkJBLetS3Rw/rQ7ra/oZVOa3hZE7XrQoJCkJBwHJEJgOIsPIBWlNa5/6GCGldqv2N6jBvmK+Bk+//nAu+6NohIlIi8IiJLReQ3ETnNXn+xiHwiIrNFZLuIXCciU+19fhYRzxLvfBH50e7ZHdYI3VkiMhuY01DCReQ44GzgGnt5pKu3W0TuE5E3RWS+iGwWkb/XI3Ue8JOrUQygqgtUdY2IhIvIqyKy2k7rKFs/QkTeE5FVIjITiPBI1zgR+UlEltvXE+1xLqEm3k++1LKL1nJonft5U7IpjbVjbmD9ybcS1r41EhJcazLqK39c2wp/2+xelzTpeO+GuEL0kN6U7sys9dhaEYEgIXpob7Zf/yQAsUf3I2ZE/6p9goMIaRXPvle+oHRXpreo52W4/u91wmonrzXPatHy3OZ5TK3ngPWn3E7av16n24xbmncOe5uEh3LYS7ez+95X3Nv2vfE1q46+mrXjplKRnUtI9V6GRuaFI8zSrtpHqCwocmuXZ+UR4uohaExe1LG+88fTkLDQGuMTHVERJJx3Mun/fNbrWAkKIrzvYZTv3U/6nU/hLC4h+cqzAdj/7DsknD8RgKCocLTC28W8zuuvK8113D8vmmUjgFNZO24qK4fUdCXc8+jbrD1hKs7CYmv8WX26jbVjgeC4KNafcjvpz3xAaNukBtLYmPKiehkDkX06s++Vz8n7dinxJx5JzDGH10xeI7RLtlqNqIi+nQnvnEr+d79V7eODvVWttsQkOIioIX0oXreNPfdMJ27ccKKOPtxrH5xOtpw8hQ3DLyFiQA/CenQE4MBbXxFmu047oiKsIQ3VbaWec//hNCKtjbHlnXe+wLoTb2GTPQY9sm8Xr90SJhxFZXVX4N+1TK5tvbOWlTWPjRpojat11yVeup5lhXilZf87cwHo/eUTOKIj0PJyECH5nLFkvjTb7YVQa11d18VUy4qi1dsp25PFugm3kXrdJAgNaVr55rneg8jBfSjfle5eLlyymsrCYrp8PI02d11B8fL1tb47eOmEBBM9+kjyv1rciOuqfo9r0/ZejDmiG2X7q42rraZT26V61iE573zJ9tOux1lcQmgn60NJ+p1Pu+sQwN1TXqdgI+vqWrcFBbnL5L1PzqzxEahR2nUiIA4q8/biLDxAUEzrBvY3GGrHNIwb5j3gHLvX9HDgF49tdwHzVXUoMAr4j4i4uoH6YTUohwEPAUWqOhD4CbjQQyNKVY/Gary+0gjd4cBFqjq6vkSLSDzwqr1vfh27HY7V6B8O/FNE2taxXz9gWR3brgVQ1f5YHw5et/PqavuaD8e6/sF2upKBu4GxqjoIqwd7qodeGtDB3veKhy3O+Khwh3uH8vRsr6+aoanWV/ey9GxCU6vWS5DDdgO090tJQsvKa1yAS6tkSxoEBxEUHVFDKzQlifIMK5BDRU4B4fbX95DWCThLSt3bPFGFiJ4d3WkMirUCDznCQ2vXzcq13OAuOom+857BERFKeeYBcCoFP6+lIsfqzcpdsJyoft3cGu3vOB9xOMh81XKHCklNto4DgmIi6frsjfSd8yTlGTmEtEmkPDPH3i+J8moVbcWBfILiotzufCHJ8W6tsvTsqsaF6/jMHKIGdifx1GPc5wjvkuo+xpPCFZtRuzHoeY6gyPA6zxHesyNdp02xtPfl0vGfF5P98SJyvrJczsozc6yxo04nqJL58uc4IsKq0t/IvAhNTaLdbeeS/fEir7xwREdYlbQqBT+sRoKD6s2Lsnps08WOM6ZQnpZJZU5V3genJBHeqyu5731N+a4Me10yUSMGkfroVNTppHTLLkJSW5H/9WLC+3YjOCWZkt/Ws/uSuwHI/nQxJdvTve+fx/X7ev8886Ux96/1RScRPbQXXadNoTwjx72+Mr+oTl3E4Xbl89WOQcj5Zom1nFOAVjoJToytMx9KtuwhOLHqo0pYhzY1eiicZeVeL3OOyHAKlq6nZHMaIa0TyZu/nMj+XQlNSSK0bTJ9vnkKR3gIlXmFVg9a6wQqsvPcdlFbvkYP7UVk/270/vwxwjq0IrxrKpF9uzbZ3rx6fpLjqLDPV56eReEvayjbnUlwUhwFC38lol83QlKT3Pu4r7egkMKfVxNz/GAAildupHSTNUY159Pvqcw7WOM6ytKzqqUpuV57+j1x2YyLGuVdHc9LdVt2leGuoSGe10uQg/jRgy3X4iaWQ76UyZ5pLNubTVi7Vm6N4OS4mh9kKyoJioqokcbE00ZQvHlPg/ZWlp5NaJtEd1rE1lk/4WYOfPI9pTszKE/PJrJfV9rfdRH9f3qR0HatSD57NJGDehCamkyri06izzdP0f4fF1KeneeVj47QEHf+Vs+Lku17cRaXEDOsT4PlW13PiCfh/bvjLCurOrZ1EgVffs/2U68n7eoHccRGUbY7nZBUjzxNSaZiX1W5Hn3cEErWbaUyO5eEv1kNzaHzHqMsM4fwdlXnD0tNojTD2w7LswsIjo1052FY20RKq71TxPTvSkV+YVUaU5Kp2Oe9T3lGVq1pLM/IsnqY+3Wny2fPEn38UCQ0hJDUVpRtS3PXIQAl9lAWz/xuTH3iVVdn5BDSxtvNvDwzh/L0LHfdnb9oBTgcBNvlaWPqqvpQZwVaZuWPu6dYTBPH0HSM1TSAqq4COmM1+r6stnkccIeIrAAWAuFAR3vbAlUtUNX9QB7g6m1dbeu5eNc+zyIg1m7Q1qc7V1Ub85YxHXhLVX+oZ59PVbVYVbOABViN+KYyAnjTvoYNwE6gB3Ac8Ja9fhWwyt7/KKxgWj/Y13cR0MlDbynQHeiiqq/deeed2Xfeeef4M6M6u3fInbOEpLNGAhA1qAeVBYWU78uhcOVmwrukEtrB6vWNHtILR3ioeznxtBHuxqUnSZNHARA//kgkKIiiVVtraCWeNoLcudZLds4XPxDRqxOhHVqT9H9jQCF37hJCO7T2Gh8W3imFst373GmMPW4A2bPm16mbO3cJSZNHsf/1r8j+aCH7XvmC3K9/IaJ7ByJ6dyL6qL7WNffvRvFmy9u83W3nERQTSe63v5J4shVtNHnyKHLmWJrp//2I4s1prB03leItaTgiwijfl2OlKb+oxosHQMGPa9xa8WOHuLVy5ywl6axRVfmeX0T5vhzS/v0m5dn5bL7sEXK//ZX4MYPJmbOUqEHe7mphXdviCA2m4kC+1znCD2tf5znK0vazZvQU1o6bSmiH1gTFRJL54mdu7fJ9OV7j+xJOOq2zRdQAACAASURBVIqyzANNzoughBiK1u1wRyR3Ubhso1sr5erTKbZ79erKi8IVmwmrdn9z5iylcEWVJwGhIcSfdQI5730FWNFCO7x4Pzlvf07EEZbrbvgRPXEWFJL9wvtsP/lqSlZupGT1JuJOH0PU8COozDuIs6DQ7XoH0HbKWex/8xuvvPW8fl/vX102Utf9K1y9laJ1O1kzegr5P6wm+ZyxAG47dttFlyoXz9K0fTiLipt07+qy4+INO2l90UkAtLn0ZLS0nIoD+XXmQ9YHCwiKiSR6WG8ckeHEHNWHzNe/8tKsOJBP/JjB7mPL91kfEoo37iS8ayqxxw+kZOseEk8bwZ5H32Ld+JvY9+oXaEUFSWeNJGnyKApXbnaXWdV7ZAp+XEPlgYOsHHwZuXOWsnfaLCuAzW3PN9ne3PkqQvSxA8n/1srLgkXLCe/VmYJFy0mYNJqoYf2g0kllQREV+3MISox1u/lLWCjRI46gdKs1LrV0zz7COlvfT1Om/B8AeXb55SJv7hISJ1lpjRxolX1/BjdqoFZXzMY8L562nLtgOcnnWEGCYoZbtnxw2Ua3XuyxAyjesof8xat/1zLZM437353rtguXPXt+9HNRuGpLtTQuJXHi0ex/65sG7a1o7XZC27fi4KqtSEiwewwzIqROmcy+N78hd84SynZnsnr4FWy79nHK9+eQ/sws9vz7DcK7pJI3fxnrJ95KRXYeWTPnedXrWllZs74OclDw4xpaX3Ai4V3bETu8b4PlW13PiCelm3YSktqKkPZtICSY2FOO5+APyy2tYwZCpZP8j+cRd7p1313ls5cb9cTjyf/cigOS87YVhmbpmNvY/9USUiYfZ+0zuDuVBUVebtQucn9YS6tTLJfm1LNHkvV11ai3oJgIont3JCja7XhH7MnHUTDvZy+Ng/N+qTWNlVk5VKTvp/DH39h+6vXkfbaAYrs+CUqMI/yIKpfs/W9+46XZ2PrEs67O+eYXEk4a7t4G1rOX880St0dNWNe2aFk5scP7Najtupf1oWWFSIidP44QQBrnJdHC0Rbwr6Vhxhg3js+Ax4GRgOeAKgEmqepGz51F5EjAc3CD02PZiXe+V7cabUC3kAYQkYuwGt8XNLBrbeeujbXA8XWdrgn6rv3nqmpdc3NUANcB32BFqH4FWNvq/PEA7H/rG/LmLyNu9GD6LZ6Bs6SUHVPteGKVTnbd8xI93r4XHEFkz/yWorXb6fH2vQRFRyIRoThCQ+k580Gv8U1RA7ozaNsscDrZ88ib7sq4ulbJJqsxmv7sh8SOGEC/Rc9DRSUZL31KyabddHryeuKOG+jWzf9hNb1m/8edxm7Tb2XzhQ9SuHxT7br//YhuM24l+ZyxlO3JYutVj1GZe5C40YNJmHi0dQxW8KK8ecvo+f4DVrTfzWmgStzowXR88HIKfl5L1rvfApA3z8qr/j9Mx1lcSv53K9z/L8s8QO/PHiE4MdbrBuR9v5Iu025AQoLRsnKCoiPY//rXNbS2T322Kt/vfome79wLDgfFm9Lo/uo/vKb76TtvGqHtkthxy/MApD30Bv0WPmv1wKrS9vpJFPy4ps5zRA/tTdyIwyk/kM/g7e97uSG3v/tCEsYfSdneLEp2pLP1ysfp+ODltLvtPIrWbm8wLxAISYwl9uj+9J3zpFdeOCsr6fzkdXSZdgMVBwpYf+odtWrVlRdZM+e576+LXis+pOi39WQ//x7x506wI4m2JXrkEILbJFvTOe1KZ++tT7iPyXhwBqkPTSGkfRsih/ajfO8+9t76BLGnjHT3TlQWFJM1cx4FP62h6/M3N3j9Tbl/0YN70vuThzm4bAMbJ/+zyfeveNMuIvt2rnHvAHp99BCV+UVomdVwDYqPpv/i5xt176rb8eCtVVMHbb32Sfp8+jCDt7+Ps7jUHYG2znwoqyB92ix6znwABAp+WkPenKW0umA8kX06AxDetR3qdDJw80xKd2awY+ozhB/Wnt6fPQYiRPToQId7L6v1uY48vBsxR/WjdPc+tt/4NGAFMfMk7aE3vO5dxgufknjqsc2yt+yPF9HuxrOJGtYXZ1EJqXdfRv43VrTcrP99QsrU8wlulYA4hODkeNJumwZASOtE2j9+IwQ5EHGQ98ViCuZbDYn4CSPc4/Djxg5h3wufULJpN8nnn2jpvvU1+fOXETd6CH0Xz8BZXMrOm6uGBnT+783EHNWP4MRY+i35H+lPvEv2zG+JO/EoOjxQ32ge/9L9jbvZcetzlGfm1Mjzhp6X4rXbiezX1bJl270zf+Fvbl1nYTEHPv2e/O9WNEo3EGVy3txfKfhhFf2/fw5U2f9ulT32+epxwHqmKw8W0+nRq9xpLN22h7L0bLLem0dk/24N2tuBTxfT+aErwOGgZEsaET07MmD5KxSt3W4FpgSvujpv3q9VOtXq16w3vyayZ0cGLH/Vmj5Iofvr91C0drs7H/rNfQpEiBs9iMqCYhyR4U0u32ork/M//47yvfvo8Mq/kCAHBXN+pN0Tt+GIicSZf5Bdl/6Tir37iDp+KN3m/c+aCumOp9zHS3gYUccMJOOeZ6lO9re/kTRmEMN/eYbK4jLWT3neve3wt+9gw9QXKMvMYcu/3qbfCzfS9Y5zOLh6O3vfme/er9WEYRz4biUZ7y9iwDt3Wmn+6nvKtuwi/lxr6Enuu19ycOHSOtOY8eAM2j5xGxISTPnuDPbe8RStbrqQrl/PwBFVNQ1U1sx5Pj0fAElnHk/UEYfhiAij10cPVWm/N4/Df55B4inH4CwuYfutz9PmilObpN31uanEDO9b4xlxlhQQFN2K4Pj2gFJ5sCoA2q33PsLS31aRm5vPmNPP55rLLmDSKeNr3CuDAUD+NGN//oSIyEFVjRaR9lgN1WkiMhK4RVUn2oGtYoHrVVVFZKCq/iYiFwNDVPU6W2eHvZzluU1EFgIbVPUqERkBTFfV/o3VrSPNXYFFwHGquq3aNs+03wecjtWDGwX8BhylqnuphohEYPV0T1HVL+x1J2IFIjsB6Kuql4lID2AuVo/xtUAfVb1cRPoBK+xz7cRyyx6tqltEJBJor6p1h8AFfm1/ut8NdUjaJy7tFqHr0l7a7oyGd2wiQ/d8DOB37UDpurRbYl6s7z6hgT2bTu/NX7bIvGhpdhGoZxoClxeru5zid93+22ezvMNpDe/YRAbt/tTvmp60NHuDlpfmlviMBKpMnt/mbL/rjs58H/B/PdJ7s+UQ2dLsDaA8a1sDezaNkOSuUH+nz5+GsPAOf/pGXGnJ7haRly5Mj3EjUNU0YFotmx4EngZWiYgAO4CJtexXHzki8iNWQ/hSP+jejtXQ/Ui83fSur2XfJVjRpjsCD9bWKAZQ1WIRmQg8LSJPA+VYrtFTgOeBGSKyGqu392JVLRWR6cCrIrIKq1G8xNbabzfw3xWRMPsUdwP1NowNBoPBYDAYDAaDhenc9D+mYVwPqhpdy7qFWON+sadwurKWfV4DXvNY7lzbNlUdWcd5G6Vbx7FX1nasBws9/r9JVa+oT89DdwNwYh2bL65l/2LgnDq05gNDa9tmMBgMBoPBYDAYDL83JviWwWAwGAwGg8FgMBj+0pge4xaKiPTHjgbtQamqHtmY41X1Pn9rGgwGg8FgMBgMBkNLxDSMWyiquho44s+uaTAYDAaDwWAwGPyLGWPsf4wrtcFgMBgMBoPBYDAY/tKYhrHBYDAYDAaDwWAwGP40iMhkEVkrIk4RGVLPfieKyEYR2SIid3isTxSRuSKy2f6b0NA5TcPYYDAYDAaDwWAwGFoQ2gJ+PrIGOBNYVNcOIhIEPAecBPQBzhWRPvbmO4B5qtodmGcv14tpGBsMBoPBYDAYDAaD4U+Dqq5X1Y0N7DYM2KKq21S1DHgPOM3edhrwuv3/14HTG3NS8zO/Q+oHXGF0W2aaTV6YvDB5YfLiUNVtiWk2eWHywuSF+fma78CvHr8m3wdgITCkjm1nAS97LF8A/Nf+f261fXMaOpfpMTYcilxhdAOu3dJ0A6nd0nQDqd3SdAOp3dJ0A6ltdAOv3dJ0A6nd0nQDqd3SdAOpHcg0G+pAVV9U1SEevxc9t4vItyKyppbfaXVpVkNqO21z02umazIYDAaDwWAwGAwGw++Kqo71USIN6OCx3B7Ya/8/U0RSVTVdRFKBfQ2JmR5jg8FgMBgMBoPBYDC0NJYC3UWki4iEAucAn9nbPgMusv9/EfBpQ2KmYWw4FHmx4V3+ErqB1G5puoHUbmm6gdRuabqB1G5puoHUNrqB125puoHUbmm6gdRuabqB1A5kmg0BQETOEJE0YDjwhYh8Y69vKyJfAqhqBXAd8A2wHnhfVdfaEo8AJ4jIZuAEe7n+c9qDkQ0Gg8FgMBgMBoPBYPhLYnqMDQaDwWAwGAwGg8Hwl8Y0jA0Gg8FgMBgMBoPB8JfGNIwNBoPBYDAYDAaDwfCXxjSMDQZDg4hFh4b39OkcUX7WmygiASnjRCRCRHoGQjtQiMiUxqxrhm6irxqHCiIyuTHrDM0nkM91S0REOonIWPv/ESIS80enqS5EpEtj1hn+3LQkmzMYmooJvmU4ZBCREUB3VX1VRFoB0aq63UfNycDXqlogIncDg4B/qeryZuoVUM/E46oa27yUNtxAUdUDzdW29Zep6mBfNOrQPRp4Get+dRSRAcCVqnqNj7pvYUUy/BB4VVXX+55aEJFTgMeBUFXtIiJHAA+o6qk+aJ5Z33ZV/ai52h7nWK6qg6qt+01VB/qouxlYAbwKfKV+rFREpA3wb6Ctqp4kIn2A4ar6vz+pbm15XGNdM7X9mmYRqTdNzS3jPPQjgZuBjqr6dxHpDvRU1c991PX7cx2oslNEpjag+2RzdD30/w5cASSqajc7j2eo6hhfdG3tKVjPdAFW+TwQuENV5/igWdvz0ex6JZA2HMj6NNB2YZ+jP9DLXlyvqmt81bR1/WpzItKxvu2quqs5uh76ASmHDIcuwX90AgwGfyAi9wJDgJ5YlXkI8BZwjI/S96jqLLvRPR6rQTQdOLI5YqoaY6f3ASADeBMQ4G+Ar19dl2E1ugXoCOTY/48HdgG+fpn/WUSGqupSH3Wq8xRW3n4GoKorReQ4X0VV9XwRiQXOBV4VEcWyjXdVtcAH6fuAYcBC+zwrRKSzT4mFU+y/rYGjgfn28ij7PM1uGIvIucB5QBcR+cxjUwyQ3VxdD3oAY4FLgWdFZCbwmqpu8oP2a1j37C57eRMwE/CpAetvXRE5CZgAtBORZzw2xQIVzU+mF6/h37x4wv4bjlV2rsQqLw4HfgFGNDehNq9ilUnD7eU0YBbg0wtpgJ7rQJWdrjK9JzCUqrk1TwEWNVPTk2uxyqJfAFR1s4i09oMuwKWqOk1ExgOtgEuw8rnJDWMR6QX0BeKqfQSMxbK/5hJIGw5kfRowuxCROKy5WjsAq7DS3F9EdgGnqWq+L/r43+a+oCqfXSiWzbUGgnzQhgCVQ4ZDF+OOZDhUOAM4FSgEUNW9+N7QBKi0/54MTFfVT4FQP+iOV9XnVbVAVfNVdTowyRdBVe2iql2x5nI7RVWTVTUJmIgPDSsPRmE1jreKyCoRWS0iq/ygi6rurraqstYdm66bj9Wz9B6QimUny0Xkeh9kK1Q1zx/pc6Gql6jqJVgvBH1UdZKqTsJ6mfSVH7FeIDfYf12/m4ETfRVXi7mqei5wOXARsEREvhOR4Q0c3hDJqvo+4LTPVYF/bMPfunuBX4ESrJcw1+8zrI8+/sCvaVbVUao6CtgJDFLVIXbP3UBgix/S201VHwPK7fMV4/3y22z8/VwHquxU1ftV9X4gGSuPb1bVm4HBQPvm6npQqqplrgURCaYej6Qm4rpXE7B65lfS/PvXEysv47Eaf67fIODvzU1gIG04kPVpgO3iQayyqLuqnqGqpwPdgaXAQz5qg59tTlX7q+rh9t/+WHbxA3AQuNHn1AawHDIcmpgeY8OhQpmqqt174M/xqntE5AWsHrFHRSQM/3xQqhSRv2G92ClW74dfGoPAUFW9yrWgql+JyIN+0D3JDxq1sdt2p1YRCQVuwJqk3Sdsl+dLgW5YPfPDVHWf7Vq1Hni2mdJrROQ8IMh2y7oBq/HpDzqrarrHciZWj2yzUdWdWC+OvjZSa0VEkoDzgQuw0ns9VoPwCKwv8770rBTa+q7n+ijAHx8l/KprNxpWisg7qlruh/TVRqDyopeqrnYtqOoae3iAr5SJSARV6e0GlPoqKiKnYvVe+vu5hsCVnR2BMo/lMqCzH3S/E5F/ABEicgJwDTDbD7oAy0RkDtbze6c9jtTZHCH7g/KnIjJcVX/yU/o8CZQNQ+BsAgJjF2OBw1XVfa9U1Wnbyeq6D2s0AbE5uy69C8sb7wngBj+VpQEphwyHLqZhbDhUeN9uwMbbY2AuBV7yg+7ZWL1qj6tqroikArf6Qfc8YJr9U6wvpOf5QRcgyx4P/ZatfT5+cJlV1Z21jeP2VRe4Cisf2mG5Oc3BctfylcnAU6rq5ZqmqkUicqkPutdjVeClwLtYPQr+elFaKCLf2LoKnAMs8Iew7cL4KJZ7mtg/VR/Gtdv8hNVAOV1V0zzW/yoiM3zUnorVyO4mIj9guded5aNmIHWHich9QCes+tWVx139oB2oNK8XkZfxLi/8MR7/XuBroIOIvI01rOViP+ieRWCeawhQ2Yn1fCwRkY9t3TOAN/ygewdwGVaD50rgS6zxwP7gMqyPW9vsvE3C+iDhC1vsRlVnPN4/VdXX+xYoG4bA2QQExi7KbG8SL1S1QkT80SD0q82JSD+s+rQv8Bhwmar6q5MAAlcOGQ5RTPAtwyGD/fVyHNbL6DeqOtdPun4P6hVI7KAh9wKucbqLgPvV9+Bb7nHcqtpDRNoCs1TV13HcBg/sBuyx9uIiVf3YT7pbsFwC/fXC6NI923bx9Vw3WVVn+Uk/GMsVU4CN/uqRDYSuiGwAbsJyo3a/3KmqX16kA5TmcOBqvMuL6apa4gftJOAorPT+rKpZftB8VFVvb2hdM7UDUnba2oPwfq5/81UzkIiIK/ZFV1V9QKwgSSmqusQHzR+B76n5fHzoY1oDacPVbeI7rGCLPtuEre9Xu7DLoHOp6S4swFuq2tsXfX8jIpXAbqyxxjUaxKp6gx/O4fdyyHDoYhrGBkM9+LsxKCK3qepjIvIstYzL8UclEChEZAXW2K3lakcyFpFVqnq4j7qvA1NUNddeTgCe8LUXwXY1fRbojTUuPAgobG4PqYjMpv6I4s2OSv17ICI/BOIjhgQgErMEKEp3oHQ99H9R1WYF5qtHM+ARy/2JBD7adW325nM5FAhEJFZV86WOCMfNbVyJyGrqL4t8zgsRmY7lOj1aVXvb5fIcVR3qg+YKVfWXi/Pvgoh0VdVtAdK+TKtFlReRR1T1Dh80F1K/bYxqpm5AbE5ELm5A9/Vm6ga0HDIcuhhXakOLRgI4/ZHNGdiNQVtvr/g2Z5+rt+5XH9NVAxF5WlVvrKsB54eGW6DGcR/uahQDqGqOiPg0hZDNf7FckWdhfdy4EDjMB73H/ZCmWhGRxao6ohZ79pe7M1iuzTOBT/AYY+VDIzOQkZgDFaU7YNG/bRaIyH9sHc889uUlLCBpFpH3VfXsul54fWhcBSRSsIhcjTWesZt4B/2LwRqK0mwCWHa+gxWsyRXh2H1Ke7m5LvYT7b+uISdv2n//BhQ1U7M6R6rqIBH5Ddzlsq+BJz8XkQmq+qUf0hdIG/bkNRFphxW8ahHwved4Zh85S0RKVPVtABF5HgjzRVBVR/ojYbUQEJtT1deqr7M/wuSqbz13gY66bzhEMQ1jQ4tGAzv9Efi5Maiqs+2/9X4FFZFnVbWpEVZdFVWgGnCBGsftEJEEVc0Bt+uaX8omVd0iIkH2mKVXbVe+5mp95/q//YLYC+tlbKN6ROlspvYI+2+9NuuZT80gFusFZpznqWl+Y9AViflUrBd/FwVY7sTNRq0I3YjI51hRutPt5VTguT+brgeu3uIhnqcFRjdXMIBpnmL/nVjvXk3E1SMlIu8BV7gaEfZYwlt8kH4H+Ap4GGuco4sCP7i1BqTsVNWJ9t96A9CJSF9VXdsE3Z32ccdU8wK5wx5//kBz0luNchEJoipoUSuaGXzLgynAP+yxruX4/uEvIDbsiaoeZ5f3Q4GRwBciEq2q9c5z3EjOBD4TESdWcMsDqnqNL4KB8jAJlM2JyD+B91V1g1jBTb/CGtteISLnqeq3zUxvoMohwyGOaRgbDhXGV3NhnC4iv2AFc/CFQDUGG6LJLq+qusz++119+4nIh2pNBdRU/cfFGsedjxUp+Z/qn3HcTwA/isgH9vJk/DOtRJH9QrNCRB4D0gGfe7lF5GRgBrAV68Wui4hcqapf+ardCOZhTXHSZFwNLH+hVZGY39Zagr34Cb9H6Q6kbnPdFBuJX9Ps0nK98NaFiPykqs2JaO7vSMGqqjtEpEZgPhFJ9KVxHOiysxG8SfOe6ygRGaGqiwHEiu7vL0+eZ4CPgdYi8hBW0LO7fRFs6MNfM/QaZcO+IFaMkWPtXzzW/Lff+6jp2ai+HGve4cXAA77aMlUeJrXhy4dQF/62uf+jKnjlRVh1aiussu11oFkNYw8CGbHccAhiGsaGQ4WATH9UrTHYE/81Bv9IfImQuxpwTX3gF3cyVX1DRJZhuYYKcKaqrvOD9AVYU2tdh9WD2QEf54q2eQIYpapbwD39wxdYX7oDTbPnXxSRV6nd3bBZY7ldbozAby6Pimq6/nBjDFSU7oDo2r0fNVBVf/TgBSxieQOEN/M4f0cKru6W7Pks+OKW3BQCdY7mPteXAa+ISJy9nIv18dZnVPVtu1weY6fvdPUxcJ+IHFfbeq0WYbwJenUNpfLnEJTvsDxjHga+9NU7yMbThl1/J9g/8MHOGvsBVEQuaub4XX/bXJmHy/R44D3bw2u9WMEGfSWQEcsNhyAm+JbhkEBEOmNN+ePqaV0M3KiqO/6gJPlEbQFm/mhtEbkc+CfWGEcBjseKzvmKH9IUBLTBewqPXX7Q9avLs625SFWP81gW4DvPdYHCF7sQEc+PAuFY4+f3ajMDvolIqqqmi0in2rb7qxdHRM7AI9qs+i9Kt991ReRmj8VwrIbc+uZ+fKhFPyB50cA5m1teBCxS8B9FoMplX3VFJBbrfc4f81q7NGtzFS5QHyKh22O4XYQDw4BlqtrsoQaBRkTisd4rjsNyp3YCP6nqPX7QjsAaNz8Cq476HpihqsW+ajfi3H8KmxORn7F6zTOBjcBgtWf9EJENqtrLR/1DrhwyBBbTY2w4JLAbwKf5W7eOL9J5WF+Qb9YARavEh57BAHIrMFDtqWfEmgLhR8CnhrGIXI81HUYmVi+/6yu6r9Gu/ery7DF2a62IfAm8b6dzMlZglj81Wm1KFBF5Fx/c1H4PN0abH7GCeSnQ7Klifg9dVX3Cc1lEHseae9hfBCov/I6qlojIc1g25vow5Y/ppeap6piG1v0VsHvt3FMJiYhrKiF/NJCXY3nZ5GCVn/FAuojsA/7ucj9vCqrq5eYrIh3wfbiTp15rPDwc/PFxVVVzRWQbVl60xwqAF+Krrs3rWN5oruCF59rrzvaTfn006x0jADZ3I/ABlvv0Ux6N4gmAz1OaBaocMhy6mIax4ZBARNpjTc1zDFbhtxhrCqA0H6WfxAoy9A5WRXIOkIL1ZfMVrGAczUnvQK1/vsJpzdFt7OmbeVwaVmAlFwVY8w/6yhSs6bD8MterB/52efZ8qcvE6jEH2A8kNDeRTcSfH0y6Ax2bnZDfwY1RRM4G/oMVfVmAZ0XkVlX9oN4D/yDdWojET+63v2Oaa5y6WQeJjMR6yd9ha3Sw3Teb6zYbjpWfyWJFrXWlKxZo2xzN5iSjyQdYHiXtVbW+srK5niyvAGuoakhdALyKFdTJV74GPlbVbwBEZBxwItYHweepCjTnC2lAP19FRORUrPK+LbAP6ITlLtvXB803VfUCsQJjfY31TjEDuMRP7tRg1XsDPJYXiMhKP2k3RHPdRf1qc6r6M5ZXV/X1XwI+Ry/3dzlk+AugquZnfi3+B8wFLsH62BMMXAzM9YPuL7Ws+9n+u9IH3QXABqygE339nBdnAGH1bB/XRL2p9u8NrC+49/0/e2cer+tY7vHvj2RIpmjOECIpKTMNKpXSYCwJ0UzoOFHqFFFJqRMqUuakSDIkQ+Z53mxDTieqo5JU2BHC7/xx3c9e71r7XWvt9dz3s6Z9fz+f9VnredZ6r+fe737f572v6XcREeMbibKv3PVeBDytg9fEpUOONfTcZPwiyup2Sj8vA6zQ87ulMuzOIrITzff/Abac6H/vKGu+GXh2z/EyOe+7cbA7E7glfd1GbNI/Mcmfi037nPtYz8+rt7R7A7Hxb45fQpTNtl3nHsDdxBisu9LPd6fnpdRzXPTe2ftclFhfH7sz5uZcS9vXD3eu7TWI4PWh6evbhLP5wwJrvRl4FnBTOt4YODLT5u2Eg30LsNTQr0LP8bHAej3H6wLf7eK10ufaN02G1xwRcF6u5/gL6f/zjN7Pvgz7Re9D9Wv6f9WMcWW6sIztY3qOj5X0yQJ2n0qZmiYrs1XP71o36NveWNJziajrkalf5ye2v9R+qbN5J/AtSZcSYmTnukc12PZ5Y7TXKIn+Nn01nJ61ygHuIoSFfsHg2a/fzLTbt+S5KYn2GMdWSNrb9tckHUZ/EatWvbpDrrEvMepnFSIKvwAhGrJhukaO8m5RRVhJi9l+aJhexKy19jCf7ft6jv9GCKpNVru9Y2OeAP7icordXa3585Ies30hgKRPE5UwR0CouLa0u4DtO5sD2/8jqXUJqu1DgEMk7Wb7sLZ2RqH0vbPhaklr2y7dcvGvIQrBGwKl+lP/nl4LP07H7wH+kfQg2o5tur7n5yeAk2xnzaBO/Nv23yTNJ2k+2xdJOijT5hFETcGdfwAAIABJREFUpngFBq87dwY1Gpi7vACwg6Q/pOPlCId8PGj7vJd+zX0ZWC/Z2owQx9oWWJP4P3hLhm0ofB+qTH+q+FZlWiDpV0T09aR0alsi65bVdybpxURZ8/rEB9fVhMLxHwmRiMtz7KdrvBzYG3iP7afn2ks2FyDmIr6HyECeb/tDJWyXJjmDc2D7i5l2jxnh1/YYBZEkvcP2mZJ2HMZgG4XPodeYQWwIbrS9Zjp3i8soPDclh40IycW2z8qwdZbtzSTdTR+VYNvZJcSSvk70mjfv6/cAM23vPRntJttrEKNdICoUbsm1mex29VwsTYyg2YsolV0VeK8z+/AkHU28LpoZwdsRlSHZY8MUI2KWZ7BY3/G5dpPt4vdOSbcTwa7fAQ8z0G6Qq6PwSqJMtFEI/gfwAccotSzS62Jf4jmANE6I0NhY1qlFpYXdpzMwZqxU3/mvgHcDXyUyx/cBa9veoIDtw21/PNfOEJt9BQsbXEC3QdIeRHB1FvAD4nPlMxnBncbuGkT1WJHXnKSbncrJ0z3jTtsHpeNssbs+96H3A/OXuA9VpifVMa5MCyQtS5RmNQ7slUSPcesPmBQZ/6rtvcqscpDtlxIbr62IzM+PgVOHZIRyr7EAsdHdCXiN7WUy7a0FfI6IavduSIs4bVMFSVvbPmW0cy1tX2t7nWZDIOkZhAJq9nMs6auEquqJ6dS2RGnkPrm2uyRl+DdioBS+lCp1cbtpM/phBmaFbk6UdBbJcHb4XDybEKe5AdjZBTYGkhYEdqVnvUSZ6GMjPnB0uycAKwIzGBjJ5xIVGz3XKH3v7Fq5fbFk76FC9uYHjrP9/hL2euy+niH9nsCOzuz3VIxJO5qYVf9+wmk70eV1K6YMjcMp6S3E+/DzwDG5jmaP/SKvOUm3EIJmjxCtEVvavj797nbbq2XaH3ofuoRQpc66D1WmL9UxrlRGQNKF7mCUhGJEwUnAKbb/VNj2WwmRsI0JoZ6fAOfllnRKupPIKs2kp5Qud3MnaRkiY/4yBiuKZj3vXQmy9Ytil4hsJzufIkSxNiHmZu4M/KiEY5U2IK+0/VQ6np/oMyvhdDcOm4HLbP8812ayuwLwZ6fRGorxJs9x5hi2Du3eAqxv++F0XDKwUXTNmlM87ekMKF7bmeJp6d/+qGMmafN6W9D2I5l27wBWK+G897Hdyb0z2d4IWNn2Memet6iTAm+Gza8AX7P9QDpekpiW8F8F1nsu8A6XE5pCMRf5fU1pq6SXEOXUr860uy/RlvR3Isj8U9t/yV3vVKapNJJ0CFEddJqkm5pKpBb29gQetH3UkPO7ERnYb7W0uzPwWUL34j7bb03n1wQOblv1l95jy9i+fcj51YkWl7+2sVuZ/pToT6pUJhxJxynmDTbHS6YSmlxuknSGpO0lbdF85RhMG8Tf2j6ktFOc2BH4OfAS2zvaPrvExg74q+0zbN9t+/fNVwG7JxJCZCsAXySyCSV68Y4hBDyeD7wAODOda4WkTRX9xS+QdGjP17GEQ5GN7YOJfvZTidLLL5TKNiaW6Pl58WH/agxI+i7wMSJgcivwMcV4jBKcwuB+xifTuclqVwxkMRu7pZTEi67Z0XO+OCGutZjthWwvavuZuU5x4gJg4Z7jhckYD9bDrcRkgC7o5N6ZHLdPA011RqMdkMumjVMMYPsfwNsK2IW4D18h6fOS9my+Mm3O0e9JgdFHtr9o+2VEZvD5wCWpvHpe5gZJ5xGvh3MlPZP2veEQQdoT+pw/Mv2uFbaPJiY8fJDBr917iYoNACSNVWH8MEKgcCgvoNupH5UpThXfqkwXXjF0g5AijrksRZQ692YvzUCp5Jix/aSkZ0l6esloPMx2upcplbEbwr6SfkBseHtFslo/F4ln2T5K0h62LyE2NZdk2oTygmx/IkRY3kmUnDbMIvrOS/E/RMbuV5IWkfRM27NGfdToHEgEei4inLXXMrBRz+F1hHMV0t/ScYSTXIKn9b5HbD+eehQnq91jgGskNSXO7waOGuHvx0LxNdt2WmtWxm4YFrL9z55r/VPSIgXsLg3cLulaBt+H3pljtON75+Yk7QAA239Kjkou80tasCkLTVUECxawC3G/+xORQCkl3He9pKMY3Hc+5nnII3Af4VD9DXh2QbtTkQ8CrwTusv2IpGfR42i2wP32K7Yfk5QV/LP9R0K3pffcn4f82QnAWKqyXp72E0Ovda6kb/R7QKUC1TGuTB/mk7RkipijUMrNfn27O4GG3xPR+DMIMZbmellKzMnpfkTS4rYfzF3kEHYihHkWYCDynBUkSDTiK3+W9HZiM/bCTJsA90t6P4MF2Vr3nDnERW5OjsTDQ0tEcxebbH0Y+AgRkFmRiG4fAWSJyAHYPknSxUSfsYBP27431y4x03tZ4jUN0TdYRHAK+Kukd9o+A0DSu4D7J6td299Mz3HTz7aTR55XPha6ei66Ukx+WNKrbN8IIOnVlFFM3q+AjTno+N75eApCNMGjZxSy+0PgAoXQoInMXbYIIOSLHw7Dx4ms7u709J3nGpX0cUKzYxmi4ubDQ0to50EMrEYo5e8PPIOeVqU2SHrO0BJ1Sc/JsTmWy4/x70eqRKiq1JVhqY5xZbrwDeBKST8lPhC2IcYAZCFpISLyOrT/tXXpUKKLaHzDo8BMSecz2OnOFadZw/bLM23040uSFgf+kyh/WowyGdidCUG2/2ZAkK1EoOM84E1Akw1bOJ3LVkAlNo3rANcA2P6NQhipFE1p2fzABpJaZ/wlnUk8r4sDd6QMnolZnFeWWCxRon2ipG+n43uA7SexXQgBmSeIz1f1OoeZdLXmjYGPSvo9BRWTgU8Cp0hq2kWeRzgvWfTLAhWkq3vnyZK+ByyRgl87A9/PtIljfNwtxP1IwAG2z821C91oP6TM9jfTV0mWAz5pe0Zhu1OZ7xIB7DcQjvEsokVn7Zb2vg78QtJ/kiofiEqTrwEH5y11rhirpsBvJL3N9tm9JyVtSoyIrFT6Uh3jyrTA9vGSric+BARs0Rsx7s0mj5ETiP7XtxAfLtsBdxRY7xfTuhaLwyKlsg2/SF+luVrSaiUj8SnburJjbNCDxCa9FAcQiqe9VQQHk9EPleiqRBTgsVQiC4Ckp5ExL7uX1HP/CuA2ymT8O98M2f4tsJ6kRQmxyEHvE0k7usWYrK7sSjoA+AAx77v5fzODWzFa0dWaidFExbF9naRViV55Ab92z2geSZvYPn+sdiWtRwTQXkoIhs1PVHCU6Ivu5N5p+2BJmxACQ412wJj/7cPYPoeYtzsHkq6yvX5L0ycS4mObEUGZHYEswSLFnNoDGJhs0ARhsv7vbH8m5/HTlHUdkw1ugtntZa1bL9Ie66/EPmh14r52G7Cv7V8WWXFZ/gM4S9I2DJTrr0VMLtls2EdV5nmqKnVlnkAtVYOVVBw1oPC4AHBuTtQ82V2L6EdsssUPEmNSivRbpQ/AVYkPrztL9DIr1GBXJDJij1EosyTpItslHeLG7hwKnP3OtbB7BbDbkBLRb2dsQHttfw14ANgB2A3YBbjd9ucK2M4efTHZaPu+7squQrn95SXeby2u3fq50ODZy5e5wBzcubhm2+f4ekI5+hRio7sDEVz7bKF1Fb93ThQ59ztJN9h+tXrmqEu6xPbrMtbzv8AWxPztuvnsEEnXEFVM1yUHeRlCYb2E9spI193H9oEd2L3a9npjfMyCwPsIRx7Ckf+Rk7J/pdKPmjGuzCu0FYdoMhwPKGT+7wWWL7Ceo4FdbF8Gs0d5HENk9LKQ9Dbge0TWSsAKkj5aIKr71ty1DcOVqTz0JwwuX8wtP+2k75yOSkQTnyFK92cCHwXOBn5QyPZVJTP+ki63vZHmHPtTJAs0t8uYZHZvJZS/i80jHwOt1qw5Zy//UFKx2csjXbrtA23/r6T5U5//MZKKlO6Xvnf2eW8MYhzeIznOZxfaD/8H3Fqd4nHhUOA04DmSvgxsBWSP8ZoLtiaEHseEpA2BGbYfVmiDvAo4xGnyxVid4vSYxxhlEkVmVUVlGlId48q8QtsP4iMVsyE/T4z+WRT4QoH1zGqcYgDbl6dNVAm+CWxs+38BJK1IlAfmOsZdbWaa3tz9h1wrt/y0k77z0UpEM3kbcJTt7P7DPhxHOMf3UiDjb3uj9L10j/yYljHJ7DbK37dSUDF5Lmm75g8SZZfN7OWDgKuIcuUuabveR1JWd0aqsPgzISxUgqL3zua9IWl/Iqh6AvG+247y2hKl6UL7YW/gbMXUgd73R+me43ke2ycq5ka/kXjNvdt2dhvYXNA24HU4sEaqXtmbUPM/nph60CVZgmSV6Ud1jCuVEbDdZOsuAV5c0PS1SYzlJGKD+B7gYkmvStfNyZbe12zsEndRJoP1C2KtIj5MViAUicc6X3AQXZRRJ7sj9p23RdIOQ06tmUSsjs+1TZSIHiLpVOCYwhuZowmxppnkzbMcRHIe7nGM7Xg9UfVwvHvGp3XIZMsYHwccROHneC5pu+YuZy93wfZEX/EnCEftRcCWhWx3de98i+11e44PT6WuXytgeyRysvJnpR9Laj98mRAtXIjoD690y9LAI7aPkbSMpBVs393xNdsGvJ6wbYXa/iGOEY47llzYMNTqhcogqmNcmVdoW2a4ILHpWp6e94vt/Yd7zFzyyvR93yHnNyA/W3qbpLOBk5OtrYHrJG0B7ecOe4gidXLiP5qxzsZO3wx8geeY5AiXHtvRq+q5EBGRv5GIbmdh+/1JkG1bokTURCnYSUPFllrwB6dRP4U5FVhL0kpElP8M4EdE9rtrrphkdu+3fWjRlcw9bdfc5ezlkfhdmwc1pZXE6KfSI4U6uXcCT0raDvhxsrstg4MRrZG0HNFj/SvFHOOn9dwrWquWp57UDzPnZ1+OeOFStt+c8fjKXCJpX6IHfxXiPb4AMd5rw64v3fJxsyTtA7wfeG0S5qxjlSrjThXfqkwbUp/uyk10FFi0iY5KWsr231vYPIeImN9Az0bGdqcD4jMUZlHMtBwOZ25shl4rW/xIMf6hYSFCMfKOkuvsklRueELJcllJSxMbhE8SKugrAYfm9H1K+i7R/3omg8sYs+ZQN68BSXsBj9o+rITIWbL9LGJu7YaEQ3E5sL/t1vOok93nAF8Bnm97U0mrAevbznIIJX2TeG7PYPBznD2uqas1J9uvYmD28qUuMHs5VWscQ4jdtJkIMJzdu+mT5bGdXdHT1b1T0vLAIQy8jq8gxgv9ro29Hruz557bXlHSysARtrPnnqe+7cuY87Pv1AybXwUutH1e7voqIyNpBrAmcGNzL+4VUuvwup+1/ZUWj3suIZR1ne3LJC0LvL5QJdZI1y3yWVWZPlTHuDIt6I2O2n6JpOcDp9jOio5KutX26qP/ZVlKOJwj2G6lGilpz57D+QhxjGfZfkuxxTE7S39GabtdoVAqv8X2SwvYegcxTmpFoh/xONv3KcZB3WF7uQzb/Tb92YGSVBL6LeBzwDts313qfaOYJ3spkemA6M18ve03Zdr9JeG0fc72GoqxWDcNrYpoYfeiPqftTBX7ZLurNe9POEBXNn3GJUgVBDsRbSKNk3xervBSCpY0LERkdZeyXUL7YbRrd6K425bk/KwDXNPj/MzMfU00tm2/cvS/HJPNWUQ/+GOEuNd4CvXNU0i61vY6PYHLZwBX5TrGkl5MBHnWJ9pFrgL+w3br2cApO3xu7n19BPvPJd4nJhzve3t+t7rtW7u4bmVqUkupK9OFzUnRUQDbf5JUQtzkSkkvtz2zgK2x0GWPXyvVSAaLxTxB9By3zh6MwCKU7ecuiqQzGchYzQesRpRelmBr4L9tX9p70vYjkrIcWNs7Za1seHYi5px+OTnFKzDgyOaylO0Deo6/JOndBewubfvkVLqH7SckZZe2dtUvn+hkzURJ87bAoclxuYzIGp+eYzT16n5O0ueJKpCjgacU87QPaVPBk+wOrRb4lqTLKSOKOBpjundK2tv21yQdRv8s9+6Z6+ls7jkxA/Ztts8uZG+ihfrmNU5OOiZLpMqCnYESoo4/Ar5D7LkgdDFOAtYd9hGjYPtJSY9IWtz2gwXWOBtJHyLuDRcS+6rDJO1v++h07eoUVwZRHePKdOHxJNxggBQdbY2kmcQG42nATpLuouDs3rmgy1KOVk637dL9fMCg5xpCVGcZBitUTzYO7vn5CeD3tu8pYdj2DpKeI2mzdOpa2/el312QY1vSQoQC8cvoUeLMzRinPu7de47vBr6aY7OHiyS9l4HAw1ZEQCaXh1PmsblfrEe0TGSjGG0z9Dku8XruZM1pg3h0yqpsA3yKKM/NdmIkvYIInLyNCKKdSJRsX8iAzsJYbfZW0sxHVAqNl8M11ntnI553femFJC6R9FlgYUmbEHPPz8wxqIERUwI+K6lodlcx5WFlBr8/Lh3+EZU22D44vSYeIvqMv2D7/AKmZfuEnuMfSvpEAbuPAjNTlVDv2Mbc4NFewJpNQC3dQ68kAnWVyhxUx7gyXSgdHd1s9D/plC4zxq2cbkkvITbNyzNYjCW3TLT3uX4C+IvtJzJtdobtS7qyLWlrwvG+mIHo9l62f1rA/AnAr4G3EIGH7RjYuLdGMX9yP2A54nXRbKBLZP0/CuzJwJib+QgHcU/yNul7En3AK0q6ggjGbJW7WElHEBUPGxPzp7cCrs21m+hqzT8gqh7+QmSLtyJV3mTavQF4gBDy+oxjpiiE0FdOi8s3GLiHPUFkvLfOsDcWxnTvtN04qbeU6NvuQ/G5511mdVP2bg9iHvIMYD2iFDe71aAymOSsnljIGe7lIkmfYUBI7j3ALyQtBdC2EoQIeJYIeg7lHqBXuHIWMU+7UulL7TGuTBtSdLRRvDyvxAdCysrc5qTymcqzV7N9Ta7tUa77bdslorD9bLcSm5B0M3AEc4qx3JC5nokc9zPX9GRS+lKiTy49x5s0WWKFiNyvbK9RwPZNttdsBFhSb/S5uYENSb8mxuYMfV1kCWR1TSo7bWZR3+kCs6h7ntvm+6LAz1xIibejNZ8GPJ9Qb7+EKKNu3S/YY/fFQ+2owLgYhVhfk9GEIe9JdzgTN+PeeRHwPOAU4Me2byu+uMJI2pwQynowHS9B9Pf/PMPmTELV/2rbr1TMg/+i7fcUWXRlNpK+RJQ530hkR8/N7e9Pdkd6/2YFRBWq6svavrOtjT42jwdeDpxO3CveRQQr/wfqDO3KnNSMcWU6MRNYmLj5leoJPpwQmWp4uM+5MaPBQlYNDwI32J7RlVOcOKXl456wfXjRlQQTOe5nrmkyKUms6F4GspjbUa6Uc77GKU78jciSlqBxoh6QtDrxb1i+gN0Hbf+ygJ3ZSFrV9q+HlM3Oxpkqz5J2JbIpt6XjJSVta/u7OXaJEUIAjygEAP9GzPvOpqs129482XspUU1wkaT5bb8wc8k/Zc775E+BV2fafTXhXJ1OvP/eQQi0jUcWqNW90/bGPaXqRypGsv3E9pdyFqMOFbqBfW03I7yw/YBC5LK1Y0yo1j8qCUkLpvf4KvlLrQzF9n+l/v43E+0M35Z0MnCU7d9m2C1yPxuKQnjyYGK+9QqSXklMIMid9vDb9NXQaCfUfvdKX6pjXJkWjCawkGO6N8pq+6mUtcllrfTVlNq9HbgO+JikU2x/ra1hSf3mqD4IXG/7dLcYpZA4U9IuwGkMHkXTtnSq4akkJLQF8C2ncT+ZNrvkLbZ7hUYOVygzt/4/6+EcSecSYiYQZWqlxG+OTP19/0UEHxYFPl/A7kWSvg78jHIjivYk+lz7jUXLnfMN8GHb35lt0P5HasHIdYzPSpm1rxOZGlNG8AY6WnPqZ38N8FpgSeIeelmGvVWJHuvF03u6YTF6+kozWBp4VU8Vz37EBIIP5Rru8N6JQwn30JQ93pv4vMpyjInPkIbZCt2ZNhv6BeRyP/vuSe+PnwPnS/oH8KdMm5VhSLor9xJB0CeI9/dPJZ1ve++x2JL0BtsXDnlP914ra+wf0Y6zDtFGhO0ZCiHHLLrSRqlMX2opdWVaIOlOYIOhAgu2s6LRkn5G3KibTOkuwMa2s5Rxk/Ozpe1/puNFiWzK5kTWeLUM20cCqzKQ3dgSuA14EXCX7U+2tNuvhCq7l1QdjvvpAsV8z+8w0GO1LbCr7Q0K2d+SmHfazJQ9bZSHFEEtZ2erwxFFXSHpFmCNJuilGBdyi+2XFbzGgsBC7lFZlbRJ2xaPrtYs6TtExvUy29lOiqR3Ae8G3kkEYBpmEWXEV2ba/zXxPDyWjhcEbra9ao7dZKure+dLiSDX1sD9xL3j1CHVIUWQdLntjQrYOZroEf8OcZ/bDVjS9gdybSf7rwMWB86x/Xg6t6QLzryel5G0O7Aj8Xr7AfBz2/+WNB/wG9srjtHeF23vqw7H/tlet7ddQRlzlyV9y/YnNXiKRO+CczPRlWlKzRhXpgtdCSx8DDiUyLIZuIDIZOWyLPB4z/G/geVs/0uhAprDSsAbnASsJB0OnAdsQkaJ+WglVBmb/i7H/XTB+4g5jocQr4kr0rki2D6VbsZgjcYewJgdY3c7oghJGzCn4NvxmWbPJQT7jiD+Dz8GnJNpcxDJcRv6Xj4IaKt90NWa/2n7J70nJB1k+9NtjDnGPJ0uaX3bVxVY31BOAK5NvdEmgoljft0OQyf3TmKG80mEfkCxDKm6VejejagoaV4b5xGfg0VwfxHDC8hsU6rMZmlgC9u/7z2Zqt7GLC5qe9/0vauxf7dKeh8wv6SViUkHOUG0Rjn74BH/qlIZQs0YV6YFEyWwIGkf22OeCZx6fzZnoN/lHUR25RvAkba3y1jTncA6HhBNWRy4xvaqbcVj5vK6N9qum5oWaHhhryIjUuZyDW2FhRYH9iVKcSEEnPZ3gXmUkk4AViQUbBthLztzhEfKmnwUeCPxHJ8H/MB2ibnAI1239fuvqzX3e99mZmr6zuxtyP2/S9d4FVH+DVFVUaT1ost7p6SnAy9Jh6WE03qrNRqF7oNdULxohGsfZnu3wjY7+3yaF5G0BgPvk8ts31zA5oJEJcXyDA5WZo2kk7QIUTX2ZuL+di5wgO1HW9pbZbj3gaQNbV/RerGVaU3NGFemCxMlsLA1MGbH2PYBkn7JQMnsx2w3sy5bO8WJrwEzJF2cbL8W+IpitvOvMm2PRKsRU+p23E9xFGOrDgeeY3t1xazWdzpDSMcdjkgZA22jpEcDtxLCQgDbExmyvr1oY2QtQgW+aATX9lPE/2EXYnIjXrr1AwuvWdLHidaQFVOZdsMziSqItnQ1s3c2qX89e6RUHzq5d6ay4eMJx1XAi1LrQtb83q6rNUYhZ+TWcNRMTSFSKfVHCO0HiHnDR9o+LNP06SShUOasiGmN7UeAz0k6KA49a7THjMIdKbC6a9Oy1sNh1MqEyjDUjHFlWiBpddu3TsB1czJA8wPPYXDU9Q+F1vU8QshCwLUly/dGuGarjLGm2LgfSZcAewHf6+mFKtYTnbJhGxGbxMtLZcPm4rptM8YzbL9ytHMt13QKsLvtP+faSvZOtr2NYmxMv76zVlnSMVx/zO+RrtacsqFLEoG9z/T8apbzBfWmLF3cOxUznd/XZLBScO0k21kK3V1l7+by2sUrhGrVUTlSsGt92w+n42cAV+Xe47rS/5C0NhFkbYLEDwI7u+U4yHS/PINIXuxg++qe39XKhMqw1IxxZbpwRCpVOxb4kcdvBm6ryJKk3Yjy078QzqCSrVIb8/mAvxLv8ZUkrZSbneiQ4uN+OmYR29dKgxLkT5QwLOkLxAd5E+U/VqFSnqtei/rMkB1yrm2W8F+SNrJ9ebK5IQNji1rRI5jyTOB2SdcyWPG6rXDKHun7mHvsCvG7Fo/pZM2pXPhBYFtJGwEr2z5G0tL9XitjRTGD+9PAavSoUXsSi7Ilurh3LtBb1mn7fxRzxHPpJHs3gbSqOqr0RfQEmhnYZ+RypaSX2y41ErPhKGAX25cBpHvSMbTfE/3b9ucUQqc/TO12X0qVNzUjWBmW6hhXpgW2N0pR+J2A69NG+ljb53V86bYfNHsAq3SRFU2lSO8h1FSfSqdNKM92ye9aPq6LcT9dcr+kFUkfrpK2AopkNAmF6zWbvipJXyVKRrMdY0LQa9i5sm4/O/vjwHEpAyng74Qaag6dCKb0ZJ63AE62/ccSdjXMCJOe6/4sfR9zeXlXa25QzKZdC1iF2Ig+nRC/yy2VPZEQbno7IRS2I+FwTlo6vHfeIOkoBgSBtiOc2VxeaPutBey0Ya4/+ySNOEKqp0LhjVkrqvRyDHBNEqmDUIo/qq2xnoqVpwE7SbqL+LxuWp9yg/qzGqeYMHh50t7IwvalktYixtpdJim3Va0yzamOcWXakKLw/0X0uB0KrKlI633W+TP2huOU0f+kL/9HRPq74N2E0100g5DEMf4TWNb2h5Ny5Cq2z4J2m/5EMxO4dyZniVm1XbErcCSwqqQ/AneT3xfe8Dsiu9YIjizI4N75MaOO58rangGsIWmxdPxQAZuXwOzyv385lFRfQozSKVFdsBhwnqS/E6Nzfmr7Lxn23pG+PxvYgJgFDLAxMe6txP2n9JobNgfWJPXs2v6TpBI978+yfZSkPdL/5yWpDWEy08m9kwgM7Eoo7YpwtHNnZkN32bu54ZAx/O0NxD1dxESGf6SflwD+AKwAgxzkSia2v5l65TcinuudMttyOqmy0YCy+rWSvkeot5sIUF2cY7r5IVUQvk/SjsSM9kUy7FamObXHuDItSAJIOxHZifOBo2zfKOn5RF/NcmO016myasoerAL8gsFZ0mz17CTqtXUfwYlcuz8hNjg7JNGphYnnNruXdCogac8hpxYmyi4fhmL/dz8H1iZewybGxFwO3JeuMebXnbqfK/ssoi1gdl80oUqdXQ2RejNfQ/TCXk0EvR5xhmr7EPuvIDZgWwL32H5Tpr2zgA83Wd7Ur/qOgpWvAAAgAElEQVSdjKBRv2uUXvO1ttdp+jsL9iJebXu9VMp4KPAnwpkf0/zU8aSLe6dCTfyWjvoybydGTN1Noeydhpn72pDRxoBi1NgZts9Ox5sCb7L9n21tVgYzhux8W/srEvedxyS9nih1Pr5t+5oGK6sPxW1bLyTtYnuO4JOkFwN72/5YG7uV6U/NGFemC98Gvk9kh2f3N6bsR5vZi42y6oZEj1wzy3FrypTA/SF9PT19leQRQln1AgY73bljUla0/R5J2yZ7/9KQRtuxIOn9tn/Yx+Ek2e9kxFYGTRZtFcJ5PZ3YiG5PuTL109JXw8W5Bt39XNkfE//+LdPxdsT7JcthS8j2I5I+CBxm+2uSZhSw23AfcC/wNyLbm8vyQ4TC/sLAiJ5SlF7zySlTs4SkDwM7E/fSXL6Uyuv/k1CBXYwQ2ZvMFL93pmqHmyUt60Liij1sWtgeDLQxbAE8l4GZ8tvSvl2mYe1eh8T2LyUdkGmzMpje7PxQDOROezgVWEvSSkRp9hnAj4C3tTHmjpTV+znF6fxdRAUHAJKusr1+F2uoTE2qY1yZLvzM9gm9J1IJ3yFDz88Nto9LNj4AbOw0czJFvLP7lm1/MdfGCJzB4MxgKR5PWeKmt3ZF8gRfnpG+T4ZRRaPS/J9JOg94ldM4CUn70b6kfug1jithZxg2l3QbIYx1DrAG8EnbPxz5YaOylO3eze2XJL0702aDJK1PONsfTOfmL2D040TWdRmiz/rDtm/PtQtcnDKkTTnge4GRMiJzTVdrtn2wpE2Ah4igzxdsn1/A7lnpxweJkvKpQFf3zucBtyXti4ebkznZ1/T43w8RTlsGWDTTZtPGcIDt1/b86kxJuQHA+1Og+ofE++P9RICnUgjbK3R8iadsP5Hacr5l+zBJ2ZMTJC0B7MCcCuvZc89HIbudqDK9qI5xZbqwA/CtIec+wNj6oPrxfMJxa8qPFk3nWiHpW7Y/OVy5Wu5GKdnoyrnal3CoXiTpRCKb/oG2xmx/L33vMkjQBcsCj/ccP058mGcjaTPgAOac6bxYAfNvtr23pM2Be4jqh4sYyAi15SJJ7wVOTsdbES0CJdgD2Ac4zfZtqQyuhKO5LBEUKJl9xvYn0obxNenUkbZPG+kxY6CTNQMkRzjbGQaQtHfK7PdtRxmHjW5rOrx3dnKP6yOctgBlhNMAlpH04pRhQ9IKRFAmh22Jz5HmPXFpOlfpgHQvalpcLrP98wJm/52qxnZgQFuhhML62US7zEwGhO/Gg9pPWhlE7TGuTGnSDfp9xM3/sp5fPRN4skD/3U7Afgxsxl8H7Nd2AyXp1bZvkPS6fr9vovUtbXc+ozX1k65HOGxX276/gM0XEqWWGzLQo7qH7XtybXeBpM8B2xCbOxPiRT+xfWAB2/9LlDDOdOGbs6TbbL9M0veBU22fI+lm22tk2p1FZP+bcSCz+64p59QXo8uez67ouE91C+AgoixbZAZjJL3D9plJ6GYOOq6KaMU43TufS8xHNnCd7XsL2JxBEk7zwEz1Wwqt962EyOBd6dTywEdtn5tru9I9kr5L9J+flE69B/it7V0z7a5GlCJfZfukFDB5j+2vZtqdkBnWE3XdyuSlOsaVKY2k5QhFywOBz/T8ahaxkcyeL5s2NI1y8jUlNjRdIOl5tv+cnpM5sP37Atd4AQPZzMZuVnmdpPOJHqWm5P39wHa2N8mx2yUKJc0mK3ip89Q+e+1eBLzRMWuxKIrRT+8mSqnXIRRhz7K97ogPnEAUStSfYs7yuizF8lTxsE+pnk9JlztGxs1isGNVLONfes09dv8XeIftO0ranUp0fe+U9CHgC4RauYgA6/62j86024lwWo/9BQkleIBfu6Va93hUSlUGk9pmVm8CrCm4NtP2yyZ2Zf2R9B/AP4GzGNzf36lSuaSbmqBSpQLVMa7MI7QVWEjiUtsBL7a9v6RlgefavrblOvpmJBpKbWi6QMPM+Mzd1Eia4SHK1v3OzQtIWpsopb6Ewmrlyf6SwEO2n0yb6GfmBnokbQjMsP2wpPcTs5K/VcKBk3QzcAQhKPNkc952lgCepAsJAbWiPZ9d0tWaJV1hu0Tp7VC75xMKzw+k4yUJFfS3lL5WCSTND5ybW2U0jO07gQ2clNpT5c2VtlfJtPspYGVCvf5AQjjtR7YPy1xyM55vT2A59xnPN0ZbnVVKVfoj6WfAfzRBnRT0+artrNL1dL/fjznbfbJEvSTtCnwZeICBPVKW3bl5T0ta3fatba9RmX7UHuPKvEJbgYXvEk7gG4D9iUz0qcQGtQ3NLMCmnKnJkm5HKKK2pk+2avavKJO16mrG5/3JoWpKvrZl3hVk+TIRNV+IwmrlaaO7K9Gr+hGiV34VIkKfw+HEHOM1gL0JpdITiKxYLk/YPryAnaF02tcu6dn03HMKZXm7WvP1ilFsP2dwMCZ39vIy7hnhYvsf6XmZlKRg0SOSFrddesb8PcRnR8MsYpZ9Fu5IOC1xDBGQagLK9xAig2O+XzSBrOoAjyvPAu5Igm8Qe5arJJ0BWQG1owh1+UHBygLsCaxUoj2rYW7e09UprgylOsaVeYW2pRHrphK1m2D25q61w9ITvd1wSJbmM5KuIJzvtra7Vne+ixDZKO0Y70yM2/pv4v/pSmIm9bzIUrbf3JHtZqO7QTpuvdEdwhO2rZiXfIjto4brL23BmZJ2Ifq5i5XX2b4kZVBWtv2rFDQooXb9TuAbRNDhPiKrcgeQXb7Y1ZqJMUqPAL2vOwO5jvGT6hlRlNY+2UvUHgVmpmx3b1Y+VzDsj8A1kk4nnoN3AdcqjaprWxGSyk9PKegM91J0PB9AyjofSIxA7A0c5Y4QqszJFzqy+6DtX3Zg9zYykwPD0NV7ujJNqY5xpTIy/07lOE2fzjKUUUx8hqSNbF+e7G7AwPiiVkhaaqTfF+jV6Wo+8gHAjrb/AbP/HQcTDvO8xq8kvdl29kiwPhTf6CZmSdqHmOf8mvR+KaFSCtA42Hv1nMuexamY1/sRYClgReAFRMn2G3PsEq/l9YBf2V5T0sYUUt3tas22RwxCSdrH7YTlPgdcLqnJEr6WWP9k5heUU1Tv5bfpq+H09D03mLkYcK6kvxPzxH9q+y+ZNhtKj+eDCM7tSwRBNyYCoCXuQZUheGDs1mIM1mfI3QdcJOnrROCsdx9wY6bdJ4n9xUWU3V909Z6uTFNqj3FlnqCtwIKk7Yi+2lcBxxGjaP7LdtbcWkmvBo4GFk+nHgB2zvlwkXQ3sYnpt9Eo0QPUicpsv/+beVUQI5XDL0KMgPo3ZcWbriScqCtSFcSKwEm218m0+1xCGf4625elPvzX2z4+d81doVDzXYcQ02vUfGfafnmm3ettr5V6o9e0/VQjkDRZ1zwX122t2ippaQZU7K8qWSZZmi57jOfi2ofZ3i3j8a8gPqe2BO4p8W+Q9GYiuLEacB4xNWAn263HpUm6wfare1+3ki6z/ZrRHlsZG5I+QgTq/kUE80v1Avf7/7fzBRE7U7FPAZ5lbd+Za6sy/akZ48q0QNJBtj89wrnt29i1faKkGwiHQsC7XUC9NfVcrZGiuSrR02Z7hVwbo9jvaszKfJKWHJIxnlfvTYsT/eYreEDs7XmFbBedQ91g+15JpxIiQAD3MzCnNAtJCwAfJ7KNABcD37P970zTj9l+vEmYS3oaZcp8H5C0KDE67kRJ9wHZyviJrtY8Gq0yeqka4a30CBdKWscthQu7puMe49HIFT+7D7iX0GYo0sdt+7z02dcENvYoENh4VKGO/BtJnyBKzCdt3/kUZy/gZaWDUbY3Lmmvx+5xXTiwkt5BVKA9HVhB0isJRfhJK7RYmVhqxrgyLeiX1VCBeY6S9ic2uVfafni0vx+D3QWJ6P7yDC5zat1jLGlV279WjBKag7bZaHU841PSDsA+wE+T/W2AL9s+YcQHTkMkHU4Se7P9UoWS73m224q9NXbnI6odLqD8HOrZJb62V0x9hEfYzi1LRtIPiLLsJiizPTGf/EOZdr9GVGnsAOwG7ALcbvtzmXafQfS0NWr2iwMnOqkRZ9ruZM1zcd1WGeOuXstdIulk4v0xrv2IGc/xx4lM8TLE/fMntm8vtKYLhr6H+50bo821iZ77JYhs5uLA12xfnbXYyhxIOgfYwnbRvl1JixNB1iZYeQnhaGYFk3odWNvFHNgU3HkDcPF4VtpUpi7zalamMk1IG4NdgBdLuqXnV88Erihwid8RPYKHpjLXy4i5taeP+KjROR14kBBDKiVmtSfhoHyDPrNUiQ+HNuyRvm824l+1xPbxkq4n1ifiw7zI5m4KUlTsrSGV9H7C9smU77falVTim671G5VTH17b9ho9xxemMuVcPgN8EJgJfBQ4G/hBrlHHyKrnEs/H34nS3FIK652seS5o2wPayWu5Y6ZaP+JywCdtzyhlUNJCRDvH0imY0fz/L0aIyrXG9nXpGvMBu9ueNcpDKu3ZB7hS0jWU7dk9GriVCGBDBCuPAbbItLsfcd+8GMD2DEklquCesP3gEDmNmhGsDEt1jCtTnR8BvySULj/Tc35WAZEJbB8NHJ02u9sAnyKcz1zRlBfafmvu+nqx3QjbvI0IFmxEfABcRozUaWv3z+n773PXOMI1bgfmVWe4l67E3gDOV8w9/QmDs2G575MuS3yflLSi7d8m2y+mwIgQ208B3we+n0r3X+gC5VOSPkSowV5IOBSHSdo/3Uey6GLN6bW2u+3/HuHP2uopdPla7oSuyjnnglbBB9ufkbSRpJ1sH5Oe40Vt352xlo8CnySc4Bt61vYQ8J0Mu0hai3CinpmOHyS0NbLmklf68j3iPjSTsu+7FW1v2XP8xaR/kEtXDuytkt4HzJ+qmXYnJl9UKn2ppdSVKY2kxWw/pGEUmXM3/amUczXgL4SDeTlwo+2svkFJRwKH2Z6ZY2cY2ycTm5gT06ltgSVsbzP8o0a01/V85EpCHYm9Jdv9NsslxFg6K/GV9EZiI30X8XpbjkwBoGT3YuCdRHB4BvBX4BLbe2bavRPYoMkSS3oW0YaxSo7dZOtiulnzxbZfn7u+Pnab1/KrgWMp+Fruiq7KOefiuh+wfWyLx+0LrEXMl3+JpOcT45tye5aRtLvtQ4ecW9AZc+xTVdeuti9LxxsB381tx6nMiaQrbW8w+l+O2e5VwF4emKixIXCw7fVHfuSodo8iWn0+Q7SZ7Q4sYPtjmXYXIUTk3kx8hpwLHGD70Ry7lelLdYwrUxpJZ9neTP0VmUts+k8jIue3E700l9q+K8dmsns7sBJwN1Hm1DiZ2RsESTcPKT/te6406hHQqrRH0qoMiL1d4AJib12iCPF/iMEbjx+UyMAm+wsCqyTbv87ZmPfYvMkxTulDwIts71tIk+ACYFPbj6fjpwNnu4xKcFdr/jLR6zm0kiB3/ErvaxngwinwWu6kH1HSmcwZXHwQuJ4Qk2u1SU+ZujWJYG2z3uzXRLLTT7ejtUJ5evwVQ532fucq+aT39e+BMyk4Az4Fi44j7hkiWkY+YDurxaVrB1YhdOpavl8ZjVpKXZnS2N4sfe9Ekdn25gCSXgq8hZjhN7/tF2aa3jR7ccNzk6T1GkETSetSpt96NC4gMp2VDGz/Gvh1abtp47EnUSb6kVRWtortszJszgfcYnt1osy3CJLeYPtCSUP71laUhO2fZV7iaZKeR7RHlBSv+iNwjaTTCUfoXcC1kvYEsP3NDNtdrbnJKvUK/+VoEvSyCNCUUy9cwF7XdFXOeRchkHVSOn4PUYX0EuJ902pqAvC4bUtqytWfkbvQ1Db0AmBhSWsyuMd4kUzz10r6HvE8mHgeLlYSjCwRjKnM5n3p+z4957JnwKd+9maiBrYfyrHXY/cR4r5WVExQIfh2NLV8vzKXVMe4Mm1QzHJcnsEqz1kbaEmbAa8hFBiXJHp2Lsuxmdb1+1RGtnJvb1jmWhvV6AWAHST9IR0vx/j077YV6amMD8cQPYONI3QP0T/a2jF2iHrdLGlZ238osMaG1xHvtXf0uyyQ6xjvT2QkLrd9Xepd/k2mTYDfpq+GRqQvV5MAOlqzOxq/IukLwNbAqcS94RhJp9j+UhfXK0RX/Yhr2n5tz/GZki61/VpJt7UxmCo1zkqO5hIKdfidyQ9QvYUY4/ZCoDeQMwv4bKbtV6bv+w45vwHlgjEVyicLJL3f9g+bIF/P+eZ6rYJ+ks4Y6fcF2hiOAnYZUr5/DFDL9yt9qaXUlWmBpKOJG91tDAhN2PbOmXa/A1wKXGb7T3mrHGS3eG+YpOVG+r07FM9K188qs6t0i6Trba/VlOSmc9kl9pIuBNYGrmVwKW52X6akFYYKCfU7VxpJ+9g+sAO7h9nerbTdZLvVmiU9B/gK8Hzbm0paDVjf9lGZ67mDcAgfTccLEyW/L82x2yVDyjkhAhFfyi3nTM/FW5rgkWI++Tm2V+t9P7aweyPwaXrKT22fn7PWHttb2j61hK0xXHNH28eN/peV4ZC0t+2vpZ+37u3pl/QV262CG5I+avt7ae8yFLvlqElJfwX+j6giuIYhAXbbl7Sx22O/lu9XxkR1jCvTAkm3216tI9vPITb+ANfavq+Azc56wyaK6hhPbiRdSfR7XuEYo7MicJLtdTLtvq7f+dwNTbLdr8/xBtuvzrU91utOZrs5tiX9ksigfM72GgpV8ZsK9NX+EtjW9gPpeAngh037y2RC0gm2t5e0h+1DOrD/NuAIoppAwAqESN3FwIdtf6ul3e8AxzqNQSpBT2bwP+k/tz6nHWC0a9fPkEx6n8Ohz2eJ51fShravGO3cGOzND2xCiIS+ghiXdpLtVpUUPXabf+f2RAtAb/n+P9zx/PfK1KWWUlemC1dJWs2F599K2ppQKb0YZo9f2cv2TzNNF+8NmwTUUurJzX7AOcCLJJ0IbAjslGt0NAdY0lUeo2KpQrTpZcDiQ/qMFwMWGvsqx8xUfC23XfPStk+WtA+A7SckZY/EIgR/bpN0PrEh3QS4XNKh6Tq581RL8upUcbOzpOOZM2uVJVhk++xUmr0qAyJyTRa6lVOc2Bj4qKTfM7haIyfA2nwWZbX2tGQqvu8mGxrm537HbTiMObVE+p2bK2w/SXwunaMQWtyW6Dvf3/ZhGev8xpDj3kx3zQhWhqU6xpXpwnGEc3wvZVWe/wtYu8kSp17gXwG5jvHJfXrDfpBps3MkLQm8iMF93I1gyhv7PqgyKbB9nkJ1dz3i/bGH7fvH4dJtHNlVgM2AJRjcZzwL+HCJRY3CVNw4tV3zw4qxUk2Qbj1CMTmX09JXw8UFbHbFEcTm/MXAUAGobMGixKsZ0MB4hUJE7vhMm8VFHG1/L33/Ymnbc3P5CbjmdMPD/NzveK6RtD7RC77MkD7jxQiBvdYkh/jthFO8PHAomToSXWknVKY/1TGuTBeOJkpmSg+zn29I6fTfgPlyjdo+WNImxLzhVYAvlOoN6wpJBxCiLL9l4AN2tmBKblal0i2SLrD9RqJUbei5LhnzZsz26cDpkta3fVUHaxqNrjJXXWbE2treEziDUPy+glBP3ip3Mb29ok1AzfYtuXa7wDGv91BJh9v+eGn7kk4AViTmTzfZeANZjnGXuhGSViDmki/P4EBolzOda8Y4nzUkPUQ8lwunn0nHOdU2TyeqCJ7GYDHBh8i4X0g6Dlgd+CXwRdu3Zqyxn/0lgB2Y83U8mSpWKpOI6hhXpgt/sD2iumFLzpF0LoPHbJyda1TSQbY/DZzf59xkZRtgRacZrZWpgaSFiB6rpZOD0jt+5fkTtrC54yZJuxJl1bM3dW1F9Zr32FBRmj6M9Lscxty/2vWabd+Y+sSbWdF32v53G1u9SLoYeCexz5gB/FXSJbb3HPGBE4jtj2vwtIClgWcWEHtbC1jNU0vU5eeEou+ZlA02j8R4jBWc1tjOyt6OYPcS4BJJxxYOyGxPtAG8BNhdA6PSmqq/xTLtnw1cTfmkSWWaUsW3KtMCSd8lyi6HDrPPHeuCpC2JfkwBl9o+bZSHzI3NfqJCk1p8S9KpwMdLiI9Vxg9JewCfJJzgPzLgGD8EfN/2tzu+fo7q7inETOf3EeOKtgPusL1HS3sziV64azoS13oJsBcxIq03O9F6DE1Xa9acM6IHkXvvbP7fJX2IyBbvOwXuccWnBSS7pwC72/5ziXWOB5Kusb1uYZsLAlsyZ/aulaJxZfxJ7WR7M2ewclKO2qqCbpWxUjPGlenCwoRD/OaecyXmneIYWVFkbIWkjxNqpCtK6i0rfCZl5mV2yYFEBu9WBgcfuiytq2SSVHYPkbRbppjJHCRF0XNtv2mEP9s+4xIr2d5a0rtsHyfpR8QInbacA9wPPKOn3NCUy06cQvSrfp+Bktlculpz07v9bKJ38MJ0vDHRD5x773yapOcRlSZTRQF2c9K0AADbf5JUYgb10sDtkq5l6tw7D0mBgvMYvOahPdhj4XSif/2GXpuVKcWJwE8IDYiPATsCf53QFY3MCUnH5SwGv45r61elL9UxrkwLbGer6/YiaRb9eyNzN6M/InppDgQ+03N+1hS4UR8HHEQtSZqS2D5M0gbMma1p3edo+0lJj0ha3HZfwabMnrGmpPcBSasD9xLrb4XtvYC9JJ1u+10Z6xqOJ2wfXtJgV2tu7pmSziLKfP+cjp8HfKfAJfYnghiX275O0ouB3xSw2yVdTQvYr5Cd8eTlRFDrDQzc72drSrTkhbbfmruwyoTyLNtHpdFmTXl19mi+Dnkc+DoRnOvVRikhqFeZhlTHuDKlkXQYI4j7tBVYsF0iS9DP7oPAg5KeGNqnozRLs4vrFuL+JFJTmYJ0JQAEPArMTGN5ekfGlBA3OTL1RX+eEIhaFPhCrlHb79Lg+eTX2C6R9ThT0i6EGnPR7ESHa15+SInvX4h+vyxSP/QpPcd3EWW0AEjax/aBudcphaK58aw+0wK+n2vbBWZ6TwCbAy8urClxpaSX255Z0GZlfGmClX+W9HbgT8ALJ3A9o7EnUXk0HhMYKtOA2mNcmdJI2jH9uCGwGlHiA7A1cIPt/2hpd6mRfp+70R3a9yLpacAttlfLsdslkr5JbPbPoFxpXWWckHQHHQgA9bwHB9GrSjzZ0JzzyV8DZM8nl9RPpMm2s7MTHa7528DKhMCggfcC/2t7t6wFj37dSdf7J+lG4NNES46INoHW0wIkXW57oz4VSKVK9ztD0k+A3UpqSki6HVgJuJuyYxUr44SkzYDLiLGNhxEijl/sSPw0G0lnAO+1/chEr6UyNaiOcWVaIOki4M2NmqqkBYDz3HKWXdrgNn18Db19fa02upL2AT5L9ET33qj/DRxpe582dseD9BwPxZNVdKMymC4FgCQtDCxr+85C9kZULrb9zUz7NwObeMh8cttr5Njtki7XnIS4XpMOiwgMzsU1W4uydYWk7wDH2r5uotcy0SRV8VcA11GoL1rScv3OF1Y5rlRmI+k0QijsIga/juu4pkpfail1ZbrwfELAqsnkLkrGKBrbKzQ/p+zxyuTNAGzsHggcKOlA4GtEyWJjd1JHqdoGGSqThk4EgCS9g8hkPh1YQdIrgf0z7XbSytBDJ/PJAVIv9GoMVmzNLVeHDtecFKizhQrHetlxvt7csDHwUUm/Z3BbQOuMpqT5iGqg1QusbzzZt7TBxgGW9GwKfJ5Wxo+u2tbGgZ+nr0plrqiOcWW68FVCMbnJar6OAoInadTIHkQPzQxgPUI9+o2Zpu8CLh1i9yryhE06QdL7bf9wuCxebvauMm7s16HddYgSX2zPkLTCSA8YDdtfzF/WiHQ1n3xf4PWEY3w2sClwOfl93FB4zZOgzFej/8m4s2lpg7afknSzpGVt/6G0/a6wfYmk5xLvbQPX2b43x6akdwLfIILW9xFjze4gMnqVyc31E72ANqRpBkUrmirTm+oYV6YFto9Jm8btiQ/acwhRiFz2IMRurra9saRVgRKb9t07stsFjTJr11m8Sod0KAD0hO0HQ7to4HIlDCvmAh8OPMf26pJeAbzT9pdy7NreK5UPb0Q4aEcWKh/eClgDuMn2Tkks6wcF7BZfs+2N0vfi7+s0xmt32/89wp+dMsLvJoQOS3qfB9yWqjV6M9GTdlxTCgp/gRjjJeAwSfvbPjrD7AFEEPhXjhnXGwPb5q+20jVDNSMkPcP2w8P9/WSho4qmyjSm9hhXpgXDZHavyu1/lXSd7bUlzQDWtf2YpBm2XzkZ7VYqQ+k6MyjpKOACYvzYlkTQZwHbH8uxm2xfAuwFfK/pR5V0a9dlqZKusr1+i8dda3sdSTcQZbmzgFttd54Ry1jzIcCPbV9VeD0X2359SZtTFUmv63d+MqtVS7oT2MD239Lxs4Arba+SYfN622ulfvk1Uzb9WtvrFFp2pWMkrQ8cBSxqe1lJawAftb3LBC+tL+le/Abg4p7PkJm2Xz6xK6tMVmrGuDJd6Cqze4+kJYgelfMl/YMymeiu7HaGpIWADxJlb739kztP2KIqo9JlZjCxGzEj8jGizPdcIjNUgkVsXzskG/1EIdsj0bb/8fr0vv4+cAPwT+DaYqsambZrvhH4fMrOnwb8xHaJsskrkuL1TxicJZ3nVOxTWfJywMq2fyVpEWD+iV7XKNxDBHYaZgH/l2nzAUmLEm1EJ0q6j/F5P1fK8S3gLcR0CmzfLOm1E7ukEemsoqkyPamOcWW68KjtRyUhaUHbv5bUOrLdYHvz9ON+qX95caJMe1La7ZgTgF8TH4r7A9sRZeuVeZg0BuNzkg6KQ88a7TFj4H5JK5I2MpK2Aoqraveh1capJ2tyhKRzgMVs31JuWSNfvtWDokTyuCQyuCVwUOqHXTlzPRuk7/sPWeOk01HoGsVM5I8ASxGzxF8AHEG+VkVxerQk/ghcI+l04v/tXeQHed5FzD3/D+LzY3EGvz4qUwDb/zfE0XxyotYyF9wq6X3A/JJWJpADucMAABVuSURBVCqarpzgNVUmMdUxrkwXOs/AdlX2NpnL6Yawku2tJb0rCVr8iMgOVuZhJK0NHE3qQZf0ILCz7RsKmN8VOBJYVdIfifmn2xWwWxRJw87jlfSqKZIlXQlYFVgeuD3XWFWxH8SuhIjVNQC2f5OUmScjTWXJb9NXw+m5hof0pE7aOeeVEfk/SRsAlvR0wtGczAHyLiuaKtOQ6hhXpgVTNAM71fh3+v5AGklzL7GJrszbHAXsYvsyAEkbAccQM1BbkwScPm77TZKeQYwrKpmNHvHyY/z7b/T8PEcfN+OTJW2l8pwy/VsQTtDJwAG2H8heTAiPfQV4vu1NJa0GrG/7qFzbU5DHbD/eZNkkPY1JWs7ZhSL8cPoGzfdxUECvlONjwCFE1cM9wHnApOwvhoGKpvRVqYxKdYwr044plIGdahwpaUng80R/0aKEamll3mZW4xQD2L48bYSzsP2kpFenn4urnw7p+VwYeFqP4739WGw12dFkZxdCOdrAZYSq9qRbcw93Ew7r/UUWOcCxRICk2ZD+D9FvPC86xpdI+iywsKRNiNfImRO8phFJAeY5nPc2gpYd6htUxpl0n5hdtZP2BLsAX56wRfVB0hkj/b6qUleGo6pSVyqVSmXM9JQPbw8sQpSpmZiv+w/b2RF6Sd8AViZG+/QKOP0s0+7snk/bK6besyNsZ/V8SjoZeAg4MZ3aFljC9jY5dpPtTtacbL8TaAR0LrGd7bT1KO/f1KMGO08q70uajxAufDORJT0X+IEn8QasCUolFiL6z5+wvXem3VcxEDi63PZNOfYq44OkFxFB8ecTIn0nEf3hOwAn2d5jApc3B5L+SojFnUS0MAxW36oJlMow1IxxpVIZkR4xlr7Y/uZ4raUyqfjGkON9e34uteFfCvgbg0uRDWQ5xnTX87mK7TV6ji9Ko2lK0MmaJR2Y7DbO/O6SNrC9T6bph9OIn0Y4bT3gwUybUxLbTxFK5d+f6LXMLX00Aq5I49NaI+kLwNYMvH+PlXSKM+eSV8aF44FLgFOBtwJXA7cBr7B970QubBieC2xCBCffB/yCcOBvm9BVVSY91TGuVCqj0ZTBNT1hvUzajEelW8ZDXMn2TiP9XtI+tg9sYbqrns+bJK1n++pkd13gigJ2obs1vx14ZXLekHQccBOQ6xjvSbRcrCjpCmAZYKtMm1MKSTMZ4f/IdlYffpcklfKG+YC1CGcjh22J+cWPpmt8lRgXVh3jyc9StvdLP58r6S/A2rYfm8A1DYvtJwmdmXMkLUi89i6WtL/twyZ2dZXJTHWMK5XKiDRiLGnDvEcjzJN6i4ZmDSvzGEkNfgdCiG32Z4rt3cfh8lsDbRzjrno+1wV2kPSHdLwscEfjIGU6Ql32qS4B/D39vHgJg7ZvlPQ6YBUioHan7X+P8rDpxmbp+67p+wnp+3bAI+O/nDFxAwPB0H8DvyPKwXP4HVGW/Wg6XpDByteVSUz6zG+C4/cCiyRhRGz/fdgHThDJIX474RQvDxxKfrVRZZpTe4wrlcpc0dsrONK5yryFpCuJsrqZwFPN+TQft+trt3r9ddXzmcSxhsX27zNsd7Xm9wIHARclu68F9rH945b2thjp97n94VMRSVfY3nC0c5MJSdsA59h+SNLngVcRiuWtR49J+jmwNnA+4XRvAlwO3AfjFkyrtEDS74j7ez/1e9t+8fiuaGRSIH914JfAj23fOsFLqkwRqmNcqVTmitQr+Xrb/0jHSxFCPS+f2JVVJhJJN9oedo7vZLx2ynI8msrtmtFQC6bRHpOSLtacnO2tCPXstYlN7zU5PYOSjkk/PhvYALgwHW8MXGx7RMd5OiJpBvAJ25en4w2A705mITJJt9h+RRq/9hWiOuizttfNsLnjSL8fj2BapVskvWwy9PFKeooBwcY5RoXVEWGV4ail1JVKZW75BnClpJ8SHzTbMMlGNFQmhBOSYvJZwOx+s3EqrWs1uxe4AHgT8M90vDAxj3ODEovqiOJrtv2UpE/YPpnoB86m6QuXdBawmu0/p+PnAd8pcY0pyAeBoyU1ZeoPADtP4HrmhifT97cT6uenS9ovx+Bojq+kU21vmXONyoRzAlFdMKHYnm+i11CZmlTHuFKpzBW2j5d0PaEQLGAL27dP8LIqE8/jwNeJebVNZN5AdmmdpA1tXzHCuVNaml7IduNgYvufkhZpu85xoqs1ny/pU8SM4d6RWLmBjeUbpzjxF+AlmTanJEnheQ1JixGVelNBnfuPkr5HBGMOSv2aXTsbk6oct9KKtsHKSmVSUB3jSqUy1yRHuDrDlV72BFayfX8Htg9jzuzD7HO2v9LS7sOSXtX0S6aZrf9qvcrxoas170wEMnYZcj7XSblY0rkMzLd+L9HHPM+RnMotSQJ1jbK47f0ncFmjsQ0xludg2w+kjP9eHV+z9vZNfer/YWVKUx3jSqVSqeRwG4UVdiWtT5QILzNkjvZiwPwFLvFJ4BRJf0rHzwPeU8Bul3S15tUIp3gjYlN7GXBErlHbn0hCXK9Jp460fVqu3SnK6cQM5xvoaTeYzKTe9Z/1HP8Z+PPwj6hUKpWpT3WMK5VKpZLDk8AMSRcxuMc4R2H26cCixGfUM3vOP0SBWbi2r5O0KgOjhH492UcJdbjm44jn9dB0vG06t02u4aRAPc+pUPfhhbbfOtGLmALUMtypz+MTvYBKJYeqSl2pVCqV1gynNFtCYVbScjkjjkaxvTqRLV2oOWf7+C6uVYou1izpZttrjHZuDPYut72RpFlUNVgAJB0JHGZ75kSvZTIj6c22z5vodVSGR9KGwAzbD0t6P9HWckhX9+lKZbypjnGlUqlUspC0MLCs7TsL230J8ClSb2Zz3vYbMu3uC7yecDLPBjYFLrednY3uiq7WLOlYQnX46nS8LrCj7aE9x5WWSLodWAm4m6iqaIIEr5jQhY0TkmbSv/d0nnoepgOSbgHWAF5BKFAfRQhxvm5CF1apFKI6xpVKpVJpjaR3AAfD/7d3/7F21/Udx5+vdjpgWuoy5+K2YnGsDJzAJlAyZHEoczHg4hRWspGJ25xsw0CyqGNMAlGDGyZqDKiwjkRWYRMXYSphUic/h0ApBTq3EQPLoiOgQIXCVvveH9/vTW/LLZSec/r59pznI7m5/X5O+72v3jbteX8/P968uKqWJzkcOL+qThrDvdfT7Xe9k23tY+ZO+R3lvhvo3tytq6rDkrwCuLSqThzlvpM0qcxJNtItz36oH1oGbAS2MkLRkuTjwOer6tZR8k2DJAcsND4rs2w7+/3PmZXvwzSY6x2f5C+B/66qy1r2spfGzT3GkqRRnAccBXwdoKruTrJ8TPfeUlUXj+le823ue/hu6VvoPMzwW8VMKvOk9r7eBZzbz/p/Ebiyqu6Y0NcatKp6MMmxwEFVtTrJy+n20M8EC9+psinJB4DfAY5Lshh4UeNM0thYGEuSRrGlqh6fa0HTG9dSpGuSnEFXWM0/2GvUHrt3JFkKfJZuNvoHwO0j3nPSJpJ5UkVLv8f88iQ/Tteq6MIky6rqoEl8vSHrl8G/jm5mfjVdIfE54Fda5trTkqyka7f2C3QH7C0GnpzFfed7sVOAU4F3VdV3kyyj62MvTQWXUkuSdluSy4CvAe+nK4DOBF5UVX80hnt/e4Hhqqqxze4meRWwpKruGdc9J21vypzkKLo3078J3D/k5eqTkuRu4Ajgrqo6oh+7Z9b21ia5g66f9d/TPSg4ja4H+jlNg2mX9LPD11XVG1tnkSbFGWNJ0ij+FDiHbkb374DrgAvGceOqGteSbACS7HQfXJJfqqq7xvn1xmFvzAyQ5ELgbcADwFXABVX1WNtUzfxvVVWSAkjyY60DtVJV/5lkcVX9EFid5JbWmbRrquqHSZ5Ksn9VPd46jzQJFsaSpFEc0n/8SP/xVuAkulNLR5JkP+BsuhOv/zDJQcCKqrp2N2950bwfP6uVEDDSadcTctFzvDbUzNCdwHxMVT3SOkhL6fYYXJvk08DSJH8AnE63JH7WPJXkxXR9zz8KfAeY2YcEe6mngQ1JrgeenBscsW+9NBgupZYk7bYk36JrqXQv3UnGwHj2ria5km4/7WlV9Zq+LdStVXX4iPfdFzgDOJauuLwRuLiqnh41s7ZJchJwXH/5L1V1Tcs8rSS5C3gfcALdQ5jrqur6tqn2vP506v+h2198FrA/8KmqeqBpMO2ySfatl4bAwliStNuS3FRVx07o3ndU1euSrJu3N3N9VR024n2vAp4AruiHVgFLq+rk0RJPTpJ9eHYxf8lQi/kkH6E7rXz+9/iOqvpAu1RtJPkU8LdV9c3WWVpK8t6q+vjzjWnYJtW3XhoCC2NJ0m5Lcjxd0fM1tj85+uox3PsW4Hjg5r535quBNVV11Ij3fVZxPY6Ce5L6Yn4T3WnG0H3PX1ZV72iXaueS3AMcXlVb++vFdD2YZ+rAKYAk9wM/DzzI9stPZ+p7sVC/2/kPvTR8k+xbLw2Be4wlSaN4J3AwXQuauaXUBYxcGAMfBL4K/GySK+ja2/zeGO67LsnKqroNIMnRwM1juO8krdihcF+bZH2zNLtmKTDXWmv/lkEa+43WAVpKsoquxc/yJF+a99IS4NE2qbSbzmNyfeul5iyMJUmjOKyqfnESN66q6/v9mSvp9ma+d0yHOR0NnJbkof56GbAxyYbuyw5yJm9vK+Y/TJd5Ld2f3XHAzC2jhsn1it6L3EJ30NZPsP1hcpuAwbcc03Ym2bdeas7CWJI0ituSHFJV94/rhkkOrqp/m9eq6Dv952VJlo2hRdGbR/z1Lew1xXySRXSrB1YCR9IVxu+rqu82DaYm+gcDDwLHJHkF3d8JgI1VtaVdMu2Ge5OcCizuuwScSffgQ5oK7jGWJO22JBuBV9O153mGvvXRKIVaks/07ZnWLvByVdVQWxRNTH+i73N5oqq+v0fC7IIk36iq457/Z2pWJHkH3f7Ur9P9O/F64M+q6h9a5tKu61voncO8E9bpepQP8hBA6YWyMJYk7badFWxjate0z45vuBYa08IHG7WU5FxgM3Al2x849b2d/iJNtX5P/Juq6uH++uXAPw/50DstLMkSuoeUm1pnkcbJpdSSpN024f2TtwA7FnsLjambvRmS0+n2Hp6xw/iBDbJoGBbNFcW9R4FFrcLohUtyJPA3wEv768eB06vqzqbBpDGxMJYkDUqSnwJ+Gtg3yRFsK/qWAPs1CzZsQ1v+dQgL9F1umkitfSXJdcCa/voU4MsN8+iFuww4o6puBEhyLLAaGMwZB9IoLIwlSUPz63RtmX4G+Ni88U3An7cIpBfscuAJ4BP99ap+7ORmidRaAZ+me1gS4DN0B7Rp77FprigGqKqbkricWlPDPcaSpEFK8ltV9YXWOfYGSdZV1RGtc8xJsn7HvaMLjWl2LLQPPsk9QzpRXQub1yHgd+lW7ayhe9BxCvD9qjqnVTZpnJwxliQNUlV9IclbgEOBfeaNn98uVRtJ/hpYXVX37eSnHL8n8+yCva3vsiYkyXvoltUfmGR+3+KX4t+JvcVFO1x/cN6PnWHT1HDGWJI0SEkuoZudeANwKfB24PaqelfTYA0k+X3gnXQPtFcDa6rq8bapdq5v47UC2K7vMl1/40H1XdZkJdkfeBnwEeD9817a5CnlkobEwliSNEhzyyznfX4JcHVVndA6WytJVtAVyKvoZts+W1UL9Xtu6vn6Lk/4NHNJE5BkKXAa8CrmrTqtqjNbZZLGyaXUkqSh2tx/firJK+nauyxvmKepJIuBg/uPR4D1wNlJ3l1Vv9003A4sfKWp9GXgNmAD3eoPaapYGEuShurafobio8Bcn8xLG+ZpJsnHgBOBG4APV9Xt/UsXJvlWu2SSZsg+VXV26xDSpLiUWpI0SEn2Bd4DvJ5tvXAvrqqnmwbbw5IE+Avgoqp6aoHX9x/yfmNJ0yHJWcAPgGuBZ+bG3SuuaWFhLEkapCRX0fUu/lw/tApYWlUz1ws3yZ1V9cutc0iaXUn+GPgQ8BjbTqOuqjqwXSppfFxKLUkaqhU79L1dm2R9szRt3ZbkyKr6ZusgkmbW2cDPVdUjrYNIk7CodQBJknZiXZKVcxcz3gv3DcCtSR5Ick+SDTv0hJWkSbsPeNZ2DmlauJRakjRI9sLdZmftjzz9WdKekuSLwKHAWrbfY2y7Jk0Fl1JLkobqza0DDMVcAZzkJ4F9GseRNJv+sf+QppIzxpIkDVySk4CLgFcCDwMHABur6tCmwSTNlL5bwLKqsk2cpo57jCVJGr4LgJXAv1fVcuB4Zne/taQGkpwI3A18tb8+PMmX2qaSxsfCWJKk4fu/qnoUWJRkUVWtBQ5vHUrSTDkPOIquXRNVdTewvGUgaZzcYyxJ0vA9luQlwDeAK5I8DGxpnEnSbNlSVY8nmT/mnkxNDWeMJUkavrcCm4Gz6JYxPgCc2DSRpFlzb5JTgcVJDkrySeCW1qGkcfHwLUmS9hJJljBvtVdVfa9hHEkzJMl+wDnACUCA64ALqurppsGkMbEwliRp4JK8GzifbtZ4K92b0qqqA5sGkyRpSlgYS5I0cEn+Azimqh5pnUXSbHm+k6er6qQ9lUWaJA/fkiRp+B4AnmodQtJMOgb4L2AN8K90K1akqeOMsSRJA5fkCGA13ZvSZ+bGq+rMZqEkzYQki4E3AauA1wL/BKypqvuaBpPGzMJYkqSBS3I7cBOwgW6PMQBVdXmzUJJmTpIfpSuQ/wo4v6o+2TiSNDYupZYkafi2VNXZrUNImk19QfwWuqL4VcAngKtbZpLGzRljSZIGLsmHgAeBa9h+KbXtmiRNVJLLgdcAXwE+X1X3No4kTYSFsSRJA5fk2wsM265J0sQl2Qo82V/OLxzm2sYt2fOppPGzMJYkSZIkzTT3GEuSNFBJfq2qbkjytoVeryr3+EmSNAYWxpIkDdevAjcAJy7wWuHhN5IkjYVLqSVJGrAki4C3V9VVrbNIkjStFrUOIEmSdq6qtgJ/0jqHJEnTzBljSZIGLsm5wGbgSradDmu7JkmSxsTCWJKkgevbNT3rP2zbNUmSNB4WxpIkDVySfYEzgGPpCuQbgUuqanPTYJIkTQkLY0mSBi7JVcATwBX90CpgaVWd3C6VJEnTw8JYkqSBS7K+qg57vjFJkrR7PJVakqThW5dk5dxFkqOBmxvmkSRpqjhjLEnSwCXZCKwAHuqHlgEbga1AVdVrW2WTJGkaWBhLkjRwSQ54rter6sE9lUWSpGlkYSxJkiRJmmnuMZYkSZIkzTQLY0mSJEnSTLMwliRJkiTNNAtjSZIkSdJMszCWJEmSJM20/wfFB1eYl4qUJgAAAABJRU5ErkJggg=="/>
          <p:cNvSpPr>
            <a:spLocks noGrp="1" noChangeAspect="1" noChangeArrowheads="1"/>
          </p:cNvSpPr>
          <p:nvPr>
            <p:ph idx="1"/>
          </p:nvPr>
        </p:nvSpPr>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92500" lnSpcReduction="10000"/>
          </a:bodyPr>
          <a:lstStyle/>
          <a:p>
            <a:pPr marL="457200" lvl="1" indent="0">
              <a:buNone/>
            </a:pPr>
            <a:endParaRPr lang="en-US" sz="1400" b="1">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Derived Variable :</a:t>
            </a:r>
          </a:p>
          <a:p>
            <a:pPr marL="457200" lvl="1" indent="0">
              <a:buNone/>
            </a:pPr>
            <a:endParaRPr lang="en-US" sz="1400" b="1">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	Sometimes the raw data you obtain from various sources won’t have the features needed to perform machine learning tasks. When this happens, you must create your own features in order to obtain the desired result. You create new features from existing data. In a nutshell, we define feature engineering as creating new features from your existing ones to improve model performance.</a:t>
            </a:r>
          </a:p>
          <a:p>
            <a:pPr marL="457200" lvl="1" indent="0">
              <a:buNone/>
            </a:pPr>
            <a:endParaRPr lang="en-US" sz="1400" b="1">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Derived variables technique.</a:t>
            </a:r>
          </a:p>
          <a:p>
            <a:pPr marL="457200" lvl="1" indent="0">
              <a:buNone/>
            </a:pPr>
            <a:endParaRPr lang="en-US" sz="1400" b="1">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Indicator Variables</a:t>
            </a:r>
          </a:p>
          <a:p>
            <a:pPr lvl="1"/>
            <a:r>
              <a:rPr lang="en-US" sz="1400">
                <a:solidFill>
                  <a:srgbClr val="0070C0"/>
                </a:solidFill>
                <a:latin typeface="Arial"/>
                <a:ea typeface="Arial"/>
                <a:cs typeface="Arial"/>
              </a:rPr>
              <a:t>Indicator variable from thresholds</a:t>
            </a:r>
          </a:p>
          <a:p>
            <a:pPr lvl="1"/>
            <a:r>
              <a:rPr lang="en-US" sz="1400">
                <a:solidFill>
                  <a:srgbClr val="0070C0"/>
                </a:solidFill>
                <a:latin typeface="Arial"/>
                <a:ea typeface="Arial"/>
                <a:cs typeface="Arial"/>
              </a:rPr>
              <a:t>Indicator variable from multiple features</a:t>
            </a:r>
          </a:p>
          <a:p>
            <a:pPr lvl="1"/>
            <a:r>
              <a:rPr lang="en-US" sz="1400">
                <a:solidFill>
                  <a:srgbClr val="0070C0"/>
                </a:solidFill>
                <a:latin typeface="Arial"/>
                <a:ea typeface="Arial"/>
                <a:cs typeface="Arial"/>
              </a:rPr>
              <a:t>Indicator variable for special events</a:t>
            </a:r>
          </a:p>
          <a:p>
            <a:pPr lvl="1"/>
            <a:r>
              <a:rPr lang="en-US" sz="1400">
                <a:solidFill>
                  <a:srgbClr val="0070C0"/>
                </a:solidFill>
                <a:latin typeface="Arial"/>
                <a:ea typeface="Arial"/>
                <a:cs typeface="Arial"/>
              </a:rPr>
              <a:t>Indicator variable for groups of classes</a:t>
            </a:r>
          </a:p>
          <a:p>
            <a:pPr marL="457200" lvl="1" indent="0">
              <a:buNone/>
            </a:pPr>
            <a:endParaRPr lang="en-US" sz="1400">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Interaction Features</a:t>
            </a:r>
          </a:p>
          <a:p>
            <a:pPr lvl="1"/>
            <a:r>
              <a:rPr lang="en-US" sz="1400">
                <a:solidFill>
                  <a:srgbClr val="0070C0"/>
                </a:solidFill>
                <a:latin typeface="Arial"/>
                <a:ea typeface="Arial"/>
                <a:cs typeface="Arial"/>
              </a:rPr>
              <a:t>Sum of two features</a:t>
            </a:r>
          </a:p>
          <a:p>
            <a:pPr lvl="1"/>
            <a:r>
              <a:rPr lang="en-US" sz="1400">
                <a:solidFill>
                  <a:srgbClr val="0070C0"/>
                </a:solidFill>
                <a:latin typeface="Arial"/>
                <a:ea typeface="Arial"/>
                <a:cs typeface="Arial"/>
              </a:rPr>
              <a:t>Difference between two features</a:t>
            </a:r>
          </a:p>
          <a:p>
            <a:pPr lvl="1"/>
            <a:r>
              <a:rPr lang="en-US" sz="1400">
                <a:solidFill>
                  <a:srgbClr val="0070C0"/>
                </a:solidFill>
                <a:latin typeface="Arial"/>
                <a:ea typeface="Arial"/>
                <a:cs typeface="Arial"/>
              </a:rPr>
              <a:t>Product of two features</a:t>
            </a:r>
          </a:p>
          <a:p>
            <a:pPr marL="457200" lvl="1" indent="0">
              <a:buNone/>
            </a:pPr>
            <a:endParaRPr lang="en-US" sz="1400">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Feature Representation</a:t>
            </a:r>
          </a:p>
          <a:p>
            <a:pPr lvl="1"/>
            <a:r>
              <a:rPr lang="en-US" sz="1400">
                <a:solidFill>
                  <a:srgbClr val="0070C0"/>
                </a:solidFill>
                <a:latin typeface="Arial"/>
                <a:ea typeface="Arial"/>
                <a:cs typeface="Arial"/>
              </a:rPr>
              <a:t>Date and time features</a:t>
            </a:r>
          </a:p>
          <a:p>
            <a:pPr lvl="1"/>
            <a:r>
              <a:rPr lang="en-US" sz="1400">
                <a:solidFill>
                  <a:srgbClr val="0070C0"/>
                </a:solidFill>
                <a:latin typeface="Arial"/>
                <a:ea typeface="Arial"/>
                <a:cs typeface="Arial"/>
              </a:rPr>
              <a:t>Numeric to categorical mappings</a:t>
            </a:r>
          </a:p>
          <a:p>
            <a:pPr lvl="1"/>
            <a:r>
              <a:rPr lang="en-US" sz="1400">
                <a:solidFill>
                  <a:srgbClr val="0070C0"/>
                </a:solidFill>
                <a:latin typeface="Arial"/>
                <a:ea typeface="Arial"/>
                <a:cs typeface="Arial"/>
              </a:rPr>
              <a:t>Grouping sparse classes</a:t>
            </a:r>
          </a:p>
          <a:p>
            <a:pPr lvl="1"/>
            <a:r>
              <a:rPr lang="en-US" sz="1400">
                <a:solidFill>
                  <a:srgbClr val="0070C0"/>
                </a:solidFill>
                <a:latin typeface="Arial"/>
                <a:ea typeface="Arial"/>
                <a:cs typeface="Arial"/>
              </a:rPr>
              <a:t>Creating dummy variables</a:t>
            </a:r>
          </a:p>
          <a:p>
            <a:pPr marL="457200" lvl="1" indent="0">
              <a:buNone/>
            </a:pPr>
            <a:endParaRPr lang="en-US" sz="1400">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External Data</a:t>
            </a:r>
          </a:p>
          <a:p>
            <a:pPr lvl="1"/>
            <a:r>
              <a:rPr lang="en-US" sz="1400">
                <a:solidFill>
                  <a:srgbClr val="0070C0"/>
                </a:solidFill>
                <a:latin typeface="Arial"/>
                <a:ea typeface="Arial"/>
                <a:cs typeface="Arial"/>
              </a:rPr>
              <a:t>Time series data</a:t>
            </a:r>
          </a:p>
          <a:p>
            <a:pPr lvl="1"/>
            <a:r>
              <a:rPr lang="en-US" sz="1400">
                <a:solidFill>
                  <a:srgbClr val="0070C0"/>
                </a:solidFill>
                <a:latin typeface="Arial"/>
                <a:ea typeface="Arial"/>
                <a:cs typeface="Arial"/>
              </a:rPr>
              <a:t>External API’s</a:t>
            </a:r>
          </a:p>
          <a:p>
            <a:pPr lvl="1"/>
            <a:r>
              <a:rPr lang="en-US" sz="1400">
                <a:solidFill>
                  <a:srgbClr val="0070C0"/>
                </a:solidFill>
                <a:latin typeface="Arial"/>
                <a:ea typeface="Arial"/>
                <a:cs typeface="Arial"/>
              </a:rPr>
              <a:t>Geocoding</a:t>
            </a:r>
          </a:p>
        </p:txBody>
      </p:sp>
    </p:spTree>
    <p:extLst>
      <p:ext uri="{BB962C8B-B14F-4D97-AF65-F5344CB8AC3E}">
        <p14:creationId xmlns:p14="http://schemas.microsoft.com/office/powerpoint/2010/main" val="3105551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8YAAAPkCAYAAABr9Sf8AAAABHNCSVQICAgIfAhkiAAAAAlwSFlzAAALEgAACxIB0t1+/AAAADh0RVh0U29mdHdhcmUAbWF0cGxvdGxpYiB2ZXJzaW9uMy4yLjEsIGh0dHA6Ly9tYXRwbG90bGliLm9yZy+j8jraAAAgAElEQVR4nOydd5RUNRfAf5myvffCLixL770IIiBNkCY2LFhQil3Agl1REcWCiCAoCnZFKRZUQBBBEKT33tney+zslHx/vNmZnZ0FgR38LPmdM+e8SW5u7stLbl5e8vKElBKFQqFQKBQKhUKhUCj+q+j+3wYoFAqFQqFQKBQKhULx/0QNjBUKhUKhUCgUCoVC8Z9GDYwVCoVCoVAoFAqFQvGfRg2MFQqFQqFQKBQKhULxn0YNjBUKhUKhUCgUCoVC8Z9GDYwVCoVCoVAoFAqFQvGfRg2MFQqFQqFQKBQKhULxlyKEmCuEyBRC7DxDvBBCvCmEOCiE2C6EaFMprp8QYp8j7lFv2KMGxgqFQqFQKBQKhUKh+Kv5AOh3lvgrgPqO3yhgJoAQQg/McMQ3AYYLIZrU1Bg1MFYoFAqFQqFQKBQKxV+KlHI1kHsWkcHAfKmxHggTQsQDHYCDUsrDUspy4DOHbI1QA2OFQqFQKBQKhUKhUPzdSAROVPp/0hF2pvAaYaipAoXiL0L+vw1QKBQKhUKhUPzrEf9vA84FS/bhv/29sU906mi0JdAVzJZSzj4PFdVdC3mW8BqhBsaKfwSW7MNe12mMqgtA0X1XelVv8JvfAlC2eYlX9QL4tRlEerfuXtcbt3oVABsTh3pVb/tTCwE43u5yr+oFSP5jxUXTC3CoWV+v6k3d+SMAf9Qa4lW9AO1OLmJzUo1XEHnQ5sRiANK69vCq3vg1KwHYWde7bQ+g2eFvOdy8j9f11t3xE8WPXOV1vUFTvga4aDZfrPo2Nfkmr+udcPwjr+usTNnGr7yu06/9sIvqk00rzuf+8dzwv3wUxQ9519cDBL2ykNJpY7yuN+D+WQBsrT3I67pbHVty0dqIt/tTcPWp3ra53clFwMXzyRdLL1y8slB4B8cguCaO7CSQVOl/LeA04HOG8BqhllIrFAqFQqFQKBQKheLvxhJghGN36k5AgZQyDdgI1BdCpAghfIDrHbI1Qs0YKxQKhUKhUCgUCoXiL0UI8SnQHYgSQpwEngaMAFLKWcD3QH/gIFAK3OaIswoh7gF+BPTAXCnlrpraowbGCoVCoVAoFAqFQvFPwm77f1tQY6SUw/8kXgJ3nyHue7SBs9dQS6kVCoVCoVAoFAqFQvGfRg2MFQqFQqFQKBQKhULxn0YtpVYoFAqFQqFQKBSKfxLS/v+24F+HmjFWKBQKhUKhUCgUCsV/GjVjrPjX8MSLr7F67QYiwsNY9NGsc06nb9wGv6tGgU6HZd1PlC9f4BZvaN4Rn/43gZRgt2H+eg62w7sBMF42CGPnviDAsu5HLKvcd4pfu3UvU+YvwW63M7RHB0YO7ukWX1Rq4rEZn5KenY/VZueWKy9jSPf2znib3c7wx6YRExHKWw/f7gz36dCBkPvuAZ0e03ffUfLxJ+7nlJxM6KOPYGxQn6J336P0s8+dcQFXD8P/yivRRUYgpMSWk3PGsvFJiiH17fEYwoMo3XGYw/dNQ1qsACQ/N5LQnm2xm8wceXA6pTu1b03XefUewnq1w5Jd4KYrZOxthN58HRgNFH+xiLxX3nIv59pJRD79MD6N6pH/9lyKPvrSGZew5GPspaVgsyNtNjJG3OWM8+vcnvAJd4NOR8mi7ymc95lX9Pp3aUfUo2MQej2FXy0l/70v3PQaU5KImTQO3yb1yHlzHgUfuOpN9KRxBF7eBZ2fL9b0LAq/Wlpt+SY9d4ezDI8++KazDEO6tyb52TtAryP702Wkz9C+dVv37Qn4pSYCoA8JxFZYwsnJ8wFotv5dpJTYS8pA2tl75QSk2QJArWfvJKRnW6TJzNFx0zA58kmeei+hl7fDmlPAnl73Oe2Kf/B6Im9wfVc36Jab8e/bC3R6Sr/9jpKPPnU7D31yEmGPOerbnPco+dRVVoHXXo3/wAEgJdbDh8l/cYpb2qBubYh/Smt/eV/8RPYs9/YHEP/UKIK6t0OWmTn50BuU7ToEQIPV72EvMSFtdrDZODT4QbfrF/nIWIReR+HXP1Dw3uduOo0pSURPGo9v43rkvvkBBfO0fPWx0cS8+BD6qAiw2ylc8D2FH7u+a6lv0BrfQbeD0GHZuBzLqoXVXltdrXr43z2Zsk9ew7ZjHRiM+I95HvRG0Ouw7VhH+TJ3m2pqsyEpAUNkOPaSUvLneZYjnH+dS5hwA2F9O4BdYsku4Oi4adr5GfX0mTyS2BYpSLudlc98xIn1e+j57M2k9GiF1WRm6fjZZO486mFD35fvILZFCkII8o6ks3TcO1hKzdXa623WbtvPlA+/1Xxy9/aMHHSZW3xRaRmPzfyC9ByHT+5/KUMua0t6Tj6Pz/qSnIJihBBc3aM9N/br4kznDZ+MANO331H6pfu1W7vrCC9/uRK7lAy9pBm39+3oFv/Bso18v3EPADabnSPpuax8eSyhgf5c8cQcAv180OkEBp2OTx51fX9a37A1voNGan3fhuVYVn5dbZnpatXD/96XKPvoVWw71iFCI/G9/n50weFIacf6+zIsa751yddugs9l14LQYd21FusfP7rrS2yA78CxyMJsAKwHt2DdUGn/HCHwu34isiQfy7ZVzuCYscPInOn5LerEZ+4kpEc77CYzxye8gWnnYYzxUSS//gDG6HCkXZLzyY+YD58i8ek7MESGgl6H5XgGAKE921Lw8yagZj7ZJzkWnY+RssOnAGj602tOG/0b12ZXv/HYCkvPq0+NGt6L2i/cCQis+UVu512RtzEuAkNIINJmZ++QRy+oH6nAt1Edkt58BJ/kOACypn9G1gx3PwQX5pNr6uuRYIgJByBz2iceaS/k+oUPuISEcdfjV78We658iNLthypUdcD17V0BPANU7+wV/yrUwFjxr2FI/97cMGwQj02ael7p/K4ZS+mMJ5D5OQRMeB3rzt+xp59wxlv3bcO643cAdAl18LvtEUpfGIsuvjbGzn0pfXUc2Cz4j30O664/nOlsdjsvvr+Qdx4bRWxkKDc8/ibd2zYltVasU+bzn36jbmIs0x+6ndzCYgaPe5kBXVtjNGhN8+Olv1I3MYZiU6WbRp2OkAfvJ2/cBGxZWUTOnkXZmrXYjh1zisjCQgrffBO/rl3dztWQkoL/lVdS9N57BA4aBHo9pUuWEP7cs9WWTdLjI8iY8w25S9ZQ+6UxRA2/nKz5PxLasw2+KQns6HoXgW0aUHvyaPYMfASA7C9+JvP970mZdr+bzUED+pD5wERC77gZv87tMaTUxnrEZbO9sIi8qW/h371LVTMAyBw9HntBoXugTkf4I/eReffD2DKyiJv/NqWr19VcLxD9xN2cvnMi1vRsan0+nZKV67EcPu7SW1BI9kszCex5iUfaosXLCOjcBktOPieGjqbW59M9ZEJ7tsUvJZ6dXccS2KYByZPHsHfgw6DTkfz8aPbf8DSWtBwaf/cK+T9toOzASQ7f5arbtZ68DVtxKcnPjwbAVliC8DFyZOzLWLLykRZtt8qQHm3xTYln96VjCGjdgOQXx7Jv0EMA5H65gqwPvqPOGw94lsu7S6j1xG0A+PfvS+6DD2HLzCLq3VmY1/yG9Wjl+lZE4RvT8evmXt90UVEEXH0VWTfdCuXlhD33NP6XV3o4pNOR8OxYjox4Amt6DnUXvU7R8t8xH3S1v6Du7fCpk8CBnqPwb9WQhEl3cfiq8c74Izc8hi3Ps15EPX4PaaMexZqeTeJn0ylduc7t+tkKisiZ/DYBVa+fzUbO1NmU7zmICPAn8fMZmNZt1uKEDt8hd2J691lkQQ7+97yMdfdGZOZJdx1Ch88VN2Pbv9UVZrVgmv00lJeBTo//2BfQ7dviPZtfnUPs1Mc5ed3dxL7+FMGD+1CVC6lz6bMWcnqqdhMac/sA4h+4DoAWw3sAMK/PRAIiQ7hq/kOsffUrwuvE8V638cS3TqX3C7fy8eBnPOxY+dzHlBebAOj+5I20vrUPG97+xkPO29jsdl6ct4R3Hr2d2IgQbnjqbbq3bURqYiWfvGw9dRNjmD5+hOaTH3qdAV1aotfpmHBDfxqnJFJiMnP9k2/RqXk9mrbHKz45Z/QYsFoJf+VlzOvWudk8+fMVzLrvamLDgrlxysdc1qIeqfGRTplbe7fn1t7aA9Vfth/io583ERro74yf88A1hAcFuBeG0OE7dBSm2c9odfm+l7Hu2lB9XR4wAtu+SnXZbqf82w+wnzoMvn4E3P8q1oq6LgQ+3YdjXjgNWZyH3/UTsR3ejsxNc1NrP30A85K3q71OhlY9seelI3z88Onu2rA2fFA3CpZvwHzA5R+Ce7TFNyWBPZeNJqB1Q2o9P5YDQx5C2mycfn4upp2H0QX60+Db19D5+XDw2seIuKYXkdf35uj9r9J4+QznoLgmPjm0Z1uSnx9FxhcrKFy9lcZLXmZXn3EA+DdKpt7ciZh2HSV11oRz71MHTyT+nmHs7H4f5Wk5NPn+FXxiI5znfviuqYT2bEvMbf0x7T+JLsjvwvqRohICmqYAkPTaePSBfhzoPQa7yUydeZMo/PE3r/jkmvp6BBzoM9aZvioXcv1M+45z8M6XqDPlrqrqdgLtACsQD2wDvnH8//tgV0upvY1aSn0REULcKoR4688l3dJ8L4QIc/w8WmoV2TpCiBtqZuVfgxCi+GLn0a5Vc0JDgs87nT0rDZmTATYr1s2rMTTv5C5QXuY69vEDqR3qYmthO7YXLGaw27Ed3ImxRWen6M6Dx0mKi6JWbCRGg4F+nVux6g/3T6wJBKUmM1JKSsvKCQ0KQK/TmmVGTj6/btnL0B7uswPGxo2wnTqFLS0NrFbKVvyMX1f3QZ89Px/r3n1gc9/KX187Gcvu3fh17IDphx8o37oVQ3z8GcsmuEtzcr/7DYDsL1cS7pipCOvbgZwFKwEo2bwffWggRseT3OLfd3s82fZp2gjLkWOYN2wBKSlb/wcBl7nf3Nvz8infvQ+s597v+DRthPXEKWyntLIo/WmlV/QCWI6fxnoyHaxWipeuIrBnZ7d4W24B5p37kdXolRYrFkfaivRVCevTgZwFWnjJ5v0YQrQyDGxVH/PRNMqPZyAtVnIXryGsT0eP9BEDu1B24ATmo9oNp2nPUXK+XEFonw7Y8oucHWZonw7kfqVdq9It+9GHBDqfuhf/vhtb/p83TdvJ09hOa2VsWv4zvtXUN8vefdWWhdDrEb6+oNchfH2xZbtWKPi3bID5WBqWE9q5Fny7muDe7u0vpFdH8hf+rJ3j1n2a/dHhZ7XXt3lDt+tXsvQXAntUqRe5+Zh37QerexuxZedSvucgALLUhOXIcQyxUQDokuphz0lD5jr8xbY1GJp08Mjf2KU/tp3rkMXuqyacvkSvB71BW4XiJZuF0YDl+GksB49iOXKcsi2en3O8kDpndwxgAXT+fk6bI+sncmytlkdpTiHmwlJaXH8Zu75aA0DalkP4hgQSGBPmYUd5JZ0GP6NbOVxMdh46SVJsJLViIjSf3KkFqzbtcZMRAnefHOiPXqcjOjyExinaLFugvy91E2LIzNVu/r3hkzGbwWajfOtW/C691GXz0XSSosOoFRWG0aCnb9uGrNp28IznuPSPvfRr1+hPy0KXXB97dqW6vHUNhqZnqMs71iFLXHVZFuVpg2IAcxn2zJPoQrWBui62DrIgU5sNttuw7t+Ivm6LP7WnAhEUhj6lOdada8E3AFmQ6YzL++ZXQnu7+8LQ3h0r+bd9Tv9mzcxzroyxl5iwZuVjzS6g/EQG2O2U7j7soasmPjmsTwf0wf7kLv6Vks37tbJz+NmIIZeSu1hrF+fTp4b2bIP5aBpmR74l2z2ve4XNEQO7kDFr0QX1I7mLf3X+t2TkUnbgBJYTGdiy873mk2vq64WPkfITGW7pz1QWFWV4LmVRdvAk5sOnqzO5FNcg2A/nnZ/i344aGP/NkFL2l1LmA2HAWQfGQB3gHzEw/jtjz8+qdJyNCI30kDG06EzA4zMJGP00ZZ9oSwntaccwpDaDgGAw+mJo0g4RFuVMk5lXSFyk66YwJjKUjDz3G+Xr+17C4dOZ9LprElc//CoPjxiMzjEwfnn+Eh68YQA6nXBLo4uKxpbpstmWlYUuOvqcztV65Ag+LVugj4vHlpePb6dO6GJiqpU1hAdjKygBmzbAsqRlY4zTysYnLpLy064BjiUtB2NcRLV6APQxUdgyKtmcm4c+JuqM8h5IScyMl4n7cCaBQwecUa81M8sregGs6ZX0ZmRjOA+9hphIrFmu8rFmZHvIGOMiKD/tCi93lKFPfATlaZXC03PwiXcv26COTbBk5YOUTlkpJRGDuxFz52Bixwx1ymrXqnI+2fjEedbxqkTf0t95bMvLcx7bs7LQR59bWdizsyn+7AtivvqcmEVfIUtKKN/oWlVhjIvEklapnNOyMca622aIi8RSqTws6TkYKuyXkjrzniN18RuEX9/XlSYmqsr1y0If++fnXBVDQiy+jepRtn0vACI0Epnvuq6yIAcR6n5tREgEhqYdsaz/yVOh0OF//6sEPvk+tgPbsJ844DWbK9JX2Gx22FyZC61ziQ/fSIsN7xI5tBunp2rL6LP2HKdenzYIvY7QpGhim9UhOCGKojRX+RSl5xIUV/0Nc7+poxi7aQYRqQlsfr+asroIZOYVEBcR6vwfExFKRpWZret7d9Z88j0vcfXEN3n45iudPrmCU1l57D12muapSYB3fLIICQFfXw+fnJlfTFy464FvbHgwmQXVP8wylVv4bfdRerWu7wwTAsZO/4rhkz9kwZrtrvCQCGS+65prddm9vomQCAzNOmFZ574U2k0mPBpdQgq249pgUASFI4tc/kIW5yOCPOuALq4ufjc8ge/gexARroezxm7XUr7ma+1hid7opqtyH+SUj4vEctpV9pb0HA8f4lMrBt96tSjb71p9EdiiPjF3DgFAHxro0HXhPtm/UW0sOYWYj7hmxiv6xIiBXcld9Ot596n+DZLc7PGt4/kQ2xgXgT4sCEtWPuYjaRfUj1S2Wefng2/9ZFKXvEHUqGFe88k19vU6gV/D2k691jTv9qlnoCOwC9gBjOHvNlusuCiopdQ1QAixCEhCe5o0TUo5WwhxGzARSAP2A2aH7AeACWgE1AZuA24BOgO/SylvdcgdRVu+8RKQKoTYCiyTUj5UjQkvAY0dMvOAq4B7pZRbHbrWAmMd4alAosPel6WUcxwyDwHXAr7AQinl02c53xHABLQnZ9ullDcLIWoDc4FoIAu4TUp5XAiRAnyCVsd+qKLnnPP8v1DN7IV1+zqs29ehT22K74CbMM14AnvGScqXLyDg7klIcxm2U0fcPrYuq9EjcB/k/rZ9P41qJ/DuE6M5kZHD6Bdn06ZRCpv2HiYiJIgmdWuxcfehqkrOyebqsB07TsknnxJ8912E3HMXll27PWYwXPlUk1FFPjWw4ULkM0bejy07B114GDEzXsZ69PiZhf8Geqstu3ORkVBd4VbNOmLwpY6n/C7ZoPZNyJj1Nf6N6hDarxOlOw5RtHZ7tflUVzcrk/XhUtKmfUGbY9orVT5NGp/doDMggoPw63oJWdcOx15UTPikZ/Dv0+vsiaroFmeph4eveRhrZi76yFDqzH8e8yHHMlAv1E/h70fs60+RPWUmsqT0LPa6//UdeDvmpR9Wv1uotGOaNh78AvAb8Qi62ORKGdbQZgHCoHfarPP3q0bmwurcqZc/5tTLHxN39zBibtMemOz4/Bci6iVw87eTKDyVzelNBwiICjnnc/hhwmyETnD5c7fQaGAndn7pOQPkbaozpeqZ/7bD4ZMfu4MTGbmMnjKXNg3rEBSglWdpmZnx0z7moZsGOMO84ZMjXpuKNJmwHjrk5pNlNRNVZ/Iuq7cfolXdBLdl1B+MH05MWBC5RaWMeXMBKbERdL2cs/t3B76DRmL+fv6Zd7718cNvxCOYl8wFs6l6mWr02rOOY3r/cbCY0dVphu/AsZTNewpdSnOkqQiZeRyR2OCcdP1Z2esC/Kgz61FyF/yMwTEAzv5oKeYTGQS0qEf0rVeS9ORtHJ3wVo18sjEugvxlGz2EAlvXx24yY9p3HEPEWdpHtRfVlYkwGghoVtdTRAhCLm3pNut7/v2IC5/UWpSs2cqpx94i5aMXKPl9h3d8crWnd+56M1/7CP+WDciYOp8685+naMXvnrI1uH5n4HegKdAY7R57KVB21hR/MVLtSu111MC4ZtwupcwVQvgDG4UQ3wHPAm2BAmAlUOklMsKBnsAgtHcVugB3ONK2qhjQOngUaCalbHWW/B8FJkgprwQQQuQCtwIPCCEaAL5Syu1CiKuAFkAnIBDY4rC1GVAfbZMBASwRQnSTUnrcoQghmgKPA12klNlCiIrHbW8B86WU84QQtwNvAkOAacBMKeV8IcTdlfT0OY88RwGjAN5+9XnuGDG8qohX0IVFVzqOQhbmnlHWdmgXuqg4RGAIsqQQy/plWNYvA8DnyhFuT+BjI0JJz8l3/s/MKSAm3L1jXLxqI7cP7oEQguS4KBKjIzhyOpOt+46yavNu1mzdi9liocRkZuJbn/D63EHajF2My2Z9dDT2bM+np1UJGDpE2+AFKFu5ivLNmzHUrYstK6taeWtuofYkXa8Dmx1jfBSWDK1sytNy8ElwPe01xkdiycirVg+ALTMbfWwlmyPCsWX+uc3O9I7lt/a8fEyr1uDTtFG1eg0x0diyzryZ2LnqBTDEVdIbG+U2A/xnWDOyMUS7yqdiKW5lLGk5+CS4wn3iI7FkaEtifeIrhcdFYkmvVCf1OsKv6Mzu/uPxiY9yyhb/vhN9SCDlp7OwZObi3yyVorXbtRnihChKnPm4ruMZ7a+ycZouynUuuuhot+XQZ8O3XVtsaenY8zV9Zat/xdi8masM0nMwxlcq5/goLJnutlnSsjFWKg9jXCRWh/1Wh6wtp4Cin9bh31K7mbZmZFe5ftHYMs9+zm44BpjF3/1M6Yq1zmBZkIMIc5WFCI308Be6Wqn4DdfeLRSBwegbtcVss2HbvcElVFaK7fAu9A1bO4NqarM1O5eAbh3Jf/czSlesJWzk9R4yF1znHOQuWk39eU8AIG12Vj33Ma1G9KLF8B6EpcRyZOU2giu9+xocF0FxRr6HngqkXbL3m/W0HzPgLxkYx0aEkp7rqtuZudX45F82c/vAbg6fHElidDhH0rJonpqExWpj3LRP6H9JK3q1d9XjC/XJFZi++x7Td9rmU0F33uHmk2PDgknPc72akpFXRHRoULV6fti0j37t3ZdRx4RpshHBAfRoWY+dR9PoSkVddl3zautyUip+N2rveDrrst2GbdcG0OnxG/Ew1i2rse1c70wji/MQwa4ZYhEUhiypUgcqvZ5kP7oTegwHv0D08anoU1qgr9MMoTdoS6kDXTP8xmp8lyUtB2NCNKAtiTfGRbp8iEFPnVmPkrfoF0o27yXuAe0ewpqdjzE2wqkrsFV9p67zaR/Rt1xBtGOTQmNkKGUH3QeBlow84u4a4hx8nm+fatp/kpAu2jL00B5tsGbmYQjyd88jPZfwgV04/uScc7LZSaV+pDKm7QfRR4Qiy8wUrfqDgDaNKNno/lrGhfjkmvr6sn3HCOnXxanXr0V9qlJT/3YW9gAlaPfMf/yJrOIfjlpKXTPuE0JsA9ajzcTeDKySUmZJKcuBqlv5fSO1qZodQIaUcofUHvfsQlsWXVO+BK4UQhiB24EPKsUtllKapJTZaAP2DkAfx28LsBltNtvT22j0BBY40iOlrPAqndFmhgE+BCp2FukCfFopvIJzzlNKOVtK2U5K2e5iDYoBdNEJiIhY0BswtOnm3GirAhHlWr6kq5WqLe8q0ZbfiSCt0xbh0Rhadsay6RenbNPUJI6nZ3MyMxeL1coP67ZyWdsmbrrjosL4faf23lBOfhFH07KoFRPJ/cP7s2zGEyyd/hhT7ruJ9k3rMfkebdW8Ze8+9LVqoY+PA4MBv8t7Yl7725+eZ+nCReSMvIO88RMw/7oG/0ED8evWDduJMz/RLfptJxEDtPcco67pQd5P2s19/k8bibxa23wnsE0DbIWlWDLPPDAu370XY1Ii+oQ4bcfRTu0wrf5zmwGEnx8iwN957NexHZZDRz31GgwE9OnhFb0AxuREDImxYDAQdEV3SlauP4MmT8w79znTVqSvSv5PG4i8WgsPbNMAW1EJlsw8SrYdwC8lHp+kGITRQMTgruQvcw2qQi5tSdmhk1jScpyyAP6N6xAxuBsFK/4gqGMzyg5os98FyzYQMUy7VgGttXysZ7lW4Nr5s1JpOeubf69zq28AtoxMjE2bgK8vAD5t27ht2mXavh/fOgkYa8UijAZCr+xG0XL39le44nfChmobdvm3aoitqBRrVh7C3xedY2ZM+PsS1LU15v2abvPOfRhrJ2JI1GwOvOIySlat41yJfnYclsPHKZjvvgOu/eRBdJHxiPAYzV+07Iptj/ssUemUsZROGUPplDFYd6zDvGi2NigODAE/xwZIBh8M9Vpgr7TRUU1tDrl6AMJgoGTFWmf6qlxInfNNcfm/sD4dMB3Sdtw1+Plg9Pdl6/zl/PLip2TsOMquL3+l6TCtC4hvnYq5qJSSTM+BcVht12ZXqb1ak3uw2nf8vE7TuonuPnn9di5r474aIi4qlN8dO+HmFBRxNC2bWjERSCl55t2vqZsQzYj+7htoXahPrkAXpr1yo4uJwa9bN8qWr3DZXDuO45n5nMouwGK18eOmfVzWItVDR5HJzKYDJ+nRop4zzGS2UFJW7jxet+co9RwDB/uJA+iiKtXlVl2x7a5SlyePoXTyaEonj9bq8tfvaINiwPfau7FnnsSy2v1LDPaMY4iwGERIJOj0GBq0x3Z4u5sMAa6HEbrYOtpMX1kJlt8WUTZ3ImXvP4556XvYT+wBm8UpGz7wUgqXVfEPyyv7N4d/cPi35JfvxXzwJC005FIAACAASURBVFnvLqZ02wF8UxLwSYrFmBDlpsu0T/OV59s+suYtZXffBzk5eT5lx9II69XOmRbAkpVPxJWXON8vhvPrUwtWbsbXkW/E0EsRvj5VL7u2RNhux5KWc8H9SGWMMeH4piRirB1PYKfm+KbW8opPrqmvNx86gW+dBHzqJRF0aWv8HK8xVOZC+9QzkIJr8rA20BA4+meJFP981IzxBSKE6A70AjpLKUuFEKuAvWhLLs5ExdbC9krHFf9rfC0cdiwDBqMtVW5XObqqONqM7WQp5TvnoF5Uo6NaM86SZ4Wec83zvHjo6ZfYuGU7+fmFXD7kJu4aeTPDBvb903RlC2YRcNdz2icr1i/Dnn4cY5crALCsXYqx1SUY2vfUlrdZyin7wPW5Gb+RjyECg8Fmw/zlLDC5Pntg0OuZeOsQxk6eg91uZ0j3DtRLiuOLZdrN7rW9OzNqaC+enPU5wx5+FSklDwzvT3hI4NkNttkofGMa4VNfAZ0O0/dLsR49iv+gQQCYlixBFxFB5Ox3EIEBYJcEXn012SNuQZaWEjbpOXShIYiwMLBaCb73bjf19ec/wdGHZmDJyOPkC/Op+/Z4Eh++gdJdR8j+dDkABSs2EdqzLc3XztQ+LTHOtety3RnjCO7c1H3ZmM1OyQ8rSPh6Huj1SFMZYQ+OxbRKu2Eo/upbdJHhxM2fiS4wAKQkePgw0q69HV1YKNGvOHbN1usp/XEFZes2OvXmvjKdmOlTQK+jZMlSLIePETTsyprpBbJfnEH8Oy9qn85Z+BOWQ8cIuVZ7D7nwi+/QR4ZT6/Pp6IICkHZJ2E1DOD54FLKklJjJD6ML8EMXF03dP5ZQsmodvg21ZXDRN/Ul66MfKfhZK8Nma2ZhLzNzdNybznM6/uQcGnz8NOj05Hy+nLL9rp07IwZdSu6iX91k689/UntXTULKW+OxpOfik6A9nS/8eROhPdvRdM0s7CYzx8a7rlWdt8YT3KkZhogQmm14j7RXPyXn8+UkPnaLc5dSgIKprxHx2stafftuKdYjRwkYPBCA0sXfoIsIJ+rdSvXtmqvJuulWLLv3ULbyF6LnzkbabFj2H6B0ybeEPnif0/7Tz8yizrznEDodeV8uw3zgOOE3aO0v75OlFK/8g+Du7Wiwcg72MjMnH34DAENUGMmztNlLoddRsOQXildvdurNfvEt4mZp169o4Y9YDh0j+Brt+hV9qV2/xM/fQheoXb/Qm4dyYvCd+DRIIXhQb8z7D5P45UwAct+cq+m12zEvfhf/kU9p/mLjCuwZJzB01GaNrL+f+V1ZXXA4vtfeCzqd9hmb7Wux7d3k1kZqZPPAXlhOpVFrybsIBMU/rMK3YSrRN2k+8ELrXK2JI/Crm4CUkvKTWRybOJOIAZcQEBXC1R8+grTbKc7IY+kDMyk8lUNKj5bc8eurWEzl/DBhtvP0rvpgAj8+8i4lmQVc8fpofIL8EQIydx9n+eMfnLHcvIlBr2fiLYMY+/L72O2SIZe1pV6tWL5wLMu89vKOjBrSkyffWcCwR6chkTxwXV/CgwPZvO8o367ZQv2kOK59TGtD917bh97t8ZpPllYrha+/gSwurmSzjkev68nYt77CbrczuHMz6iVE8eXqbQBc060lAD9vPUDnxrXx9zU60+YUlTDuHW3garXbuaJdI7pUtGu7HfOiOfjf+bTjc02OutxJqy/W9Wd+r1hXpzHGtj2wpR3F/0Htk0TlSz/SIqWd8lWf4zvkPq2e7/4NmZuGobm2oZh1x68Y6rXB0KIb2O1IaznlS989Y17lqz7Hb/A9AOR/t4ayAyeIvLGfdn4f/0Dhz38Q3KMtjVe/4/hck1anA9s1JmJYT0x7jtLwe81n5C5YQd35z2CMicBuKqP2dO0NtYpP+tTEJ2d9sBT/RrWdaQGCOzWhPC2H5OfvvLA+1Wbn+BNzaPjp0/gmx5H25gISHrwWcPUjvslxmPYcq1k/Uons9xYRO+Fm6v/4NtJkJnvO117zyTX19RKo9+2b2EvLyHl3IbETRriVxYVcv7B+HUmedCeGiFDqz3uS0l1HKoqiK9qqTAvaPfpdwLkvA/mrULtSex3xZ++aKapHCDEYuENKOVAI0QjYivbe8EtAG6AQ+BnYJqW8x/GO8bdSygVCiDqO42YOXZXjjqINaCWwWUpZ+yw2tAVek1JeViXsG+BXKeV1jrBn0JY3O5dSO46bAZOAy6WUxUKIRMAipcykCo6l1AvRHgTkCCEiHMvIlwBfSik/FELcCgyWUg51hH8hpfxICDEWeEVKGeRYSn1OeVbGkn3Y6xXVGKUNVIruu9KreoPf1L7nWLZ5yZ9Inj9+bQaR3q271/XGrV4FwMbEoWcXPE/an9LeUT3e7nKv6gVI/mPFRdMLcKjZnz9UOR9Sd2o3mn/UGuJVvQDtTi5ic9Jgr+ttc2IxAGlde3hVb/wabffVnXW92/YAmh3+lsPNPT9VVFPq7viJ4keu8rreoCna9zQvls0Xq75NTb7pzwXPkwnHP/K6zsqUbfT8Bm5N8Ws/7KL6ZNOK2WcXvAD8Lx9F8UPe9fUAQa8spHTaGK/rDbh/FgBbaw/yuu5Wx5ZctDbi7f4UXH2qt21ud1L7VvvF8skXSy9ctLI4h41C/v+Un9zxtx/E+dRq/o8oywrUUuoL5wfAIITYjjbQW4+24dYzwDpgOdpS4QtCSpkDrBVC7BRCvHIGse2AVQixTQjxoCPdJrRB+ftVZDcA3znsnCSlPC2l/AltGfQ6IcQOYAFQ7feOpJS7gBeAXxzLxyu+XH8fcJujHG4GKj5eez9wtxBiIxBaSc8556lQKBQKhUKhUCgUfwVqKfUFIqU0A1dUE7UKz0EpFbtOO46Pos3WVhdXp9LxWT/FJKW0AG5TZkKIBLQHHlXX9O2XUo6qRsc0tI2y/hQp5Ty0nfkqhx1Fe/+4quwRtPePK3jpQvJUKBQKhUKhUCgUiouNGhj/i3B8TukFYJxUe7grFAqFQqFQKBT/TtStvtdRA+N/AEKI5rjv7AxgllJ2rBwgpZwPzK+aXkr5zHnkFQmsqCbqcsfyboVCoVAoFAqFQqH4V6EGxv8ApJQ7gLN9z9ibeeX8VXkpFAqFQqFQKBQKxd8BNTBWKBQKhUKhUCgUin8Sdtv/24J/HWpXaoVCoVAoFAqFQqFQ/KdRA2OFQqFQKBQKhUKhUPynEVL+7b8NrVAAqIqqUCgUCoVCobjYiP+3AedC+dE//vb3xj512v0jyrICNWOsUCgUCoVCoVAoFIr/NGrzLcU/gqL7rvS6zuA3vwXAkn3Yq3qNUXUBKHnqeq/qBQh87jOOtOztdb0p25YBMD/xJq/qHXHqIwB+T7jKq3oBOp7++qLpBSh5YYRX9QY+rn1JbUvyYK/qBWh9fDElj1/jdb2BL3wJQMFtvbyqN/T95QBsrzPQq3oBWhz9hh0p3tfb/Mg3WNL2eF2vMb4xwEWzeWPiUK/rbX9qIYvibvC63iHpn3hdZ2VKnrzW6zoDJ31xUX1y8QTv+4ugqYsxH/jN63p9619C+bHNXtfrU7sNACWTb/G67sCJ8y6aT15/EfqnTo7+yds2tz6+GLh4Pvli6QX4o9YQr+ptd3KRV/Up/lmogbFCoVAoFAqFQqFQ/JOw2//fFvzrUEupFQqFQqFQKBQKhULxn0YNjBUKhUKhUCgUCoVC8Z9GLaVWKBQKhUKhUCgUin8QUqql1N5GzRgrFAqFQqFQKBQKheI/jRoYKxQKhUKhUCgUCoXiP40aGCsUCoVCoVAoFAqF4j+NesdY8Y9B37gNfleNAp0Oy7qfKF++wC3e0LwjPv1vAinBbsP89Rxsh3cDYLxsEMbOfUGAZd2PWFYtOed8n3jxNVav3UBEeBiLPpp1fjbXa4lP/1tA6LBu/hnLr9Xnq0uoi9+o5zF/MQ3b7t+1QL8AfAePRhdTCwDzIlfe/pe0I+KRuxA6HUULl1Iw93M3fcY6SUQ9NwHfxvXInf4+hfO1stLHRhP9wsPoIyNA2ila8D2Fnyw86zm0f+5mEnu2wmYys/bB2eTuPOoh03X6WCJb1sVusZKz9TDrHpmLtNqc8S3XzsBuMnPowbco3eH53WjfpBjqzRyHISyIkp1HOHTvNKTFCkDtSSMJ69kGu8lM6f4TBLWsh91kBqD5yjdAQuneYxx+8C2k2XLOuirbEnfnlUTf0AukyyZ93eb4XnUP6A1IUzHYrEhzKWXvPul+7eJT8Lv1acwLZ2DbuxEAQ/s+GFt11+rbll+wbvzRKd9k9SxyPltGxttfeZRD4rN3EtqjLXaTmWPjp2HaqdmX/Mq9hFzeDmtOAXt73+eWJurWAQD43/catsyT6ONqg06H9Y8VWFZX/z1GXWIqfmNexPzZ69h2rXdFCB1+d72ELMzF/OFLzmBDs/b43XCX1vZWL8X8/Wdu+gytL8Fv6K0g7UibjbJPZ2I7sBMMRgInvo4wGEGvx/LHasyL5jvTNVz1DrmfLyNrpntbBkh4ehTBjrI4OWEapl2HEL5GUj9/CeFrROj1FCxdS8br2rdv4yfeRujAS7Uy3vUl2bO/JnPapx56458eRXD3ttjLNL1luw5VKhgd9Za8hiU9l2N3PAdA7LgbCe7dEQB9RBK//PgtL735DjabnWEDenPHjcPc9BcUFfPklOmcOJ2Or48Pkx6+h/p1a3Pk+CkmPPuKU+5kWgaTn3mMvoO17xhHj7marFme5XC+9qYuehW/xinOz3gYY8OxZOS56fRJiiH17fEYwoMo3XGYw/e52kjycyMJ7amV+5EHp1PqqIMt1r+Drdjk8XmQ7j+9QEijJKTdTu4fB9hw++tYCkvdZFJu70Pqnf0ISonj+yajKc8tcosPa1WXy757zuPcLwb6ei3xGXCb5pM3rcDy6+Jq5XSJqfiNegHzF69j26X5ZP9xb0F5GdJuB7uNslkTnfIX0yfrG7bGd/CdWvv7fRmWlZ6+A0CXVA//e1+m7KOp2LZr3yn2vfZe9E3aIYsLME119x1rNu1gyuxPsNvtXNWnGyOvGeAWX1hcwlNvzOVEeia+RiPP3n879eto/dFTb7zHLxu3EREawsK3n3fXu3ErU2bOx2a3c1W/Htxxvfs3dwuKinnq1Xc4kZaBr48Pz40bTf2UJGe8zWbn+nseIyYqghmTHq72XEHz0T69btT83dZfsKz/zr08khvhN+x+7AVZmt59m7CsXeyWHi6eT+5w9HNsRaXsuWHSGfu9+jPHoQ8LonTnEQ46+iq/eomkvnYPgc3rcmLKJ6TN0mwO7d7ambbZ5vnY8go59tB0Sjfv84q9AE22fUrWrK+87pOb7v6SrNlfk/mGp08+m159RAjGuEjspWVkvfM1WTMXED/xNoJ7dXCmT35pLCFdW2A3mTn64JtOnxXSvTXJz94Beh3Zny4jfYb2DWh9WBCpb0/AJymG8hOZHBr7CraCEgJb1af2lLsq1G4DngEWAsHAr5VMrgV8BDzgcTJ/NepzTV5HzRgr/hkIHX7XjKV01tOUvHgXhraXoYtLchOx7ttG6ZR7KX35Pso+mYbv8HsB0MXXxti5L6WvjqN0yr0YmnZARCecc9ZD+vdm1mvP/7mgh80Cnytvp+zDlzC9NR598y6I6MTq5frcgO3gNrdgnytuwXZgK6bp4zG9/TD2rFNahE5H5GP3knHXY5wcegeB/XpgrJvsltZWWETOlBkUzKvSudls5E59h1NDR3L6pvsIuX6QR9rKJPZsSUhKHIu6jmfdI+/RcfKt1codWfgbi7s9xDeXT0Tv50P9G7q7xW/rcjdHHp5FyuRR1aZPevxm0uZ8w7au92DNLyZ6+OUAhPZsg19KPNu63E3WFysJ69GGbV3u5vgUrePdecXD7Oj5AEKnI3Jw13PWVdkWY1wEsSMHOHU5y7/fCEzvPkHpK6OQpUXYju3FtvcPd8OFwKfnddgO73AFRSdibNUd0/vPYJrzBIb6rRARcc74PZffQ/igS/Gr715/Q3q0xa9OPLu7jeH4ozNIemGsMy7nyxUcGvGsR7kFdW5OWB9t0GaaPgF9rVTK5r2AadqD6Ft0QUTX8ixsocOn703YDmz1iDJc0h9ZUc8q4XfzvZS8/hjFj4/E2LEHugT3OmPdvZnip0ZR/PQYTHOn4n/bOEeEhZKXJ1D89GiKnx6NoVl79KlNnOn2976bsEHd8K3nXhbB3dvik5LAvu6jOfXYDBIdZSHNFg7f8DgHrriP/f3vI/iyNgS0bghA0dptzsFd7kffEXlT/2r1+tZJYH+P0ZyaOIPE58e6xUfdNhDzwZNuYVmzv+bgFdqNpLWkgBemzWbmlKdYMm863//8K4eOnnCTn/PRAhrVS2Hh3Gm8OPF+XnrrXQBSkhP56r03+Oq9N/hi9qsE+PvTs99AZ7rQM5TD+dgb3L0ttqISdjW8isPDHwcg4cHrqErS4yPImPMNO7rejbWghKhKbcQ3JYEdXe/i6CMzqT15tFu6fdc8ya4+45z/Yy9vhbTZ+SblVtZc9TxB9RKof98gj/xyN+zjt2tfpPRElkccOkHTJ4aTsWq7Z5y3EQKfgSMpm/8ipukVbeRMPvlGbAc924hp7rOUvf2w26D4ovpkocN36GhM7z5L6Sv3YGh9KSLWvZ5UyPkMuAXbvi1uwZY/VlA2x9N32Gx2Xpz5ITOffZBFb7/A0l9+59Bx97Y/54tvaVg3ia/emsQL4+5kyuxPnHGDenVl5rPjqqrFZrPzwlvv8/YLj7B4zlSWrvqNQ8fc29S7ny6mUWptvn7nZV54aCxTZs5zi/9o4VJSkqu5Lm7nK/DpM4KyL17FNHsi+iadEJGe/brt5H7K5j5F2dyn3AbFFenB+z458rpeAGyocx0H73uTumfo95Kr9FUxjnZozSvm6JPvOQfEAOh0pLx4p/OvNTOXI/dMdWv/Ne1DAPb3uTg+OecsPvmMem96EqRkf997KD92mohre+NbL4miNVvZ3+du13lf2pKdXcdy7JG3SZ48xlleyc+PZv/Nz7Grx71EDL4Uv/pafxh/9zAK125n56V3Ubh2O3F3aw83TXuPsbv/+Aq1/YB30CYQi4BWlX7HgK89ClPxr0ANjC8SQoijQogox3HxX5TnrUKIt84zTR0hxM6LZZO30NVugD0rDZmTATYr1s2rMTTv5C5UXuY69vFzzv7pYmthO7YXLGaw27Ed3ImxRedzzrtdq+aEhgSfv8216mHPTUfmZYLNhm3HbxgatfOQM3Tqh3X3BmRJoSvQ1x99ncZYN6/U/ttsUKbNwvg2a4jlxGmsp9LBaqXkh1UEdL/ETac9N5/yXfuRVqtbuC07l/K9BwGQpSbKDx9HHxN1xnNI6tuWQwvWAJC9+RA+oYH4x4R5yJ362TWoz956iID4CA+Z4s370YcGYowJ94gL6dqc3G/Xaem/XEl4P+1pcHjfDmQvWAWAX2oi9jIzxphw59N331rRoNeh8/fFkpF7zrqq2iIMenR+PqB3uUR7biYyPwvsNmy716Nv2AZr5dlVwNCuD9a9G92unS4yAdvpg2AtB2nHdnwvxna9nfHSYiXvm18J7dPBTVdonw7kfqVd79It+9GHBGJw2FeyYTe2fE83EnVzP+csh65WPezZpx31zYpt+1oMjaupb537Yd213r2+ASIkAkPDNlj+WOGRxp55GpmVBjYrlg2rMLbu4i5gdrU94eunrdqoGqc3IAwGdAm13coi/5vVhFS6MQMI6dOJ/K9/dpTFPvTBgRiitbKwl2r6hEHTJx152YtLKD+WpqXZtBdLRi4hvd31BvfuRJ5Dr2nrPq2MHXoNcZEE92hP7uc/uZ97scl5vGP3PpJr1SIpIQ6j0cgVPbvy89rf3eQPHTtBpzYtAKhbuxan0jPJzs13k1m/eTvdL7sUPa5VFQXfrK6xvcG9O5H3xXKnPKDV6yoEd2lO7nfajGL2lysJ76vlG9a3AzkLtDpYcpb2WkFc37YcfOd7pM1O3uaDICWBKXEecgU7j1F6IrtaHakj+3L6uw2UZxecMR9voatVD3tOFZ/cuL2HnKHTFVh3/Y4sLqxGiycX0yfrkutrNuc6+r6tv2Jo6u47AIxdB2Dbvg5Z7F6O9sO7kaWevmPn/sMkx8dQKy4Go9FAv24dWLnefVB9+PhpOrbUHmSlJMVzOjObnDxNf7tmDQkNDvLQu2PfQZIT4kiKj8VoNHDFZZ1Z+Zv7A8VDx0/SsXUzAOomJ3IqI4vsPK2NpGfl8OuGLQzr18NDd2V0CXWx52W4fPSe3zE0aHPWNNWlB+/7ZEt6jvN/wcotZ+33chx9VValvsqaU0DJtoNuq66CWtfDfCLT+T/vm18J7dkWW2FJje0tWLbB+d+akXvRfLI1I/e89Po1SKL8WBqWtByE3kDRmi2E9OlI8a9bwOaaKbVkan1/yeb9GEK0sg5sVR/z0TTKj2cgLVZyF69xPgAI69OBnC+1csqp5P/sZeWV9frhtobMSX0gBvcZZMW/CDUwVtQIIcRfshxfFxaJPd8122DPz0aERnrIGVp0JuDxmQSMfpqyT6ZpsmnHMKQ2g4BgMPpiaNIOEXbmwaC3EMERyAJXBykLcxEhEVVkwjE0bo914zK3cF14DLKkEJ+hY/EbOxmfwaPA6AuAPiYKW7qrLGyZ2Rhiz/98DAmx+Daqh3nH3jPKBMSFU3radQ6labkExJ35RlkY9NQd1pXTK6uf/Sk/nYNPnHsZGCKCsRWUODuk8rQcfOK0a+sTF4H5dLbzuDw9F5+4CCzpWkfY7MdXaLP1PWxFpRT8su2cdVW2xZKeS9rMxbTe+A5ttr7njJdFrvPG6As2G9JxIwWOa9ewLdbNP7udjz3rFPqkRuAfBAYf9KktEeEx7uWQloMx1r3+GuMiKU9z2WdJz8YY51nHK+ObkkBgB+3G1WfoGLBYXPYX5nq0ERESgaFJR6wb3OsbgM+A2yj/4SOo5vMPMtd1Q2bPzUKEV9P22nQh6MW5BDzwAqa5UytlqiPo2VmETFuAddcmbVl6JSzVlUVsJOWVr1V6jqssdDrqfz+NJps+pGjNFkxb9zvTWBxpwq/tTenWvR7lZ4yNxFK5jNNcehOeupO0l96vdmla7ISbAcgsKCE2MsQVHh1JZlaum2zD1Dos/1V7gLJjz37S0rPIyHIfFC79eQ29LusKNtcgyVL5HC/Q3gr52Ak303DtXADnw6AKDOHubcSS5qpnPnGRlFdq71p+jvYqJQ0+fZomS13X1j8+HNNp1/nrfAwUVPOqxZnwiwsnvn97jsxbfs5paoIIqeKTC3IQwdX55A5YN/5UNTkAfrc8jt+YlzC0u9wZdjF9sgiNROa76oDMz6m+XTfrhGXdD+ecV0ZOHrHRrnOPjYogM8d9yX2DlCRW/LYJgB37DpOWmUNGFZmqZGbnERftsi82OtIjTcO6tVm+RnvtZMfeg6RlZJPhaEcvz5zPg3fcgE539ttTERSOLHTVPVmUiwj27Jv0ifXwu30SvteOR0QlnjG9N32yb4o2c93kq0kEtqx33v1edfjERWIrdr2iEHljP8KHdkfn71tjewPbN3b+929R/6L45IhrelOyZe956TXGR+PfvJ5Tb+nmfR7pAQrXulZslTt8lk98hFtZlKfn4ON4YG+ICsOSqdVJS2YehshQp1xg6/oVhzuAMYD7kywYDnxO9YPmvx5p//v//mGogbEXEEIsEkJsEkLsEkJUv2ZGkxNCiFeEEDuFEDuEENc5wt8WQgxyHC8UQsx1HI8UQjzvOL5JCLFBCLFVCPGOEELvCL9NCLFfCPEL0OUMWVfkH+vQv83xq3ikrRdCzHHY/5MQwt8hf6cQYqND9ishRIAj/AMhxGtCiJXAFCFEqhBivUP2ucoz5EKIhxzh24UQzzrCAoUQ3zn07qwoh/NGevol6/Z1lL4wFtO7z+M74CYA7BknKV++gIC7J+E/9llsp46A3eaR1uuIasKq2OxzxS2U//SJ57no9OjiU7BuXEbZzIlQbsZ4qeM9LeGpWFZTFmc1zd+PmFefIueVmciS0rMInl9enV68lYzf95K5Yd8ZZTzTV1NQFTKV83ccSynRhwYCsP+WyWxpfQe6AF8ir+p27roq2aIPDSS8bwe2dhzLltZ3VGuzLrEeMjfNLcyn942U//y5x7WTOaexrPsWvxsexm/4BOyZx6vvHM6nHM6AMOjRh2qzNtatq9HXbXbW9D79b6X8R8/Br75hG2RJAfbTnu/BVUs1Zlk3r6X4sdspnf40fkNvqyRrp/jpMRSOux59SiN0ETGeiaue59najt3Ogf73s6fzbQS0bIBvA8ey00rXV1ptlG7a61nXqi1iSXDP9lizCyjbechTAMiY+qGWtbkUYfB1i6tare64YRiFRcUMG/kAH3/9HY3q10Wv1zvjLRYLq9ZuoGXThtXaUiN7hcvefV1uByBiYJVuoZp24GojnlEVcXuGTGR3vwnsv2kSAJGdGrnpanD/YJCQsWJbNUqqp/mkEeya9CnY/6p7zGpP0O2fT/9bKf/p42rbXtmcJymb+ShlH76IoWNfdLUdA4q/0idryt3++g6+A/N382p8EyqqnMfIawZQWFLKNfc+xaffLqdRajL6PxmwymqcQ9XiGXndIAqLS7h6zKN8svhHGtWrg0Gv55f1m4kIC6Fpg7rnYmw1mbvnbU8/SumMcZTNfRLrpmX4Dav0bu05pL9QnyyM2nzBsUnzqP/OeO/oFrjZnDb1Y6TVRuxdw6oInb+9ukB/5//aMx6pPl1NfbJN88nnpVdKCn9c79RrjIus9nyKfqnyyoOsXvG5NMmSLQcqDtsDE9FmjitzPeD5orTiX4PafMs73C6lzHUMKDcKIarfGQOuQns/oSUQ5ZBdDawGLgWWAIlAvEO+K/CZEKIxcB3QRUppEUK8DdwohFgGPAu0BQqAlYD7Wih33gR+kVIOdQysjkX6MQAAIABJREFUg4BwtKUhw6WUdwohvgCGoW0s8LWUcg6AY4A+Epju0NUA6CWltAkhvgWmSSk/FUKMqchMCNHHobsDmpdaIoToBkTD/9g77/Coiv5v37M1vSekEEroRWkBFUHpgqKAiI+gj70CokhRwYK9g0q1olgQRUWkNymCINKL9BJCem+bzZZ5/zjLbjYJ0jbvTx/nvq5c2T0z8zlzZme+c6aTJqW8weXP011XCVcnw4MA80bczs1XXed204VFefX2VsVxdB+6qFhEYAiytAjb5pXYNmujZKb+d3r1wNcWVUfsREgEsti751yXkIR5yGOae0AwhiZtsTodOFMPI4vycKZqU+zs+7dg7Kqt3XNkZqOPjXZr6GOicGTlct4Y9MRMfp6SJWsoW/1rNedmd/Wiye3aNLbcnccIiPc8Q0BcBJbMgmphAC4fPQhzZDB5G1Lov+KVGv2Y4iOrbQRkzyvSGrp6HTicmOIiqXBNi9YHB9B46uPYi0op3XmEwMsaYsvMJ7SrNlXVcigVaXeQv2QLwcnNyf1h/Vm1KtJzMcdHUVIlLqFdL8d6KhN7XpWpxcGu5xY69PGNsG2rMqof1xDzIG2jDhEQjKFxG6xOB45D27HvWo9913oAjN1uQVaUQxPPximmuEj39K8z2DJyMMVFcWZinDE2yj09/GzY0nMpXPobMff0x3l8P3S/BQJCoKxIy29VyoguoRHm/zzuinMIhqbtsDod6BKboG+ejH/TdmAwIcz+mIc86kmLSo1ZXUQ0suDs+c1xaA+6mDhEUIj3VFRLKfaDu9BFx3n5N9aYFrmY4qM40zwwxUZWSwtnUSklm/cQfG0HrIdSsGXk4N+uKQCnHn+HqHtuxJ5ZXdcY5xnJM8ZFYs/MI7Tf1YT06kRw9w4Iswl9UAB1pzxB6ujJXuFjwvzJyPY8e2Z2LtFR3iNBQYEBvPyU9gIupeS62x6kblwdt/uGLdtp0TSJYH8z6D1VsDE28qLiqw8NRhfoR4udX1O0dJOXf4CgK1p6fa9a3oxxnnxWkZ6LqVJ5N8Z5yuuZ/xH9tf7U5FkjyVy1E//4CBJv7Ups7/bYikopz/jrEcXKhLVpSMcPtHxmirjw5SoXiizyHm0VoZE12ORGmG89Y5PPlBEnjj+3evyWFuHYvxVd3cZA7dpkWZjrNcNJhEVWL9eJjfG7Y6zmHhiCvkUHrA6He9OwmqgTGe4epQXIzMkjOsJ7mUxQgD8vPX6fFg8p6XffOBIqPWeNulER1cpITIT3SG5QYAAvj33Yrdv3zlEkxEazdO0mftm8nQ1bd2KtsFFaZuGp16cxeean1e4ji71nYIngCGRJlbqp0vIqx9Hd0OdObSaPpaRa+Eu1yVF3Xk/k0N6YEqIp2bIPc2IdSnceAafEXDeaiguo92qiIj0XfUigV3xLdxzEv3Wji4qvO0x6LkWrthLavQMA0unEnJTgc5uc8tg7RN174wXp2jJyMMZHuXUDO7WidOs+AMIH9/CkRbynfJjitPDCaMBUyRaaYiPdM83sOQUYY8KxZeVjjAnHnlvjMo4/gVKgNXBmLUAbtHbTtrMkp+J/ADVi7BtGCSF2AZuBRLTGYE10AeZKKR1SykxgHVqv1AagqxCiJbAfyBRCxAFXAZuAnmiN361CiJ2u70nAFcBaKWW2lLICbXrHX9EDmAngisMZa3BcSnmmy20b0MD1ubUQYoMQYg9wO9CqktZ3Usozw65XAd+5Pn9dyU8f198OYDvQ3JU2e4BeQog3hBBdK8XDCynlh1LKZCllcj9DEbroeEREHdAbMLS/Bvse70pfRHleuHV1G4He6F5HKYK0trcIj8bQ5ips29b9dUr5AOfpo+giYhFh0aDXo7+sM/YD3vbUMmUUlimPYpnyKPb9W7Au+hTHgT+QJYXaS1yk9kz6pNY4s7SNUaz7DmKsl4AhIRYMBgL7dqNs3W/nHa+oSWOwHUuh6Iua+28Ofr6KRX0msqjPRFKWb6PRLdqmVlHtG2ErKsOSVb1h3HhoN+K7XcaGEdM5+NlKd/jKBLVviqOozD2FqTJFG/cS0V9b9x01pDv5y7VpdunTfsByOJW9vcdgOZyqrSXOykcXFACAo1h7BQjpchkW1yYkZ9MqWLGVqFu6VYuL9XQOQe2bovP3Xoupi6iDCI1C3+gyEGDfs8nL3TJ9jPvP/udWrMs+x3Fou+YYoL3ki5BIDM2SsW1a5A4njAbCb+zqta4LoHDl70QM1jokAto1xVFcir2GtKpMwYotBHXWOgmkpVRbx2v2A70B/eVXY6+yWZjlnRFY3tb+7Ps2Y134MY4/t2Jb8TWWNx/G8vYIrPOm4Di2F+t3U93h9DEJiKhY0BswduqGbYd3WuhiPJve6Oo3BoMRWVKECA4Ff9fLnNGEoWV77Ps8ZUAYDYTdeA1FVdKiaOUWwm7u4UqLZjiKy7Bn56OPCEHnejkUZhPBV7fFelT73XWhwZiTXJuNORyE3ngNRau8dYtXbSHcpevf1qOb+dYcDnS+h4Nd7+fUo29Ssmm3u1FsauCxK5e3ac/JkydJTc/EZrOxdM2vdO/svS6xqLgEm2tK+/eLV9KhTSuCAgPc7ktWb+D6ntcgbRaE3pPnLja+Jx94ieJftvFn22EUrdhMxO393P4Byg+lUJXiTXuJuEFr4EYN6U7+Cu2+BSu2EnmLlgcDK5URnb8ZXaA2cJLzrbZ0YMfoD0lf9geNH76eJiNv5MA732MrLMNag304Gys7Pc6Kjo+xouNjpC06eyPOVzhPH0UXGVfFJlcpI5NHuv/s+zZjXaSVEYxmbe8KAKMZfePLkZla2tamTXaeOowuKk7rnNIbMLTtimOfdz4pe/VB95999yasP3zwl41igFZNG3IyLYvUjGxsNjvL1v9OtyvaefkpKinD5to86fvl62nfqhlBAf41yblp3awRJ09nkJqehc1mZ+m63+h2VYcquqUe3aVr6HBZC4ICA3j8vqGs/no6y7+YylsTRtGpbStef2pkjfdxph1HF67ZaHR69C2uwH7Ye1xABHr63HVxSSB04FrKcSY8+MYm58xZwsF+ozn96uc4irV9CfyS4tAF+mEvKDlrvRfpqquiK9VVNVGy8wjmBE9DL/zGruBwUH7Ys/nfxdYhhphKHQxGAyG9OtWKTb5QW19+PA1Tg3hMjeoS3KUd5sZ1KVr5O0HXtif6Yc9IeaSrXg9srz2zLSuf0l2H8WsYhykxBmE0EDGgCwWuexes/J3IIVo6RQ7pToHL/pkSYyrvM1IfaAacqBTdofzdRoudjr//3z8MNWJ8iQghugG9gKuklGVCiLVUn3rh9l7TRSnlaSFEONoueOuBCOBWoERKWSy0+U2fSymfrhxOCDEQ36xzsFb67ADO1HyfAQOllLuEEHcD3Sr5K+XcCOA1KeUH1RyE6ABcD7wmhFghpfzrszqcTsrnzyJg+IvakRWbV+LMSMF4tfYSaNu4FGPbzhg69tA2qrJVUP7ZG+7gfvdNQAQGg8OB9btZYDmf6GuMe/51tu7YTUFBET0H3sHw+/7L4BuvO3dAp5OKxbPxu3OCdpzE9l+Q2akYkrUdK+1//PW6uorFszHfMhKhN+DMz8L64yxMXW4Eh5Pc16YRO/M10OkoXrAc29GTBA/pD0Dxd4vQR4YTP3c6usAApFMSesfNpA66H1PThgTf2JuKQ8eIn6cd/5Q/tXpv/BlOr95JQo82DNr4DnZLBZue+NDt1mPOWH4b9zGWzAKufP0eSlNz6LdwEgApS7ay+13PUUFtNs3AabFybLRnb7hmX0zk2NgZ2DLzOfXKFzSe+QSJ44dRuvc42XO1tClYvY2wnu3d4QvX7XJ/Bmi9/G2k3YkhNJDUt7UjhM5X60xcSnccJm/xb24td/ovn4Pf0PGIoFAcJ/Yhc05jaK9Vpu5N0c6C3+BRCP8gpNOBdfkc98sYQIs108idt5ryQ6eIvKMvALlfLqNozTZCuifTcsMs7aiNsZ6GaYOpYwi6qjWG8BBabfmE9MlzyZu3irx5q6j3ljbiZv7PKCpWfYPf3RNdx4P9gsxKxdBJ2/irpnXF54vlq6kEjnldK3sbluFMO4mpm5bfKtYuwpDcFVPn3tqRVhUVlM3UdnEXoREE3v8k6HQgBLat67Dv9DQYmq6aQf63q7AeTiHidi0t8r5aRvEvfxDcPZlm6z7UjvAYp+0XYIyJIPGdx0GnQ+h0FCz+leI12stkwvMP4CgqRRcZSsu931K+/7imO8yl+7VHt+naD5EWK6nj3zvns8eOvxtzkrY20RgYyoRRD/DQuBdwOB0M6teLxg3rMe8nbW3nfwb05VhKKhNefQ+9TkdSg0ReHO95sbeUW/lt2y6eH6PtvOooysAQoU07LFz86yXHt/iXP4h7/kFaHfzBPT055Tlt3XyTOc9wYtx0bJn5pL4yh6QZY0gYP4yyfcfJcZWRwtXbCO3Rgcs2ztSOa3pCy4PG6DAaf6JNsRSuaeFZrn0EOswYgSHAjytmP4ElNYc2b9zLric/5cqvxrPziQ8pzywg6b7raDKiP+aYMLqveZ3M1TvZOeajc6a9z3E6qVj0KX53TfTY5KxUDB1dZWTr2cuICArFPMw1KqvTY9/9q+ckgdq0yU4n1h8/xP+BSSB02Lauxpl5CsNVWj6xn2Ndsfn2MegbtUYEhhDwzCdUrNDe6w16PRMevp1HnnsHh9PJwN5daVw/gW+XaLbt1uu7c/xUGhMnf4ROr6NRYjwvPHavW3f8m7P4Y88BCopK6HXXEwy/fSBDm3TWdEfezcMTXsPhdDLoum40bpDIt4u0tL21f2+OpZxm4psz0el0NKqfwAtPnHUF2tmRTipWfoHfbeM0e7d7vWaj27ls9I5f0DfviLFdD6TTAfYKrD/NqB7+1jE+t8lBydoU+8tXv0tFZh7Hn/bUm5XrvZRXvqBJpboqy1UOjdFhtF76Fvpgf3BKYu/vz+5uozgx8WOaf/mM9vtFhWGsE0nJln1E3tHXJ3UIgNDrKFz0q89tcqt9lWzyhegCTZe+j7OsnJyPFmA9nELSN6+47RCAMT6K1r/Owllu5cQT72sXHU5Snv2Ipl89Dzo9ufNWUX5I60RIn/YDjWaNI+q2XlSczuHow28CENSpJXHDbz4j+yMwHKg8vfBWtPdWxf8w4kLXwSi8EUIMAO6XUt4ohGgO7ERr4H4GJEspc4QQJVLKICHEzcBDaAUrAm16xhVSygwhxGdoI7o9gEhgPjBfSjnaNZL8E9pU6iwhRATauWoVaKPU7YEiYA2wS0pZYxerEOIbYLOU8l3XVOpAVzwWSSlbu/yMBYKklJOEEDlASyAfWAKcllLe7YrrIinlfFeYxcAcKeU81/Tnya7n7QO8BPSUUpYIIRIAG1qHTJ6UstzVuL9bSjnwr9K5eFR/n2fU4Pe1UTxbznmuqzxPjFHa+qjS527zqS5A4IvfcLxN73N7vEAa7tJeWuYk3OFT3TtPfwnAlvibz+Hzwrki7Yda0wUofeVOn+oGTtTO791Rb8A5fF447VJ+onTiEJ/rBr6iTQQpvKeXT3VDZ2svgLsb3HgOnxfO5Sd+Zk9D3+tedvxnbOl/+lzXGKe9RNdWnLcmDPK5bsfTP7IgdpjPdQdmfH1uT5dA6bO3+lwz8KVva9Uml4z1vb0IevsnrIc3ndvjBWJu0pmKk9t9rmuqr+02XfraXT7XDnz681qzyZtroX660lU/+TrO7VK0o6FqyybXli7AH3X/8vXxgklOXQBnGcj6u2E9sO5v34gzN7/2H5GWZ1AjxpfOMuBhIcRu4CBaQ/Vs/Ig27XgX2kjveCllhsttA9BHSnlECHESrcG6AUBKuV8I8QywQgihQ2tcjpBSbhZCTAJ+A9LRpivrOTuPAR8KIe5DGxl+xBXubDwLbEE7s20PWmO8Jh4HvhRCjAEWo613Rkq5wrU++jfXph4lwB1AY+AtIYTT9SyP1KiqUCgUCoVCoVAoqvMP3PX5745qGF8iUkor0K8GpwaV/AS5/ktgnOuvqs4nwCeuzza00dzK7vOoYQ2xlHI2MPs845oJ1NTN2LqSn7crfZ6Ja01yFZ27q1w6DVwppZRCiNvwbFSAlPI9oOr8v6PA8vOJs0KhUCgUCoVCoVDUNqphrPAFHYBprrXQBcC95/CvUCgUCoVCoVAoFH8bVMP4fxAhxESg6oLD76SUNZ+hc4lIKTegbWOvUCgUCoVCoVAoahunmkrta1TD+H8QVwO4VhrBCoVCoVAoFAqFQvG/hjrHWKFQKBQKhUKhUCgU/2rUiLFCoVAoFAqFQqFQ/JNQu1L7HDVirFAoFAqFQqFQKBSKfzWqYaxQKBQKhUKhUCgUin81QjtaV6H426MyqkKhUCgUCoWithH/1xE4H6x7V/7t343NrXv/I9LyDGqNseIfQfn2hT7X9Gt/EwClz93mU93AF78BwJZzzKe6AMaoJHKuu9bnulHL1wGwNWGQT3U7nv4RgLTO3X2qCxC/6Zda0wU43qa3T3Ub7loJwI56A3yqC9Au5ada0wXI6unbPBezWstv+xvd4FNdgJZHF3OyfS+f69bfvoqyN+7xuW7Ak7MBai3Of9Qd6HPd5NQFTKp/u891J538yuealbGl/+lzTWNci1q1ydYD63yubW5+LaWv3Olz3cCJc7DMfd7nuv5DXwBgZ/2bfK7d9uTCWrOdm+Nv9rnulWk/AL6vR87Y+tqyybWlC/jcxiWnLvCpXq2ijmvyOWoqtUKhUCgUCoVCoVAo/tWohrFCoVAoFAqFQqFQKP7VqKnUCoVCoVAoFAqFQvEPQkrH/3UU/udQI8YKhUKhUCgUCoVCofhXoxrGCoVCoVAoFAqFQqH4V6OmUisUCoVCoVAoFArFPwmpdqX2NWrEWKFQKBQKhUKhUCgU/2rUiLHiH8PGnQd4Y85CnE4ng7p34r4BPbzci8ssTJg+l4ycAuwOJ3f1v5aB3Tq63R1OJ0MnvEdMRCjTxt/rvq5v3AbT9XeB0GHfvgbbhprPTNbFJ+H34MtYv30Px/4t2kW/AMwDHkIXUxcA64JZ5/08z7w6mfUbfyciPIwFX55/OABjcicCH34UoddRvnQxlm+/9nI3d++F/63DAJDlFkqmTsZx7CiBIx7Hr+8NICWOvBwqVq+k7IvZXmFNiTE0mjEGQ3gQZXuOcWzUe0ibHYB6L95HaI8OOC1Wjo+eStle7azmkG7tqPfifQidjuy5q8iY/oOXZuDQWwl99BHsqacBKPt5MeWbthD25BOIgECQTvJfeIWw8U9gbNqEog8+oXTutwDo6yUS8eJzbi19QhzFH3nibL6iI6GPjwS9nrKfF1PyxVyvexvqJxI28ckL1vXvnEzEk8MROh3FPy6l8NN53r9Bg0SiXhyLuUVj8qbOpmjOfE2nTjTRr4xHHxkB0knx/CUUff2jO1zL9bPI/WYlmTO+r/a7JrzwAKHdtfQ9OeY9LK70rffWo4T0TMaeW8iB3qM8cWzRgAbTxgJw+YF5ZM36gYx35/lEN/HVR9zfTV26EnT/g6DTUb5kMWXfVMlvPXsReJsrv1ksFL87Gfuxo+iiowl5aiK6cC0tLIt/xvKD93MHXtOB2GcfROh15M9bQe4H31WLf53nHiK4WzJOi5W08VMo33cUAF1wIPGvjcLctD5ISHvqXXcYv84diRg7HPQ6Sn5cStFn33hpGhokEjVpHKbmjSmYPpuiL1z3NRmJ/XgKwmTU8tTq9RTOmlMtTmfQNWyNqecw0Omw71qPfcsSb/fEZpgHj0IW5ABgP7QN+6aabcylxlkXFoIhJhqnxULR59/WeI/EF+93l+ETo9/3LsMv3A96HTlzV7rLcPzYYYRd1wmcEltOISeeeA8AvVFP/1fvo1mv9piC/ChKz+O74e+TvvdEtXve9OYDxF/WECEEucczWDBmFhVlVhpc2YLbPnqCglPZZ01fX/Prlu28Pu1jHA4ng2/ozf23D/ZyLywu4dk3pnIqLQOzycRL40fSJKk+x1NOM/aFt9z+UtMzGXnPUO4d1QK4eJuM0UToO+8jjFp+q9iwrppN/nX7Xt74aB5Op5Obe3fhvlv6ebkXl5bx9JRPycjOw+FwcNfAPgzsdTUAX/68mu9XbAApublPV/57k+e8bH3SZZj63KHVfTvXYfttUY1ppotriN/dz2P9cTqOA1sBMHTsg7FtNxBg27EO+9blbv8bD6fz5rLtOJ2SQe2TuLdry2qaW49n8tayHdidTsIDzHxyT0+3m8PpZNiHK4gJDmD6WE9dHfPIYLJm1mA3Jz1ASHfNPqSMfRfL3mMY46KoN+VxjNHhSKck9+vl5Mz+GQC/Fg1IfHU4huhwAFr++gG5X6/wmU0+Yzs7Hvkaa0oWRx57n7I9x6ppmxNjaDLzCfRhQZTtPc6RR7W61q9xAo0mjyTwsiROvfE16bO0M4ZDu7Vzh2297XMyZ8wn+5OffRZfAF2QP/7tW/rMJud/sxSAxms+uiitxI+ew79NMwSQ/+0KMp6fQXC/LkSPGuYOf6E2TR8WRKMZYzElxlBxKoujj7yFo7DUlR71z8juA5xAR7RBxO+ARoAD+Bl4qtqDKP4nUCPGin8EDqeTV2f/yIwn7+PHt8eybNNOjqZmevmZt2ITSQl1+O6NJ/jkuYd558ufsdntbvevlm4gKSGmmrap/72Uf/E6lmlj0F92NSI6oXoEhMDUZxiOI7u8w/a7C8fhnVimjsEyYzzO7NPn/UwDr+/NrMkvn7d/NzodQSMep+iZ8eQ/cBfm7j3R16vv5cWRmU7huFEUPHIvZV/NIeixsRg7XoE+Lp7cITdROP5xZFERxuROGJp7v7QkTryTzI9+Zk+XEdgLS4kaqr2whPZoj7lhPHu6DOfEkzOp/9pD7vjUf+VBDt/xEnu7jyJyYBf8mtT10jR3Skba7eQ/+wJZw+7Gv3dPwl9+noI3p5B9xz3kjBiNM6+AwilTKZnr/ULvSDlF9t0PaH/3PoQst1K+/lf3vUPHPkbumKc03V49MTTwTgtnUfGF6wKREx4lc/gEUgfdT2Df7hiT6nmHLyom943pFH4+3/v3cTjIe/sDTg+6j7Q7RhFy200YG3vi9GfPkYTf1BW/JolewUK6d8CvQRz7r3mYlKemk/iK52Ul97vVHL3zBaqS+OZIdMEBAKS+8DFR/73eZ7ppr3sagyFjn6Tg6fHk3XsX5h490devkt/S08kfPYq8B+6l9Ms5BD8x1p0WJbOmk3fvneSPfAT/AYO8w+p0xE16hJR7n+fIdY8QeuM1mBp7xz+oWzLmBvEc6fEA6ROnEvfiCLdb7HMPUrJ+G0f7PMzR/iOxHjnl1o148lGyHp1A2uD7tN+voffv5ywsJu/N6Z7G5RkqbGQ+NJb02x4ifehD+F/VEdNlLaqlEaDZhd7/xfrdFMo/noih5RWIyPhq3pynDlH+2fOUf/b8WRvFlxznR8ZrnQO33o/91GmCBno3ngBCe3TAr2Ece7s8wsknZ1DvtYfd96738kMc+u+L7Ov+KBEDurrLcMasH9nf+3H2XzeawtVbiXv8PwC0H9qDkNgITu8+xpQrR+GwObjhlXtqfLTlL37JrH4TmNn3aQrTcuh0Vx+3W8rWg8y6fgKzrp9Qc7r4EIfDwcvvfcDMN55j4edTWbJmA0dPnPLy89GX82neuCE/fvoerz79GK9P+xiAhvUS+P6Td/n+k3f59sN38DOb6dn1Si3QRdpkAGwVFI4fTcEj91HwyH3VbLLD4eTVD75m5vOjWDDtBZZu2MrRlDQv7W+WrKVRYhzz33uOT14Zy9uzv8Nms3P45Gm+X7GBr99+mu/ee471W3dzMs1VbwqBqe+dlH/zNpYPnkLf6kpEVPW8ixCYevwHx7E9nkvRCRjbdsMyexKWj57B0KQtIryOFl+nk9eW/MH026/lhxH9WLY3haNZhV6SRZYKXlu8jfeGduWHEdfz1pCrvdy/3nyIhlEhCJ0OY4cb3NfDb7oGcxX7Fty9A+aG8fx57UOceno6dV/W7Jt0OEh7+VMO9BzB4YHjiLrzenfYem88Stobc8CpTUPN/2mDT21ywfLNAJx45mNKdhwm6bUHq6crUG/if0n/6Gd2dRmJvaCEGFdda88v4cSzn7gbxADodCS95bm/PSef8P5dMDeIu+T4Vrb1kQ/e4jubfNMoIu66CeCitcxJdTna52H+7HAbAR1bYWqciPXQSVKHv+L2d6E2LW7EYIo27mZv1+EUbdxN7AhX55heR8P3R5+RbQV0A2yu728DzYF2wNVAdQP7f4HT+ff/+4ehGsa1gBBiQqXPYUKI4T7UbiCE2Ov6nCyEeN9X2rWFEOImIUSNvWtCiJLz0dh7JIXE2Cjq1onEaDDQ96q2rP1jn7cWgjKLFSklZeUVhAYFoNdpWTwzt4ANOw4wqPsV1bSdeRnI/CxwOHDs2YSheXI1P4Yr+2Lf/zuytMhz0eyPvkEL7Nt/0b47HFBedj6PA0By28sIDQk+b//uuDRrgSPtNM6MdLDbsa5dg+mqLl5+7Pv3IUu0pLUf2IcuKhrTVV0oX7Ucyi3YD+xHBAYhTGaQ0its8NWXkbd4EwA53/1C+HVamoVd14nc+dqzlm4/hD40EGNMOIHtmmA9kY41JRNps5P306+EX9fJS7Ns+Uqkw4EjIxPsdioOHkZardiPaD3DsqgIZ14etj8PQqXOjKqYk9vjOJ2m6QDGls2xp6bhSNPSwrJqDX5dvV+ynPkFF6wLYDuVhv10BtjtlC5bS0C3zt66eQVU7DuErKLryMmj4sAR7bnKLFQcS8Gvk6enX9rs5P+8gdA+3mkU2qcTed9r6Vu24xD6kEAMMdqIRunv+3EUVC8qfo0TKT+YAkDx2h0g8I1uUgIlWyqVL4MBZ7orv/2yBnPns+c32/596KKjXWmUh/3wYe25LRYcJ0+ii4p2h/Nv05Tpap7yAAAgAElEQVSKk2nYTmWAzU7hovUE97rSSzu415UU/LgGAMvOg+hCAjFEh6ML8iegY2sKvl2hebTZcRZrvf6m1s2wp6ZhP63FuXT5Wvy7Vc8XFfsPIu3Vj7uQlnIAhMEABkO1MnIGXVwSsiALWZgNTgf2P39H36RdjX7PxaXG2diovlYWsnJAb8CyeVs1P2F9OpE7fy2glWFDiKsMt9XKcEWlMhzWRyv3zhKL53n9/dxpEd0kAZ1Bx67vN1CaW0RxZh5BUWEExYRVu6+1kobBbEKeJT1rmz0HDlMvIY7E+FiMRiP9enRhzcYtXn6OnjzFle0vByCpfl1OZ2SRk1fg5Wfz9t0kJsQSH6t1tF6sTXZT7kofgwGh985vew8fp15sDHVjozEaDfTt2pFffvfuoBVCUGopd9V9VkKDAtHrdRxPTefypkn4m80Y9HqSWzdl9eYdAOjiG+HMy0IWaHnXsX8zhqbtq6WZIbkP9gNbveo+XWQ8jrQjYK8A6cSRcgBDsw5afE/nkRgRTN2IIIwGPde1rsfag94dxkv3nKRHi7rEhQUCEBHk53bLLCxjw+E0bm7fiIZNmyNL8txu+T9vILS3dx0e2vuKSvbtoNu+2bPy3aOlzlIL1iOpGOtEAmBOSkBW2LCeSNc0+l7pO5uclIC5fiwAhet3EdShqbuurEpIl8vIXfQbANnf/UJ4X+3+9txCSncd8SrnQe0aYy8o9qTFwg04SssJ7euxl76w9aE3dfOZTfZvmUTFcddvfxFagVe3o3zfUS0uZeUULlxLcK8rqTh6yqMLF2zTwvp0Ivc7LZ1yK73jhF7bDsufJypHLxdthLgMcL3oUQFsB7x7/xX/M6iGce1Ques7DPBZw7gyUso/pJSjzu3TtwghLmgKvpRyoZTy9Uu5Z1Z+EbGRnheumMhQMvO9e6Fvu64zx9Ky6DX8JW4Z/w7j7xyAztUwfnPOQkYPuwGdTlSPX2Gu53NRHiIkwstdBIdjaNER+9aVXtd14THI0iJMgx7B75HXMA14EIzmS3nM80IXGYUzO8v93ZmTjS4q6qz+/fregG3rFvRRrnA6HWEzPkYfF4/96GHsB/90+zWEB2tTihxaL58tPQdjrPYyYYqNpCLNk1a29FyMsRGYYiOoSMtxX69Iz3WHcWO1ah0HLoRejzCbiZjyJlGzPyDo9tvO69n9e/WgbOVq93d9dBSOTE9aOLKz0UefPS3OVxfAkeGZ3unIysFQ58J1DfF1MDdvjLPI+4WkIj3X/ZJ2BmNsJBXpnnS0ZeRUT8cqVGTkgtDydNgNndEHBfhE13IwhdDenpdEYTS6Pzuzz5Hf+t1Axe9bql3X1YnF0LgJ9j/3u68Z6kRiqxQ3e0ZOtfgb6kRiS8v28mOIjcSYGIcjr5D4N0fTcOH7xL06CuGvlT9DdBT2jEr5IisbfcxfP7N3ZHXEzZ1F3VXzKd+yjYq9B2r0JoLDkUWeF3dZnIcIqv4CrEtojN89L2AeMrrmUTkfxNlQJwZTiyaeOO/ZX82PscayGoEpLsIrj1Rk5GKK89jBhPG3c/nvHxM56BrS3taWKmTuP0lUo3iKM/MJS4wmvnVDrCVlhNSp/vwAA956kLF/zCCqcTy/f7bCfb1u+8Y8vPRVbv98/Hk/68WSlZ1HbCX7UCc6kqzsPC8/zRo1YNUGbcRvz5+HSM/IJjM7x8vP0jW/cn2Pru7vF2uTPQKaTY6ct4CKHX942eTM3ALqRHl+izqRYWTl5nvpDb2+O8dPpdPznnEMHvUCTz7wH3Q6HY3rJbB9/yEKikqwWK1s2LaXzBwtrAgORxZXqfuCvX87ERyOoVkH7NvXeF13Zp9Gn9gc/IPAYELfqA0iRMurWUUWYkMCPPEN8SeryOIV/mRuMUXlFdw3ezVDP1jOzzuPu93eWradx3u3RQgIj4xClnnq+cr10RmMsd72wZZR3baa6sbg3yqJsp0HASg/dJLQPle6bY8pLspnNtlyMAX/1o0AiOjfGXN8FBVpuZhivd8rDBHedW1Fei6mv9A2xUZSfjzdE5ecQvyb18cU58lnvrD1+qhwn9nk6NH/xZ6df9FaTks5xsRYt3235xVWCw9csE0zRIVhy9LiZcvKxxAZCoC5YTx4+qS2AzUZpTDgRmB1DW6K/wFUw/gSEUIsEEJsE0LsE0I8KIR4HfAXQuwUQnwFvA40cn1/yxVmnBBiqxBitxDiBde1BkKIP4UQH7m0Vggh/F1uHYQQu4QQvwEjKt27mxBikevzJCHEp0KItUKIY0KIUZX8PSuEOCCEWCmEmCuEGPsXz7NWCPGuEGKTEGKvEKJTJf0PhRArgDlCiC1CiFZVwnU4i+bdQohprs8NhRC/uZ7/pfNN55pGGATejdxNuw/RvH48q2Y8y7evj+a1z36kpKycddv3ExESRMuk8+zgq3IvU7+7qFjxdfVRI50eXVxD7FtXUj7zaaiwYuw64Hwf6eIR1Rv3nGUAxtimHebrbqD0kw/gTHo5nRQMvx/7vj3o6zdAX7/hObRd4jU4IeVZw+j8TJUj7e2u06GPjKRg0svkPjwKv2u7YOpQfbTCC4MBc5fOlK9Zd3Zdas4rF65bnQvVFf5+xLzzHLlvzURaK2oSrBriPPx4k/PFEvf0MH2QP9Lh8Iluyrj3ibrres+FqtOhzpbf2rbDv98NlHz0gXcM/PwJnfQiJTOmIssqzaqoKe9U5Sz5XRh0+LVqTP5XSzh+0yiclnKiHh7yl2HOG6eT9KEPk9r3NsytmmNs1OACAnvfyJl5EsvMsZTPfh7bttWYB52lL/NS4ywlZb9sdMdZH1NDw+ys96ipHHk+n37zK3Z3up/cH9cTc4+WL3Z8uw671cZNbzxA3+f+y6nth5Hy7OXkp3Ef8k6nEeQcOU2rG7VRo/S9J3i382PM6jeB3z9bXmM4XyJrSNCqSXL/sMEUFZcw+L7H+eqHxTRvkoRer3e722w21m78nT6VR/Mv2ia7cNnkvNuHYGjWwtsm1xhn7/tt3LGPZg0TWT37Lb5791le/WAuJWUWkhLjuOfmvjz4/BQemfQ+zRrUdc+iqpEqtzL1vp2KNfOq2QuZm4btt0X4DRuP39CxOLNSwOlwSZw7jR1OyZ9p+Uy7/Vpm3NGND9fv42ROEesPniY80I+W8Wcakedhu85WL7nQBfjRYNZTnH7xY/fsh5Rx7xN8bXtCXSOI0marWfsibaeprjaTQB/kj7PC7httAY4ij+2s8/Ag7HlFSIfT29NFxNfL1juqz0apHpfzs8mywoa5ecPqfs9Ty5QYS8XRU277HtyjU3W/NXEeNq3GqBh0BHV0L5vpAgwCelbyYgDmAu8D1ReN/18gnX//v38YqmF86dwrpewAJAOjgLcAi5SyrZTydrQF+kdd38cJIfoATYBOQFuggxDiGpdWE2C6lLIVUACc2RVkNjBKSnnVOeLSHLjOpf28EMIohEh26bQDbnbF81wESik7o410f1rpegdggJRyGPANcCuAECIOiJdSVp+7V533gJlSyo5Axl95dHU0/CGE+OP3PQfIyPVMZ8vKLSQmPMTL/09rt9KzU2uEENSLjSIhOoLjaVnsPHiCtdv30+/RV3ny/S/Zuu8IT0/zbIwiQj09kCIkAlns3RuvS0jCPOQx/EdPxdDyCsz970XfPBlZlIssysOZqk2bte/fgi6+wXkkwaXhzMlGF+1ZK62LisaZm1PNn75hEsETJgEQ+sZknHm5XuFEeAS2XTswdfRUNva8IvShgaDXTIMxLgpbpjaiUpGeiynek1bGuEhsmfmu656XcFNcJLbMPMwNYt3XQkY/ivDzJ2r2h+giwkGAPfU0zsIipNVK+aYtGJs1+cvn9rvqCmyHDuHM9/w+juxs9HU8z6SPjsaZk1tT8AvSBdDHeqY66mOicGRdgK5BT8zk5ylZsoay1b/iyPTeXMgUF4kty3ukypaRU6X335P2Z6Ns52HKD2lrJPN/2oCjsMQnutajpzl6xyT3d1nhadjros+S35KSCBkzjsLnJiCLKi050OsJmfQi5atXYf11g1cYe0YOxkpxM8RGYcvMre4nPtrLjz0zF1t6LraMHCy7tFGg4qUb8WvVWAuTlY0htlK+iInGkX1h+QJAlpRSvm0X/p071uxenO81w0QERyBLvKfdUlEONisAzmO7Qa/XRtqqcKlxPhP+TJz92l1WzY/tLGW1Ij3XK4+YYiOxZVTPI3kL1hM1tDcAD/78Msc27uOXyfP55oHJ+IUEYA7ypziroFq4M0inZO/Pm2nZT7M51hILFWVa2hz+ZddZw/mKOtGRZFQa/c3MziU6ynskLygwgJefGsX3n7zLaxMeJ7+gkLpxddzuG7Zsp0XTJKIiPDOYLsQmBz0+jqJJE5DFRdXcZWlJNZtcJzKczBzPb5GZW0B0hPd09Z9Wb6TnVe21ui8uhoQ6URxP1arXm3t34dspz/LZa+MICQ6kXrz2LLI4HxFcpe4rqVL3xTXEPGg4/iPewdCiI+a+d6F3Tbe271pP+SfPUf7Fq0hLCc58bRlKnZAAMio14DKLLEQH+3vp1gnxp3PjWPxNBsIDzXSoH83BzAJ2nsph3cHT9JuykKfm/8amPQc5UuxpzVSuj85gS8/1sg/G2Eq21aCnwaynyF+wjsJlv7n9WI+eJnXiDMr2aEt5rCczLtkmR915Pc2WTqHBtLEUrtBmA+Qu2KBpx0dSkemdtlXrWlNcJBV/YZer1r9589dgzy/Cetyz3twXtt6enu0zm1yyessladlzC7VNENHsuzkpsVp44IJtmj2nwD213RgTjj1Xm5VQkZ5L8Wb3tPIyYAlQucf+Q+Aw8C6K/1lUw/jSGSWE2AVsBhLRGrd/RR/X3w60qRrNK4U5LqXc6fq8DWgghAgFwqSUZ4azvvgL7cVSSquUMgfIAuqg9Xr9JKW0SCmL0XbTOxdzAaSU64EQIcSZWnihlPLMnKhvAdfwDLei7dh3Plx9Rv8cz4KU8kMpZbKUMvmpe28hJSOH1Kw8bHY7y37bybUdvDeNio0KY8terZGaW1DMifRs6sZE8tjQ61k5/RmWTp3AG6PuoGOrxrw20rOjoS4iFhEWDXo9+ss6Yz/g3b63TBmFZcqjWKY8in3/FqyLPsVx4A9kSSGyKBcRqW1+oU9qjTPr/DffuljsBw+gT6iLrk6sNtrZrQcVmzd6+dFFxxDy3EsUvTCBggfupGD4/Vg3bcCv7w2IwCAMzVsiLWUYW7TCfirFK2zxpr1E3KCtp40a0p38Fb8DULBiK5G3dAcgsH1THEVl2LLyKd15GHPDOEyJMQijgYgBXchfsRXLAY9u1qBbwekg/6lncBYVY2yUhDCbEGYz6HWY27XBfuLkXz63f+8eWFZ6T+mz/XkAQ90E9HFaWvj36kH5r5suKD1r0gUw1kvAkKDpBvbtRtm632oIXTNRk8ZgO5ZC0RfaLqfWfQfdbsJoIPzGrhSu/N0rTOHK34kYrKVvQLumOIpLsWd5v0xVpSI1C3NDLf/FPvYft86l6p6ZWubGbkcX68pv3Xtg3VQlv8XEEDrpJQpfewVHaqqXW/DYJ3GknMQyv/ouyZbdhzA1SMBYtw4YDYT2v4aS1d7TsItXbSFskLYDvX/bZjiLS7Fn5+PIyceeno2pobZZXmDnNliPaHmuYt9BDIkJGOJdv9913bCsO798oQsLRQRpax+F2YTfFe2xnUip0a8z/TgiPAYRGgU6PYYWnXAc2eHtKdDTgaeLa6iNkFiqr/W71DjbTqZq4Rsk4ndlBwxVNu4CKFjxO5G3dNOi1V7LC7asfEp3HcavShkucOWjM/kLtLV5Jdu0vPzJzZM4snYXbQZ3JalLawx+JspyiyipoWEcUd/TsGzWqz05R7WX+aBoTz5LaJN0Xs96KbRu1oSU1HRS0zOx2WwsXfMr3Tt7j0IVFZdgc40gfr94JR3atCIo0DM1eMnqDVzf8xqvMBdik4vfegXnaU8ZEaGhiEBXR4nJhKl9spdNbtWkASfTs0jNzMFms7Nsw1a6dWrjpR0bHcmW3dr069yCIk6ezqRubJT7O0B6di6rf9vO9ddonTzOtGPoIuq4866+5ZXYD3nnXcv0Me4/+59bsS77HMeh7ZpjgLY/hgiJxNAsGfs+zT62io8gJbeY0/kl2OwOlu9N4dpm3htadmuewI6UbOwOJ5YKO3tS80iKCmFUrzasGDOApaNv4vVbrsK/JIumjT35IvzGrhSt9LYPRasq27dmOIrL3Pat3puPYj2SSvbHP3mFMUSGUrbrsDZ1FsiZu+KSbXLOnCUc7Deao3dMotC1+VbCY0MoWL/TXVdWpWjjXiL7a+Md0UO6k798a43aACU7j+BXqSyG39wdU0I0+QvXX1R8K6dFZXI/XeAzm2yIidD2aYCL0rKdTMPcpB7GunUI7NIOfVhQtfDABdu0gpW/EzlES6fIId0pcL3jFK3bUXlXagNwLXBmTcrLQCjw+F8mqOIfjzqu6RIQQnQDegFXSSnLhBBrAb+/DKTN73hNSuk111AI0QCwVrrkAPxd/s93Ql3V8AZqnmh0Lqre78z3UvcFKU8LIXKFEJcD/wEeugT9c2LQ63n67oE88tpHOJ1OBnbrROPEWL5dqVXGt/a+igcH9eLZWfMYPP4dpJQ8PvR6wkMCz6ldsXg2fndO0I5b2f4LMjsVQ7J2pIX9j1XnDGu+ZSRCb8CZn4X1x1mYutx4Xs807vnX2bpjNwUFRfQceAfD7/svg2+87twBnQ5Kpr9L6Ktva8fnrFiC4+QJ/G7Qdn8sX7yQgNvvQgSHEjRS22FROhwUPvoQ5p59iJj3o3ZcU0421lUrsG3xbvClvjKHpBljSBg/jLJ9x8mZq6VB4epthPbowGUbZ2rHNT0xVQvgcJLyzEc0+/p50OnImbfaPYrpxuHEWVRE+MuTQEDZoqU4MjKJ+fYrQGJZvgrbgYPUWfAtIjAAnJKg/9xC1rC7kWVlCLMZc8cOFLwxuZpu4eT3iZzyJuh1lC1aiv34CQIGar9B2YKf0UWEE/3pBxemC+S+No3Yma+BTkfxguXYjp4keEh/AIq/W4Q+Mpz4udPRBQYgnZLQO24mddD9mJo2JPjG3lQcOkb8PO0YrvypnokXLdZMI9eVRpF39NXu9eUyitZsI6R7Mi03zNKO2hg71R2mwdQxBF3VGkN4CK22fEL65LnkzVtFeP+rEUbNjIf0TCbrgwW+0R3Qlag7PdPrit54lbA33kbodFiWuvJbf1d+W7SQwP/ehS4klODHXDt6OhzkD38IY+vL8O9zHfZjRwn/QNvdt/STj7x+v4wXZlLvs5cQOh0F81diPZxC+FBtw8/8uUspWbuVoG7JNF7zMc5yK2lPTnEHT3/hAxKmjEMYDVScyiBt/LtEPTAYHE7y3phKzPTXQaejZOEybMdOEjRY+/1Kvl+ELjKcuC9noAsMACkJHnYzabfchz46gqgXntRGcoSgbOU6LBuqv4wBIJ1UrPwK861jtCNv9mxA5qRhaNsNAPvOtRiadcTQrjs4HUi7jYqFZzmazRdxFhD/zYfacU1fzid8xL1E36HZlOwvl1O4RivDrX+dhbPcyokn3nffO+XZj2j61fOg05M7b5W7DNd9+k78kuKRUlKRms3Jp2cScUNnAqNC6Dn+VgIjQxj68RgK03L44ckZ7se5/bNxLBz/ESXZhQyc/DDmIH+EgIw/U1g8UTuOqOX1nUi+oxdOuwN7uY3axmDQM+GxB3ho3As4nA4G9etF44b1mPfTMgD+M6Avx1JSmfDqe+h1OpIaJPLi+JHu8JZyK79t28XzYx7xFr4Em6yLiCR4rFb/oBNY16/1sskGvZ4JDw7lkUnv4nA6GdjzahrXi+fbpVpf+a39ruWhW2/g2fdnc/OoSUgJj991M+GujR2feGMWhUWl2rM/NIwQV6cP0knF8jn4DR0POoF913pkzmkM7bUGg3tTybPgN3gUwj8I6XRgXT7HvfGkQa/jqes78MgX63BKJwPaJdE4JpTvtmqd1kM6NiYpOpTOjeO4deYyhBAMap9E4zrVN21zOp3Y/liCudsdABQs/pXyw6eIvN1l375aRtGaPwju3oEW6z9wHdek5enA5BZEDO6B5c8TNFuiDfClvfUFxb9sI+yma4i683q37YwdPth3NrmS7Qzvk0xFWi5HR09zh2v2xUSOjZ2BLTOflFe+oMnMJ0gcP4zSvcfJctW1xugwWi99C32wPzglsff3Z3e3UZyY+DHNv3xGS+fQQE48NoWwG7v6LL4ABd+uwJ6V5zubPPF9Eqc+TePlsy5Kq+60p2i08gOwO8j9dAHWwynEvjSC0Bs8nVN+TetdkE1Ln/YDjWaNI+q2XlSczuHow29qQQpLyfxoIUnaztQ70UaMF6NttDUROIA2oAUwDfi4WqZV/OMR/1e7Q/4vIIQYANwvpbxRCNEcrSD1BX4EYqSUNiFEJLBdSlnfFaYP8BLQU0pZIoRIQNsOPgBYJKVs7fI3FgiSUk4SQuwGhkspfxVCvAHcIKVs7WqYj5VS9hdCTAJKpJRvu8LvBfoD0cAHQGe0hvI24KMz/mp4prXAASnlw0KILmjTni+rqu/yOwK4Cmjnmv59tnS6G0iWUo4UQiwEvpVSfimEeAR4S0pZfV5hFcq3L/R5RvVrr720lD53fhs/nS+BL2pnj9pyfL8ExRiVRM511/pcN2q59pK1NWGQT3U7ntbO703r3N2nugDxm36pNV2A4216+1S34S5t87Yd9Xy/Dr1dyk+1pguQ1dO3eS5mtZbf9je64Rw+L5yWRxdzsn2vc3u8QOpvX0XZGzUfR3QpBDypNRJrK85/1B3oc93k1AVMqn+7z3UnnfzK55qVsaX/eW5PF4gxrkWt2mTrgb/e++BiMDe/ltJX7vS5buDEOVjmPu9zXf+h2jFDO+vf5HPtticX1prt3Bx/s891r0zTzuL1dZzP2Prassm1pQv43MYlpy6AixtU+v9O+dbv//aNOL+Og/8RaXkGNZX60lgGGFwN15fQplODtg5htxDiKyllLrDRtZHVW1LKFcDXwG9CiD3AfOBcZ/bcA0x3bb5lOYdfL6SUW4GFwC7gB+APoPAvA0G+EGITMAu47y/8zQduQ5tWfb48BowQQmxFm5aiUCgUCoVCoVAoFP+nqKnUl4CU0krNh3yvBZ6s5G9YZUcp5Xtom1BVpXUlP29X+rwNqLyoaJLr+lrXvZBSTqpyj9aVvr7tGnkOANYD75ztmVx8L6V8uorepKqepJSZnEceklJ+Bnzm+nwcbZT5DJd0jJNCoVAoFAqFQqFQXCqqYfzv4EMhREu09c+fSym3nyuAQqFQKBQKhUKh+JvyDzwO6e+Oahj/C6g6Yg0ghJiOtkN0Zd6TUna72PsIIe5BmypdmY1SyhE1+VcoFAqFQqFQKBSKvwOqYfwvpTYaq1LK2WhnLisUCoVCoVAoFArFPwbVMFYoFAqFQqFQKBSKfxJONZXa16hdqRUKhUKhUCgUCoVC8a9GNYwVCoVCoVAoFAqFQvGvRk2lVigUCoVCoVAoFIp/EmpXap8jpJT/13FQKM4HlVEVCoVCoVAoFLWN+L+OwPlQ/tvcv/27sd9VQ/8RaXkGNWKs+EeQcU03n2vGrl8LwPE2vX2q23DXSgByrrvWp7oAUcvXYcs55nNdY1QSAFsTBvlUt+PpHwHYm9Tfp7oArY8tqjVdgANNr/epbvNDSwDYnjjAp7oA7U/9xMbYW3yue3XGfKD20mJDLcS5a8Z8xjYY6nPdt0/M9bmtAI+9qK04b46/2ee6V6b9wM31b/K57g8nF/pcszJZPX1vk2NW165NzuzWzefaddau5URb3+flBjtXcqpjT5/rJm5dDcDaOkN8rt0t87tas8lbaqHsXZH2A+D7eqT9qZ+A2rPJtaULtffeovh3ohrGCoVCoVAoFAqFQvFPQu1K7XPU5lsKhUKhUCgUCoVCofhXoxrGCoVCoVAoFAqFQqH4V6MaxgqFQqFQKBQKhUKh+Fej1hgrFAqFQqFQKBQKxT8JtcbY56gRY4VCoVAoFAqFQqFQ/KtRDWOFQqFQKBQKhUKhUPyrUVOpFf8YTJ06ETJqJOj0WBYvpvSrr73c9fXqEfrUkxibNqH4408o+2ae2y3glsH49+8PAiyLFlP23Xy3m3/nZCKeHI7Q6Sj+cSmFn87z0jU2SCTqxbGYWzQmb+psiuZoYfV1ool+ZTz6yAiQTornL6Hoa+/z74zJnQh8+FGEXkf50sVYvvWOs7l7L/xvHQaALLdQMnUyjmNHwWgi9J33EUYj6PVUbFhH2Rezzzutnnl1Mus3/k5EeBgLvpzlvi5MAegDwrX7SXCW5iDt1mrhk6Y+TkCbxkibg9Kdhzn55Eyk3XHe99eHBdFo5hj396ZrPybvm2UU/ryeJitnYj12GgDLzoPIChtB3ZKR5VZSx71L+b6jWpj1n+AstSAdTnA4ODpgNAB1nrqH0P7XANBy73yyP/qB7Pe+pipxzz14Qboh/a4m9ul73eEjHhxC3offVdONeeYhgq7tiNNiJf2pyVj3H8XUMIH4d59y+zEmxpHz3hfkf/4T0ePvJajHFW63Vhs/IOerFWTO+L6adt0XHiCkRwekxcqJJ97Dslc7H7Xe248S2jMZe24hf/Ya5XnG0bcROawPAFednEtFZh4H7nub0j3Hq2mb68XQbNZoDGFBlO45xqGRU5E2OxHXdaTek7chnU5wODn27GyKfz9AnWGe80gb/foFugB/9zNdbFpEPfZfgnpe6XYz1QmnIjOfpJfvJaJnO5yWCg4+Nu2s8W8+azTGsCBK9hzjoCv+Zwhq24i2i1/1CjPg+bto0b0tFZYK5o2dyel9J6rpnmHgpLvpOORaJra6B4DoRvH8562HqNuqIUvf9tiE2rQXtRHnthun47BYOTp6GmV7qp+3axi0tcAAACAASURBVE6MocnMJ9CHBVG29zhHHn0PabMTOega4kcMBMBZVs7xpz6kbL8nLrO3zaEwt5A9m3bTvnsyVouVaWPf5dje6vcY+fZjtLqyNWVFpQBMHfseJ/YfZ8BDg7hmgHa2sN6gP+tz+hJTx04EjXgUdDrKlyym7JsqNrlnLwJvc9lki4XidydjP3YUXXQ0IU9NRBeu/X6WxT9j+aF6GT4bZ7PJFxz/Tp0IHjkS9Fo9WPa1d/z9evUiYOhQT/ynTMF+9GiNWv6dk4kYPxx0Okp+XErh7Op5OfIFLS/nT/PkZWEyEvvpZK1++n/snXd4FNXawH9nW3ovpFBC6E06gvQiXREVFRsoVkCQavfae0NF4Oq9Kur1KlwrIiBNkBqkJkAoSSjp2fS67Xx/zGazm92EBML99Dq/58mTnTnnvPPOO+95Z86cMjot5Ru3U7hsZY0OA/oSvGAWaDSUfb+Wkk//7SJX16oFoU8vxtCxLUXL/knJ5zVxNvr7L7CVlytDRC1WsqfNdKT12fIGx+cspdRDfPBuGUnnFQ+jC/an9Egqx2bVxIfgqzrT9vm7EDot5vwSDk7+GwBXfPUEAD1OrybzzS+bPCb3Tf0KU3Y+J+99vc6613bZfCUmJ6Zy2l73vNvGEv/WbPy6xXPu1X+RtVyJuUHDejrKdt33T8zZBSRPWOAi81L0BQgZ2ZOCTQeaPCb32fVek8gq2HoIn/hobBUmR1qXTUtIGjnXsW1oEUmbDxagC/Gn/EgKKXOWOGS1fG4GQSN6Y6uoInXee5Tb7RP35myCR/XBnFdUW7UpwDNAJ6AfsM9N+f9HpGz4c5lKw1B7jFX+HGg0BM6bS8GiR8i7cxreI0egbdXKJYssLqb43Xcp+7frzV3XujU+EydivP8BjHffg9eAAWibxzrSwx5/iOyZj3N+8j34jR2OPr6lS3lrcQnGV5dS9OlqXBOs5L+xgvTJM8i4fQ6Bt1zrWlajwX/WwxQ/uZiCe6fhNXwk2pauOluzMylaNIfCB++m/IuV+M9dqCSYTRQtnkfhgzMofHAG+j790HXs3GBzXTf+apa/9YLbfmmqwFKYjqUwHWtpLlr/CI/ljd9uI3HIbJJGzkXjbSD81lENPjZA9KzrKd6R6NguWr+DoGuGYoiLwXQmi9MT53B64hyKN+7BEBfDyRH3kf74+8Q8P9NFTuqtjyt57Y1XgLIdh8Ci3OSMX/xE2O3j8WrbwqWc/7A+jZZbdeosaGpCYuDEoRjauMr1G9oHQ1wsKVffQ9ZT7xL17GwATKnppE16SPmbPBdZUUnJL7vs+h4g9ZpZDhkFa3cSMmkw3u1cZQcO741X62iODn6AM48speVLDzrS8ldt4tQdz3q0dfGW/QDsajWV5Afeoc2r93nMF/fk7WSsWMP+qx7CUlhGs1tHAFC4/QgHRyzg0KhFnHz4A9q++SBoNMTOmewoa80vRppMjnO6WFvkf7SatGtrbNFy/hRCRvbEJz6afQMe4uTC5bStQ//Wdv332fWPsusPgEZD6ydvp2DrIceujsN6ENE6ileGzWP14x9yw4szPMoFaN4tHp9AX5d9FYWlfP/Mp2z9cI3LcS5bvGhinSPbxABwcOAsUhcvJ/5lz3Zt+cQdZH74I4cGzcZSWErkVOWFSNW5bI7e8BRHRs0n/e1VxL/2gEu556c9g7efN9GtY5g19H6WP7aU+1540NMhAFj50scsGP8wC8Y/TNpR5cH4+xXfOvZ9/urKOss2GRoNAXMepvCxxeTfPQ2vESPd7iPWzEwK5s0h/967Kft8JQHz7THZaqV0+VLy776TgtkP4jNpslvZ+qgrJjda/7lzKXzkEYzTpuE9wv0+aM3MpGDuXPJnzKBs5UoCFyyoU1boYw+RPetx0q+vw5eLSsh/bSlFK119WZrMZN27iIybHyDj5gfwuaoPXt06OeSGLJ5D7tzHyLrpbnxHj0DX2lVHW3EJhW++79Igdib3gQVk33Y/2dNm4n1VP8f+EwtX0P61ez2WiX/yNs6vWMPeAXOwFJYSbY8PukBf2r1yL0fufJWEofNJuvdNh55+HZTzrUrNuCwxOaH1zZye+Tat66h7LWrVvQh73bMUlHLmqX+QubzmJSQaDXEv1Zy7xVjMmYffaRJ9cz76wfG7YNOBJo3J1S8xmkqWITLEIasuWjxxJ9kf/siRQbOwFJURbrdr0IheeLWO4cigmaQ9soxWL9/vKJP39WZO3PacJ3GJwPXAtjoPqPI/hdow/gMghIgTQiR62P+REKKz/XeaECLc/rvU/j9GCLG6drk/GkKIPkKId+tIc5xXfeg7dcSano41MxMsFio3bcZ70ECXPLbCQizHk8Hq+gZN26ol5qNHoaoKrFZMBw/iPXiwI918LgNLehZYLJSt24rvsKtc5eYXYko6gbRYXPZb8/IxHT8FgCyvwJRyFm1kzanoOnTCmpGOLUvRuWrrZgwDBrnIsBxNQpaWKr+PJ6EJd2qoVlbYBekQWp3SxdtA+vToRlBggIeUGhlCiDrLF23e7/hddvAkhmjlvDQ+XsS9OZvOP71G5/VvEjy6n8fywWP6UXH8jGM7cOSVFK3Zhv+gHi75AkddSeG3mwGl91gb6IcuIqTec7OWllOVlglA+e/HMWfnE3B1f5c8FyNX4+9H1alzju3in7bhP2qASx7/kf0p+nYTAJWHktEE+KGtJdd3QHdMZ7OwZOQoOu44gHeXto50Q7MwCn7YTlAt2wWN7kf+f7YoZQ6cUHSOVGSX7jmKtbDUo97eHWoeZkv3n0QX6Is+MtgtX9DAruStURqoOV9vJXSscnxbeaUjj9bXC6QkoGdbKlOzHPsrE09gq6hynNPF2sJWVlFLK0nYmL7kfL0VgJJ69A8e2JVcu/7ZX28lbGyN/WJmjCPvpz0ub/u7jO7Nvm+2A3D2wCm8A3wJiHCXKzSCiY/fypqXXXveSo3FnDucgs1ppIRX1w6XLV40tc5R7Wse8kv3n0Ab5Ic+0r0OBA7qhtFu19xVWwix27V0XzLWIqWHt2T/CQzRYS7lSgpL8fH3ZavdZ08cSMYv0I8QD8doCIMmDbmoco1B17ETlvR0bPb7SNWWzXhdVXdMNh9NQhOhxGRbfj6WkycBpSfWeuaMa7y+AHXH5Iaj71jrPrh5M14DXe+D5iRn/Y869K+NV9cOWJx9eb0HXy5QfJlavgwgK5S4IXQ60OmQ9vuToUtHzOfSsaYrOpb/sgWfoR7kHk12qyOe8Blac37Fv59EF+iHwUN8CBnUldwfdwOQ9fWvhI/rC0Dk9YPIW7uHqvQ8xSZ5xQAE9mpL2fGzjvKXLybXX/fy7XUvz6nuWYxFlB065TJKy79nWyrt972m1rc2TRmTtQE+jn1NIatoV5JDVl0EDOxG/k87AbtdxygjtoLH9MO4WrFPWa3rUrrnKJbCEk/ijgHJdR5M5X8OtWH8B0ZKeY+U8mg96RlSyhv/mzoBCCEaNQRfSrlPSjnnwjnrRhMegTUn17Ftzc2t84ZfG0tqKobuVyACA8HLC6/+/dFERtbIynKSm5OHrtkF2+lu6GKa4dWxLVVHjtfoHBaOLbemIWHLy0UTXrds77ETMCfsqdmh0RD8wUeEffUdpgP7sCQfa7RenhAGX3TBzdEGRmEtza0/r05L2A1DKbK/AY+eeyMlO45wdMJikqc8RYunpqHx8XIrpw8PRuOld2zrwoKxZOahCw/B0KIZbX5cQusvX8arQxzmzDxHPnOWEV2U/QFcSuI+fY42379DyC1jamRHhWHOVPQOmXI15QeOo2/m+tCuiwq7JLkAlqw8N7n6ZuFYnPzFkp2Hvpa/BE4YSvFPW2uVq5FTvOV3zJlG9FGusg1RYZgyanQ2ZeZhqJXHEz6d4gBo+/ZMtEF+VGXm41WrEaMLDcBSXAZWZQXLqkwjhuhQR3rouH703L6ETp8/xql5H2CIDnXRRd8yBnN6jovMi7VF+Lw7Hb/PvPYVhugwqjKMTufdOP0NUaGEj+9H5qcbXMoENQul0EluUVY+QVGh1GbgtDEkbfydktxCt7TaaCPDL1u8aGqdvZ0eSAFMGUYMtWTpQgOUxq/drqZMo0efi5w6isItB9zPQ6clL6PGHsYsI6HNPPvsrQtv561173LXUzPQGVxvIQZvAz2H9qrzXJoKbXitmJx7gZg8bgKmvXvc9muaRaFr2w7LsTpvz5cFTUQEttwae9tyc9HWcx/0mTAB0969HtO0ke71t/aLmvqV0RDz1XJabF5F5e79mBIVX9ZGhGPNdqoj2bloIxohV0oi3n+NZiuX4Td5glvZqkwjXtGufqwPDcBSXK5MjwGqMmry+LaJQRfkR49vnqH3hldpNkV5AeMVFeoSdy5HTG791iy0QX6XVPdcdanRN/zWMQQM6eEhT+P1jZg2vkavIL8mjcnaWs8HlyrLnO+x8VojK8TVrubMPMd1rW1D5Zq7x9c/FTbbH//vT4baMP7joBNCfCqEOCyEWC2E8BVCbBVC9KmrgHNPsxBiuhDiGyHEOiHESSHEa075ZgghTtjlfSiEeL8emZ8IIZYLIbbby0x0kr9KCPEjsEEI8ZUQYnytcjfUIXOYEGKN/XeYEGKDEOKAEGIFUHe3pYsQD/sa2INqPXOWsn99SehbbxD6xmvKfCtr3fMyZCN6ZgGEjzeRbz6N8fVlyLJypwQPStchWt+9J15jJlD2jxU1O202CmfeQ/5tU9B16IS2VetG6VUX0lSOpfA81uJsNL719+60eul+SvYcpXSv0igPGtKDqFnX02XDW3Rc/QLCS48hto4HMw/nb6uoJHnQXZy+Zi6ZL36ET5d4RO2Gtd3+KVMWc/rah0m7+2+E3jER375d3I9hsVLx+zE3X/DYG94YubXK1Aj2lMUpj16H/8grKfn5t1rlagrmf/trHbLdhV/IF3M/+5nSXUcAMGUX0PqZaZ7L1WMPgPyf93Jg8FyO3/UaLR+5xS2/d5c2mM9k1JLpSeSFbZH3ds2Q2ei7x3pUrTHXM/75u0h9/nO3G7CnMrXtEhgZQvfxV7Ljk/UelPDARVwjNxF1xQuaWOcLXHN7pgvmCbyqK5FTR3L2xYYNdfZkjy9eW8lDI2ay+Nr5+AcHMPkB11tF31H9OL6vaV781U8jYnKPnviMm0Dphytc9gtvH4KeeY7SD95Dlpd7LvzfpA7/0/fogc/48ZSsWOExvWH+UQ82Gxk3P8D5MVMxdO2Avk2cXW7DdfRE9j1zyb7jAXLnPob/jZPQBLv3sru7sad6Y0/SagnoHs/h21/m8C0v0Gr+jfjERzdMz0uMyebsAlr+bXod5Rpp/1rZs1d8i0/HVvhf6TTF6iL1TRpUM02i9TPTmjgmX/g8L0lWberz60v0TZW/BuriW38cOgAzpJQ7hBD/BGZeqIAHegA9gSogWQjxHmAFngJ6ASXAZuBQnRIU4oChQBtgixCiehzoAOAKKWW+EGIycDOwVghhAEYCdU8wq+FvwG9SyueEEBMAzxNOACHEfdXpn984hRsnTnCkaSMisOXl1VXUjYqf1lLx01oA/O+9B6vTW3dtVE3DThsZjjXH6Fa+TnRaIt/6G6VrN1O+ybUBYMvLRRNR0zOtCY/AZnTXWds6Hv+HF1H05GJkSbFbuiwrxXzoAIa+noctXwiNdyAab+XhwlKcBTblpYC0VCK0ehCe34/FzLsJXVggafcsq9kpBKfve5XK066NpLi3ZuPXNR5TVj4n73wBc14htsqaxTEsxkJ00eGYM/Ow2ocrVSaexlpUik+3dpRtV3qj9FFhWLLzlTI5yn+rsYiSDbvw6d6e8oQkzFlGfHt0AODcvDcIu+tazPa81Zgz89BH1/Q0NFSuPrrGF3RR4e5ys/LQOfmLrlk4Fid/8R/Sh6qk01iNrj15hg5xLtv66DDM2a6yTZl5GGLCKasuEx3ulqea8GnjCZ96NQDlh5ThudlfbKTTZ4+h0WkxZbmWsxiL0QX6gVYDVhte0WGYsgrc5BbvPoZ3XDOspRUYYmrsZ80twHQ20yXvxdrCmeazriNn9Ta8Ymp6EAzRoVTV0t9cj/4B3ePpuEKZK149xPKx7Us4+VsiwU5yg6JCKc52PefYLnGExUXx6K/KXD29j4FHt77NK8Pm4Qlrdu5lixfz1r7MuUMpl6TzVXdczZVTRxAQEUzBedfRIIaYMEy1ZFnyi9EG1djVEB2GycnnfDu1Iv6NmRy//XksBcowzGbTxwLw5CdPY7VYCY+JQBltCGFRYRTkuPtsQY5yXIvJwuZVG5l032SX9EHXDOa3H7bRd9TFxbiGYq0dkyPqiMnx8QQuWEThY4uRxU4xWasl8JnnqNy0karftl9WXT1hqzVSShMRgdXDfVAXH0/gokUUPvKIq/5OWLNz3eqvNbcRvlytU0kZlfsO4TNQeYdvzclD28ypjjSLwJrXcLm2PCP+Uybhd914tKEhWLKyXdKVuu8pPvgitBqk1YZXTE2eqkwj5vxibOVV2MqrKNp9DP8urZSRNU517XLE5JwvfqHDyicQei3mRta92pgyjRic9NUG+FKRlIZvj/aU7jnaaH0detRabCpi8qBLjsnBA7sQNsbep2NvqIaN7YtxXcIly2o+cxLlx89iXJfg+Xxq2VXvZIPaNlSuuft9UOWvjdpj/MfhnJRyh/3358Cg+jLXwSYpZZGUshI4CrRCWUXvVyllvpTSDHhe7cKVr6WUNinlSSAF6Gjf/4uUsjqi/QyMEEJ4AeOAbVLK2hMIPTEE5fyQUv4E1BmVpJR/l1L2kVL2GZlnRNu8OdroKNDp8B45gqodOxtwOAVNsPLArImMxHvIECo3bnKk6VvGootV5PqNHUb5r7vqEuNG+DMLMKecpfgz99UsLcnH0cY2R9NMke01bASm3Ttc8mgiIgl8+nlKXn8RW/p5x34RFITw81c2DAYMvfpgOXeWi8FWWexYcMvllanWoGxL96Eu4VNHETSsJ6dnveXyRrXo1wNE3lXzgsK3i9KLnTb/fZJGz+fkncriMoUbEvDpWLPgSvGmvQRNHEJZQqJjgSt9i2YIgx7/AVcA4NOjA9aSciy5BQgfLzR+ylBQ4eOF/6CeVJ1Q5ixrg/wxxDdXBFutBE0cQslG1+GOxZv2EDx5RKPkVhw+gVdcjENG4IQhlG7a7SK3dPMegiYrC3l4d++ArbQMa26NCwdOHErxml9dyvgN7k3gmJrqLPQ6Qq4dTNEvrkMci37ZS+gNwxW79myPtaQMS47n6pH36VqOj53HqTufo3C9omPYuCsxZRdgKSnHnOPeGC3amUT4RGXOdORNw8hfrzxYeMdF1ejarTVCr6Nw22GlV6VaZy9Dk9hC3yrGZbtg4+8Y1+0l8qZhAAT0aoe1Dv0LdyYRYde/2U3DMNr1T+g3i4S+M0noO5Pc75T69fLguSRt2Eef65W1BFr2bEtlSbnb0ONjWw7wXN8HeWnQHF4aNAdzhanORjFAVVLyZYsXb49/7JJ13vnZL7w9/jF2f7GRrBM18cS/V3usxeWYPfhT8Y5Ewux2jZgynAK7XQ2x4bT/aDGn5iyhMqXmpUj2J+sAeGH6c5SXVjDM7rPte3agvKTc0Qh2xnne8ZWj+3M2uWb9Ad8AXzr378reDe5Dlpsay/Hj6GKbo4myx+ThI6jaWSsmR0YS9MzzFL38Itbz513SAhY+gvXsGSpWf33ZdfWEOTkZbfMa/b1HjKBqp+t9UBMZSdDzz1P80ktu+jtTlZSMrmUsuhi7L49puC9rQoLQBPgBSmzwubIX5lRlfQbT0ePoW8aitcv1vXo4Fdsadq8W3t4IXx9KV31Pzoy5WDIyqfytJu4E9m6HpaQck4f4ULAjiYhrlLUmom4aSp694ZS3LoGg/p0QWg0aHwOBvdpSfjKdkgOnXGLc5YjJoeOuxJxTUG/dC7XXvXCnuueJ0oOn8I6viZ+h1w1BFxJApVNdaoy+1ehqzX3OX5dwyTF5d+e72dFyKjtaTqVol9JoN65LaBJZlWeyHbLqomRnIqETlHnt4VOGU7BBua6FGxIIu1Gxj189MfFPhbT98f/+ZKg9xn8cao/nuJjxHc7f3bGiXN+GDVVumC5ljh1SVgohtgJjUHqOv7wE+RfGaqX4nSWEvPE6aDRUrP0ZS1oaPtdeC0DFDz+gCQ0l7O8rEH6+YJP43XgjeXdOQ5aXE/z8c2iCApEWC8Vvv+NYnATA+PL7RC17GTQaSr5bj/n0GQKmTASgZNUatGEhxHy5FI2fL9ImCbr9es5PvgdD+9YEXHM1phMpxHylrJBY8N4/a3S2WSld+g5BL72hfBpkw1qsZ9LwnqDoXPnTD/jeNg0REIT/bOXBVlqtFD10P5rQMAIWPq40IjWCqm1bMe9p+AP4or+9QsKBwxQWFjPyutuZOeMObrhmDBovPzReAYBESom1xPVtvL5ZCObsAuJeeYCq87l0/uEV5bzW7ibjna/JeGcVLZ+9my4b3wEhMJ3P4eS0F92On7n0G9ouX+jYDho7kIKv1qMPD6Hljo+RNonVWEj6onfwH9qL9ls+xFZZxfnFSi+YLjyYlsufBEBoNRT98Cul2+zznJ++D1txGZqwIDodWUXlsVSqTp4l5NZxiq7/+pnSLfsIGNanUXIDRl6Jxr9mXqbw9sJ06izBtygzBgr/vZayrQn4D+1L/MZ/YKuoIuuxt13y+13Vk6yn3nOxRbOnH0QYauZbX3HoM7KXfUPliXOE3670vuV9vo7izb8TNKIPXX5bjq2iijMLauTEvb+AgP5d0YUG0nXvP8h880uMX20k9vFpjpcTLR+9har0PE7OrinX6YvHOT1/GabsAtKe/4wOK+bR8tFbKEtMI/tfysuhsIn9iZwyFJvZgq3SRPL9byufbXr8Izp/oXzOpOibX5rEFpEL78LQumZF+NNPfowpK5/Qkb3os/t9bBVVnHj4A0d6ly8e56ST/h1XzKPVo7dQmphG1r82UR/Hthyg4/AePPrrO5grqvhqUc2Q0hkfL2bVIx9SXM9DUUBEEHN/eBFvfx/HcETh7X354sVl0rnH7mXYyio5Pa9mBk2Hz54gZeEHmLMLOPviZ7RbNp8Wi2+lLDGVnC83AtB83k3oQgIcK+pKi5XEcYsdMl759jUCQgIJDAng4/2fUZhbwPsLa9ZYfOKTp/lg8fsU5OTz8JIFBIYGIoQg9WgqKx6vucZXjunPoW0HqKpw/2xck2OzUvLeOwS/+gZCo6HiZ3tMnmiPyWt+wO+OaWgCgwiYa39BYrVSMPN+9F274TN6DJaU04Ss+AiAsn982OBD1xWTG4XVSsmSJYS8rtwHK3/+GWut+6D/tGloAgMJmFejf/7993uQZSP/lfdpZvfl0u/tvnyj3ZdXK74c/S/Fl5GSwNuuJ/36e9CGhxL+/GKE/f5UtmEbFdv3OOQWvPYeEe++itBqKP3hZywpZ/C7XpFb9s0aNGEhNPt0mUOu/y03kHXz3WiCgwh/TVk5Wei0lK3bRMnH/yLoAeVzZO3ffIDkuUsdp9Dti8dInr8cU3YBKS98TucV82j96FRKjqSS+S9l8cXyk+nkbz5Iny1vgrSR+cUmyo4rjfjK9Dx8WjXDu31LrKXl+PXsgH8/ZWpNU8Tk5o/ciik9j9MPLXGUc6575178jLZOdS/XXvf0EcF0/fl1tAE+SJsk+p6JHB42h/S3V9HmbWX1f11YMLkfr8HQvBnht49tEn0BTj/9MeacwiaLyaZMZbRAU8mSFqtDVjXebWLofforzr/6Bdl//4HzL64k/oMFxC6+lfKkVPLsdi3a9DtBI3rTbccy5XNN82vsE790PgEDuqALDazeNQP4BzAZeA+IAH4CDqI896r8jyIaOz9KpekRQsQBqcBVUspdQogPgePANcBCKeU+IUQa0EdKmSeEKJVS+tvLrZFSdhVCTLenz7bLXAO8AZwEdqAMsS4BNgFHqvN50OUTIBKYCLQGfgXaArc4y7fnnQDcA/QB2kgpTW4ClXzD7Ocx0b46dY6U8gUhxDhgLRAhpax3XHTWkGFN7qhR27YCkNr96iaV2/rQLwDkjRnapHIBwtf/ijnP/XuIl4o+PB6AhNjJF8jZOPqmK99pTYyf2KRyAbqmrLlscgGOtx9/gZyNo+MJZSj//haTmlQuQK9z37MjqunX4RuYpSx6f7lssf0y6Dw4azUL46Y2udw30r5s8lgBNfHicum8O+b6JpfbP+Mbrm91bZPL/ebMDxfOdAnkjGz6mBy56fLG5Oxhw5pcdrOtW0nr0fS+HHfwF871HXnhjI2kRYLSSNrabEqTyx6WveqyxeQ9l6HuXZnxDdD095Fe55RPQ12umHy55MJle265mE6l/zoVWz76wzfifIbfU68thRBjgSWAFvhISvlKrfRFwG32TR3KN6Uj7NM601DaNlbAIqWsc12mhqL2GP9xOAZMsy9IdRJYhtIwviSklOlCiJeAPUAGyhBrty+Y1yIZpUHcDHjA3jvsKd8GYCXwQ12NYg88C3wphNhvP8bFjQ9WUVFRUVFRUVFR+avyJ1z12RkhhBZYClwNnAcShBA/OH+RR0r5OvC6Pf81wDynaZ0Awy/UudYY1IbxHwApZRrQ2UPSMKc8cU6//Z3KdbX//gT4xCmPc1fav6SUf7d/ZulblAZtfeyQUrpMtKst377PDFzwWwBSyq3AVvtvIzDaKbnuCX0qKioqKioqKioqKv+L9ANOSSlTAIQQ/wYmoXTieWIqjZu62WjUxbf+GjwjhDgIJKIM2f7u/1kfFRUVFRUVFRUVFZW/LrHAOaft8/Z9bgghfIGxgPPqlRLlE7K/279kc8moPcZ/AaSUC2vvE0I8AdSesLNKSjn9Yo8jhBgDvFprd6qUsmkngKioqKioqKioqKj8lfkTrPrs/OlVO3+XUv69OtlDkbrmTV+DMqLVeRj1QCllhhAiEvhFqHxuMAAAIABJREFUCHFcSrntUvRVG8Z/UaSULwLuywlfmsz1wPqmlKmioqKioqKioqKi8ufD3gj+ex3J54EWTtvNUdZD8sQt1BpGLaXMsP/PEUJ8izI0+5IaxupQahUVFRUVFRUVFRUVFZX/JglAOyFEayGEAaXx6/Z5AiFEEDAU+N5pn58QIqD6N8r6RYmXqpDaY6yioqKioqKioqKioqLyX0NKaRFCzEYZbaoF/imlTBJCPGBPX27POhnYIKUscyreDPjW/tUcHcpCw+suVSe1YayioqKioqKioqKiovJn4k/+uSYAKeVaYG2tfctrbX+C+5dxUoDuTa2POpRaRUVFRUVFRUVFRUVF5S+NkLKuxb9UVP5QqI6qoqKioqKioqJyufG0WvIfjooNH/zhn419Rs/8U9iyGnUotcqfgoTYpv/iU9/0bwFYGXt7k8q9M/1z4PLpfDltYc5LaVK5+vB4ALZF1f4y2KUzJGvVZZMLsCfm+iaVe2XGN8Dl84t9za9rcrl9ziufPN8edWOTyh2ctRrgsul8uWy8vEXTxgqAB879OePF5YxDl4s/oy0uVx35pInvewDT0z/nx6ipTS73mixlIdo/W7y4nDG5qXW+3P72Z7TFn4I/weea/myoQ6lVVFRUVFRUVFRUVFRU/tKoDWMVFRUVFRUVFRUVFRWVvzTqUGoVFRUVFRUVFRUVFZU/E/8Dq1L/0VB7jFVUVFRUVFRUVFRUVFT+0qgNYxUVFRUVFRUVFRUVFZW/NOpQahUVFRUVFRUVFRUVlT8T6lDqJkftMVZRUVFRUVFRUVFRUVH5S6M2jFVUVFRUVFRUVFRUVFT+0qhDqVX+iAhgCTAeKAeme8pkaBFJmw8WoAvxp/xICilzliDNFgBaPjeDoBG9sVVUkTrvPcoTUwCIe3M2waP6YM4rcpHVamI/us+/nqB2Mayd8DfibxxE7IgeWCuq2DHv7+Qnprkdf9Kvr+HfKhJptZH56xG23vcu0mK9ZB0Dh/Uk7o1Z6MMCsRSUYM7K5+zf/klpwjEAou6fRIunp3Og6520fG4Gvt3bIjQatAG+WIxFSJvk6IRFyCrzBQ2tDfanzbIFTpbXKB+M1+jQhTQHqyLDZq7CVpbHky+9xbYdewkNCea7z5dfUH41fXe9h7WiihNzl1J6JNUt3btlJB2XP4w+2J+SI6kkz37PYScA/x5t6PnTSxy7/23y1ux27B909l9gkxTuTCLprtfdzvli5QJ02/wOQq9FaLXYyis5Pe99yo+kuOnu1SKStsvmowv2pywxldMPKdfYu20snVY9hz4yGHNOQZ22uRgfaffF0wQNugJps5H+xr8dsuI/WIh3m1hFbstmaAx6KlPSSZv3rot/tXz2HtBqyPvyF7KWfgNA8yenETSqL9JsoepMFmnz33PIvSr1C0xZ+ViKy0l97jOKdiTWnH/LSDoun4c+2J/SIykOG4cM70H883eh9fXCEBXK8fveIm/NbgwxYY6yPY58hrTZMOcUNEhHbbA/bT5YiKFFJKZzOZx+8HWsRWW0+ehRgob3BikBCBjYjZIdRwDosOp59M1CwGrD0DwCc24h5YdOXVK8GPjsHbSdNACDvw+lmfmk/pzA7pf+7ZJn5LsPEnFFPDaLhZyDKWx79J/Y7PFh4LN30HpsH/yiQ5vUL+LenE3opEEIrYbKU+ku8iLvGk/kXePBYqVk7zF8u7RulOwuW97Fp00M0uwa42Lm30zErVdjyS9G6HWg1SA04pJj8uWiKWNys7vHK7bZ8BbaQD+sxWVUJJ8lYGA3dEH+2CqqMGXk4dOpFUljF1CRlOaiS+CwnrR8bgZCoyH3y41kLf3GLSa3fOVBAgddgbRY8WoR6biupiwj3nHRDa4jhuaRdN36HpWnMwAY8Mpd7Hr0Y/o9dwdtbhiI3s8bq8XKF21nuNls8HsPEt49HpvZQt7BFHY+8k+kxUpQm2gGvn0fYV3j2P/qKpcyXV6YRrORPbBWmDg4dxlFR9Lc5MbdPZr4e8fh1zqK9Z3vw5RfAkCnJ6fS+t5xCAGV2YUer2OL5+5xXKuGxI6QCVcRM/8WvNs1J//HHfh1b4utospx/aqpvlbW4vJG+UngsJ60WbYArZ83ZmOJi67VcVkfFYou0A9ptXH8ukcbrnP7FpgzjViKSmvsW0vnE9NfJPbhm+vVF41SN6XFSu6XG/GOj3Grey2eu4fwm0citFqq0nPRGPRYi8s4//LKemOyd/sWaAP9sOQVkvvFBsoPnyb2sTsRBqWZEXBVN4LHXknQiN7oI0Kw5BdjLS4DIPP9/xC7cGqdsn27t0Vj0FN1NpvUue+gCwkg9rE7HToHDOxG1dls2nywAJ9OrZBWK6az2SAheeqzxMy9sc56Xbv+OfEQMBuwAD8Bi4EwYDXQF/jEnv7/i1SHUjc1ao9xAxFCPCOEWHiBPA8IIe6sL08Dj1Vq/x8jhFh9qfL+GzTEPo1gHNDO/ncfsMxTphZP3En2hz9yZNAsLEVlhE8dCUDQiF54tY7hyKCZpD2yjFYv3+8ok/f1Zk7c9pybrMLj59l67xKydycT0bcdga2j+G7QAnY98g+ufHm6W/7YEd0xl1XyRdx0Nkx5kYi+7Wl367BL11GjodWL93HytufY3/5WLMYiMpasIu6NmQ6ZgUO6U3U+BwDjt9tIHD4HW0UVZUdOk/3JWo5Pecrt4bUuomddT/FvRxzbGp/gmkSrBUthOpbCdGxleQBcN/5qlr/1QoNkO5Mw4CFOLlxB21fv9Zje+snbSF+xhoSr5mApLCXq1hE1iRoN8U/eTsHWg45dkTcOAWBn++kcuv4ZAnq2JfK6gZcs1xBV01A5+8JKtP6+pL+zitTFy2n98n0edW/xxB1kfvgjhwbNxlJYSoT9Gvt2jafqbDYZ7/4H45pdddrmYnzEt2NLTs54hcqUTMKuG+SQlTLzDY6OmUf6q59jLSgh871VnHnkA1q+/ICjbMsX7ufEHc+RNPwhQicNxrtdcwCKtx0iaeQcjl79MJUpGbR6rcbnjt/7FuaCUk7MfZ8O7z9Uy8a3k7FiDfuueghLYZliY42GNi/fQ9LtL1ORmoW1rBJDtNIgdn55VHbkNNaiUjLfW90gHaNn3UDxjsMkDp5J8Y7DRM26gaARvdGFBXHkqvtIvulJAOKXzHXRMWX221QknyVtwVKOXPXgJcWLlsO7E9mzLcajZ/nx1leoLCjh4Iq1btf15Lc7+fewRXw96jG03gY6Th3mKB8UH0VRahbZv5/05BLAxcW3ilPnKU9MoTIlk7RHasJmwFVdCR7Tj6RRD5M4Yi76yJBGyQ4a0QtbaQVHxy/GlJXvpmv2hz+SNHo+FclnyXjj300Sky8XTRmTTz/4JgBJo+dTsHYXBWt3Y/x2G4d6zeD3NjdT9OtBCn9JoOpcjluj2CH39udJHD6HsOsG4d2uuVtMDhzcncRBD5L+8mdgkxwdM4+j4xbg3aZ5g+tINVVpWRwdMw+AXY9+TOyI7gS2jmLjHa+zecY7aA16jzZL+XYn3w5ZxPcjFV9ub7/XVRWWseepz0is5f+RI3vgHx/F5gHzOLTwQ7q96t7YBsjfe4JdN71I+blcJ7sIYm8YxG/jn2Jtm7uQNulWLmhEb7xbR5M46MEGx7eK5LOcuvcVKpLP4hUb7ihbff2SRs8nZc47jmvVKD+xX8u0R5Zx7NrH0AX6utpv5hukv/o55YdPkf3Pn8j7z5YG65z9jx+xFpZy6p6XHfp60jliyoj69R0yG41Bh6WozOFvxTuPuNU979bRHOgwleSbnsRaXKb49brd9cfknUewVZrJ+XQt+Wt3ETppMBp/H07d9QJHRymxOH75Isc1q0xJx1Ze4fDl2Edur1O2KctI2f5kMt75irLE07R8+QHM+cWcuqvmOSR+yVzH9So7cJLiXw+R89l6kkbPx697m/rrda3658Qk4AqgC/CGfV8l8BTQVM+6Kn9A1IZxEyKlXC6lXNmE8jKklDc2lbw/KkLB2RcnASsBCewGgvWRIW7lAgZ2I/+nnQDkrdpCyJgrAQge0w/j6i0AlO0/gTbIj+rypXuOYikscZNVdCqD4tOZADTr34nTq39T5O4/jSHID5/IYJf8Lcb05uiKnx15pE0S2Cb6knX069mOqrRMKpLPIs0W8r//jaBhPRRL2Dn34krHdtHm/QQN7UHFsTMU/3oQQ3Q41oISNF564t6cTeefXqPz+jcJHt3Pg+Xteqza4tjWGHw95qumT49uBAUG1JunLkr2n0QX6Iehli0Bggd2JdfeY5v99a+Eje3rSIudMZbcn3Zjyit27AsZ1l3R19tAyaHTaAx6bJWmS5brTMjYfphyCjBn51Nay4+cCRzUjXx7wzdv1RZCxiq2DhzQheyP1yItVkzpeXXa5WJ8pOL4WSqOnwEg//vf3M97dD+0AT7kf7+dsv0n0AXay/ZQ/Mt0NtvhX8GjleMVbzsIVpv9eMn4dmntkJe/8Xd0gb6Y80vQeBkcvQA1Nt5lt/FWwsb2I6BnWypTswi9ujd5a3ZTkZpJQI82AJhzanqAjF9touLkeawFJQ3SMXh0jb8a7bYKHt2P3E/WYs4uoGz/CQA0Pl4uOl6MncFzvIgb3RtskgMf/EjW3mS8Av3QaN1vpWe3HHL8zj14Gn9773Dc6N5U5BWT8nMCRalZbuUuRV/vuCjyf/jNkQagjwwh8s6xZC39BmlSepD8+3ZslOzgMf3I/uhHLIUljnp2uWPy5eJyxGSA0GsGYvx+O0Wb9zv2lR08qRzv+9/Q+Hi5xOSo+ydRlZZJlZOfh4zp5x6TvQ0AlCelgkZzUXWkLlqO6c3p1b+Ru/805zcdRAjc7nUA6ZtrfDnv4Gl87b5caSzGeCjF7UVs1JjenPt6OwCF+0+hD/TFy4Pc4sQ0Ks65xsaQnm0pOX6O4qQzSLOV9NXb3coFj+6HcfVWxcYNjG+Vp85TlZKBLjSQwk2/O8pCjS+HXjfYEU8b4ydBI3pRlZZJwQ87MOcVYikur1Pn0GsGkr38uwbr7HdFW8y5hS76OlOt84X09evZjorks2h8DOhCAsj//je8osPc6l5tu4ZOGkTlyXP1+lvF8TNUpWWS8+GPhFzdj/zvf8M7PhZzds1IKa2fN8bvtgFgK61A4+fTIF8WWi3G1VsxrtqCf4/26AL9sOQWusjWeBtczr9w474G1+va9c+JV4Aq++8c+/8y4DeUBrLK/yhqw7gOhBB3CiEOCyEOCSE+q5V2rxAiwZ72HyGEr32/o9dUCLFVCPG2EGKbEOKYEKKvEOIbIcRJIUSDutyEEHFCiET77+n28uvsMl5zyjdaCLFLCLFfCLFKCOFfj8w0IcSz9rxHhBAda+tu3060Hz9OCHFcCPGRfd8XQohRQogddj2cI0l3IcRm+/57nWQtstvrsBDiWadzOyaE+ADYD7RwkhMLnHPaPq+Pch1yqAsJwFpU5niQN2fmoY9SeqQMUWGYMoyOvOZMI7XL14d3WCDlTuXLM/PxjXJ9CPSNCnHkETotOm89hcfPX7KOhqhQTBnKg0Lw2CuJvHsC4TePJHXB+wRfrTTqKo6mueobH4MUELvgFkImDCDqweuInnsjJTuOcHTCYpKnPEWLp6ah8fFyO1d9eK1hvhptzW+tDl1wLNqgaITOuyGmuyBVmUYMtYaP6kIDlAcJu51MmUa87HkMUaGEjb+SzE9/cS0T5AfAlb8vo//hD7GWVVKRlnXJcp17wyJuGo4lv5iiX5WHQlOG0aVHufoYztfYlGnE4LjGoVRl1N0ghkv3kepj1sanYyvMxmKqUjMdefRRoRiiQzFlOpXNcr8eAOE3j8Ja5nrvN2Xm02zKUEoTUx0NLMXGNfpXX1+v6FDMBSWEj+9H5qcbsJVXoQtxf6Fis1jx7RpP6YETDdJR5+Sv5pwCdGFB6GvZA6AyNcOhI0DrJXPR+vkQ/dANDbZzXfhFheAV6k90vw5M/uEZfMIDiR3ctc78Gp2WdtcP4uzWwwAEtookrFMLjn62qc4yFxvfDFFhLg+MAPqoULzjY/Dv15lOP75Kx+9eRlaaGulzrvur5VYTedd4umxegkavQ+vv0yid/5s0dUyuxv/KzphzCx31DZT7QtgNQzE0jyT/u+1uMbnZvRNdYq/i/2FuMVnj6+0kU0OHr58n7o1ZSEuNf1+ojlRjaNmMzuuUIbiR/TrgGxVCmdM5Synd7nXOCJ2WNjcMIn3L4bqNDHhHh1LpJLciMx/veqYNuJYNocKprG98lFue2nW+MfFNY9A5GprO8gBCrxlE/nfbG+0nPu1buOjjfG2cj6EN9nf4SUN11keFIk11T4sKvWYQRZv3X1Dfaj+u9utqf6uN83lYyyqxFpeDlPXGZI2XHlNmnsPfPNndWlqJ6WyOY1sXEkCHVS8QOWNivbK1QX6K3tWyPcSO8uNnXM4/euZkAvp3IfrhKY26j9ayx2BgD/ArytBplb8IasPYA0KILsATwAgpZXdgbq0s30gp+9rTjgGexwmBSUo5BFgOfA/MAroC04UQ7hHpwvQAbga6ATcLIVoIIcKBJ4FRUspewD5g/gXk5NnzLqNhQ0Laosz5vQLoCNwKDLKXfdwp3xXABGAA8LR9KPholCHR/ez69xZCDLHn7wCslFL2lFKecZIjAIQQ9wkh9u3atavvlvIMV42EcNfSPr8QD0mOtAbgWbSsM1P/l6ZjKip3n4d8MTo6lSlct4fzL66kcOPvNH/kNqLneB48ILRaQkb3xfjddo6Onk/IuP6EjB9A1Kzr6bLhLTqufgHhpccQG+GxvEdsFiz5Z7EUpmMtNaINiPR8PheDmyk92Un51+b56aQ+/7nbJwk0eqU3cG+/Wezpfh9oBCHDe1yy3OoGN0Dx9iNovPSEXT+kpribH9V3jRtgr0v0kbrQR4VSvP2Q607pWWjtU4p+6Eak1Yo523XIrMbXi+gZ4zi1aIWT+nXoLwQBvdu72thDHYxddBvnnvkHttKKRunogpMO3u2V92uZ7/7HsS/lobdJvuFJTFlGAvp1JuzGYa5CGxsvhECjFXgF+fHttc9QlJbNlY/cVGf2wS9OJ3PPcbL2JgMQ0j6WpJWbPA4R9XRObjrVp29daVotuiA/jl3zCBlvfYU+Itg9T33l6zlmzsp1HL7qQZKnPI202mjx9F2N0/m/SRPG5NhFUx37w64bjPF7157NVi/dT2VKBtbCUiqSzxI0pIdrTNZpXRq9Lrp4wJyTT2nCcVIeepu8VVsIGNANjf0lxAWKOsof7ncvR8cqjwdDl85Eo9O6Z6xH0ICXppO95zg5dl+uk/rsfCGcyoYN7ExY/04NlA8Nix2edfPr2Q5bRRUVyWcb7ye1b2qeEILAwd3Jd/aThuhcT7yv1rnydLp7Ym19neVUp13gmugjgij69cCFdawnvTomVyTXPOKlPPQWZQdOkrrofbzbNlfmytclu577eDXnnv/USfbbnLj1GarOZBHQr7NjCo/bAS7soyFAf2AR8DV1XPn/d2y2P/7fnwx18S3PjABWSynzAKSU+bUeALvae32DAX9gfR1yfrD/PwIkSSkzAYQQKSg9pO5dPfWzSUpZZJdxFGhl16EzsMOuowGoe0KjQvUKA78D1zfguKlSyiP24ybZ9ZBCiCNAnFO+76WUFUCFEGILSmN4EDAaOGDP44/SUD4LnJFSVq94NAuo7mVOAFpIKf8O/B1I9in+MMBMheNAlvxitEF+oNWA1YY+OtzxIG/KNLos8KOPdu9FqU2HaaNod9twAuKakbktEV+n8r7RoVRkFzryABgPpuAbE8YV8ybjFRaApdJERa1FQhqrY9DQnoTfPAJ9ZDDpb3yJObsAQ3QY5YdPETl9PMI+/+uK3SswRIfRef2bHJ2wGL9e7bEUlXHmsRUgJYWbfyfy9jEk3/y0Y6GVauLemo1f13hMWfmcvPMFzHmFrkMibU5D4qoXdbCakDYzQqtHWtyHK9dG4x2IxtvzcGuv6DC3OYpmY7EyJ8tuJ0N0GFX2PAHd29BpxcMAGCJDiLxhMFUZeVSmZTvKAkirDZ/WURclVx8aSOjInkiLldCrezvKm7KMSLOVgD4dMX6zDUOMux/VvsZRMybg1SKCrr+8SdnBU3jFhNdrq4vxY2HQY3CS63bj12rQhQVReeq8Sx5zdj5Cr8MQ7VQ2Kgyz0/WIe2cuIeMHUJWWRdnBE07lQ/HvFs+xe96g8kx2LRvX6K9c3wKqMowYIoPpuEKZz2hoFoLNbCVsbF+M6xIc5csPnaTw590N1tFi99fgcf2JvHMcGh8D5ux8DDHh6KPDaPvRo4AyhNWho72sNsAX4w/b8evRjsrUzEbFC12wMgjnxnUvknsoBb/oUFJ/3qfo5++DzWrFOzSAynzXYYm9H56Md1gAeUfPcuO6FxX5ft70WzyFXrOvxTvUcz1pjF94d2hJ/JK5SIuVsoOnlIXGnDBnF2DOzKPAbufibQdBo0EXEYwlt7BO2ZHTxuHftyPxS+ZSui8ZQ0yYS89OtY0s9oV7LEblv1+PdnY7XlpMvhw0ZUyOuG20YxREyLj+JI2recccM+8mdGGBVJ3LpuKYvUEgBKfve9URk/16dyB2/s2OmCy8DBhXbXaLybZyZeSGNFnQRwQrUzv2HEWazXjHx1B++LTHOmLOKUAfGeK4LtJkwWoqIWLaOAAMQX5YKkz4OZ2zEILyOha76j5P8eXN9/zTY3pkH+W6D9n4MoUHU/B2kusTHUplVsOud2VGPj4xYQR0akn3N+8j47udtHlwoksec6bRLQbWFzsipo0j4tbRANhMZrcXQ+bsAqJmXudotDbWTypOnCdw4BWOfULn/mhtzson5JqBnH3qwwvqbIgJp/P6twEoO3QSrxbNPNoqdNIg8r/f3iB9q87nOuKkObuAoKE93F5+AjV21WrQR4Rg/M9WNAZ9vTHZVmXCEB3u8LfqdOeYXJWS4ZBtzsrHEB2GKS2Lol8SCJsy3OP5a7z1ysJxMU6y7XbTO933yg+dcpy/OSsfv94dMGUaMX6/nagHrmvwfbSWPb5BaYLvBWxAOJCLyv88ao+xZwT1vwL8BJgtpewGPAvUNc60en6Czel39fbFvJRwlmG1yxDAL1LKHva/zlLKunqwa8uplgHKynvO/uDtIT+4nkvt86htM2nX72Un/dpKKf9hTy9zyrsUpUe5B/AdcKe9bH+gyNOqviU7EwmdcBUA4VOGU7BhLwCFGxIIu1EJtH692mMtLq93VWCA5E83smb0ExgPpZK96xhtblQWNArv1QZzcTkVOYWOPGtGP8HZ9b/Tbc61xAzrxtEPf3bkuRQdM9//D0eGPYTZWIxXfAxCryN00iAq7MPzDl4xDYDD/e/HlGnk6JgFBI/qgyE2HIt9XjFaDQH9u1CScJzIuyY49KieL5o2/32SRs/n5J0v1OjhdFOymexzo5ynfGt0CI0eaXUfHuYJW2WxY9EuZwJ6tcNSUo7Jg50KdyYRMbE/AM1uGopxvdJ42ttvFnv7Kn853+3g+APvkNBvNvkblXl8Gh8DAb3aodFpKT3svmJ0Q+TmrtnNqUc/wrgugazPNzrKFqzbS8iYvlScOo9/PX5UvCOR0IkDFH38fDj74uckXr2AgnV7Cbf3Thpi624gN9aPyw6exKt1tKNBHDppkIu8wMHdqTqTSfCoPjVlS8qUsodO4t06GkOLSId/Ff6iHC9wWE/8rmjLkf73cXT0wxSu2+OQ2e0/z1J1Ppf8DfvqsPEAu42HYVyfQMnBU5hyCjl8wzPsu2oO1vIqzrz6pUujGJSh2I3RsfCXvYRNGU7upz9j/GYrOf/8icJ1ewi/ZRTtPn2S3K82A9RcJ63G0Xgp2ZVE5G2jqUg+2+h4YSlUVoNdPfYJUtf/jkarIWZgZyJ7tsFqMqPRaNwaxR1vGUaLod3YOHspSZ/+wuqxT7B67BNsnLWU3MOpfHHVPDJ2H3N3CDsN9QvT+VwSR8xVFoBav4eQcQMcadW2KFi/lwD7g7tXfAzSZCZwQNd6ZZcdOU350TMkjphLwfo9jv3Vc16rbeTciDOl52ItLb+gzg2JyZeLporJQq/DUqBc84pT6ZjtUxrCp44iaFhPTs9+m9CJVznmrBb9esAlJkuTBa/W0WS8/TVHJyxGmkwUbEhwi8mySnkZGTisJ9YSxW7mgmK0/r5Iq63OOgIQNmU4hfbz04UGgkZD7qfK2him4nJSf9jluNdF9GqDlHi8j7WbOozYYd34ddbSOnsZc/YpL6O2jXqMrHX7aHHTYACCe7XFXFJOlQe5nig8eBr/drH0W7mQgw8vJ3xIN/c8G/Y6Rn40JHbkfvqzstDTmHlY8osJHtnbURbAnFvocq2gcX5StGW/EpNbRCpTqwLd1+owZeaBzYY503hBndNf/dyhb+G6PY6GfLW+AAjhovOF9C07eBKfji2xVZqwFJQQOmkQBRtc4zHgsGvk9PHYKquoSEy5YEz26dgK79bRRN5zDYUbEwidNIiSXUdo9+mTnH/lc9drptUQOLQH1pIyLPnFeLdvjsbby+P553z8E9JiIezGYYRNGU7ZoZNYS8qwVZpo9+mTLnqX7Ewk9JqB6EICCJ8ynMKN+wge1YeSnYn130edjlvLHtUrdbZH6XCqf16Uyv8Mwn1ooIp9KPW3wAAppVEIEQrMAUqllG8IIfJQemkLgLVAupRyuhDiGac8W4GFUsp9Qohh9t8T7fIdaXUcv1RK6S+EiAPWSCm7CiGmA32klLPtedagrJSXhNLzO0JKeco+37m5lNJ9lQalXJpdTp4Qog/whpRymBDidmCilPIWIUQvlF7bNvZia6SUXe3lP7Fvr66l3zPAdSgNWT+UHuL+KEPHnwdGSilLhRCxgBnwdZZbW03gfWAsyuea7kqInZwA0G7lk6QtWoo5uwCvls2I/2ABumB/ypNSSXnobceuIdrWAAAgAElEQVS8wpYv3kfQsJ7K8vzz36P88GkA4pfOJ2BAF3ShgY7huCtjb6fF2D70e+FOvEMDMBWXYzOZsZmtWCpM7Jz/d4yHlU8MjVi5kF2LPqIiu5A7zq1EWm3YrDbK0o2kfrODw+98x53pyo0gIXbyRekYNKIXrd+ZizbAB0tBCabzuZx7/lNKE47RN/1bCjf9jk/HVhwdM58eBz+m6nwuQqdFHx6EpaQc46otpL/5b1o+ezf+vTuCEJjO53By2otuhtaGBNB2+UICBykPzWZjGkgbwuCH1jeE6ncd1vICpKmcRX97hYQDhyksLCYsNJiZM+7ghmvGeHI1APTh8QBUpGVhqzCR/PBSSg8pDdiuXzzGifnLMWUXKJ9VWmH/5E9iKsdnvesyRxSg/ZJZ5P/yu+OzSkOyVmEzWcBmo+C3RI7e/TrSZGkSuQDlx88idFqEXoutvIqUee9TZr9GHT57gpSFHzj80PVzTe84ene67/wAjY8BJAj7Ak0JsZMv2Y87rH6egL6dQKvBWlqOLsCPM48qqxD79epA2f5kfDq2InBYL2yVVaTNf9fJv3rT4pm7QaPF+NVGMt9TFr7v+tsyNAa942G/dH8ykXeMBUDabFSkZDoWXjLnl3DiofdcbKwL9qc0MY3kWUuQJgshI3sS/9xdCK0Ga3E55979Bl1oID5xzWg+c5JdTjFafx/M2QWcvv/VC+qoDQ6gzfJFGGLDMaXncfqB17AWltLxh9fw69EWabKg8TZQnpRK8tRniX93rqPhpvHWo/X3w1peQXnixcWLrQs/5PhXvzL4pem0mzwQjV5Lybk8tj/xCRk7jzL+04VsXfwR5dmF3Jf6KSXpeZhLlR6/1J8T+H3JdwAMemEaLYZdgXewP1724ftN4RfxS+cTPLovGh8vpMWKRq8jIXYyQq/jit3LsZZWYquoJGvFDzT7P/bOM0yKKmvAb3WcnPMwiaCAgOQkCAwgiCi6iusaAUGQKIgYwFUBQUygoICiK4IJcBXEACgomHGJQxriMEzunpw61vejejrQM8hA8y2s932efqam6t5Tp06dOveeqlt1HxzaKNltd7yBPjlWmY5Jkjj56BIMH3/Htf9Zga2iBtlixWIsQxMejDrQ/6Ji8qXiUsXk6sOnybz7WSwFJXTOWofpTBHIMtrYcPLf+IzcRWuQ/HReMblw5dckP/cgqFQYPvmOvNfXETv2FqLvHoh/c+ULuUUfbSG4R1skrRrZYsNeXYNss1O6ZSeRt/Y+72skbEgPEh/9B7LNRkDrNL4d8Qpntuym2/MP0PS2nmgD9EhqFdUFpRz98Hui2jflJ0dbd3/WSirPGLA6vjuQ9dVO9i76HP/oUIZ+PQdtkD/Y7ehCA/m6+SislTW0mT+SmH7XYqsxseeR5ZQ54n7XD2awd9rbmApKSHtwEM0m3Iw+JgyzoZyC73az79G36frRE8Rc3xa7zYalpBI/xyiIrCeWUrRaGaCXPPehRsW3sMHdSJ4zBk1EKLJjeKcpK5+AlikcvmMWTZ66D2tJ5QVff6HpHWm29FFUfnpkCVRqNcZPt1G58zBFqzeR+upk9EkxaOOjGq1zXQyz15id7/AfvmMWzd95gox+k89bX1QSkkqFbLVh+OQ7/K9OJjS9I6pAP1RqZVh94XtfEdK3I5qwIIpWfUPOgtXn1LHO3/yaJ6IODcJqKMXw4RaQJOIfuROroQxdQhTVB05Stf84IT3boI0OV0Zkma2U/7iX8u17SXpmZIOyA9o1Q6XVYMou5OQjiwjt25G4ibejdryKUH3gJCenv0nqC2Pxb5mC3WTGkm+kfPs+Tj/3L5LnjG7wuj77+gPokvMZwAcoD2rMKK8NbnWEkVNACEqyXIoyIvLg+cYgX1Oz/sXLPonzHzbj8hyG3gAiMW4ASZIeQHm3wIaS5J3ClfQ+jDKnWRbKMOng/1ZiLMvy95IkpQMLgLqvK82SZXlDPaLPlRj7o7wHHYOSFPdCmTYJzj8xTkBJppOBF2VZfttRZwow2iGrErjXYdeGEmMvdibe5nNHdQQ/3k+816dy3RNjX9Ml57NLJhfAYvB+6nox1CXG2+OG+1QuKAnspZIL8FvC+bxlcP50y1XeYLhU5++PJrf6XG7nM0oityPOtx/H752vdEAulc6XysbLknwbKwDGZV+Z8eJSxqFLxZVoi0t1jbzn43YPYETOar6I+8efF2wkN+d/BFx58eJSxmRf63yp/e0KtMUVkcyJxNj3iHeMG0CW5ZXAyga2LaWeuXVlWX7Wbbmv2/L3wPf1bWtAfpDj7ymUJ67IsvweyhDuujJD3Za3cp5fzZNlOdVt+Q+gr2O5BuXOV320caszwm3ZXb9nz7HP11A+3tWgXIFAIBAIBAKBQCD4byESY4FAIBAIBAKBQCC4krgCv/p8uSMS4/8Sjuma6pvIsr8sy439WnV98j8D0s5a/bgsyw19QVsgEAgEAoFAIBAI/pKIxPi/hCP5bf+nBS9cvu9fmhEIBAKBQCAQCASC/0FEYiwQCAQCgUAgEAgEVxKyGErta8Q8xgKBQCAQCAQCgUAg+EsjEmOBQCAQCAQCgUAgEPylEUOpBQKBQCAQCAQCgeBKQnyV2udIsnzZzw0tEAAIRxUIBAKBQCAQXGqk/7YC50PNurmXfd/Y/45ZV4Qt6xBDqQUCgUAgEAgEAoFA8JdGDKUWXBGc7tzf5zKT/1Cmkf4t4W8+ldst998A5Pbs51O5AAk/byOj6VCfy21zYiMA2+OG+1Tu9flrAbAYTvhULoA2quklkwtwvM0gn8ptlqFMIb4raZhP5QJ0zF7PV7F3+VzukIKPAajd+alP5fp1uR2APSm3+FQuQPusDfzR5Fafy+185nN2Jvp+FrwuOZ8BXHE674i7w+dye+ev87lMd3J6pPtcZuIvWy9pTM7u4vu2L2nnd1RMHOJzucFLvrqk10jxbX18Ljvisx8uWUz2dd8CXP0LX+vcMXs9cOli8qWSC/jc5+r87YpADKX2OeKJsUAgEAgEAoFAIBAI/tKIxFggEAgEAoFAIBAIBH9pRGIsEAgEAoFAIBAIBIK/NOIdY4FAIBAIBAKBQCC4khAzC/kc8cRYIBAIBAKBQCAQCAR/aURiLBAIBAKBQCAQCASCvzRiKLVAIBAIBAKBQCAQXEmI6Zp8jkiMBVcMfj26ED59AqhUVH3+FeUrP/bYrklJIvKZGehaNqf0zXepWL3WuS1hwwfYq6vBZke22Si4f7xzW9tvX+X41CVU7/eeE1efFEPzpdPQhAVRlXGS45NeQ7ZYAUiZ8yBh6R2x15jqrR+9+l1spaVooqJApaL6iy+pXPWRl85hMx9He1ULype/Q9VHawBQJycRMfufznLqxHhqNivzLrfY+hYlazZjWOY952f8Px8iqG9n5FoTZx5bRO2B4wBctf0d7FU1yDY72GwcHzYVgNgnRhLSv6uzfqfvX+XIpMVU7j/pbf/kGFouewRtWBAV+09yZOJipy0Agto3o8OX8zg0diGGjb96HmdYE2SbGVtFEeD9Tsysea+y/affiQgP4/PVy7y2Xwy+ku1/XWeinhiHpFZT/unXlL6zxmO7Ni2JmDnT0LdujvH1lZS9V/+crK13LMP40RYK3vSeG7jJc2MISe+EXGPi1LTXqMlQfCqkbweaPDsG1CqPuv6tUkma/zAAnVY9xt6Hl3DVk3cS3b8DthoT+yYvpXz/Ka/9pIwaROpDNxKYFseWVmOwFFcAENg8gXavjSOkbRqZ8z9xlv9pbyYLVm3EbrdzW98uPHiL53yiFdW1PLV0DfnGUqw2Ow8M6c2tfTphMlsYOfdtLFYrVpudgV3bMP72Ac56rX5YjvHjzRQu9bZF4rNjCOnXGXuNidPTF1GTcQJtfBTJCx9BGx2ObJcxfrgJ04kcEp8Zjcpf73StVl++zOmZy6nacxSApNmjCU3vhL3GxKmpr1PtZtfk50aDWoXhoy3kv6HMEdr0zen4NUtEGxeBJiRQuW6AwPYtSH1RsTcS5LzyCdUHTtLszUfRhAdRvf8EJya7YkTy7Aed+z05dTHVGScI6duBlLmj0caEY68x1+sjV/97HsFdW1OTeZqTkxedt74AuuRYVDottSdyALhm86se+pZ+8xu6pJhG6QzQ7tfl2CprnB2xzr8sxl5jpjLjJMEdWiBbrNScyifzkTewlVejT46h5bKpaMOCqNx/ot540f7LeRx2xAtdQmS9tvA1+u5dCH1kIpJaRdWGr+qNyeEzZ6C9ugXly9+l8kPlOtckJxE+52lXucR4qjdvBS5tTJaCAtG3bU3Yo462b/1XVNTT9kX8U2n7ypZ6tn1SUCARs6ajbZYKskzxnJed29StOuF3x1hQqbD8vAnzlrWectt2Rzf0PpDtYLdjWrcc24mDAGj73Yq25yCk4HAkjRZ7cUGDNr8Qf1OHBJD68gT8r072kKXt0JXAyU8hBQVhr6zAvG0TNe+74rru+gH43XY3AHJtDdXLX8V26jiqhCSCpj/jOvbYBEzbvwUuXUzufOxDTKcLOT7ldZ/0L0L7dnDWbbtrJflvrKPonS98pi9Aqx1vYfxw00XFZMO/FJ38W6eRsng6AO0y12H8eAs5/1x+UXITnx1D6KDuaMJDnPUD27dwxnpovL/pEiJJe20K2ujw+hLNZ4ExQJHj/6eAr7wOQvA/gxhK/T+AJEnjJEm6/7+txyVFpSL88ckUTn6SvOGjCBiUjiYtxaOIvbyCkpeXUL56bb0iCsc+Sv49Yym4fzx+17k6HidnLCNt/kP11kmaeR95b3/B3l4TsZZWEv2P/gCEpnfELy2evddN8KivjYtw1i26fzS6li2p2rCRwrtH4D+gP5pUb53LFi6m8iPPJMt2OpuiEWOU36ixyLUm9D26AXBs0HhCb+6DvnmSR52gvp3RpSZwNP0hcp5aQsKc8R7bT979FMeHTnZ2wACqftxD3vx3nf9X7j9B8wVj6rVF2qx7yFm+kZ09J2MtrSTu7nTXRpWKprPupeT7Pc5VOjdbWEvPACDpA+uVfeuQgSx7dW692y4Wn8hWqYieNYG8h2dx+pYxBA3ph7apZ4fNXlaO4YWllL7n3aFA5Qq1h9InEj6sN34tPM9fSL9O6NPiOdh7HFmPv0HyvIeddZPmjuXY/c951U1+aSK5L7wPQMFXO7nm5dEEpMXzQ/dHyJj+Nm1eHF3v4ZT8foTfhz9P9ekij/WW0koOznyPk0s3OtfZbDbmrdzAmzNG8NmLj/DNr3s5nuPZCf5ky680TYxh7bzJvDNzNK98+BUWqxWdVsOKpx5k7bzJrHl+Ej/ty2Tf8WxnvcMDJhB+y/Xoz7JFcL9O6NMSONRnLNlPvkGTuYotZJuN3Lnvcrj/BI7e+hhR9w8h6YUJnHjgOWqP5yDbbADkvvIRTWY+AEBoeif80uLJ6PUwWY+/SfL8cU67Js8dS+Z9sznQbxIRw3rj16IJACfGv0zOgtVU7ztGwbtfYvh0GwA1h7M4cON0Dtwwjcx75pC64GGSZj1AwdtfsL/XBKxlVUS5xQh9WgL7e43n1ONLSZmvJCApzz9E9aEsTs9+D0thsde5ibi9H37NmmA6U0j2c++et74HB00lZ8FqbCUV5C1eS9bjbwJ46YtaRdLM+89fZzeODH+aMy+sBuCPHpM4On0ZwR1a8J++U9mV/ig1J/JImvw3ANJm3Uvu8o380XMS1tIqr3iRNuteSr7f61wlW21etvA5KhVhj07BOO0JCv4xkoCB6fXG5NKFS5wJcR3W09kUPfCQ8hs5DrnWhF8PpR3xdUw+OniC8/+QkfcQPmMyRVOeJP/OUQTcUH/bV/rKEo+EuI7wRydS+8tO8oePJP/uh7CczFI2SCr87hxP9Zv/pGruODSd+qCK89TfemQP1fMnUP3CJGpXL0R/9xSlamgkuj63YPrifexZmVgP/oFl7y8Nmv1C/C159mjKtu0mo88klyCVisCJj2PLy6bkvpuRS4ox7/zJ0xYFeVTMmkz51FHUrn2fwIeVxMyem035tNHKb/pDyKZatJ2UNtXXMblsk3JjOGvWCip3H/VN/0KlIu0lVwJrMZQQfnMv9KnxF61v7ournDJKNuy46JhcVzf+yRGoQ5Q2/+T4BUTckX5RciPuGYw+LYHaY2fIfcmlc5OZnt3fxvqbbLWT/dx7ZPSdxMGbH68T09pN5EKgveMnkuL/cURi/D+ALMvLZFl+/1LJlyTpvz6yQHdNS6zZOdhy8sBqpXrzNgL69PQoYy8pxXzwCFitDUhx4d/nOudy5a5M1KGBaGPCvcqF9GpL8UalwTes3Ub4YKUjFD6oK4Z135+zvrZNa2STCeuxE2C1UvPtVvx6X+dRxl5SiuXQuXXWd+6IvaQEa9ZpAGSLlbKN2wke2N1T1wHdKP1MeYJRs+cI6pBANNHex+RO5Y+7CUl3ezqhUqEJCUQXE+ZVNuy6NhQ5ngQXrPmByMFdnNsSHxxM0Ze/YjaUN7wzSQJ7/Z3fzu3bEhoSfE5dLxRfyNa3vRrL6VysZ/LBaqXy6+8JTO/hUcZWXIYpIxO5nnOpb3u1c1m2WCnZsIPQG7p6lAm9oSvFjgSsenemcv5iwgls3wLTqXzMpwu86vo1TaTy1wMAGH7YT3S/a8lZux2A0v8cQxMSgL6ec1mecYqa7CKv9WZDOWV7TiBbXOdp3759JMVG0iQmAq1Gw+Du7fj+P4c86kkSVNeYkGWZ6lozoYH+qFUqJEkiwE8PgNVmw2q1ExTh6sjJFislX+wgdGA3T1sM7OZmiyNOW1gLS5xPQOxVNViLSrEayjBnF4DdTvXuIwCogwMwFyhJZ9gNXTE6rtWqXZloQpRrVbFrntOuxet/JOwGlx519SJuvo6CZZ8rckMCwfH0WNJrQZYJ7tmG4i9/Vs7B2m2ED1JkhA3qinHdNud+1aGBhKZ3xJRdSGCbphhWb6Z4/Y9e5yBh2t/JX/45yFC97/h561unszrYn+L1O6jalQmANjLUQ1+A4OvanrfOZ8e1sEEuv63YdRQk0EYqT28q/pOJPl558qvECyV2Fqz5nsjBrnoJD96I4cvfsBjKnOsshaVetvA1utYtsZ7JwZbraEe+3Yrf9d7tiOXQkXMm6vrOHbGVlGA9dWlicp2PAWivaorFve3bsg3/Btq+s2OPFBiAvkNbqtY7+vJWK3JlFQCq1KuwG3KRjflgs2LdtR1NO8+YhrnW7aD98Bjto1ajadcdy86tSDo99uMZir71tKON9TdVkD/B3Vpj+OhbDzmaFq1AUlHz8XtQW4P5x61oW7XzKGM9cgC5qtK5rIqM9tJH07Yj9rJS7Gdc58+XMVmXHAdA2fa9BHe6yif9i7D0jlhLK5x1S9bvwF5VS9hgl89dqL5yrcUpI2xQt4uKyaZjZ9DGKjFAHRyA1XGNqwP8MWflXZTc0P5dlLKyjLXAdVPRUuB5g7Gx/mYpLHGOVLBXOX0+0euEXY7Y7Zf/7wpDJMaXMZIk3S9J0j5JkvZKkrRKkqQUSZK+c6z7TpKkZEe5ZyVJmu5Y/l6SpAWSJP0uSVKmJEm9Heuvcazb46jfQpKkVEmSMtz2N12SpGfd5MyTJOkHYIokSTdLkvSbJEm7JUn6VpKkWLd9v+sof0KSpMkN6e9YFy1J0qeSJO10/DwzxQZQx0RhK3B15K2FRahjos7fmLJMzBsvErdqKYG33YQm2rOuOdfo8YQTQBMRjK2sytlJMecZ0cUpAV8XF4Ep1+BV35LvCtARL7+AXFWF6fc/ALAVFaGOboTODvwHpGM+eBhbQaFznTXP4Gx8nPrGRWLJc+lkyTeiceiLLJO6cjbN1i8i/K5BXvXqKN66G1OeEV28ty2s5dUettA7yujiIogc0o28lVs86pjdbKGJSAG7HdlS09jDvyzQxERizXfzvwIDmkb4nybG81xZ8oxo4zzX6eIiMbv7VJ4BXVwk2rPWu9etOXLa2cGJv7kbmiB/anOMzrK1ecX4nXUuG0tBQQFxEaHO/2MiQiko8bwBctfAHpzILWTAxBe448nXmXHfUFSOp+Q2u507n1pMv/Hz6N62Oc2bej7tsuQZvGyhjYvEkuuytyXf6OXvuiYx6Js3oTZT6dzmzF5BcG9lqGGTp0eQM3+VQ1bEWXY1oo2LQBcfgdntejHne/q9Ni4CdVgQlqJSTCfznOsCO7SgzdbXaPPdIk7PXekRI9yPRTmfrnNhyTPif1UStspqLMZy0hZOIvo+z2sxdGAXJEmiaqfrxsP56gvg3zIFi7HcqS9ASJ/2Tn1PPbEMTUhgo3R2joKRZa766BkibunlsU9zXrEzGY79RzrFW3c54oVrH+4xRRcXQdSQruSt3Mz/N6roKGyFrjhqKzSgjvZOnP4M/4H9sBw84iHLlzHZHeupbI+2z1Zw/u2IJjEeW2kZEc/MIHb1MsJnPork5weAKjQSe4lLN3uJASnUezi7pl0PAmYtJ2Dcc9R+sEhRvcyI+bt/o+2Sjv7O8cg1VdgO7wY8R00BaMKDG+1v+pRY5zXSetMrzu1SRBRo1GhbtyNkwVJ0/QahbtqiwePXD7gJ867fvNf37o/16CFsBtf582VMDmjbDICIoT3RJUT5pH/hf1UTat2ua4uhDL+WKWgTXL5wwW3IIFeyqo2PuqiY7H9NU6r3KDcoSzZsR5ei3CRImDkS47qtFyVXUquw5BaRM3sFCU+NdG4/M3+1c/lC/M1zX8544O44E4F9wLvAue9sCa54RGJ8mSJJ0jXATCBdluVrgSnAEuB9WZbbAR8ArzdQXSPLclfgEaDupZpxwGuyLLcHOgNnzkONMFmW+8iy/ArwI9BdluUOwMfADLdyLYFBQFfgGUmStA3oD/AasFCW5S7A7cCK89Cjfhoxf1vBg1PIv3cchZOfJHj4MFSh3k8QZS95UsP7lLy3ybKMOtQ1VLhswSugVuM/aIBHmUah0aDv1RPzgYMN61KnbT061ZU5MXwGx295hFOjniHivqEEdLmm3nqFn+5w1PMUU79s5U+zOSM4OWe1151BjZstrMVZIKmQ9EHecq4EzmFbn9VvwKfqc8O6ulnTXyf6gSEAqIP8we6tU6N97jzqn63Sz/szaZmSwLdLnmDN85OY//4XVFYrd97VKhVr5k1i8+uPk3E8mzxjPU8GvWxRryLORVWAH6nLnqB43VbnU7Koe2+kZP0PAGQ/+y6pL090yGrId+uzt7sOEiG9r6V4/Q6PAlW7j5KRPoWDQ2YQO/pmb/nOGFHPMSAjSRKBbZtS+P435Lz4oeuY/HTETx5O7cncC9MXJSkp37HXY13N4SynvvETb0fy09Yj/xw6O7YduvVJDg6eTtWeYwCEdG/lUSZpyt+QrTaKPt1xzljUdM7IeuPF/wsXex0DaDT49eqJOePSxWR3THv2X7jOajW6q1tQuW4DBfeOQ66tJXjEXXXK1VPBW6513y9Uzx1LzVtz0N90n7LSPwhN2+7Yju6l9q05oPND06Vf/bqdy+YN+JukVjuvkYODHvWUJUlIgcGUP/4w5h+/Q9uhaz1CQNOmA/oBN1Gz6qx3WjUatF16Ys388/N3oTFZ1yQGUGKy3Wx11fMU3vD+69svYCuvdv4f+/Bt2IrLnd8/uBh9Q/p2dK2u+w7ABcbknNkrsFcqN8CDr+/gHMWTO3sFkX8feFFyZUfMiLr3RnLmuLqOqa+4Xj24EH9z31fzt51Dqevu/i4FmqEMo84DXkHwP41IjC9f0oF1siwbAGRZLgZ6AHU9qVVArwbq/tvx9z9AqmP5F+ApSZIeB1JkWT6fR3efuC03ATZJkrQfeAxwb8W/lGXZ5NC1EIhtQH+AAcASSZL2ABuAEEmS6h3nKknSQ5Ik/SFJ0h9fZx5CHeu6s6+JicZWZKyvWr3YDEaChg8jZskC1BHhIHm6vi4hEktBicc6a3G5kuiqlbK6+Ejn8ExznhG9+51aR/3Q3q5hXbaCAuTqanRt2wCgjo7Gbjh/nQH8enTDkpmJ9eQp1LExzvWa+Civ9xMteQa08S6dtHGRzuFGVkdZm7GMis2/EDlqGM02vk6zja8j+ft5yNHHR3o87QWwGMvRhAR42MLkKBN8bTNaLX+ErjvfIHpod5q/MJrIwV0Iu76thwy7uQpJo2/U8V8uWAsMaOLc/C82Cmsj/M9aYPD4Xxsf6TX8y5xnQOfuU/FRWAqKseQZPda71zUdz6F08+8AJNzaE0t5FX6JrrvtfvERmPI9/bqxxMXFkV/sGvJaWFxGjNuHTwDW/7CL/p1bI0kSyXGRJEaHczLPc6h2SKA/XVo1Zff+wx7rtY7jdMeSZ0Sb4LK3Ni7S5e8aNanLnqDk8x8o++Znp89H3J6OpVA51pKNPxHYvoVTlqddFfuZ84zo4j2ftugSomi9aSGtNy3EUlhCcM+2FH/hGu7sHiNqj53BXlGFJjzYeV24H4s5z+jxQSltfCQ1mWdQhwRizjNStfsounjXdn1qPPqkGII6taTZiifQxUfS6ptX0TWJblBfS34x0Q/c6NRZGxlK7THPe551OtceO4O9phZtdLhHXPsznS0FJcQ8cCNXrXqaaza/ijlbecoW3KGFw54RBHe9moiBnTgy4TVln8ZyNCGufSgxRdEj+NqmtFw+lS473yRqaHeavTDG47WMS4m9sAh1jCuOqmOisBkM56jhjV+PrliOHFVicozvYrL/tVc5y4X9zfU+tq3Q4NH2qWOjsZ1nO2IrLMJWWIT5gHLNVX+3Hd3VynmzlxpQhbt0U4VHIZd5v/PulHU8A1VUPLoBdxD4xGJUTdKwGwuRQiOw7v0JdZpyo+TP2tHz8TdzntF5jbgjG4vAbsf8q/K6CBYr2KxIIaEe5dQpTQmc8BgV859CrvAc3aLt2A3biaPYs0+hjnKdv4uNybrEaFp+s5C0N6ZTtkl52Gj8fAemrHyf9C9qM8942FS16koAACAASURBVKp47VasJeWY3G6kXWgbkv3kUuc2U1b+RcZk17vmQV2vcSbupV/+hD41vtFyW2x4GU10OHGT/461oBhtQjQRt6dT9rXbftq7Rg1ciL8BSBo1zd+egfGz7ZxFAWAD7MDbKA+ALh9k++X/u8IQifHli0R9t289aWi7yfHXhuPL47IsfwjcAtSgJLjpgBVPH/DMkKDKbXkxsESW5bbA2LPKmtyW6/bZkP4qoIcsy+0dv0RZlivqKYcsy2/JstxZluXOfXONaJMSUSfEgUZDwA39qNn+cwOH74nk54cU4E/l2vUUPDgFa04eNT+5vpoc1PEqbOXVzk61O+U/ZRAxVHnvKmp4P0o27QSgdPNOou7o61XflOM2XOnQYdTxcdiKS0CjwX9AOrU/np/OdfgPTKdmy1Yshw6jaaK88iJpNYQOvZ6Kbz2HiJV/9xthtykdKv/2V2OrqMZaVILkr0cV6K/U9dcT1KsDJR99w/Ghkyl48T10SbFOGcEdW2CtqMZcz/t+pT8fIHqo8j5T7J19MDps8XvXCfzeRfkVbfyVY0+swPjNTkxnPDucKq0/2Cxecq8ETBlH0CYnokmMBY2GoBv7UrXt1z+v6Fa/DkmrIfyW3pRt+d2jTNmW34m4XXnqEtDhKmwVVVgLS6jaexR9ajy6pBivuprIUAwrlfcHS/ccJ/ffP5E4/HoAwjo1x1pRjeki391s27Ytp/MNnCksxmK18s2v++jTsZVHmbioUH5zfG3XWFbBqTwDTWIiKC6vpLxKuQdXa7bwa8YxAmTXUw9JqyH85t6UbznLl791t4XDlx3XZ/KLkzAdO0PRivVU7z2KPi0BXVIslsJiIu8aCEDwde2cww5LN/9OpONaDeyo2NXisKtfmsuuEcN6kbNgNQcHTeXgoKmYc5ROuCXPSGBHJWmR9FpXRzYxGr+miVT8eoCIm5R3PqOG96PEcaOidPNOIu/o59pveTVl23ahS4zCYizD/+okIoa57m3WHM5ib/sRnBj/MtX7jmHOM5I14w1spRUN6lu65XeKVn7NwUFTOTP/fWqz8ggb0Nm5TwCLscxDX3N2IRU/Z5y3zpbCEgxrtnLotqc4cMM0SrftAqD68GmCOyod0oT7b+DgAws8vrKtxAsldsbe2dcZL3Z2ncDOLuPZ2WU8ho2/cvyJtzF+s7M+1/M55kOH0SQloo53tCMD0qnd0fBHo+qjLibXyQLfxGRTpvJRrKDrOxI19g6XzgcPo012a/sGnn/bZzeWYCsoQpOifKTNr0sH58e37FmZqKITkCJjQa1B0/F6rPs8Y5oU5foegKpJM9BoMH+7jpp3X0AuL8F68A+0Xfujubo9skU59/W1o431N2tRKeZcA37NEjzkWI8qCb6ux/XKaKp+g5CtVuRy1407VVQMQY/PoWrR89hzvQfG6Xr1x7TjO6xHD6OKV+zii5icu2AVhwdP5dg9z1Lq+PhWwpThlG3f45P+Rem2Xfiluc5HxO390CVGU7LelchdaBtStdd1A8L48eaLisnuWPIM+LdMVY7j+g5glxstt3L7Hg52G8mRIY9Qtvk3Im7vp8T6+250ynAfYg6N9zdQnjrXHDtDwVsbOIt4t+XbgIyzCwj+t5Audpid4NLgGIr8GUoSaZQkKQJ4D1gry/IqSZJGAMNkWb7N8V5wpSzLL0uS9D0wXZblPyRJigL+kGU5VZKkpsBJWZZlSZIWAaeAN1CGhlwNVAI/AN/IsvysuxyHPruB0bIs/0eSpH8BabIs93Xft6NcBjAUCDxbf1mWiyVJ+hDYLcvyS47y7WVZdn3KuAFOd+4v+13XlfBpE0CtomrD15S/+yFBtw8FoPLTjagiw4l7fymqwACQZezVNeTdOQpVWCjRLz2nCFKrqd70HeXvfkjyH8r0R9WHsjgxdQlV+5SO/dWrZnJi+ptYCkrQJ8eeNZ3CImTH0KjUeWMI7dsBe43Jo363XOWBveXESWzFJWhiY0AlUb3xaypXfkDArTcr+/38C1QR4US/uxwpMADsMnJNDYV3j0CurkbS64n9/BMK7rgHuaoKfY9uRL7yAuasPErWbqHozTWE3600DiUffg1A/HPjCL6+E/ZaE2dmLKJ2/zG0SbEkL5ul+JVaRdmGHyh6U/niaoutb6HSaZ13bC0lFey/ay6Ve5UPUbT54Ekypy3DXFCiTNe03DH9SsZJDk943WmLOq56bQLFW/7jnK7p+nzlK6my1YxsNWGr9P7gE8Bjz7zAzt37KC0tJzIijPEP3sftNzf83h2ANqopFoP3FBgXK1sb1RSA4208ywT07kLk4+OQ1CrKP9tM6VsfEXLnTQCUr/kSdWQ4TT5ZjCooANkuI1fXcHrYQ8hVSiLYLGMTAKasPIyffEf+4rVE3TsYAMPqbwBImjuWEIdPZT26mOp9jmGr/TrR5NkHkdQqZ12A6FFDiX5gCH5NEzm+eD1H5n7ENfNHEpXeHnuNiX1TllHmOJedP3ic/dPewlRQQsrowTSdcDP6mDDMhjKKvtvD/mlvoYsO5brN89AEK8OytY7h8FvenseLqzdit8vc2qcTY4b1Y813Sgfnzv7dKCwp5+nl6zCUViAjM2poH4b26kDm6TxmLV+H3S5jl+3c0K0t427rj1+X2522KF7zLQVL1hJ5j2IL4weKLRLnjCWkT0fHFB6vU7P/GIGdW9Hi0wXUHDrlHIpbuukXwm/tiypAuVeni4uk9nQBJet3kLNAefcsee5DhPTtiL3WxKlpr1PtuFZD0zuR9OwoUKkxfvIteYtd0+2kvjoZfVIM2vgo7LUmAlqmcGLyIuIn/A1dQhSmM4XkvPQRNYeyaPrmo2jCgqg+cJITkxY6r4vk5x9yxoiT0xZTve84oekdSZk/Fm10ONaySnSOj/JkPbGUotWbnPpG3zuI2pO5nJyy6Lz1rdp1BP+WKc5jDWiZQs2R08hWG7rkGE4/8y7GT7aiT45tlM765Fiav6MMMZTUavyvTqbmVD72GhPqkEAklNjhlxKL8eudZE5e7IwXmrAgKjNOcWTCa+eMFyFdW3LthkvzZfo6cnqko+/RjbBHxoNKTVVdTL7NEZM/U2JyzL+WecTkgn+MdMbkuPUfk3/7vc6YHPXq/Esakys//YKa7T8TNm0CklpF5YavqfjXhwT+TWn7qv6ttH2xKz3bvvy/j0KuqkZ7VTMiZj4KWi3WnDyKZ79Ik63rqZg4BHXrzsp0TZIKy6+bMW/6BG0v5dUMy49foRtwB5pu/cFmBYsZ02fvOKdr0g25B03H65GCQ5HUynRN6oRUdibephzH+7M49dgbzna0Mf4G4H9NKmkvTUDSaghonQpA8W190HbpSeAjs5C0OuzlZVS9Nhd1gvKlY9OmDQSMfwxdjz7Yi/KVk26zUf6Y42vXOj1hK9ZSNu4fyNVVaDt2I/jpFy9ZTLaWVWLONfqsfxGa3pGWqxW/MRcWkzV5Ifq0BJ/pC76JybkvraJi238I7NyKpFem4JeagN1kxvjJFnKeXn5RckPSOxN6Q3c0YUGoHB92PDD4URIfu/uC/S2oSytafT6P6oOnQJYJuCYN4CaUL1CvQhlGLaP0m8ei9JsvC2pWz7zskzj/e5+v98WiyxWRGF/GSJL0AMqwZRuwG2U+tXeBKJQ51UbKsnz6PBPjJ4F7AQuQD9ztSFQnA5OBk0AOcKqBxHgYyifrc4BfgS7nSoxlWT51tv6yLI9w6PQG0ArlyfJ2WZbH/ZktTnfu73NHrUuMf0v4m0/l1iXGuT37+VQuQMLP28hoOtTnctucUKbn2R433Kdy6xLj80lgG8v5JsYXIhe8E+OLpS4x3pU0zKdyATpmr+er2Lt8LndIgTJfau3OeqagugjqEuM9Kbf4VC5A+6wN/NHkVp/L7Xzmc2en35d0yfkM4IrTeUfcHX9esJH0zq9/7m9fkdMj/c8LNZLEX7Ze0pic3aW/z2Un7fyOiolDfC43eMlXl/QaKb6tz5+UbDwRn/1wyWKyr/sW4Opf+FrnjtnK095LFZMvlVzA5z7n8LcrIpmref/Jyz6J879//hVhyzr+69PwCBpGluWVwMqzVnu17LIsP+u23Ndt2YDjHWNZlucD8+up+zr1fMTLXY7j//XA+nrKPXvW/23Opb9Dp7+fLUcgEAgEAoFAIBAI/luId4wFAoFAIBAIBAKBQPCXRiTGAoFAIBAIBAKBQCD4SyOGUgsEAoFAIBAIBALBlYT4TpTPEU+MBQKBQCAQCAQCgUDwl0YkxgKBQCAQCAQCgUAg+EsjhlILBAKBQCAQCAQCwZWEY45nge8QT4wFAoFAIBAIBAKBQPCXRpLFi9uCKwPhqAKBQCAQCASCS43031bgfKj514zLvm/sP/LFK8KWdYih1AKBQCAQCAQCgUBwJSGGUvsckRgLrghOd+7vc5nJf3wHwG8Jf/Op3G65/wYgt2c/n8oFSPh5GxlNh/pcbpsTGwHYHjfcp3Kvz18LgMVwwqdyAbRRTS+ZXIBjrQf5VG7zg5sA2JU0zKdyATpmr+er2Lt8LndIwccA1O781Kdy/brcDsCelFt8KhegfdYG/mhyq8/ldj7zOTsTb/O53C45nwFccTrviLvD53J756/zuUx3cnqk+1xm4i9bL2lMzu7i+7Yvaed3VEwc4nO5wUu+uqTXSPFtfXwuO+KzHy5ZTPZ13wJc/Qtf69wxez1w6WLypZIL+Nzn6vxN8NdEvGMsEAgEAoFAIBAIBIK/NOKJsUAgEAgEAoFAIBBcSchiKLWvEU+MBQKBQCAQCAQCgUDwl0YkxgKBQCAQCAQCgUAg+EsjhlILBAKBQCAQCAQCwRWEbL/sZ2u64hBPjAUCgUAgEAgEAoFA8JdGJMYCgUAgEAgEAoFAIPhLI4ZSC64Y/Hp0IXz6BFCpqPr8K8pXfuyxXZOSROQzM9C1bE7pm+9SsXqtc1vChg+wV1ejjoxAFRiAJetMg/vRJ8XQfOk0NGFBVGWc5Pik15AtVgBS5jxIWHpH7DUmjk9dQvV+ZR7duDFDib57AJw1qiXyjUXormkFgL3WhD2/gKIRYzx0Dpv5ONqrWlC+/B2qPloDgDo5iYjZ/3SWUyfGU7NZmXe5xda3KFmzGcMy7zk/4//5EEF9OyPXmjjz2CJqDxwH4Krt72CvqkG22cFm4/iwqQCE3HgdMVPudtbvuPVlMqe8QeX+k972T46h5bJH0IYFUbH/JEcmLnbaBSCofTM6fDmPQ2MXYtj4q0ddTVgTZJsZW0URXkYCZs17le0//U5EeBifr17mtf1i8JXsgF6diXpyHKjVlK/7mtIVazy2a9OSiH1+GvrWzTG+thLz0VMe5eujyXNjCEnvhFxj4tS016jJUPwppG8Hmjw7BtQqjB9toeBNZR5h/9ZpJM9/GEmvRbbZyZ65jOo9RwFot2gcoe2boosJQzZbMZdUsG/yUsr3n/Lab8qoQaQ+dCOBaXFsaTUGS3EFAIHNE2j32jhC2qaROf8TZ/mf9mayYNVG7HY7t/XtwoO3eM4nWlFdy1NL15BvLMVqs/PAkN7c2qcTJrOFkXPfxmK1YrXZGdi1DeNvH+Cs1+qH5Rg/3kzhUu95khOfHUNIv87Ya0ycnr6ImowTaOOjSF74CNrocGS7jPHDTZhO5JD4zGhU/nqna7X68mVOz1xOlcM2SbNHE5reCXuNiVNTX6fazc7Jz40GtQrDR1vIf0OZI7Tpm9Pxa5aINi4CTUigct0AuibRtP1+MbUncgGo3JVJ3hv/ptmbj6IJD6J6/wlOTHbFi+TZDzr3e3LqYqozThDStwMpc0ejjQnHXmP2OGb/VqmkvDAOfVoCKj8d5uxCTk5ZdN76AuiSY1HptNSeyAGg07GPPfTNemIZuqSYRukM0O7X5dgqa8Cu2KLzL4ux15gp/HQ7MXf2JaBFIntufJLKvUrM0SfH0HLZVLRhQVTuP1FvvGj/5TwO1xMvLiX67l0IfWQiklpF1YavqFz1kcd2TUoS4TNnoL26BeXL36XyQ+U61yQnET7naVe5xHiqN28FLm1MBqXtC3vU0fat/4qKetq+iH8qbV/ZUs+2TwoKJGLWdLTNUkGWKZ7zsnObulUn/O4YCyoVlp83Yd6y1lNu2+7oht6nfPnWbse0bjm2EwcB0Pa7FW3PQUjB4UgaLfbiggZt3lh/82uWQLOl0+uVFTh1FroeSvyxFxVQPmsKconRta/rB+B3m2I/ubaG6uWvYjt1HFVCEsFPL0AVEQ0SIEP1quVe8i8mJmtjI5DNVmxllQA0XTiRwHbNkO0yWf98h4pfDjS6fxHatwPNXp+MOiQAa2mVh67+rVJJmv8wfmkJSH46zNkFnHpk0QW1I3W0zfgYe40Jq6GUnOfepvLXDOe2843Jhn994dxPymLlPLbLXIfx4y3k/NPb5o2Rm/jsGEIHdUcTHuLyifYtnLEeGu9vuoRI0l6bgjY63Bnf3HgWGAMUOf5/CvjK6yAE/zOIJ8aCKwOVivDHJ1M4+Unyho8iYFA6mrQUjyL28gpKXl5C+eq19Yoof+cDzAczye55I8XPv9rgrpJm3kfe21+wt9dErKWVRP+jPwCh6R3xS4tn73UTODljGWnzHwJAGxdB7IM3kXHjDPanP+KhszomisK7R5A34Caw2TDt3eelc9nCxVR+5Jlk2U5nUzRijPIbNRa51oS+RzcAjg0aT+jNfdA3T/KoE9S3M7rUBI6mP0TOU0tImDPeY/vJu5/i+NDJzg4YgCkzC+O/Njj/Pzp9Oc0XjKE+0mbdQ87yjezsORlraSVxd6d7HGvTWfdS8v0e5ypdXIRz2Vqq3IiQ9IH1yr51yECWvTq33m0Xi09kq1REz5pA7thZnL55DMFD+qFtluxRxF5WTtG8pZT861OQJK/yZxPSrxP6tHgO9h5H1uNvkDzvYee+kuaO5dj9z3EofSLhw3rj10I514kzHyBv4cccHjyVvJc/JPGpBzxkHp7zIRUHT2MqLCVj+gravDi63sMp+f0Ivw9/nurTRR7rLaWVHJz5HieXbnSus9lszFu5gTdnjOCzFx/hm1/3cjzHsxP8yZZfaZoYw9p5k3ln5mhe+fArLFYrOq2GFU89yNp5k1nz/CR+2pfJvuPZLn0HTCD8luvRt/D05eB+ndCnJXCoz1iyn3yDJnMV28g2G7lz3+Vw/wkcvfUxou4fQtILEzjxwHPUHs9BttkAyH3lI5rMVGwTmt4Jv7R4Mno9TNbjb5I8f5zTzslzx5J532wO9JtExLDe+LVoAsCJ8S+Ts2A11fuOUfDulxg+3ebUrTargAM3TOPADdPIemIZSTPvp+DtL9jfawLWsiqi3OKFPi2B/b3Gc+rxpaTMVxKQlOcfovpQFqdnv4elsNjjuFNfmkDJN79Rvfcop59+m8rdmeet78FBU8lZsBpbSQV5i9eS9fib9eoLNE5nN44Mf5ozL6wG4I8ekzg6fRnRt/fm0KiXKPv1kEfZtFn3krt8I3/0nIS1tMorXqTNupeS7/fy/4pKRdijUzBOe4KCf4wkYGA6mlTvdqR04RJnQlyH9XQ2RQ88pPxGjkOuNeHXoyvg+5h8+uF5HjqHz5hM0ZQnyb9zFAE31N/2lb6yxCMhriP80YnU/rKT/OEjyb/7ISwns5QNkgq/O8dT/eY/qZo7Dk2nPqjiPPW3HtlD9fwJVL8widrVC9HfPUWpGhqJrs8tmL54H3tWJtaDf2DZ+0tDVm+0v9Uez3X67IHBbgmySoXm6jaUTbqfkrtvBL0fAaMmetqiII+KWZMpnzqK2rXvE/iwUt+er9woKpt8PyX33gQqFbbTJzzqXkxMzl2wGnOOAVNWHlmPv+GUub//VA7f9Rwpz4wASWpc/0KlIm3BWOwmC/9pOwJLUamHvskvTaRs069U7T3KmX++RdWeoxfdjpRu+gWroZQzTy8jYdYokCSgcTG5Lp7HPzkCdYjS5p8cv4CIO9IvKtZH3DMYfVoCtcfOkPvSKqeMJjPv95DZWH+TrXayn3uPjL6TOHjz43ViWruJXAi0d/wur6TYbr/8f1cYIjEWXBHormmJNTsHW04eWK1Ub95GQJ+eHmXsJaWYDx4Bq7VeGX7XdaXqq80AmDMO1VsGIKRXW4o3Ko28Ye02wgcrnZ/wQV0xrPseUJ68qEMD0caEAyBp1Kj8dKB2XVLa1i2xnsnFlqvoLGk0yBaLl86WQw3rDKDv3BF7SQnWrNMAyBYrZRu3Ezywu6feA7pR+pnyBKNmzxHUIYFoosMblAtgOn4G/7bNnf9X7DqKJiQQXUyYV9mw69pQ5HiyU7DmByIHd3FuS3xwMEVf/orZUN7wziQJ7LZ6N3Vu35bQkOBz6nqh+EK2X9ursZzOxXomHyxWKr/+nqD0Hh5lbMVlmDIywWpFEx/tVf5sQm/oSrEj4arenamcr5hwAtu3wHQqH/PpAmSLlZINOwi9QfFBZFAHBwCgDgnAUuBKrAw7Mogd3JnsD7ZiKa9GttvRhASgr+dclmecoia7yGu92VBO2Z4TyBbXedq3bx9JsZE0iYlAq9EwuHs7vv+P5/UjSVBdY0KWZaprzYQG+qNWqZAkiQA/PQBWmw2r1U5QRLyznmyxUvLFDkIHdvO0zcBubrY54rSNtbDE+TTEXlWDtagUq6EMc3YB2O1U7z6i2CY4ALPDNmE3dMXouG6rdmWiCVGuW8XOeU47F6//kbAbXHrU1Yu4+ToKln0OgCYy1Mtmwde1pfjLn5VzsHYb4YMUGWGDumJct825X3VoIKHpHTFlFxLYpimG1ZspXv+jhyy/Zon4pcRhXPc95dv3EtTx6vPWt05ndbA/xet3ULUrU1mp9m7mG6NzXYxz7mNQV+dyxa6jqHRarBXVXvtQ4oUSRwvWfE/kYFe9hAdvxPDlb1gMZV71LiW61i2xnslxxuTqb7fid713O2I5dATZWn+sAiUm20pKsJ66NDHZfDLHpfM1LbG4t31btuHfQNsnn9WOSIEB6Du0pWq9oy9vtSJXKk8dValXYTfkIhvzwWbFums7mnaeMQ1zrdtB++Ex2ketRtOuO5adW5F0euzHlSeLZ/sLXJy/hfRq61zWtGiFPTcbe4FiC9vpk6hi4jzKW48cQK6qdC6rIqNddfNysBfkoWnVDnuxAU3zVh51LyYmh97Qlapdh7EUFFO9W7n2KvceU/QwlmEtqyLw2maN6l+EpXfEdKYQJJDUaoq/+MlDX7+mieiS4yj+dBvl2/cS2OHqC2pHZLPLbyp/3EvJFzsI7HoNtvIqAtop/YPzjcmmY2fQxkYqsoMDsDqucXWAP+asvAuO9aZjZwjt30UpK8tY3do+93YQGu9vlsIS58gYe5XT5xMR/CURibGgXiRJul+SpH2SJO2VJGmVJEkpkiR951j3nSRJyY5y70mStEySpB2SJGVKkjTUsT7VsW6X49fTsX6VJEnD3PbzgSRJt/yZPuqYKGwFro68tbAIdUzU+R+QLBPQtxehY+4n8LabGiymiQjGVlYFjqGT5jwjujglyOviIjDlGpxlzblGdHERWPKLyVu6ng47l9NxzzsunaOjsBUUKnXbt8NeXoFKpzt/nR34D0jHfPCwUxaANc/gbHycusdFYslz6WfJN6Jx6I4sk7pyNs3WLyL8rkFe9dwx5RnRxUd4lokIxlpe7WEXvaOMLi6CyCHdyFu5xaOOOb/YrX4K2O3IlprGHPplgzo2Eku+m//lG87pf6qgQK/yZ6OLi8Ts7k95BnRxkWjPWm/JM6J1nKMzz64gceYI2vz2DomzRpL7guuueezgzvjFRyBbbYS2S8M/IZLavGL8zjqXjaWgoIC4CFdCGBMRSkGJ5w2Quwb24ERuIQMmvsAdT77OjPuGolIpzYvNbufOpxbTb/w8urdtTvOmnk+7LHkG5/HVoY2LxJLrsp8l3+jl77omMeibN6E2U0lOcmavILh3BwCaPD2CnPmrHLIizrKzEW1cBLr4CMxu14s539PvtXERqMOCsBSVYjqZp6yLDkOfHEPrTa9w9bq5hPbv5BEv3I9FOb+uIZ6WPCP+VyVhq6zGYiwnbeEkou/zvBZrjpwmoG1TzLkGIob2RJcQdd76Avi3TMFiLHfqC6BPinbqG9S1FZrw4EbprK0b+SHLXPXRM0Tc0stjn+a8YvTxZ8WiiGCs5a59uMcUXVwEUUO6krdyM//fqKKjsBW64qit0IA6OrrRcvwH9sNy8IiHLF/GZHeUdsR1LdgKilBHn1/bp0mMx1ZaRsQzM4hdvYzwmY8i+fkBoAqNxF7i0s1eYkAKjfSW0a4HAbOWEzDuOWo/WKSoXmbE/N2/0XZJR3/neOSaKmyHdwO4/KWu/oX6m4OIYb2dy1JEFDZDIf73jCb07bWok1KxnfZ+7acO/YCbMO/6zaMugL53f6wH9qCK9LTjxcTkyDvSCb+lt0dMDh/cDdQq9EkxBLZrht9VSY3qX/hf1YTak/nO/kX8hNs89FXiRTPMuQbCnfGi8e1I6TeuVxlCB3bDUlCMX/MmBLRphjZBsdH5xmT/a5pSvUe5QVmyYTu6FOXGRcLMkRjXbb3gWO9/TVMktQpLbhE5s1eQ8NRI5/Yz81c7ly/W33RNnPHgN7fVE4F9wLvAue9sCa54RGIs8EKSpGuAmUC6LMvXAlOAJcD7siy3Az4AXnerkgr0AW4ClkmS5AcUAgNlWe4I/N2t/ApgpGM/oUBPLnRoinz+n6kveHAKpj37KVm0nODhw9B3aNtASanh/Uje22RZRh0aSPigruzp9jC7O7gPXXWV9x+QjvnAAeRG6AyARoO+V0/MBw42rFfd3urRr67MieEzOH7LI5wa9QwR9w0loMs1f1LP899zlWk2ZwQn56z2GjKjCXUNm7YWZ4GkQtIHecu5Eqjv+Ot5V/piZcqyXK8L1p3HqPtu5Mxz75DR7UHOPPcOyS9NchapzSsmvHtLYxCVcQAAIABJREFUUkffSMnOTOyOYcWN9rn6dDpb9bP+/3l/Ji1TEvh2yROseX4S89//gspq5c67WqVizbxJbH79cTKOZ5NnLPWS53Utn8MGAKoAP1KXPUHxuq3Op2RR995IyfofAMh+9l1SX3YMsWzQd+uzv7sOEiG9r6V4/Q7nKmtxOXu7PsTBQY+S/dy7pL74MKik+oXUdwzISJJEYNumFL7/DTkvfuix9dSji9E1iSHlpYmogvxdI0zOR1+UpKR8h+fw5Mz7n3fq2+yNaaiC/OtR6xw6O7YduvVJDg6eTtUe5SlYSPdWXmXqOFcsajpnZL3x4v+Fc+h13mg0+PXqiTnj0sVkTyH1rDtfndVqdFe3oHLdBgruHYdcW0vwiLvqlKtPsNca675fqJ47lpq35qC/6T5lpX8QmrbdsR3dS+1bc0Dnh6ZLv/p1O5fN/+TYJK2GsBtcI5PqZNV8sIKyMcOxHj6AJqVpPUJA06YD+gE3UVP3HnGdHhoN2i49sR497H24FxGTK37aR+G/NnrEZIuhjDbfvETK7FFU/nEYqb4RU+fqXwCSTuPsX2Q9/Y7H9qzpryvx4sWJqAJd8aKx7UjU/Tc6i5jzDMRPu5vALq2p2nUY2eq4Ts8zJufMXoG9UrkBHnx9B+contzZK4j8+8ALjvU5s1cgO2JG1L03kjNnhbNM6isT3ORduL+pAvxo/rZzKHXd3d+lQDOUYdR5wCv1SPnvIdsv/98VhkiMBfWRDqyTZdkAIMtyMdADqOvFrQLcHxuskWXZLsvyUeAE0BLQAm9LkrQfWIvjfQ1Zln8AmkuSFAP8A/hUluV6xxFLkvSQJEl/SJL0x9eZh1DHuu7sa2KisRUZ66vmQdDwYcR9sJzo1+ZhKzKiCvSn5vsf0V3Tst7y1uJy1KGBzuGHuvhI55BMc54RfYLrDrMuIRJLQQmhvdthyi7AWlzuMfzOVlSEOjYG1Cr8+vbGll+A3fDnOrvj16MblsxMrCdPKbLqjj8+yuv9REueAW28Sz9tXKRzuJHVUdZmLKNi8y9EjhpGs42v02zj617DkPTxkR5PewEsxnI0IQEedjE5ygRf24xWyx+h6843iB7aneYvjCZycBfCrve8+WA3VyFp9I06/ssFW74BbZyb/8VFYSts+FzaK6u8yp+NOc+Azt2f4qOwFBRjyTN6rNfGRzrPUeQd/Sj9WhmGV7rxJwLbtyDqgSHKtutak7f+F7Le24w2NJDqE/n4xUdgyi+5wKNWiIuLI7/YNeS1sLiMGLcPnwCs/2EX/Tu3RpIkkuMiSYwO52Se51DtkEB/urRqyu79hz3Wax3H7Y4lz4g2wWU/bVyky981alKXPUHJ5z9Q9s3PTp+PuD0dS6FyrCUO29TJ8rSzYk9znhGd2/Wii4tElxBF600Lab1pIZbCEoJ7tqX4C9dwZ/OZImwlyofKqvefoPb/2Dvv8CqKroH/5rb03hNC74L0piC9KiIidhELgoD6Anb0U1DEig0Ee8EGqIgiHVFsSC8BKSFASO89ubllvz/25pbcBBK48TWv83uePLm7O3Pm7JmZMzs7ZZPS0QUH2OuF871UpudiiHWMfOhjwig/noI20I/K9FxK953AUG2kteJkKgXrd5D+6pfkffsLxjMZ59TXlJFHxO2j7Trrw4KoSHTdWNB4IsWh7+kMdCEBLj7ufDqbMvOJvH00bZc/ySWbFlF5Vh11C+jWxmbPULsvsOdfbhG6QEcaqk9R8yagS0vavz2LXrveIvyqvrR6forLsoyGxJqVjTbS4Ue1keFYctxnc5wL7369MR07ofrkSM/5ZJ8ubWtMz5KV49L2aaMisNSxHbFkZWPJyqbysFrnyrZux9BOzTdrQQ6aEIdumpBwlMK8GuUAWE4moAmPwTDsOvwefRNNkxZYc7MQQaGYD/yGtoX6osSU6epvqrepdSlvVQQN7m7f4BJAyc1GG+6wuTUrHRER5aartllL/GY8RPHCx1GKi1zi6rv3wZJ0AuHjizXPNe/r65PDbx9DxO2jiX7gerWOnk63+x2As/M/JmH4HI7f8TzaID9KDyTV6/mi4ngKvh2a2Z8vDNWmmRtPplKw/g/SX/uS/DVV/qL+7YhXU8d09LRn3ifnsw3kfrEJbaAfxtPqxn1198mOteb+vS+xb1xY8MNveDWPqbevb/Pdy+giQoi+/wbMmXnoYyMInTCEwvVO6TjZ/ELLm9Bpaf3uw+Su3k41MgELYAXeBXpXDyD530J2jCU1Yduz8ZwotfyuOp6F6lC6AD0B5znEy4FbUEeOP6w1AUV5R1GUnoqi9ByUlos+Pg5tbDTodPiOGEz59t/PeyMlq9aQedcDZE75D2U//Ybf2FF49+lp36SnJop+SyD0KnWtVfjEweRv3AVAwaZdhF83CAD/7m2xFJVhysrHmJqDf/e2aHxcp0mb/jqKrkkcPiOGYU5OwbtfXyp+Pb/OzvgMH0L55h/tskB9ix501RUUb/nTJWzR1j8JHq9ucOPTtR2W4jLM2fkIHy80fuookfDxwr9/N/K/2KBu+nLV/RRtdjQwAd3bYC4uozLLfVSv4PfDRFylrqGLun4guTa77Ow9g5291L/stTtIfPQ9cjfswpji+tCh0fuAxeQmtzFQkXAMfbM4dHFRoNfhP3oQpdtq30nXnJ7tFr46hZt3EjpBHWXx7dYWS3Ep5qx8Sg+cwKt5DIb4SIReR8jVAyjcvBNQ11L59+0EQMDll2I8lUbOx+qEiz/GPkXm+t20mHolitmCLsAHc3EZxhrysj507tyZ5IwcUrLyMJnNbNhxkIHdXdfmRYcH8adtt93cwmJOp+fQJDKUvKISikrV0YOKShM7EhLxVRzrUYVeR8jYARRtrlaWtzjbxlaWbZ3epi/ehzExhez31lB24AReLWIxxEdhysoj7MbhdttU2KYTF2zaSZit3vp1V+1sstnZu4XDzqHj+pP6wqccGTmLIyNnUZmaDVYrpvRc/LqrnRbFbAHbFHGvplF4t4iheMdhQq9U13yGTxxM/qadtnR3EXbdYEe6RWUUbtuLIS4cU24hPu3iCR3nOi1ZFxZk03cwMQ9MpPDn/efUt2DzTrI/Xs+RkbNIWfgJFWfSCR7W054mYF/HW6WvMTmT4t8T6qyzKSufnJU/8tf4xzk8YjYF2/YCUHY0mYDubbAUl2Gq1V+ofjTq+kF2f7Gr9wx29ZrOrl7TyVm7g5OPvkvuhl1u8RuCyr+OoouPQxtja0eGDaHil9o3jaqJKp9cJQs845ONx8/UrPORo+ibOrV9w+vW9gFYc/OxZGaja6Zu0ubdq5t98y3rmeNoImIRYVGg1aHrfgXmg64+TYQ79gPQNGkFOh2VW76i/IPnUYryMR/Zjb73UHTtuqKY1B3Wq15OOVPf8lZF6DX9yfvWacbGiaNo4pur64p1OgwDh2M9leiSliY8Ev9HnqH0tQVY01Jc48Y0wTD0Soy/bcPQfwimXa5rduvrk3M+XocxKY2Up9+nYOMOIu++GuOpNHy7qXXPYlt7H3hFFxSzhfITKfV6vijYthd9WCABfTqgDfSp0V9U6Rx9//UUbd9/Ye3ISYedtIF+hIwdgDm3EMVsxXhC3Syxrj7ZGVN6Dj7tm6v3dEU3sCr19vUl2/dzpM8dHBvzHwo3/UnohMGqr7/NMcpd4bR0BC6svDV/ZQbliSlkvvMd1Yhx+j0eSKgeQPK/hbjYaXaS/z1sU6lXA/0URckVQoQCHwGrFEVZLoSYDIxTFGW8EOIjIBK4CmgB/Ay0BhYCKYqivCKEuAP4QFEUYZMfBewEMhRFcd2JoRaSew5VvC/vTcjsGaDVUPrdeoo++Bz/CVcBUPL1WjRhIUR/shSNny8oCtayctKvvxNNcBARL80DsL95t2TnYGitTsH6M/Za2i2fS9KDb2HKzMeraVS1zym8Zt+covlzUwga1A1ruZGkWYspPah2BuIevIGwqy9HMVvxba/uVpx22WC8+vUhZN6TKCYTpSu/ouTjz/C9ZiwAZd9+jyY0hIgP3kb4+YJVQSkvJ+vmyShlZQgvL6K+XUHmdbeglJbi1a8PYa88T+WZdPJXbSb7rZWE3Kw2Dvmfq58Dipk3jYAremCtMJLy8GtUHEpEHx9F02VPqHmr1VD43c9kv6XuuBowoh+xT021j2qYS8o5OOFpSg6ob+k7ffYYx2cvozIzX/1c09u2z68knOLojDdcNu0AaPv6DPI277F/fuWKDHWXVMVciWI2Yilx3/AJ4KGnnmfXvoMUFBQRFhrM9LtuY8LY2tfdAejDW2LKSTpnmAuRrQ9Xy0ViR9cwvlf0IvzRaQiNhqLVm8h/+wsCb1DXqxet+AFteAjxK99E4++LYlXAbMFSXIoQULR6E2EPTAYg+bGl5Hy6AYD4Z6cSaCtPZ+a8SdlB2zTVwT1o8vRdCK2G3BVbyXhTtaNfrw7EP3036LQoRhPJc5dRfugk3c+uoSQxDawKWn9vsFoxF5dz8IFlFNrysudnj3Bo9jsYM/NpdvcoWs4Yi1dkMJU5hWRv3c+h2e9giAji8k3PoQvwAauC3jYdfvO7z/Hip2uxWhWuGdiDKeMGs3Kr+oBz/dA+ZOUX8eTbX5FTUIyCwp1XDeSq/t04npzOE29/hdWqYFWsjOjTmWnjh+LdawIAxjPp5K3cQubiVYTdMgqA3M9U28Q9M5XAgd1tn/B4g/JDifj17ECbr1+g/K/T9qm4BRv/IOSaQWh81bWThugwKpIzyV/zC6kvqGvPmj57D4GDumOtMHJ69huU2ept0JAexD99J2i05K7YQvqbjs/tNF90P17xkehjwrFWGPFt34zEKS8Q9+BNGGLDMaZkkfLCZ1QcO0vLt+agC/an7PApku571V4vmi64x+4vTs1+k7KDJwka0p1mC6eijwjBXFhiHwU68+hShJeeyNtH2zf5qkzPrZe+pXuP4dO+mf1efds3o/xYMorFgiE+kjNPvkfeqp/wahpVL529mkbR+n11iqHQavFp15Ty0xlYy41krvyZuClXog9TZxEU7T7GoQlP2/2FLtifkoTTHJvx+nn9xYAM988deZLUfkPw6teH4P9MB42W0rXrVZ883uaTV6s+OfLDZS4+OfOmO+w+OXrNl2RMuNXuk8MXLWxQn1z+xy5KvvyG4NkzEFoNJd+tp/jDz/G7Vm37Sr9R276oj13bvowb7kQpLUPfthWhc+eAXo85NZ28+S/S5Mc1FM8cg7ZjT/VzTUKDaccmKjeuQN9fnYFi+nUdhmHXoeszFCxmMFViXP2+/XNNhjG3oOt+BSIgCKFVP9ekjW3Orjh1HWybT57g9ENL7G1qfcobgMbbQJfd73Gw3zS6H/0MgLzxAwl4bjG61u0AgSUzjeKnZmPopXaCjBu/w3f6Qxj6DcSanaFmusVC0UPq7sP63v3xf2Q+1uwsjFvWUvHVp4Su/tljPlkfEYJiVj/X5NO+OeUnU8GqoAsL5Ogtz1J2ILHezxdBQ7rT6s0H0Pr7YC4owRChbqaY/NhShEFHxO1j7P7ClJ5zwe1Ih3XqlzqsJjOWohIq/jpN8e8HsRSU1Nsnp720nOJte/Dr2YH4Vx7Au3ksVmMluSs2k/rk2xfs69NeWk7gkJ4EjeiLLtgfjW1jx8Oj5hD30M0XXN78e3Wgw7fPUXbktLofzSUtQF0auA51IKcr6oDPaWAq6pTqfwRlS2b+4ztxvjMW17iw6J+K7BhLakQIcTvwEOoUkn2o33L7AAhH/Z7bHYqiJNs6xvmoo8JRwGxFUdYKIdoAXwNlwDbgPkVR/J3kbwC+VRSlTh+WTe451OMFtelu9bvAf8Ze61G5fdLUb4umXeb+iZ6LJfb3bSS0vMrjcjslqZ/n2R490aNyqzrGdenA1pe6dowvRC64d4wvltZHNgKwN37ceULWn+5n17Au6kaPyx2TqX4vtWKX+3eGL4aqjvH+Zufdd6/edD3zHbubXONxuT1TvrU/9HuSXqmrARqdzr9EX+dxuX9Hx9jTxP3xY4P65LO9hnpcdvyurRTPHONxuQGL1zVoHckbP/A8IetP6OqfG8wne/rZAhzPF57WuftZdbS3oXxyQ8kFPF7mbOWtUXTmZMfY8+j+2wpI/pkoivIx8HG107U9VfymKMos5xO29caXOp16rOqHEMIXaAN84QFVJRKJRCKRSCQSieSikB1jyd+KEGIY6sjzIkVR/t6PWEokEolEIpFIJP8L/Dd29/8fR3aMJReFoiiT6xl+C9C0YbSRSCQSiUQikUgkkvojd6WWSCQSiUQikUgkEsm/GjliLJFIJBKJRCKRSCSNCTmV2uPIEWOJRCKRSCQSiUQikfyrkR1jiUQikUgkEolEIpH8q5FTqSUSiUQikUgkEomkMaH84z9j3OiQI8YSiUQikUgkEolEIvlXIxT5tkHSOJAFVSKRSCQSiUTS0Ij/tgJ1oey1qf/4Z2Pf/7zdKGxZhZxKLWkUnOw00uMyWyVsBKB0wSSPyvWb+wkAp7oM96hcgBYHNnO07RiPy21/fB0Af8Ze61G5fdK+ARou/xI7el5u6yNquTDlJHlUrj68JQD7mo7zqFyAbslrKJrqeVsEvq3aouydWR6V63vPqwDs8HB5A+ib9g2/x0zwuNzL0r+mePpoj8sNeGs9QIPpvCtuvMfl9kpd7XFfAQ5/0VA0Rp+c1HmEx2W3PLSJsiUzPS7Xd8ZiSudO9LhcvwWrACh/b7bHZfvcvajBfHJD+TfwfDvSLXkN0HA+uSFt4Wkf1yt1tUflSRoXsmMskUgkEolEIpFIJI0J+bkmjyPXGEskEolEIpFIJBKJ5F+N7BhLJBKJRCKRSCQSieRfjZxKLZFIJBKJRCKRSCSNCes/fu+tRoccMZZIJBKJRCKRSCQSyb8a2TGWSCQSiUQikUgkEsm/GjmVWiKRSCQSiUQikUgaE4rcldrTyI6xpNHgc3lPwh+dhtBqKfp6PQXvr3S5rm8RT+Qzs/Hq2JrcNz6m8KOv7NcinpmN3xV9sOQVcHb8VJd42padMYy4FYQG8/6fMf2xtsb0NTEt8J78FMbVS7Ac3QWArtcI9F0HgQDTvp8x79roqvNlPQl9ZDpCo6F49XoKP1jhqnPzeMLnP4hXh9bkvfkhRZ+oOmujIohY8DDasFBQrBR/tQ7T6bMAtNz8HgWrNpL3zio3HSOfmIr/wF5Yy42kP7oI45GTGFrEEfvao44042PIeX05+R+vIeLhO/Ef0sdhi0Bfmjx0E8FDumMtN3Jy1mLKDrl/z9crPpLWS2ejC/anNOEUJ+97HcVkxrt1HC0XzcSvc0vOvvB5jXaEi8vLc+Hbvyfhj00DrZair9ZT8J673KgFNrmvf0zBh3WTWxNPPLeI7b/tJDQkmG8/XVbneB23LyP3y81kvvW127W4eVMIGtwDa7mRM3NepzxBtX3Tl+4jcGhPzLmFHB1+vz28T8cWxD93LwB+j79J5Y6tGAZehdBoqfx1PZUbXe9f16UfXldPAkUBq4WKFcuwnDxsE+aHz22z0MQ1B0Wh4pNF9ni/ncrmpW1HsCoK13SK584+rVzk7j6by6xv9xAb5APAkDbRTO3XBoDP957im4NnUYBrO8dzS48W9nhdf1uC5TzlrM3S2WiD/SlLOEWiUzlr5VTO0petcYnXJ/EzhE6LMTOPE9Nfo2TPcTe5bZfNQhccQOmhJE7c9waKyUz4tQOIm6F+E9NSWk7So+9QduQM3q1iAfB9bDF4+6AJi0YpK8a05WsqN7nWQ92lfTGMnaR+RsNqwfjVO1hOHkZExuFz12P2cJrwGIxrl9uPu/2+GGt5JYn/eZPSQ6dqtEVddDaezca/W2uwqA9Ml2xS89GraRSpL39B5ntrMcRH0uqtOehC/Ck7lETS/apdAZrOv4ugIWoZPDXrTcoSkvBuFUurpQ+66NP90EeYMvOozC5AHx6k3nugH+aiUhKGz6mzj8iolncNTWPzyZoAP7wu7UDYI/citBqKvtlA4fvVdG4RT8Qzc1Sd3/iIwo+d2r75s/G9oi+WvAJSrr3HJd5vp3N4afsxtV5fEsedPVu4XN+dksestQeIDfQGYEirSKba6n6x0cS8LUc4mVeCQPDUsI70s8XTtumK4co7QKPBvHsrpu3f1pgXmrhWeE97DuOXr2I5vMNxQWjwnv48SlEexuXPu+p8KosXt6q+aPyl8dzZp7XL9V3JucxavZvYIF8AhraNZuplqi/6bM8pvjmYjKLAtZc2ZdI16nfJG8on9z71Jca0XE5Me8Uj/i1oUDd73E57PqLk90OcefANFKPJI/oCdNv9DuaCEo/75F4nPkfoNFRm5pM449UafXJtcjuumo8+MhhTVj5HJz1H2aEku08G1cd5NYvGXFCMYjLXyacBBA7qRtP5dyE0GrK/2ELGEpfvqP8B+AOngVuAImA48DxgACqBh4Af3YwkadTIqdT/IwghnhZCPHj+kPbwJReYTlchxBin46uFEI/afn8khLiuhjiDhBA19zbrikZDxBMzSL/3CZKvnoL/mMHoWzZ1CWItLCLn+aUUfOTeuBV/u4m0aXNrFG0YNYmKL1+m/O1H0V7SFxEe6x5ICAxDbsCSdMhxKiIOfddBlH/4NOXvPoGuTVdESJSLzmGP30fm9MdJGX83fqPcdbYUFZP7whKXBxn1goW8l98mdfxdpN16P4E3Xk34U7MASBozjcCrBmJoFe8SxW9gTwzN40gafjcZT75B9LyZAFSeSuX0uPvUv/EPoJRXULz5DwBKf9vHqSsdjWKLl6fj3SKGA5fP4NTDy2ix0PVBqor4ubeR/u73HOg/E3NBCRE3DQXAnF/CmSffd2sUXbjIvDyf3LSpT5A8dgoBYwajb+UuN/u5peR/WA+5tXDNmOEsW/RsveP9NXQmIVcPwLuNa/4FDu6Bd/MYjlwxjeRHlxC/wJEvuau2cnLSPDdZsY/fTsZrXwJg/H453uPvpOzNJyh5egr6XoPRxLjev/noPkqfuZfSZ6dT/vEivCfNsl/zvuFezId3U/rU3ZQ+cy+W9GQALBYLz289zOJre/H15CvYcCyNk7nFbrp0axLCikkDWDFpgL1TnJhTzDcHz7L8lstZMak/25OyOJNfao+z31bOWtZSzppWK2eRTuXsdA3lLHhIdwBO/d8HJFz7JObcIspPpLjJbfbEbaS9s5Z9l8/EXOiQa0zOIuHaJzkwdDYpr31Fq5emAVBxMg2AsufvRyBQSoooe2kWup6D0ERXs/Gx/ZQtmE7ZwplUfPoqXrc8AICSlUrZwpnq3/P3o1RWYD7wuz3evstmcvKhpbR8vmZb1EXngm37CBnanX2XzeTEA28CcHjEbA6PehBruZH89X8CED93Epnvfs+h/jMwF5YSbpMVNKQ7Xi1iOdR/OqcfWUqzhVPt9394xGwOj5hNiu2FV8Kohzj18DJ0Ab4kDJ9DwvA55P2wg/x1O2xpXISPaCgaoU8OnnIT4XNnkjF9LmfHTcF/9CB3nQuLyV34FgU1vEAsXrOZ9HsfdztvsSo8/9NRFo/rxte3XsaG4xmczHV/LOgWG8yKm/ux4uZ+9k4xwIs/H+OyZmGsvu1yVtzcl5ahfuoFocEw9i4qPl5A+euz0F56OSKiiZtchAbDyFuxnNjvdkl32RiU7NQadV64+TBLruvNN3cOZMNfaZzMqckXhbJy8gBWTh5g7xQnZhfzzcFkPr21PysnD+DXU9mIvuoLJU/75KIfdwNw/K4XsRaXeca/aTS0fMHxUt+cXYAmyI+QsQMuWt+qNgTAeDqjQXzy6ac+4MiE/6vVJ9cm169TS4zJmaS98TW5a/+w61XlkwEOj3oQodOSsXRNnX0aGg3NFtzDiVufIWHw/YRd0x/vNi7l9FGgM7AatQMMkAOMtZ2/HViO5KIRQowSQhwTQiRW9SeqXR8khCgUQuy3/f1fXeNeCLJjLKkvXQF7x1hRlO8URXn+HOE9glfndpiS0zCnZIDZTMn6n/Ab0s8ljCWvEGPCcRSz2S1+xZ4ErIXuDSiANS8LpSAbrBYsR3aga9vdLYyu5wjMR3ehlBbZz2nCYrGkJYK5EhQrluSj6Nr1cOjcqR2ms2mYU1WdSzf8hO+gy6qlXUDlYXedLTl5VB5NBEApK8eck4clt0C9aDJT9MN2/Ie53r//0L4Urt6q3u+BY2gC/NBGhLiE8e3XhcrkDMxpWQCU/bbPPrIE4HtJC3K++gmAkr3H0Qb5oY90lQEQ2L8zeWvVB7mcVdsIGdUbAHNuIaUHElHMFrc4drtcZF7WhrezXJMq178WudRDbm307NqZoMCAOoUVOi/7b8VkJv/7Xwga0dslTNCI3uR9vQ2Asn3H0Qb6obPZvnTnESwFNbzLUkAToI6MaJq2QSkvRcnJAIsZ0+6f0HVxvX+MFQ6dvLzVkWMAb190bTpj+m2DemwxQ7nagT148CDxwb40CfZFr9Uwsl0MPyVm1um+T+WW0DkmGB+9Fp1GQ48moWw7keES5nzlLNdWzrLrUM5Cr1LvN+vzrZTsPYEuwBeNt8FNblD/Tna5WSt/InS0Krd49zEshep9F+85jiEmzCWepnlblLISlOxUlOx0zHt+Rtelr6twJxtj8Abcdw3Vtu+KkpOOkpdVzRYn0AX6oY8MviCdvZpFoVitdlkA+sgQAvt3puJMBpWp2QAEXN6ZvB/UTnnOqm2EjFRHKINH9ib3K7UMltaSL5GTRgJQmZrtlnehV19Gzre/AhfnIxqKxuiT9W1buvjL0vU/4zfYXWfj4eNQg00r9hyqse1LyCxU63WQrV63ieanpOxabedMidHM3rR8xl8Sp+qo1RDgpQdA06Q11rwMlPwssJixHPwNXYeebjJ0/UZhPrzDpU0FEIGh6Np1x7R7q7vO6QXEhzj5ovaxdfZFSXklXBoTYvdFY67oS0aq2kHztE/269sJUGcXhKZaAAAgAElEQVRglZ9M9Yh/8+/WmooUh7/IX/srXk2iMGXmXbS+VW0IQGVmXoP45OzPt6hyA33ReHtRndrkBva7hIwP16GYLVSm5tSoV2D/zqDVkLVcbb/q4tP8urXBeDodY3ImislM3ppfCRnpkv/bbf83AxNsv/cBVT3yw4A34H4zfydW5Z//dw6EEFpgCTAa6AjcJIToWEPQXxRF6Wr7m1/PuPVCdowbMUKIubY3JVuAdrZzrYQQG4QQe4QQvwgh2tvOtxBC/CGE2CWEeMZJhstorhBisRBisu13LyHE70KIA0KInUKIIGA+cIPtrc0NQojJQojFTmoNs6V7XAhxVQ06+wkhPrDpsU8IMa4u96qLDMOc4Wi0zZk56CLD62OuWlGKcx2/i/IQAa5OVwSEoGvXA/Ne1xkz1uxUtPHtwccfdAa0rbogAh0P0trIcCxOOluyctBF1V9nXWwUhpbNqDx5xn7OnJGDPsr1oV0fFe5mI3219AKvHEjRDz/Vmpa1tBxjWo79uDItF0N0qKs+oQHqg7jt4a0yPRdDtKsu57yfBspLbVQYJme5GTloPVRGLhqN66qVyvRc9/yLDqMy3WF7U0YO+vPYNWXee8Q9PhkAw5BrMB8/aL+m5OegCXa/f13Xy/Cb9x6+M5+xT5fWhEejFBfiffsc/OYuwfu2/4BBbe8zMzOJCvC2x48K8CG7xOgm92BaAdd/8gszvt5lH8VpFR7A3tQ8CsorKTdZ+PVUNhnFFW5xPVXOvJtHA9D6tZlcuuklNP4+9nPOcs3V5HpVSxsg6qahFPy4z+WcJjgc4e2DaffPAFjzcxBB7jrpulyG7/+9g+/0+VQsf9Xtur7HQLuM6hjTc9065HXVOaBbG4p3HXVNKzqU0HEDyPv2F1VWiKtdTemOcmaIDqMyzeEPTem56Kul49OhuctxVd4F9OmIKbsA46n0i/YRDUVj9Mnm0ynVZGSjjbp4W2aVGInydzzTR/l7kV1aQ73OKOT6z/9gxpq99hHl1KJyQnwMPLXlMDd+voN5Ww5TblI7RCIwFKWwWptarY6IwFB0Hftg3rnZLT3DlXdQueHTGtdOZpVUEB3g49A5wJusEnd/cjAtn+s/2s6Mr3aSaPNFrcP92ZPi8EUplXqyMx0v6Tzpk/17tgeg2ZO3k/zcZx7xb4boMIynHPpG3jsBhKD4F8eI+8W2IQDJz32m6uNhn9zq1Zl03vQyWr+afXJtcg3RoVSe55kkbOIQLEX182luctNzq9vqatv/iYDrVAKVCagdZfdKI6kPvYFERVGSFEWpBL4E6tQvuMi4tSI7xo0UIUQP4EagG3At0Mt26R3gPkVRegAPAm/Zzr8OLFUUpReQwXkQQhiAFcADiqJ0AYYBpcD/AStsb21W1BC1OTAQuBJYJoTwrnZ9LvCjTY/BwEtCCL863LD7OeXcb6IumGpiDcNvofLHFW7pKblpmP5Yi/fND+N904NYs5LB6vS2tAadlXrqLHy8iXzl/yj+bpP7KGd1WTWayCmMXof/0D4Ur/+11vQqM/LPLaP2hGqV6UZD5WVNcmsYrfvH4AG7ht82mpT57wNg+mMzujadqgtwi2Pe/zulT91N2dKn8br6dvWkVoumaWtMP6+ldMEMFGMFXqNusKlwfhu2jwxk3ZTBrJw0gBu7NWPWmj0AtAzzZ3KvVtz71U5mfL2TthEB6DQ15VNN93oB5USjNmkZH2/k4IiHwGIl4vpB1cSev14GXtaJyJuHcmZBtZlyGi0iNBLz3l/OqYb5wO+Uzb+H8rfn4zV2kutFrQ7tpX3OLcOtbtdNZ6+4cDI+cd3nQGi1BI/oRd7a32uVZU+vxirkSEfodegjgmrUJeya/uR+W+Vb6p93wcN6nPO6R2iEPrli7yH3kw3V9lWjfUQg6yb3Z+XN/bixSzyz1qqdMLPVytGsYiZ2jufLm/vio9fywW7buvjzlCEAw5jJVG507/xq23VHKS3Emua+thVq9ubVk+sQFcj6qUNYOfkKbuzenFmr1WnNLcMCuKN3S6at/JMZX+0kNsgXUb08eMgnV5xQ156ffvpDWi2a7hnZAoTB8YI15al3ETotIeMHXrS+VW0I4NDXEzqD3SdnfrKRQyMeRLFYCZ84qO5y6/C8EDS4G9bSiprD1FYezy93BrAHCEBdT+zMJcALwFQkF0sccNbpOMV2rjr9bIN064UQl9Qzbr2Qm281XgYAqxVFKQMQQnyHOq3jMmCVk8OveiV8OY7pIMtRK/W5aAekK4qyC0BRlCJbOufTa6WiKFbghBAiCWhf7foI4Gqn9dDeQFPgr+qChBD3APcAfHjVTVw/YZT9mi4qHHN2bvUoF4QIcLwlFIGhKCWunUNNTAu8xquNhfANQNe6C0arBcvxvZgPbMd8QJ1xox90HUqxI64lMxttdIT9WBsZjiWrHjrrtEQueoqSdT9iPHCE4HsdD9i66HBMWXkuwU0ZOeic0tNFhWN2Ss//ip4YD590TP+zEf3iHIeMzDy8YsOpmnBliA3DlOlqD3NeEdogP9BqwGLFEBNGZaarLufCnFmDnh7IS0tGDnpnudH1tHdDYnV9gDbEhNWYf4aYcKpW4Oqjw12mydVE2ITBpD71LgDmvb9gGOJ4WSpCwrEW1H7/lhMJaCJiEH6BKPk5KPnZWE4fs8n6FcOo6wGIjo4m02mUN7O4nAh/19lj/rZplAADWkaycOth8ssqCfE1ML5zPOM7x6PreDn58d3Qa9zfxxpiw6i8wHLm37MdnTe/AkDZ0WTo3YGSfSdsVxW84yNd5eYWoXOT60jbt0MzWr9yL0dueRZzvuvUQ01oBIqxAqVYrUOakHCX0bHqWBIT0ITbbGybMqq7pCdKSSE+M2ten+4VE0Zlhut9nkvn6MmjiLlrDF5NI8nbsBNdgOt7Ru/WcZQdSsKcU1ijXfUxjnJWmZ6LIdbhD/Uxav2PvH00EbcMRxvgizm3yGVE2xAbhimngNAxfUkY9VCNadTFRwT0qt5UeJ7G4pMDxw+1/3b3lxFYsurub2sj0t+LTKeZH5klRiL8qtdrxyPigOYRLNx2lPzySqL8vYn096JztPqSZFjrKD7ccxoApdB1hFgEhqIUueqriWuF1w3/Ua/7BqJr2w2j1YImvg3a9j3xadsNdAaElw9eE++zx4vy9yajuNyhc3EFEf6u796r+6LnNic4fNGlTRl/qbo++6u0fKKiHHuCXKxPDp80hrCbhuPTvhm5K7fi27k1ed//TsuXp2PKyr9g/1ZFZXouvh2aOfSNCqHs0En8erQnf/XP9da3SueISaPx7+2YferXVV2T3ZA+2au6T64mN/quK/GKj6Dz5lco2Z+IIdYxy6ImvcoOnsS3c8t6+TRh0LvKjQmrbqsRtv9tUQd6qmiCuu54EnDS7eb/ZqqWzvyTcX6Wt/GOoijvVF2uIUr1ty17gWaKopTY9jj6FmhTx7j1Ro4YN26qFwANUOA0D7+roigdzhEewIxrOahqZUQt4eurU02vHCc46ddUURS3TjGAoijvKIrSU1GUngOS89E3jUMXFwU6Hf6jB1G6bUdN0eqNJjQKERQOGi3ajn0xH3edPlm+ZI79z/zXLowbPsZyfK960VddYyoCw9C164n58B/2eMbDx2w6R4NOh9+oQZT9/Ad1JfzpOZiSkila/rVdFgB6HYFXXkHJVtf7L/nxT4JsD1TeXdphLSnFku1oQAKvGkjRWtfpm34DeuDTqY39OH/DTsKvGwSAf/e2WIrKMGW5jyIX/ZZgXzsUPnEw+Rt31fm+jAnHGiQvKxKOoW9mk6v3bBm5WBSz4wFU6HWEjB1A4eadLmEKN+8kdMJgAHy7tcVSXIq5Bts7Y8rMw9+2ng0vH7AqiLAo0OrQ9xyE+YDr/YsIx8ZymvjWoNWhlBahFOVjzc9BE6VuPqJr3xWrbfOtzp07k1xQSmphGSaLlY3H0hnUKspFbk6p0T4SlpBegKIoBPuoD6h5Zeq9n92xhUk3TKRy9Ssucc9XzsJs5SyilnJWsvsYh4bP4dDwOfYRS+9Wsfh3bwMaDaUJp93iFDrJjbx+EPkb1LwwxIXT7v2HOHHfG1QkpbvF08S3BsVqt7Gux0DMB6vbOMYpfCvQ6VzWUep6DqJy01f2jbhcbdEGc3EZpizXjtK5dM7bvBu0Gg5PeIrslT8RMXGgXRaooylV06irKP49gdAr1XWq4RMHk79JlVWwaRdh16ll0M8pX7I+Xs/hEbMp2XfcMfKMI+982zWjPDGVynRHp6++PuLsws/Oed0TNBafHDZlokNnu1+z6Tx6IKU/1V3n2rgkKpDkgjJSC8vVen0ig0EtI1zCuNTrjEIUBYK99YT7eREd4M1p20Z6O8/m2TffsqYmogmLQYRE2mZHXI756G4XueWvzKD8ZfXPfHgHxu/ew/LXLkybPqf8xWmUvzwD44pXsSQlYFz1pkPnmCCS80tJLbD5oqNpDGxdzReVVNh1PlTdF9mmiqcXlfP5pl+IilNnyHrCJ+d8so5jo2dhTErDeFqdlBfYvzOVmXkX5d+qKNmfiD4s0H4cMnYAwqCjItGxkVV925CcT9ZhTEojdZ5jxLjiVHoD+uS2CI2GssPuu+47y9X6+ZC84FMODZ9D/oadRNieSQxx4TXqlfftL/X2aaX7T+DVIgZDfCRCryN0XH/yN7ndiwZ4Aqj67EQw8APwGPBbjUaVuOH8LG/7e8fpcgquU9Wb4FjHXRW/SFGUEtvvdYBeCBFel7gXghwxbrxsBz4SQjyPmo9jgbeBU0KIiYqirBLq8O6liqIcQK3ENwKfom49X8UZoKMQwgu1UzwU+BU4CsQKIXopirJLCBEAlAPFqFNLamOiEOJjoAXQEjgGOO9OsxG4Twhxn6IoihCim6Io+2oS5ILFSs5zS4h5+zn1kxWrN2E6eYbA69UXeUUrf0AbFkKTFW+i8fdFsSoE33oNyePuQSktI/LFR/HpdSna4CCabfmUvLccUyQrN36C900Pg0ZgPrAdJScVXXfVkZr3bjunWt4T7kf4+KNYLRg3fgIVZS465y5cTPTShaDRUPztRkwnzxAwUV16XbxqLdqwEGK/WILGT9U56NZrSRl/N4a2LQgYO5zK40nErlB9cvF3mwidfjst179N4VebqExMJvhGdR+0gi/XUfrTLvwH9qLllvexlhvJeMyxtlF4e+F3WTcynnQ8ZABE/d+9CIPjDXvw8J4YkzPp8vtbWMuNJM1yLB9vt3wuSQ++hSkzn7MLltN66WziH76Z0oRTZH+xBQB9RDCd1r+ENsAHpbZNFy4yL2vFYiV7wRJi330OoVHlViaeIfAGm9wVP6ANDyF+pZPc267hzNjzyK2Fh556nl37DlJQUMTQa25l+l23MWHsyPPG6/DjYnJXbKXi+FnCblVnQeR+uoGiH/cQOLgnHX9Zpn5q40FHXjV/cw7+/TqhCwnkkj/fJ33RF+St2ELyo0to8vTdAHiPu52Kr9/F9wH1/it/24Q1/Qz6K9T7N23/AX33/uj7DgOLGcVkpPzd5+xpVHy5BJ+7HgGtDmtOBuUfv4LXiInodDoeGXIJ07/eidUK4zo1oVV4AKsOqOsrJ3Zpxpbj6aw6kIxWI/DWaVl4ZTf77JIHv9tLQbkJnVbw6NBLCPR2lLeutnJ2spZylrxgOW2cyllWDeUMq0L03VdxcND9FGxVp3B33boIFIWivSdIeUPdgbzDp3NJnKPKPfPsp7RdNoumj9xEacIpMr9QN/qJnzURfUgALRdOAUCxWDg46hG7brr23Sj/4k18Zz4LGi2mPzZhTU9GP0Cth6Zf1qHv2h9dn6HqBmamSired9qbUO+Frn03Kj5/w61cdP9D/XRV4qwljrJyATrro0PssgCCrujKmUeW0eaTJzj90BJMmfmkLPiElm/NIe7hmyk7fIocm10Lt+4haEgPOv+2VP20yWxHGdR4Gwi6oisH+00jespYFx8Rdcdocr/95YJ8RIwt7ywljpHABqMR+uTwx2eS89xiopep/rJ4dZXOV9p0Vv1l3IrFDp1vG8/ZcVPUtu+Fx/C2tX1Nt3xG/hK17dNpNDwyqB3T1+zFalUYd0ksrcL8WXVInZk4sXM8WxIzWXUoRa3XWi0LR3e21+tHBrbn8Y2HMFsU4oJ8mDfMNrvRaqXy+/fxnjxX/QTi3m0oWSnoeg8HqHFdcV3RaTQ8OqwT9361U9W5cxNahwewar/NF3VtxpbjGazcfwadRuCl0/L8WIcvmrNmD4UVJnQawSODO2L5YzW6UVMazCe3Xz6XyrRcTj7m6AdcjH9LenAp7T99QrVFRDDlR0+DohB26yiP6AugDw+i5Uv3etwnX7rlVVAUivceJ9Xmk+sit/TgSQL6dCRoUFdQwJRXhNbfx8Vf5K/fQfGOw/XzaRYryU+8S7vPnwKNhhxb/jtR9T2pb4APbb9nAq2BJ21/oI4su+6iKKkPu4A2QogWQCpqP+Vm5wBCiGgg09Zn6I36wiIXKDhf3AtB1Hd9jeSfgxBiLup0jjOob06OAF8DS4EYQA98qSjKfFvB+Ry1E/018ISiKP42OS+iLlg/gbqW4jtFUT4SQvQC3gR8UDvFw1C/37bRJnuh7VpPRVFmCiE+AvKBnkAUMFtRlLVCiEHAg4qiXCWE8AFeQ53yLYDTiqK4bdJVnZOdRnq8oLZKUNfilS6YdJ6Q9cNv7icAnOoy3KNyAVoc2MzRtmPOH7CetD++DoA/Y6/1qNw+aep3AU92On+Hsb60SthIYkfPy219RC0Xppya17ldKPrwlgDsa3rRe0O40S15DUVTPW+LwLdVW5S9M+s8IeuH7z1qB2GHh8sbQN+0b/g9ZsL5A9aTy9K/pnj6aI/LDXhrPUCD6bwrbrzH5fZKXe1xXwEOf9FQNEafnNR5xHlC1p+WhzZRtmTm+QPWE98ZiymdO/H8AeuJ3wL1+9Dl7832uGyfuxc1mE9uKP8Gnm9HuiWrn1lqKJ0b0hae9nG9UldDzdN0/3GULrz9H9+J83vs43Pa0jY9+jVAC3ygKMoCIcQ0AEVRlgkhZgL3os5wLUftW/xeW9yL1VeOGDdibAWgpkIwqoawpwDnb0k873TtYeDhGuLswnW0t4pe1Y4/soWfXIuePwE/2X6XIzcskEgkEolEIpFILpzzfA6pMWCbHr2u2rllTr8XA4urx6st7sUi1xhLJBKJRCKRSCQSieRfjewYSyQSiUQikUgkEonkX42cSi2RSCQSiUQikUgkjQnln/+5psaGHDGWSCQSiUQikUgkEsm/GtkxlkgkEolEIpFIJBLJvxo5lVoikUgkEolEIpFIGhP/A7tS/9OQI8YSiUQikUgkEolEIvlXIzvGEolEIpFIJBKJRCL5VyMURQ7DSxoFsqBKJBKJRCKRSBoa8d9WoC6UPn3TP/7Z2O/pLxqFLauQa4wljYLdTa7xuMyeKd8CsK/pOI/K7Za8pkHkVsneG+95ud3PqjrvihvvUbm9UlcDNJjODWmLhioXppwkj8oF0Ie3bJR1pKF09nQ5BrUsN6a6B6rOh1qM9bjczqe+b9Dy1lA0xnLRULIbY/vUUGWuoXyyzhDncbnmylTA8+2IPrwl0HA2bkh/8VebMR6V2+HEOo/KkzQu5FRqiUQikUgkEolEIpH8q5EjxhKJRCKRSCQSiUTSmJC7UnscOWIskUgkEolEIpFIJJJ/NbJjLJFIJBKJRCKRSCSSfzVyKrVEIpFIJBKJRCKRNCYU639bg/855IixRCKRSCQSiUQikUj+1ciOsUQikUgkEolEIpFI/tXIqdSSfyKjgNcBLfAe8Hz1APHz7yZoSA+s5UZOz3qDsgT1m36Bg7rRdN7doNWQ88VmMpZ8A0DLtx7Eu5X6TUFtoB+K1TH9JO6pu/Dr2hZNgC9YrRwb+yCK0UTcvCkEDVbTODPndcptaTR96T4Ch/bEnFvI0eH3u+gVPvlK++/Ohz4ja+k3ZL71tdsN1le2T4fmNF/8IABdjq0gc+k3ZLy2wk1uk3lTCBzSA6XcyOnZTnJfvo8gm9y/ht1vDxt67UA0fj72+EFDulP44177sSE+klZvzUEX4k/ZoSSS7n8dxWRWZc6/y54Hp2a9ac+D5q/MJHhYT0w5hXY5HX9ZhrXcCDa7awP9sBSVcnTUrFp1DhzUjSZPTwGthtwvNlN+JIkmT09B421AUdSdGFt9MJdT9y/CWlJ+zvuvLqsqT3w6tqDpwnsRXnoUi5W8r7fZdW679hU0Bh1YFVKefo+SHQkXlncdWxD/3L32Y6HzQjEb3fKuiieeW8T233YSGhLMt58uqzGM0Pug9QsDIbBWFNUYpr51JHb2jYTfPBxzriovf90fDlv8sAiNXovQasn7ZhuZS76uly0CBqr21/gYwGkTTb+ubSjdf6Le+sbPv5swW9k1JmeiVFSS+sKnFP64R7V5h2a0ePV+fFrHgVZDwaZdJM189bxlN3BQN5rOvwuh0ZD9xRa7bVq88QAAXRO/wlxQRPJDSyjatgffrm1o+vx0APTRYWCxYs4trLHuCa0Gc2GpvWwGj+pL8Ig+dlvoo0IQBn2969v5dL7k2DdY8otIffRNin/ag0+XNsQ9N9Ous2K2YM4rJOXB16k4fNKRORoNrb9bhCkjj9xP1hL71BS0oUEIrfo+vePGV11sXt/yFnLlZcTOvhHvNk3466qHKDvolHYDciE+rb7logp9bDiX/Po21uIyTJl55/TJVT5KFxYIWseYReDgHnaZF+vfzs5dhi7YH4BL/ngPFAVLWYVLuwf//fapNlsEDelxweWtun9zLru64DhAAAqW0lwUU4WL3nXxyRdKu3ateP/dV+nWrRNP/t8LLHr1bY/IPZ/Of0cbkvrCp/Znrc5/vguKgrW0AkVR+OtKR3mrbzoATRdMdfz+7AWSb3nETf+oJ6fiP7AX1nIj6Y8souKI6mM0AX7EPPcAXm2aAQrpj75G+f6jeLVvQfT8mVXRvwduAWo2juR/FjliLPmnoQWWAKOBjsBNtv92gob0wLtFDAn97+XMI2/RdOE09YJGQ9Nnp3L8tvkcHnwfoeMG4N2mCQBJ01/myMhZHBk5i/z1f6AL8rPLC79lFJnLvuHosPs4cf0TKCYLgYN74N08hiNXTCP50SXEL3B0bHJXbeXkpHluivv36+zyoHt02H2EXD0A7zbxLuEuRHb8izPVjjuQMu89IiaNqVGuV4sYjgyYxplHltDUqTOWt2oribfNcwub/cFacj7dYD/v3CkGiJ87icx3v+dQ/xmYC0sJv2moLQ+649UilkP9p3P6kaU0W+hopHJW/sjxW+a7yPlryExQFE7ft4ijo2ZRsP4PCtbvqF1njYb4Z6eSOGkefw2ZSci4ATR9YQaJk+Zhyi0AswWAgo07iJo2/tz3X4OsKtvFzb2d9Fe/5OioWaS/8gVxj02y6+zVNIrTM14m8ZaniHvyDhDigvIu9vHbyXjtS/uxxi/ULYwz14wZzrJFz54zjNY/HHNRBub8s2i8/N2uX0gdAch89zu1noyeQ9jEIW62OHrlbMJuHomhSWTdbWGz/8nb51FxMhXFYrGHazL39nrrG37rCLxbxJD1wQ9kL9+ApaiUIyNn2R9yAVq+8R/MeUWcmr2Y/d3vwpxffP6yq9HQbME9nLj1GRIG30/YNf1V22g0BA/tCcCBDjdizi2iMiULgPKjZzh65RzSXviU8qNnQCM48/hSt7qX/sZKhF7vUjYzl63mrxEP2MPFzrqh/vWtDjof6XQ95jyHzhXHkkm8ehaZL31CxdHTCI2G1CfeIu5Zh84A4XeMxZiYouo2fxqnJj9N7ic/YC1TX+o42/xCylv5sWQSpzxPyZ9H+DtpCBtXLxdVNF88B0t+MRlvfX1un+zko7I/Wme3MWDvFF+0f3v5c+Iev534Z9X7shSVYq00cfreF+3tXlU6/9X26Ry2uJjyBk7+rZq/MBdlYC5IwVychdY/0u3+6uKTL5S8vAL+M+tJj3WIqzifzg3ehoycReFP+2jqVN4Uo4mT017k2HWO8nYh6QRc3pnw6x3tky4kEENr1/LmN7AnhmZxnBx2N+lPvuHc4SXqiamUbt9D0qipJI2difHkWQBiFjxA9ssfVgVbDTx0XkP/t7Eq//y/RobsGP9LEEKU/JfT/72W8x8JIa5zOtUbSASSgErgS2Ccc5zgEb3J/eonAEr3HkcX6Ic+MgS/rm0wnk6nMjkTxWQmb82vLh3VKsLGD6T8+Fn7cUViCt6tVYdrKSgGq5WgEb3to4dl+46jDfRDFxmiprnzCJYCd3OG3zaKws077cemzDzyv/+FoBG9XcJdiGzv1vFUHEsGoGjbPrucusot+dNVrnPYytRst/SqCLi8M3k/qFmXs2obISNVewaP7E3uV2r80r3H0QapeVCVlrmgGI23wS5HMZnJ/85hi5Cr+pO/ZnutOqt5mWHPy9Ldf2GtMFGZnIl3izhyvtys2mL7AYJHX3bO+68uy1kPFNDaHuh8L22JpbDUrnPxL/sJGtEbc24hlqJSfC9tfUF5h4L9oREAp45hTfTs2pmgwIBarwudF4rFBFZ1lMtqLHULc7F1pCpcFebsfIJG9kHj7YViMmMpLquzLXyd7I9VoXTfcbvcysy8eusbfsMwe9jK1Gx7WGfK/zqDb+eW5P3wO5b84jqVXb9ualpGp7RCRvbGr1sbzAXFgHs5VioqwaL6i8JNf4JSc93z794OS1GJi600vt6uRleUete3uupc+P12Aof3selsBIuVgOF9Kdz0JwoK5fttOkeoOuuiwwgY3Iu8FZvQBvpReSYd09lMsFopP5LkkfJWkZiCMSnNTVZD01A2dvErQNDIPmj9fCjZ9Rdwbp/s51JHrJQfdrfxxfo3baAvSqUZ4+kMAMr/Ok3eqq0Ejehtb/fOlQ78Pe1TXWxxsf7NDavNJ+xRHn4AACAASURBVFtMIITb5fP55IshOzuX3XsOYDKZPCr3XDr/HW0IuLYj5X+dJmfljwSP6ONS3i4knZj7Jro8wxWu2UbA0H4uaQcM60vht1sBqNh/DE2A6t80/j749upEwaqNakCTGWuxev+Glk0o25lQJWIzMKFm60r+l5EdY8nfgqIol9UxaBxw1uk4xXbOjj46lMq0HPtxZXou+uhQDDGhVKY7nc/IxRDjOjrn36cjltJyKk6m2s9ZyysIv3U07X5YRKRt9FEfHeYiy5SRo06VPAdeLWLx69XBfux7aWtVtyjXeBciuzIj195gh1x1GdoAX7c4huiwanbJwVCLXOewEbePsZ/XOo2k60IC1I6iRW3ATOkOPdX4uY57sOWBM0KvdTlWw4Th36cjppwCjKfTa9VZX+28YraimNVGvPxYMrrwILstDLHh57z/6rKq9ABIefo94uZOptOf7xNx59UU/3nYYaP4KPQx4RjiI/Hp1Ap9bPgF5V3KvPeIe3yy/dhSlnfO8OdFo7M/0AAoTr+ruNA6Ejn5Sjpufo24h2/BlFPg0LmojKj7r+eSHe+R9c63WApL6mwL53xJmfcegQO62q+lLlxeb3314UH2sJGTr0QfHUqzhdNcyi4GHRofLzr+8CLR915Tp7JrqFGHMAzRoViKywDosOl1Agd1x6tptD2cb9e2hF4zkNhHJ5H8+FKwWN3qni4iBMVscZKtXo99+Fb7uYx3v693fauLzq3Xv4H/wB7onXT26dqW4KsHEv3I7aTNfQssVpd6Eft/U0h//kOwWhHeBkxOeeDbpQ0AzV+eabf5xfjkv5ML8WkXUi40Pl5E3Xstpsw8LMWlTnFr9snVfVSVjcHhky/Wv8U9cQcFG3Y4hVUIufoKIu4eZ2/37Lr8F9unutjiYv2bc9l1Rhj8zrnM5X+Gv6ENaf7yTLxbxTrCKhB6zQCi7rma6HvHX1Q6Xs2iQON4gSH0WnTVnrN0UeGY0h0v/c0ZOeiiwtHHx2DJKyTmhVm0WPMmMQseQPh4AWA8fhr/oX2rokwEXIehJf8KZMf4H4gQ4lYhxE4hxH4hxNtCCK0QokQI8YIQYo8QYosQorcQ4ichRJIQ4mpbvMlCiDVCiA1CiGNCiKdqkC2EEC8JIRKEEIeEEDfYzi8XQoxzCveZEOJqW9ovCSF2CSEOCiGmOoV5yOm8+/wq13RLnNJfLIQ4IoT4Aag+b8n9da3LqkRqfKOrhnA/r1SbxRE6bgAlu466nPNqEUfR9n0cn/AowSP74n/5pTWrUV1YdcV1Wpf1us3feriWePWXnbN8nX0akcbPR52OWj1ODXZRapNrC5u9fD2H+0+zn47/vzvOKc+eZo25VIcpM4pCyLgryF+z/dw6Vz/tdHzmwTcI7N8FsNmi6k17XWU56Rp+22hS5r1PQp+7yPvqR/x7O2btWwpKCL7ycuKeupvSPUdt07frn3fht40mZf779mOtf/g5w3uEC6gjWZ+s59Dl0zgyYhaWolL8u7V1hLFayVuxlSOX30PklGswNI2qUVaNtnAKFn7baPK+/dl+3PzlmfXWt+pclb6l+05gyisi/klH2fXv1gZzdgFHr3mckNF98evV/vxlt7byLgTlJ9QpxX+N/A+WolKXF2Bl+49T8udhkh9eQvSMCQgvvS2qwxY1J6mQ9uKn9uOIm4fXnP5F6pw45gGsRaX49XDoXL7/OKU7E0h97E0ipk9EGBw6BwzphTmnkIoE9zW/eZ+tJ33BBwCYsvIdNr8In/y3ciE+7QLKRcycm8h677sapxHW6JOdkshevp7UZ+zTOYl78s5ada+Pf0uZ9z7hk0bbg/j17Ej2p+spWPe7U7tXTZlq8mrDo+3TOWxxMeXN2b+5lN0qtHq0fqFYSnLcZPwr8YCNw64bbA/j36sD2Z9sIP+H3wke1YeAqvJ2Ib5Do0Fj81kAIbeOdStvNYlFURBaLd6XtCb/83WcGnefOjAy9XoA0h97jZBbr6oKHYA6a/EfjWK1/uP/GhuyY/wPQwjRAbgBuFxRlK6ABXUDAD/gJ0VRegDFwLPAcGA84Lygs7ctfFdgohCiZ7UkrrVd6wIMA14SQsSgbnJ1h02HIOAyYB1wF1CoKEovoBcwRQjRQggxAmhjS68r0EMIcUUdbnE80A7oDEyxpeNMCra3dEKIexaqjP+m9LQ9gCk91z5KCGCICcOUmUdlei6GGKfz0WGYMpxG57Sa/2fvPMOjKroA/M6W9N4DJPQO0jsoHcQCKnYEFBEVUIoKKnaxd6QoYkEEEcQCKL2DCkgNvYaS3nuyZb4fd7ObTQIksFH4nPd58mT3zpkzZ8+dOffOnXIJvLET6b//4SRXFJ9M0ZkEZEERmev/xqtZXUwJKU4yxogQTIkXH+kzxaeStWaH44C04lGnOqYk53yXoztvzzEKbFOH0n/ZjCUzp0yeoviUUn5x1ht0R3fca0bSaMWHmBLTcKsWgjkl0z6lCbSpT8WY07K0p+q2zU+MJfQVxafiVs3xhNYYGYwpMd3JnuI1RE4yyekE9O9E+q9bLmpz6XMs9DqEQdsrsPDEedJ+3mT3RWFsQqV0GW31BSB4cA8yftc2mcpYthVjSIBdLuevGJK/+IVTD7+B3s+HwtPxl3Xugu/oQebvjo2shMHjItIVwGrWnvgX69OV3UPxctqIvS5ISeqSjRjDHaMApoRUTAkpmFMzyd15CK/r6lXYF0UlbAm+owfmZEc9Ka5vl7I3dNiNNFn5ITWeG4opNdOp7rpFBpM8b5VT3c3eFoPOxxOryUzGur/xbdvkknW36CI2GIP8tINSUnDivH0DI8dvTAFpxZpXiGfDmrhFhuB3fSsarfhQa28pGQiDvoTusr7y79G60u2t4jafQx/gPK3SlJAKVok1rwCPhjUxRgZjTkzDq01j/Hq3p+HmL4ia9gweDaLx7a5dRswpGfZ6kTx/dYXPn/146Zj8D3M5Me1y6oV3qwZUf24YPh2aEHhrNyLGDCZ02IByzzs4+8+ckuk0+6bYx66Ib+7REXbZnL9iMPh5Y4pLtl/34N+7PlXGF1ca30rWXQB0egx+4Viyk5xGUquKxx4dxs4dq9i5YxWRkeFVXl4Z/oFrSPL81bhXD7XLZv95QFuWcT6FzHW78Gpe57LLMSWmaZt5FqPXYclxng5uSkjBGBlq/26ICMGcpF3HTAkpFOw9AkDWii14NNXqftHJc5x9cEpxlgXAP7MjoOKqQnWMrz56AW2AHUKIPbbvddCeXBXvkrQf2CilNNk+1yqRf7WUMlVKmQ8sAbqW0t8VWCCltEgpE4GNQDsp5UagnhAiDG3Dqx+llGagLzDUZstfQDBah7iv7W83sAtoZDt+Ka4vUX4csK5U+g6bntpSyq+fffbZ1Geffbbf7d6On5ixajvBg7sD4N26AZbsXExJ6eTuPYZH7UjcosIQRgNBA7uSUWLNr1+3FhScOEfm2p141I60H/esF0XWxt2g1+HbsRkFx86QuXo7QXdoTzu9WmllmJOcO36lyVj1F4Ywx0VcGI34927ntO4YuCzdReeScLfZHPHk3XY9ldGb9uMGCmPjtc2vVv5J0B09MIQF4lViZDD/SKyTzuxtMQTdpD27CLmzB+mrttt+6w7702Dv1g2wZOVhKvUbrAWOh63CaCDw1m5Y0rIoOHFOuym/iM25e4/hXstxLr3bNkbn4YZbVBjG8CACb+2m+eKJu+ybh1VUV+Ct3ey+MyWm4dOxGVA80uF4SBA48HoyV2/Ht1sLsFgoOHb2ss5dyTI0x1zZWjJpLkTojfYbG5172SmBl9NGSq7TdY8Oc3pg79u1BZmrt6PzdMerdUMKjp+rsC/y9h7D3VamKTGN4LsdI6MFp+IrZG/mur85dPPTmFMzSVm4luDB3bV1aDZZ33aNyLetcQRtV+qcPw8SdEsXfDs2xb1W+CXrbu4eh53FvklftYPcPcfsexAIo4Gg226w75rqFhUGeh2Zq7cTcn8/3OtWRx/ogyU7l8TpizncfzyH+48na9Me9H4+Tr7Sl1pjXHDiXKXbW0VtDrytO/m2EWBjjXDQ68he8xdB9/XHvU519IF+WLLzMCenk/juXA53fpAj3R7m7Nh3yNm6F1lYhLFGOIbIEPxv0Z5/BvbvYPf55cbkf4Oq8nHJenH0juc40PkRTo1+D1NiGgmfLiZ33/ELtpGSMcpYLcQe3wC7j680vvl2uY7CE+dwr6VdRzwb19Ji3Nqd9uvexcq5GK64PlXGF1ca30rWXQCDXwSW3PR/bBr1zFnf0LZdX9q260t8fOI/UmZJ/olrSGD/DuTuO26/1/JsUpOgQd3IWLsT345N7Q9SLqec1MXr7fUNQO/tRdZSx0wkgJy1f+E/SNtYz6NlQ6zZuZiT07GkpGOOT8attrZCz7tTSwqPa3VBH+RfUsUUwLVbkCuuCdTrmq4+BPCNlPJZp4NCPCUd846sQCGAlNIqhCh5HkvPTarAPF4736KNNt8DPFRCfqyUcmUpe/oBb0opL2crxYvNyzIDY4CVaDtUfwkcCB3SD4DkeSvJXPc3/j3b0GzLLKwFhZye8ImW02LlzAuzafDdS6DTk7pwjT34AgTd2o20nzfb5erPfQGAzLU7qPnRePR+3hQcPUPWuuJdQNvaXzMU+9Q0u55a0ybi06kZhkA/mv41h/gPFpC2cA1pC9cQ/e5Yxy/R60hftpWCo2cJHtIfgNR5K8ha93eldQfe3AVh1E6zf++2JH32MwVHzxJi05ti0+vfsy1Nt9j0Tiyh99OJ+HZshiHIj2bb5xD//gKKziTSdONMp5Gssy9/Rf25Uzj99HRMiemcmzqXOjMmUv2Z+8g7cIqUBWtsPtPOQfOtM7VXm0xwlFVn+gR8OzXFUDyaAjRZ/ympC9fi3aYRpvhUQob0v7jNFitnX/icevNeRuh1pC5cS17MSerNexlDgC/SVoUMIf4IozalqjK6iutF7KTpRL38MBj0yEIT56Z+TfSrIzXdoYHUnjkJhCB1yXp7GZU9d2cmT6fGyw/b5czZF97sDODpl95ix+59ZGRk0WvQEB4f8QB33NLPScaSk4LBPwIQWAuy0RvcudI2UuP5YXg2rQ1SUnQ2idjJs6gzbTyg3WDXmvEM+gAfcv8+QsHhWAoOx1bMF9tmk/7bNup++3KZDaeyNmob9VTG3pRvV+DVMJpmm2YgDHqK4lPw7dyc2Mkz7W068fOlVBt/J7V6jEYWmcjavO/Sdddi5cyU2TSc/xLodKSUqCcFsfG41wilxeHvKTyTQOxT0wgZ0h/vVg3walEfaTbbX9dUY8qD5bY9nac7rU4twZSczsmH36Tas0Ptr5ADOPPiHHRuxsq1twrY3CTmB4rOJHB+0icE3dcfz5YN8WrRQLM5PBhptRL57IOce+bj8iukhLiXZlF77isYQoOw5muvsgm+qydpP22q9Pkrti+gfweiXxuJIcif+t+8QN6BU+WX72IqHdMuo16AIyZbxt9DxOg7MA3uceGY/Mds0pdvo968lzGGOXwM2DvbrohvsZNnYAwJoN7cF+1rgGtNm4gpMQ1jtVB7Of/q9akCvnBNfJvpqBR6I3qvAPDSZgyZM+NBOh6SViQmXy7h4aH89cfv+Pn5YLVaeWLsSJq36E529pXtl3opm8u7hgCEDunnwmvITLya1aH+3Be09eQS6n46gSLbjDW4vHOZsmANgTd1xs82HTvj57UUHT9DwL3afikZC34jZ8MOvG9oR921c7TXNU3+0P7bE16bRbX3n0EYDZjOJhBnS/O7pTuB99unUscBjnn8VyvX4K7PVzvigmsQFf8KQogmwC9oU6mThBBBaGsdDkgpfWwyLwM5Usr3bN9zpJQ+QojhwBtAMyAfbYT3ISnlzhIytwOjgAFAELAT6CClTBBChAPbgQQpZQeb7kdssndKKU1CiAbAeaAL8BrQS0qZI4SoDpiklM7vq3D8rvLKDwMOAiOllIsv5pedNQa5vKK2PfczALujB15CsnK0OvNLlegt1r0ryvV6W5/VbN5R/bZLSFaOdud/Aqgym6vSF1VVL0wpZXdZvVKMIXXYWWOQy/VWdRupKptdXY9Bq8vXUtsDzeb9tW9xud7mp5ZWaX2rKq7FelFVuq/F61NV1bmqiskGt+qXFqwk5iJt41BX22wM0aY2V5WPqzJeHKo/4BKSlaPxsd/g4oNIVw05k26/6jtxPm8vuSZ8WYwaMb7KkFIeFEJMAVYJIXSACRhdCRVb0EZ+6wHzpZQ7S6X/BHQC9qKN3D4jpUywlZ0ohDgElLw7+QJtqvYuIYQAkoFBUspVtvXQf2iHyQGGAOV2jEuV3xNtCvhRtKncCoVCoVAoFAqFQvGvoTrGVyFSyoXAwlKHfUqkv1xKvuROMElSyjGUoljGNh37acp5cbkQwgttfe+CEvmswHO2v9I6PwYuMP/uouWXsU+hUCgUCoVCoVBUEDWV2uWozbcUAAghegOHgWlSysx/2x6FQqFQKBQKhUKh+KdQI8b/R0gpvwa+vsy8a4DoKylfCBEMrC0nqZeUMvVKdCsUCoVCoVAoFApFVaE6xgqXYev8tvy37VAoFAqFQqFQKP6vKbF7usI1qKnUCoVCoVAoFAqFQqH4T6M6xgqFQqFQKBQKhUKh+E+jOsYKhUKhUCgUCoVCofhPo9YYKxQKhUKhUCgUCsW1hHpdk8sR2mtlFYqrHlVRFQqFQqFQKBRVjfi3DagIORNuvervjX0++PWa8GUxasRYcU2wK2qgy3W2PvsLALnP3+lSvd5TFwGwO9r1Nrc68wtbIwa7XG+XhMUA7KwxyKV62577GYDfwu9xqV6AAYnfV5legKxR/Vyq1++zlYDrfQyan00pJ12u1xhSB4C4zj1cqrfatvVA1fliT81bXa63ZeyvZI3o43K9fnNWA1SZzTuq3+Zyve3O/1SlMbmquBZjclXZnDWyr8v1+s1eRc4E19djnw9+BSD/m8ku1+057K0qi0NV1fag6q7VVeWLqtILuNzPxT5W/DdRHWOFQqFQKBQKhUKhuIaQaiq1y1GbbykUCoVCoVAoFAqF4j+N6hgrFAqFQqFQKBQKheI/jZpKrVAoFAqFQqFQKBTXEmoqtctRI8YKhUKhUCgUCoVCofhPozrGCoVCoVAoFAqFQqH4T6OmUisUCoVCoVAoFArFtYTV+m9b8H+H6hgrrnb6Ax832TyL1AWrSZzxYxmBGq+MxK9nG2R+IacnfEx+jPY+1+j3xuLfqy3m1EwO9X7CLh85/h6C73O8w9HY/Q4MLa8HnQ7zzrWYNv1criG66nXxePQNCr//EMuBPx0JQofH428hs9Io/PYt++Emm2aR+n35Nld/ZST+PdpgzS8kdmIJm98di5/N5sN9HDZ7Nq5F1BuPAdDx5DwKziRxbOw0cvefKqPbPTqMhrPGYwjwIXf/SY6OmYY0mQnq147oSfcgrVb0Xu7o3IxYTWbSVuxw2LzyQ9yjwzn/3gLca4bj31Oz8fT4T8iz2ejXvRXRrzwMeh0pC1aTMH2Jdh6mDMO/dzukyUxhbAKnJ0yz6+2y6g10bgbcQvyRZgtF6dnse2ImWftPl7G/5kP9qPXIjXjXjmB145GY0rIB8K5Xjes+fhS/5rU5+uZCpzxNpg4jtFcrLPmFLtOrb9oWj7seRej0FG35naKVPzjpM7TohPutQ0FKsFooWDgLy4kDthPmjdfoV9HXbgiAacuKMvYARL36cKV8XG3CPYTc1wdzahYA59+eR+a6vzV7fUIRBncArIU5WPMzypQ35Y0P2LR1O0GBAfw8b1a5NpWHe4d2+I8bA3o9eUuXk/PtAmdf1Iwi4PlJGBvUJ+uzOeQucPjK++7BeN81GH1wINJsJmfegtLqL8sXgTd1ptqEe/CoX4NDNz9N3r4T+HVvBUDjjZ+R8dtWQobdRMJHC0j+3NGmq788Er8ebbHmF3LmqY/IjzmJMTKE6A/HYQwNRFolqfNXkvLVUgAixt1L0L1avPB+aRamvzdj7NQLIXQUbf6dot+d66KhZSfcBw131IsFM7AcP+AQEDq8X5yONT2FonWO9/aGPXYHSTPLiRWXsNcQHADSiikxnTNPfYR/7w4E3dsXS2omAP49W5N/7Bx1Z0zEEOhD3v6TnHziY6TJDED0qyPsfj81fpqz318dgdDpSF6wxu73up89DUDLE4spPBXP0dsnY8nKxbdbC6pPHopwM2AICUCaLVjSsy8rJlcVV3NMxmLl5Atfkb39MOH39bLnbbrjS/RensR/MJ/kOUsv295a05/GvU41+3fvF2dS8OMcPO55DKHTUbR5BUUrStXlFp1wHzRMq8sWCwULZ9rrss+bc5EF+SCtYLGQO3VMuT7XN2qN+6CHQafH9OcqTOvK+h5AF1UPzyffpWDuu1j2bStXBmDriUTeWb0Pq5Tc1qImD3VuWEZmR2wy767ej9lqJdDTjTkPXA/Ad+cEfe5/BKPBQGhiDOaYjWXyXklMNkYEIc0WzGlafK790RN4NauDMOhJXbye+E+X4BYVVqm26Ne9FfW/fg6kxJye7WSrZ5Pa1HzrUdxrRqD38aQoLpWTj71bIZtDhw9A7+0BCNJ+2WTXWevDJ/BqXheh12HOzMUY4n9ZMbkoLgVptpCyYLVdt1u1EJqun0bcB9/jVj20wn6OevVhgm7ugt7fG2E02ON9MU1+fw+dlwdu1YKxZOaSs+PQFcU4GweAxkB7YKftWDCwGGgHfA2UX+kV1zRqKrXiakYPTAduPNRzDIEDu+FRP8pJwK9HG9xrR3Kw26PETppOtO1GBSBt0VqOP/BKuYqTvvjV/tnQujsF30wl/+Px6K/rggitUTaD0OHWbwiWY3vKJBk6D0Amn7fLFXOo1xgCby3fZo9akRy8/lHOTJ5O1FSHzamL1nJiaFmbo94ZQ8ZKrTN+8vkvydl9nLpvP1Lub6s1ZQhxny1jV+exmDNyCb+vJwAZm/ezp+dE9vadhM7dDavJwu7rxxNw/XX2vAdvnIg1vxBLVg4etSOJ6foYsZNmEP3mo5qATkf066M4+sCrHOgxlqCB3fCor/kra9NeDvR6goN9xlFwMo6IMXfY9e584F0Ovzaf3JPxAMQ8NZtm7zxcrv3p24+w/c6p5J1Jdjpuysjh4PNfc2rmMqfjob1a4lU7ko0dx7lUr+e9o8mbNoWcl0dibNcDXWS0U7r58G5yX3uM3NcfJ/+bD/AYOt6e5nH3Y+giapDz0sNkjx+Mvn7zMvb492xTaR8DJM7+lYP9xnOw33h7pxgAITBnnMOccR6dhy/oyj73HDSgD7M+eL1c/1wM/6eeJHXiZJLuG45n714YatV0SrdmZZP54TRyFjg/PNCFhOB95+1gtZB033AK/9yB18BbXOKL/CNnOD7yLXL+OugkC3C492hChtxI7s5DTuX49miDe+1qHLphFGefnU6N17W2Jy0W4l7/ksO9RnNs0NOEDB2Ae4l2mzxH68Dmvvo4bl36kvfhc+S88DDGDuXUi0O7yX15FLmvPEr+V+/hMXyCU7pbn9uwxp0BwPP+sfbjgbde71RmRew9//qX5MUcx5yRQ8KMRfb05Dm/cGTAOAAy1+0i6vmhJM5eyv6uozFn5hJyby+b31vjXrsa+7s+zulJM6n55ii7L2tOfYRjQ14jpscTBA/qqvldp8OnXSMA9ja6B0OwH9WmDNd+d1oWJx6ayvk35lJ4Mg7gsmNyVXHVxuTeT3Ns3Azqvf8Y6HRUf+I2e15LWhbWIhMZKxwPYy/H3tOj3+XIjeM5cqMWp0y7tuJ53xjyPn6enBdHYmzfvfwY98qj5L76GPlfv4/HUOe6nPf+0+S++tgFO8UIHe63jyL/81fIe3s0htbXI8KjypVzu3k4liO7y9dT7Aur5M2Ve5l+d2eWPNKbFQfPcSI5y0kmq6CIN1fs5eM7O7Lkkd68e3sHWxmC+x8bT/aKOTx6/53oa7dE+Ic55b2SmHz+7Xnk7TvOvjYPETtphlakm4EDvcdxsP9EQof0w61GaOXaoq0dmpIz2Nf+Ecy2h13F1Hh+GJnr/iZv33FOjHwbS05exWwWAgHE9BjL7kb34tWsjl2nzs3Iwd5Pcv6teXg3rc3Re16qXEwe9TayyMyZF2fb04uJenkEmet34VGvRoX9HDKkLx61Izly1wucfPIjrLkFZerFseFTyT90mrj3vwe4shjn4HZgE84UAC8AT5UxQvF/g+oYuwghxIUfcTpkxgkhvKrYjkFCiCZVWYarEELUEkLcdxGR9sBx4KQ0mUn/dTP+fds7Cfj3bU/aj+sByNt9FL2fN4awQABy/jqIJSPnknZY0xKQ6UlgMWPZtxVD47ZlZAyd+mM+8Ccy1/kiLPyCMDRsjWnnWgB0NerZ06TJTPrSytmcu718mz3qVMe9ZgQAGRv34tumPgY/L4xhAWVk/bs0I2XZHwAk/bCBoP5a+dY87YLi26oeRQlpSJMZaTKT/PNWe16/rtdRGJuAT5tGpC7eoNm06ygGP2+MYYF4t6xP4el4is4kIk1m0n7ZQkBf7cYja9MesFhteY7gFhls11uYmE54/7bEfrUKnbuRrP2nMfh54V6O/Vkxp8k/m1zmeFFKFpl7TiJNFqfj4f3bcn6Rdv3K+Pu4y/Rak+KQKQlgMWPauQFDi07OGQsdF2jh7qGNqgB4eGFo3BrrmeNa/qICTNvXlSk3oG/7Svv4oghR4r/URnJK0bZlc/z9fC+tqxTmc3FY4uLBbCZ/zTo8unVxSremZ2A6dATM5rJmebhjiU/AkpiIcHejcMfOMjKX44uC4+fsHTDALgtaxyH/0CmEXu9Ujn+fDiXa3hF72zMnpdtH3Ky5+RQeP4cxPJjS6Os0dK4X2zdgaNXZWahMvSjhi8AQDNd1oGjz7wgvH6xJDvvTl27Gv4/zeb6Uvf59OpD2w1oKj5/DkpaN1eguKQAAIABJREFU3s8bnbdHGbt9uzQnbbl2iUpZtJ7Aflo5Af3ak7p4vd3ven+b31tpviws4ffAfu3xblWf/EOxgBbfsjbtwfs6LeblHziFKTEN/77tSZ77Gzp3I/kHTl5WTK4qrtaYDKD3cgcp8W1Vj4JTCfbjeftOYM0vxHTeEbsux97SWONjsSaXqMs7NmJoeYm6TOV2wNVF18eaEo9MSwSLGfPuzRialY1lxm43Y9m3DZmdWY4WBzFxaUQFelMj0BujXke/JjXYcCzeSeb3A+fo2bAakf7arVaQtzaLRhcShVt+Bh6FmZjNZiyn9qKPcr5VupKYXDovgCHAF/Q6hKc70mTGkpNfqbbo37O1FtMsVqTZQtovW5wdIiU+HZqSungDel8vCk6cr5DNxoggTOnZTmn2c+blAXodAf06YM7KxZKTV6mYbPDzwVpQiMl2j1GsO6BfBwrPJFBw9CyeDaIr7OeQu3uTungDBcfPkbFsG8KgxxDofA0zJabj26U5CbOXovNwI/WnTZcd40pwhLLkAlvQOshXB1Z59f9dY6iOsYuQUna+tBTjgEp1jIUQ+ktLOTEIuCY6xkAt4GId4+rA2eIvpvhUjBHON6tuEcEUxaXYvxfFp+AWUfaGtjShwwbYP8scx8VYZqUh/J3zC78gDE06YN6+mtK43fQgRSvm2Tshwi/IKb0oPrXMDbYxIpiieIfNpoSUMr+rNPlHzuDZrC4AIbd0wr1aCIXxabhHOuczBPlizsq1d1AL41Nxi3TYFHRjexp+MRHvZrU4Pn6G3UZ7+q1dSf1lM8aIoFJ+TcUYEYRbZJCT7UUJzvqLCbm7N5nrdzkd84gMwqtmOFkxp7EWmSmIT8OjnLyVxSMyiILzjt/gKr3WdMeNqExPQRcQUkbG0LIz3q98gdeY1yiY+wEAupAIZGEBIiQC7+en4/HAOGR22WnNl+vjsOE30WT1R9R6bwx6f2+HQikxBNXEEBSNJS+z3I7x5WJJTHJ8Tk5GH1rWF+VhTUmhYNtfuLW8jvBff8Sak0vRrrKzLq60vgFOsmGP3UHakvXofDxLlROMKc5xXk0JZdunW40wPJvWIW+P474odOhNWtptD2LNSrcfv2C9aNUF79fn4PXk6xR8/Z79uMc9j1GwaLZ2boxuWNNK2BJfNg5cyl5jRDDSbLbba0pIRefjRejQm2i44hPN5prhWDIdMaFkOVr8dLQdU7Hfyz0fwWWOezaIsk/rt/svIhi36AjyYk4hi8yXFZOrkqsxJrfa/DGN5z3L8fEztHpcwsduNSMoOpfkpPNy7C3Gu73t9kDiVP9kejK6gLI6DK264P3qHLyeeI2Cr993SvMa9ybeU6Zj7Fb+uRP+wcgMh50yI6Xs9dU/CEPzjpi2lb/cpCRJ2QVE+DnadLivJ0nZzn2U2LQcsgqKGDFvM/d+uZ6l+8/YjPVD5pa41udlIrz9nPJeSUwOGtiNoNuud4rJEknL3V/SYvvnJMz6GSFEpdqiZ4MozR4pabDgJULvd15ucPblOfi0a0TUKyOo8cJwzr/5bYVs1vt44hYeZL+OmDMdD1KseQW02PUVwXfcQOqSDfaHLBX1hVtkENZCk1M6QMTjtxH3gTZVX+/rVWE/G0P8nWStRSYMIf5OfjAE+mLJzCWwfwdyY05SdDbxsmOcQqE6xi5CCJFj+99dCLFBCLFYCHFYCPGd0HgCqAasF0Kst8n2FUL8IYTYJYRYJITwsR0/LYR4UQixBbjzInJvCSEOCiH2CSHeE0J0Bm4F3hVC7BFC1L2ArSOFEDuEEHuFED8Wj2ILIb4WQswUQqwXQpwUQtwghPhSCHFICPF1ifz3CiH2CyFihBBvl/aB7fPg4jw2vZ8IIbbZ9A62ib0FdLPZ6piHWsLUMkdkqadPojyRiz+hSv72dw50fdT+XR9V/6JluA0YTtHKeWU6GvqGrZG5mVjjTl7M4rI2lyd0CZvPPP0JbjW0aV96H0+sRWZbtkv7o6TutN+3c+rFr8nYtI/oSfeUEfXv2570ZVsvoKd820ubEDl2MNJiIW2J8/otvY8n0cP7EPPUFyXyVs3TxKrRW1anec82cl96mLyZL+N+6zDtoF6PLiQCa/xZcqeORhYWYLiuY1l1l+HjpLm/s7/LoxzsOx5TUjpRLzzoJGROi8Wcdga9p3+5U6ldRUX9K3x9cGvckPy160m8dTDC0wO35k3LEbz8+lZCif1T8he/IAtNZU/ZJdqnzsuDWrMmc/7VL7Dm5AOQMu93Dl5vm36Xl4O+TqPyDHXCvHsruVNGkPfpy9p6Y8BwXQdkdgbW2GMX+gHlxLeLywiDnsinhjjZm7F8KwevH8WRG58EoPrT5Tx7LNZxIf0XiiMljkeMvRNplRScOOckpvPxJHRof848O6NE1srF5CrnKovJu7s9yeEH39Ficil5r2Z17TMhrsTeYgIHXn9BFResyy+OIG/6K7gPHGY/nvvWOHJfH03ex8/j1uOWcpeLXOq3A7gPHEnhsm8q9CCvvF9YugSLVXIoIYNP7+rEjHs68/mWw8SmZpcjWY7CK4jJ2dsPYk7Pdo7JFit7W49gX8dHCR81ELeosDJ6LtoWbQYeGvQsB/s/RfysX5xSQ4f2p+DYOU6MfJuzL39JrffGVMjmzE17SFu61X4dCR7kmO4srVb2tXmIrK37Cbq1G27R4RX2xUV+CImzlzpmSJQbdy6UULHzJtwM1HhuKLGTZjkbVdkYp/jPozbfqhpaAU2BOGAr0EVK+YkQYgLQQ0qZIoQIAaYAvaWUuUKIScAE4FWbjgIpZVeb3JLSckKIT4HbgEZSSimECJBSZgghfgWWSSkXX8S+JVLK2QBCiNeBEUDxTkmBQE+0DvZSoAvwMLBDCNESSALeBtoA6cAqIcQgKWX5O1Y5iAS6Ao2AX9E2MJgMPCWlvLm8DKNHj25z77333tmtW7eWzwdcx2ORwZgS05xkiuJTcKsWQq7tu1tkSBmZ0phTnKdrCd9Ax2e/IGSWc35d9bq4362t1xNefhgatKLQakEXVR99o7Z4NmgFBjeEuyfonJ81uUUGY0py1mdKSMEt0mGzMeLCNocMHUDwvX0AyFz1FyH39iX5py0E9m6Ne2QQRQnO+cypWRj8vEGvA4sV98hgihLSnWSK4lIRBgMetcIxBPk6TXnO238Sc0ompvhU3Ko5RsLcbL4XRgNukSWORwRjKmFD8OAe+Pduy9G7X3Qqs9umd/GIDObUrOXkxSYC2khvYSnbKkpguwYAdF37Fhl7TuBR3fEbrkRvSXSBofbPIjAEa0bqBWUtx2LQhUYivP2Q6SnI7AyE0QiAedcWPB4YVybP5fi4ZN1Nnr+a+l8/b/9uNWkdI6QVaS5EGNyRRWWnNl8O+nDHDZ0+NBRryoV9URL3tm0wxyegCwjQNu/ZsBnv2weWkbvc+laSovhUu2y1Z4ej8/VC5+GGe+1IZKGJlG+Wa6MF1UIBbe2xMaJE+zToqTVrMuk/byRzxR92veYUx2h/0R9r8Xr4Gfv3S9aLo/u1euHjh75eUwwtOuHTvD0Y3RCe3k4jdMZyYld59vre0Irod8aCEOgDfcn5Y7/dXmNEMAVHY512KvVqXEsbxbLFhJLlFMWn4latpA3BmBLTEW7Gcs9HUYnz5NerLZmr/kKaHUsQjBHBeDapTdLsXyiKTbDlrXxMrkquxpgMkPXnITxqhWPJyXfyvSk5naJY545xZex1Qq8joL+2JESmp6ALKhnjQrFmXFiH5dh+dGHVED5+yJwsZKYmK7MzMO/eZt9osCQyIwVRYkaFCAgpe32NqofHA9qSTeHth75xGwqtFiwxf5XRF+7rQUJWvv17YnY+ob4eZWQCPMPxdDPg6WagTXQIR5KyqJ2XifB2jDQKL39knvNsh8rGodBhNxJq2zQud+8x8g/FOo3qZq77W9uMKzWTnB2Hca8ZXqm2mH/0HH5drsOUqNUXg6/zDJjgwT1I/3ULbtVCSPtlM7XeHY0pKf2SsbPgyFmCbuoCUpI8fzUh9/R22Lxht7ZB5plEhEGP93X1KDqTWOGYXBSfis7d6JQO2nroGs8P05Z7eBgJvrc3OTsOlevnYr8aQvydYg5oa6BLr7UW7kbcIoI4PPhFCmMT8G7T8LJjnEKhRoyrhu1SynNSSiuwB23KcGk6ok153iqE2AMMA0ruaLPwEnJZaOscvhBC3A7kVcK+ZkKIzUKI/cD9aJ34YpZK7ZH3fiBRSrnf9jsO2H5HO2CDlDJZSmkGvgOur0CZP0sprVLKg0D4JaWB6dOnT+natWuqlPLOOwLrEXhrNzJXb3eSyVy9naA7egDg1aoBluxczEkX7xQVr8VyIBCBYaA3oL+uC+bDzmsg898fTf572p/5wJ8U/voFlkM7MK2aT/47j5L/3mgKF36I5WSM067Uwmgg8JYrszll7m8cuXE8J4a8TKZto5eo8YPJ2LgPc3YepqSyU3Qztx0g5Gbt5ifsru6krdR2nfaopa2Hy95zHK9GUQgPNyzZ+YQOcqwXLd6dMmPVdoIHdwfAu7Vmoykpndy9x/CoHYlbVBjCaCBoYFcybL/Pr3srIh6/neMPvoG1oMjJJmm2EvvlSgLaaKPzAW3qYc7Oo7Ac+ytC+g5tDdeWXpNJ/H0n1e+83iV6S6ILq44IDge9AWPb7pj3/umULkIdO7zqouqB3oDMzUJmpWNNjkcXWRMRHI6hcWuEd9l1vZfjY2OJuhvYvwP5R844bDAW3zQJrVNscUxnu1IMNaqjj4wAgwHP3j0p2HLJLRUAbQq2oVo1DFE10EdG4N6uDfrw0DJyl+OL0hTLAhzq8RimuBTSflhD4vRFpHyzHICsNSXbXkMs2Xn2thf9zlgKj58j+QvnUZmS8UIfGgEIREiEVi/ad8e85w8neRFWol5E1wODEZmTReGSL8l5+j5yJj1A/mdTMR/aDSZHOwm8pRtZq507A+XZmzR9MUcGjCP/0Cny9x/HEOTnlF6a/COxZG+LIegmbbVPyJ09SF+13eb3HQQP7uHwe1ae5vc9x3Av5ff0VTvI3XMMzya1ADj1yFsEDOhsj296P2/qfvMCyd/8hnfrhjabLjcmVw1Xa0wG8G5eG2E0kLFpH551Iu3Hde5Gl1z3AHy7trCP8FtOH9FiXHFdbncD5r2l6nJoqbqsNyBzssDNA9xt8cbNA32T1ljOny5TnvXsMXSh1RBBWhw1tOpWpsObN3Ukea9rf+a92yj8cVa5nWKAptUCOZOew/mMXEwWKysPnuOG+pFOMt0bRLL7bCpmq5V8k5n959OoE+yLNeUcwi8Yg18wBoMBfe0WWM4ddMpb2TiU/M3vHHvgVQ72G0/Gir8IHdqf/CNn8G6tPbj1aq5N2tN5uuPTugEFx89Xqi1mrt+FR51qeDSM0sod5HyrZUpMo/BsIsGDu+Pb5TqKEtMqFDuL4lPsaYE3dUKU6Mj6ddZG/jM37sa7RT0KTpyrVEzO3XsMnYc7xvAgezrA/k6PsL/TIyTNWUrqko24hQZc0M+Z6/7m0M1PY07NJGXhWqdzIi2WMrtzN5j7PLm7j+EWEVQhv14sxl1z/Nvrh/8P1xirEeOqobDEZwvl+1kAq6WU915AR+6l5IQQ7YFewD1o28b3rKB9XwODpJR7hRDDge7l2G7F+XdY0X7HxYagSraA0jvAlNRV/lybspjRftfKJus/JXXhWgqOniVkSH8AUuatIGvd3/j3bEvTLbNsr61wvCKo1qcT8e3YDEOQH822zyH+/QWkLlxD9eeG4dW0tsOwXz7DY/jzIHSYd61HJp3D0F4bEShvXfFFKTFS03idw+Zgm82pNpv9erSlyWabzU+VsHnaRHw6NcMQ6EfTv+YQ/8EC0hauIXBgN0KGauu4gvq2oTAulePjHFMVG3/3HCcmzKQoMZ3Tr31Lw8/GEz35HnJjTpM4X9sYLPjmjoTdeQNW2yYgei8PWm3+iKQF6/BuWgvQbm5Be9Lt37MNzbbMwlpQyOkJ2npFLFbOvDCbBt+9BDo9qQvXUHBUWwYe/foj6NyMNFig7Yias8uxRtOrdjhhvVvhERlE/7Pfknc6ib1jptvT2343if0TPqcwMZ2aD/enzuhbcA8LoNv6t0leu4f9Ez7HLdSfLqve0J6a24KtwceT5DW7CevVkhv++hhrfiH7npx1xXoBCr6fjteTb2ivMtm6Cmt8LMbrtbWmpk3LMbbuirFjb7CYkaZC8me/4ZTX85Ep+LzyBVitFK5ZgsdN2pTW0CH9SJ638rJ8XOP5YXg2rQ1SUnQ2idjJMx11TwgMAdqumtbCbLA4P5wAePqlt9ixex8ZGVn0GjSEx0c8wB239CsjV5rMDz4h+MN3QK8jb9nvmE+dxmuQtrt03s9L0QUFEvrlZwhvL7BKfO4eTNJ9wzEdPETB+o143nwjYQvmIs0mcr5biN/IB6/YFwH9OxD92kgMQf7U/+YF8g6c4swLs6k/9wUarZ1O2g9rEAYDXq0bEnx/f1K/W0HWup349mhD402f2V5/pJXj3bYxQXf0JP/QaRr+9hEAce9+S/b6v6n27HA8m2jxQt+wBfnffoTX+De1erFlJda4WIw3aJNeTBuXYWzTDWOn3mCxaPVi1oV3AS/47lO8xk0FIGP5FgqOnSX4flusqKC9xvBArjv2I6bENE4/9rbd3uJpvmdf/gqdhxt1Zkyk+jP3kXfgFCkL1mjnda3m9+ZbZ2qvMil+xZrFypkps2k4/yXQ6UixxTGtcmltpOkfszGnZxM6/GbyD57Cr0dr3GtF4t+zDcbIYO11TrEJxI77yP57KxqTq4qrOSZbC4o4MupD7bVNz31Bk++02SCpi9a5xF6AwFu7kf7rZnw7NgOrlYL5n+I17g3t1WNbi+uyLcZtXI6xTVdHXS4qJP9zra4KvwC8Hn9JK1Cvx/TXeiwHym6qh9VK4ZLP8HzkZdDpMG1fgzXxLIZO2m8x/3HpdcUlMeh0TO7bgse+34rVCgNb1KReqB+Ldp0C4M7WtakT4kfnumHcNXsdQsBtLWtRL8wPpJXZH73HjUNH8Wmvh/ji+8X4HNvOfQNdF5N17m54t25IzYba7t56b0+arfsYtxqhJHy+lPxDsZybOrfibdFiJe6jRTT9/X0QaOuTbYQO6UfsMzOIeuVh3GqEUn/uFIriUol97rNL2zz5AaRO0GzDdKTFQtJXy4kcrb1FwrNxLZqu/QSEIO/QaerOfrbSMRm9jnqzJ2M1mUn4ZBFeTWoTOsRxnSk4fg5ZaKqQn1O+XYFXw2ha7PoKfaAvSOzxvhj3WpEUnUum1vtjqP3RE2Ru3EPKi19c2K/FZV0oxmmcA0KB5WgDXMU/4DTgB7ih7enTF3B+wqK4phFVtcbvv4YQIkdK6SOE6E6J6cG2Kc87pZRf20Zob5VSnhJChAJ/Az2llMdt63xrSCmPCiFOA21tU67LlUObpu0lpUwSQgQBx6WUQUKIacAuKeVXF7E1BW0UOh34DTgvpRxuWxO8TEq5WAhRy/a5mS3P18AytKnhf+KYSr0SmCal/EUIcRy4BW03v0VAdmm9pXzVBvhASnnDpfy7K2qgyytq67O2V7A8f6dL9XpPXQTA7uiyU0avlFZnfmFrxOBLC1aSLgnazPudNQa5VG/bc9oM+9/Cy65nvlIGJH5fZXoBskZdusNYGfw+Wwm43seg+dmUcvLSgpXEGKK9xiOucw+X6q22bT1Qdb7YU/NWl+ttGfsrWSP6uFyv3xzt4VtV2byj+m2XFqwk7c7/xK4o18e34phcVVyLMbmqbM4a6fr3RvvNXkXOBNfXY58PtFd55X8z2eW6PYe9VWVxqKraHlTdtbqqfFFVegGX+9nm44oO4PyrZD/a/6rvxPnOWnFN+LIYNWL8z/I58LsQIl5K2cM2WrtACOFuS58CHC2ZQUqZfAG5bOAXIYT2hnYo3rzqe2C2bbOvwVLKE5TlBeAvIBZtynSF398ipYwXQjwLrLeV+5uUsvhuZjJa5/ksEAP4XELdPsAshNgLfC2l/LCidigUCoVCoVAoFP9V1OCm61EdYxchpfSx/d8AbChxfEyJz9NwbHKFlHId2prd0rpqlfperhzae35L593KJV7XJKWcCcws5/jwEp9PA80ukDYfmF9O/sVom2pdUK/te7GvTGhTwRUKhUKhUCgUCoXiX0NtvqVQKBQKhUKhUCgUiv80asT4/xghxHS01y2V5OOLrT9WKBQKhUKhUCgUVznX4K7PVzuqY/x/jJRy9L9tg0KhUCgUCoVCoVBc7aip1AqFQqFQKBQKhUKh+E+jRowVCoVCoVAoFAqF4lpCTaV2OWrEWKFQKBQKhUKhUCgU/2lUx1ihUCgUCoVCoVAoFP9phHo5tOIaQVVUhUKhUCgUCkVVI/5tAypC5oO9r/p7Y/+v1lwTvixGjRgrFAqFQqFQKBQKheI/jdp8S3FNEN+1h8t1Rm5ZD0Dmg71dqtf/qzUAJPW6waV6AcLWbuRwgwEu19vo6G8AbI4Y7FK93RIWA1Cw40eX6gXwaHdHlekFyPt8vEv1ej3yIQC7owe6VC9AqzO/ENfZ9W2k2jatjZhSTrpUrzGkDlB1vthR/TaX6213/idSb3F9mw5euhGgymz+q9rtLtfbIW4JW10cKwC62OJFVXEtxuTE7t1drjt8wwbyf3jV5Xo973qRjHtdH4cCFmhxKG/Wky7X7fXox1UWh/6sgrbXMW4J4PrY2erML1Wit1h3VekF18fOdud/cqk+xbWF6hgrFAqFQqFQKBQKxbWE2pXa5aip1AqFQqFQKBQKhUKh+E+jOsYKhUKhUCgUCoVCofhPozrGCoVCoVAoFAqFQqH4T6PWGCsUCoVCoVAoFArFtYT13zbg/w81YqxQKBQKhUKhUCgUiv80qmOsUCgUCoVCoVAoFIr/NGoqteKawb1DO/yeHAM6PXnLlpM7b4FTuj46ioDnJmFsUJ/s2XPIXfCDPc37rsF43nITSIn55Eky3njbnmZo1g6P+x4HnQ7Tpt8p/O17J72GVp3xuG04SCvSYqFgwUwsx2LAYMT72Q8RBiPo9Zh2bqLw57lOed3atcdn9FjQ6Sj4bTl53893/k29euN9z30AyPx8sj/6APPJE+hCQ/Gb/Dy6wCCQVvKXL8Vy9iwAdVZ/QcailaR9vqiMj8KmjMLnhnZY8wuJn/wBhQdP4Fa7OtU+mmyXMUZFkvLxt6R/8wshTz6AT6+O9rQ2mz7i8OiPyd1/qqz/o8NoNGs8xgAfcvaf5MiYaUiT2Z7u07IuLZe/weFRH5Ky7E/cqgU7/NCsDxt/+4k3P/kcq9XKbd3bMeJW53eKZucV8NzMH0hIzcBssTJsQDcG3dCGwiITD74+G5PZjNlipU/7Zjx+h+Pd01v3HuXtb5e5Xu+pZN5dfxCrlAxqFsVDHeo66d15NpXxP/9NNX9PAHrWj2BUp/oAzN91iiX7ziKB25tHcX+b2vZ8TTbNIvX71STOKPsO5uqvjMS/Rxus+YXETvyY/Bjt/cHR747Fr1dbzKmZHO7zhF3es0ltot54DICQObPIW7EKn9sHgl5P3tLl5Hzr3EYMNaMIeF5rI1mflWojdw/G65abAInpxEkypr5NRZnyxgds2rqdoMAAfp43q8L5AHxvaEWNl0ci9LpK+cUYGULND8dhDA3AEBIA0oopMf2C5bhFhVF3xkQMgT7k7T/JySc+ttff6FdH4N9T039q/DTyYk7iVi2Y2h8/iTE0EKyO+WrG1u3xmTgF4e2DNSMdmZlO3tzZmP7+Syvnht543mFr0wX55M74AMvpEwAEfPE9Mj8fXWAQwtMLy/mzLrfXq0ktdF4emNOyHf6beDdh9/XGlJYFQMIXywl/oC+GAB9yY05xYqxDd83XRhDQszXW/EJOjP+UvP1aHQwfcRNh9/cBoels/cc0rPlFZO08QlCfNphSNd1n3pxP+trduEeH0XDWeK2M/Sc5aosXQf3aET3pHqTVChYrJ1/4iuzthy/oB1dzuTEZwPepSbh37IQ1I520hx/ErV17oGpjsi44GGtqqsP+9u3xHTMG9Hryly8nb76z/R69e+N1770O+z/8EPOJE+X6YuuxON5ZvhOrlNzWph4PXd+0jMyOU4m8+9vfmC1WAr3dmTOiDwBZ+UW8+vOfHE/KRAAv39aRjmVyg6FFOzyHatftovXLKfy1VExq0wXPux4Eq0RaLeTP/RTLkZhy7QXYejqZdzccwmqFQc1q8FD7Ok7pO8+mMv7X3Y64XC+cUR3rATBv12l+2n8OIaBeiA9TH74LqLqY3P7U9xTGpXLs0fft7agk7lFh1J85AX2AD3kxpzhua4ce9apT94MxeDevw9m35xM/S3tfr3/3Vva8zf7+mpxt+4l96hNkockl9gJ4taiPPsDnimOylJLU+StJ/nKZPc/VGuuFu5FGP05F525A6PWl1b0GDESbtJwEDAfiLlj4P4xUr2tyOWrEuBIIITYIIdr+23b8kwghttn+dxdCLLuAzG9CiADb5xzb/2pCiMW2zy2FEAOuyBCdDr8JT5L21GSShwzHs3cvDLVqOonIrGyyPppG7vc/OGcNCcFr8O2kjBhFytCHQKfHs1dPe7rHA2PJ/fA5cp4fgbFDD3TVop3ymw/uIufFR8h56VHyv3wPzwcn2BJM5L7zFDkvjSLnpVEYmrVDX6exk82+T4wj49lnSHtoGO49e6Gv6WyzJT6e9PFPkDbyIXLnzcV3wlO2BAs5s6aT9tBQ0sc8hufA2+xpJwc8it/NN+BWN8pJl/cNbXGrVZ2TfR4m4YVPiHhlDABFp85zeuBY7e+2J5H5BWSv/gOAtC8Wk/z+V3YdecfOU+/tR8o9BbWnDCHus2Xs7DwWc0YuEfc5fIhOR+0pQ0jfsNdxPswW++f8mLVMnfENM18YzU/vjGPFn3s5cT7RSf/C1X9Sp3reNyt4AAAgAElEQVQYi954gjnPP8z783/DZDbjZjTwxXMjWPTGE/wwdSxb9x1l3/EzmpusVt745ldmPDPctXotFt5ae4BPb2/Hj8OvZ8WROE6kZlOaVjUCWTi0GwuHdrN3io+nZLNk31m+vb8LC4d2ZdPJJGIz8ux5DvUaQ+Ct3fCo73z+/Hq0waNWJAevf5Qzk6cTNdVxs5K6aC0nhr5Spvxqzw0j4SPtQU72nK/xf/wRUidOJum+8tuINSubzA+nkbOgbBvxvvN2kh8aRfKQhxA6PZ69e1JRBg3ow6wPXq+wvKNgHVGvj+LEsFcq7RdpsXD+9S85//pX5O0/gTkjh4Tpiy9YVNTzQ0mcvZT9XUdjzswl5N5eAPj3bI177Wrs7/o4pyfNpOabozT9ZitnX/mamO5jOXjLJAD00bXwfnQchetXkfftbGRWBjnvvWbvFANYE+PJevYJMp94iPyFc/Ee85STHfk/fIv5+BHS7uhD7vT3XGpv+m9/krPrGLubDUVaLE764mcvI6bPRGL6TCSgRyviZy9lb9cxmDNyCC2h26N2JHu7jObUM7Oo/aYWCzwbRhN2fx8O3PQMZ6Z+C8DB+6Zy/KlZBPVpQ9zny9nb+2n29n6a9LW7Aahlixe7bPEi3BYvMjbvZ0/Piezt/TTHxs2g3vva+fRq5Hzeq4QriclAwcrfyXj2aSdd4PqYfPrW0Q4dw4Y52//kk2RMmkTqsGF49OxZvv1PPknaiBHkzp2L38SJ5brCYrXy5tIdTB/agyVjb2bFvtOcSMp0ksnKL+LNpdv5+P4bWPLEzbx7dzd72ju/7aRz/Wr8/OQt/DB6ALVD/csWInR4PvgkuW9PJvup4bh17oWuurO95pi/yZ70MNnPjiTvs3fwGvl0ufZqNkveWneQTwe15cdhXVlxJJ4TqTll5FpVD2ThkC4sHNLF3ilOyilgwe5Yvru/E4uHdkWiQ3S6A3B9TM5atxOAoyPewZqdR503y7+mRj//gFM7DLO1Q3N6DqdfmGPvEAOg01Hn7VEOvyVnoPP3JvAWxzm50mtI8fcrjcmHeo3h6MBnCBk6wJH3ao71hSaO3PUiB/pM4EDfCcVqip/zvAtcB7QElgEvXrBgxf8FqmP8DyGEuOTovBCizKOqfxspZecKyAyQUmaUOhYnpRxs+9oSuKKOsbFxIyzn4rDExYPZTP6adbh37eIkY83IwHT4CNJsLpNf6PUId3fQ6xDu7lhSHE/grUlxyOR4sJgxbd+AsZWzXgoLHHrcPUDKsml6A8JgABxphkaNMZ8/jzVes7lw/TrcO3d1Um0+eACZo13YTQcPoAsN1WxKS8N87BigPfW3pqVhTbe52GQma/kmfHp3ctLl06sjmT+tBaBg7xF0vt7oQwOdZLw6taDoTALmuCStnNx8p9EJU0oGBj8vjGEBZXwY0KUZycu0m7fEHzYQ3L+9Pa3aiBtJWf4XphTHjZUpyVElYo6dJrp6JFFRURgNBvp3vI4Nfx9y0i8E5OUXIqUkr6AIf29P9DodQgi8PNw1f1ksmM1WioetYk6cIyo8mBphQS7Vu2/fPqICvKgR4IVRr6Nfw0g2HHfucF+IU6k5NI8MwNOox6DT0aZGEAfNfvZ0aTKTvnQz/n3bO+Xz79uetB/XA5C3+yh6P28MYdr5y91+EEtG2RtAJOh8vQAwNqyPNTvHqY14dCvVRtIzMB06ApdqIx7uWEu0kUvRtmVz/P18KyxfjFfL+hSeTqDoTGKl/WJOSic/5qSW/sMaCo6fw5KujVoawwLLlOXbpTlpy7cBkLJoPYH9OgAQ0K89qYs1/bm7jqL398YYFogpKZ0822iLNVdr58YWbbDEn0fm5oDVSuGmdRg7lGrThw9o6bbP+pBQp3Rjmw4UrluppR85eEHfXI69no2iSV28HmtuAXkxpy7oC7+uzUmzteWUResJtLXlwH7tSVm8AYCcEro961cnZ9dRrPlFBPZpB0DwgA7k7DqGzt2I3sezTBn+XZqRYisj6YcNBNnKsOY54qney90eTz3r17igL1zFlcRkANP+fVizsp10aQmujclOlLjeGBs1wnL+PBab/QXr1uHexbmNmw6UtP+gk/0liTmXSlSwLzWCfDEa9PRrXpMNh5xnMPy+7zQ9m0QRGeANQJCPBwA5BSZ2nU7itjbaLBqjQY+fp1uZMvT1GmFNiMOapF1fi/5Yh7HtJa6vXHgELCYho1RcjmDDiYrFZdA61oVmC2arlci6DShM13zu6pjs3bGZ9vv9vMg/cd7ejkrj17U5qbY2klyiHZpTM8nde9zp4bJPq3oUnEuyf09ftgX3GuGYEtOu2N7iawiALDJfcUwGrR4XHD+HMSIIqLpYXx6VjZ3giEvCYL8NL66IJQvy5mIVVPF/wf9Nx1gIUUsIcVgI8YUQIkYI8Z0QorcQYqsQ4pgQor0QwlsI8aUQYocQYrcQYqAt73AhxM9CiKVCiFNCiDFCiAk2mT+FEEElihoihNhmK6O9Lf/F9C4SQiwFVl3A7u5CiPVCiPnAfiGEXgjxrk3XPiHEKJtcpBBikxBij63sbrbjOUKI94UQu4QQa4UQobbjLW227xNC/CSECLQd3yDE/9g77/AoqvWPf8629N5DS+hSpIOFLiACiv7svTcUFQRFsSD2hqKioFwv9oYNCwhIEfEiINKlhgAhvfdsO78/ZrIl2QQCmytcz+d58mR35pzvvPPOnHf2zGnieSHEeiHEHg+drvq2zXqeDrX6HuaG61o7hRBzhRAGPU26ECLWx/XYLoSwADOBy3Xty/XrUWunQQixr27+uhjjYnHkuh8Kzrw8jHGNZnGnzc+n/NPPif/yM+K/+RJZUYF1w0bXflnooVuYh4iKqadh6n02oc+8S/B9T1P1rkcrjzAQ+sRcwmcvxL7jDxxp7i6BxthYnHneNhtiG7Y58LyxWNf/Xm+7ISERY+s22A+6uzfbs/MxJ3jbaU6IxZ6d506Tk485wft44WOHUPrDKq9tIWf0cH0++MJnWLMKCUjy1jZFh2EvrQCH1qW0JqsAS5JWLCyJ0cSO6U/Wez5vcQByy6pJSm6Js1x7iMdHR5BT58F2xcgzScvMZcTdz3HJQ6/xwLXjMBi0EOVwOrns4dcZNuEZzujentPba2+ac4tKSIx2t1T4SzcnJ4eEsECXRkJYEHnlNfXOa2tmMZe9v4a7vtzA/nztB3O72DA2HSmkuMpKlc3BrwfysAWGe+WzZhXUv36JMViz8l3fbdn5mBPr34ueZDwxnxYP3wBAyGUXY93sbrF3NLWMfPI5CV9/RsKiL3GWV1CzfuPRM54glsQYrJnucz4ev5gTY5B2B8Fd21Lx5x59W7SXhikqDEeJ+/61Zbk1NBvcLwFsWQX18lta6i+syspw5mtlOnDsRQSOGU/AsFGIkFCf5xcwaizWP7zLtOWMgQRdeQMB557fkFuO297afZaWcQR3S9W3afsSbzyP7stn0faN+3CUVbm0rVkFWFza0dR4Xo/MAiyJ0VTuOkTYgC6YokIJaKHdU7VDJRxlVSRcfQ49V7xM+1cmYIwIaTReAESf159ea2Zz2ocPsW/SmwBU7jrUoD/8hb9isi8tf8bk2EnXuT6Xv/uu67MhLg5nnltPew76rvgCBI0di3X9ep/7ckurSIxwV4gSIoLJLfOulB8sKKW0ysrN/1rGlW8t5rs/tUpPRlEZUSGBPPb1Oi6f8yNPfLOOKmv9l22GqFicBR7+LsjDEFXf3+a+Awl76T1CHniWynkvNHg+ueU1JIS5X8IkhAb6jstZxVz2wVru+nqjKy7HhwZyXZ8Uzpu/mpFvryQpMZEIR4Urjz9jcmjfzgC0efR6Dj3zkasceWKK9i7jnuXQF5bEGGoOZLu+x995MQhB2ZrNJ2xv7TMEoPindScckwEsLeO9YnJzxfq6HHesNxjounQWPbcuqN3tWfCfBg4DV3OytRg75cn/d4rxP1Mx1mkPzEbr9tAZuAoYCEwBHgamAyuklP2AYcCLQogQPW83PX1/tEJQKaXsBfwHuM7jGCF6K+oEoPaJ1ZjumcD1UsrG+iX2B6ZLKbsANwMlulY/4FYhRKpu209Syp5AD6A2GoYAm6SUvYHVwOP69veBB6WUpwPbPLYDmKSU/YH7PLbfAczW9fsCGQ3YeT/QHWgH/F8j5wSAlNKKFkg+k1L2lFJ+BnyIFmAARgBbpJT5dfMKIW4TQmwUQmz8paS47m7vlttGEGGhBA48i7zLriT3wksQgYEEjRrRcAYfsvZNayl/+CYqX3+cwItu9EjrpPzxOyidfAXG1M4YWqR4HvmYtAHMPXsRdN5Yyt+Z5217YBARM2ZS/dPi+q18dc/f1+E805hNhJ4zgLLFv3qlsaYfcX1Oumm0T20hfIoD0PbJGznw5Ide4zDrYkzogLOiEJzuc6ir+Nu2PXRuk8zyN6bx+dMTefb97yjX3+IaDQY+f2YiS197kO37D7P3cLYvM/2oe/R7q3N8OD/eOozPrxvEFb3aMOnbPzR/xIRyQ7923LlwPXd9uZ6OcWEYDQ37r2HLGzhBD2KvPY+Mmf8CoPLHpVh6nF4nexPKyKCzyL3kSnIuuAQRFEjQuY2UEX/h45Sb6hdhNJI09WoynpiPs7zKt0Yj9+/RbDAEB9L+Ha0rNTYrANWLv6X4tquo/GA+sqaa4Jvvqidh6t6LgJFjqVzgLtMlD9yFfec2Kt99k8CxF2Lqenq9fCdkrwARaKH9Ow9y+PF39V2SnPeWsPnMCWwbeT/2/GJM0WEN5K8vLqWket8Rst78ms6fziCklzZkAHttpbeQv65/ns3nTMGaU0TqjOsbtx8oXLyePwfdy64bX6D1g1cAULX3SP08fufEY3LjWv6JyfmvuOeqCL7oogaO38Axa6V79iRozBjK5vm2X/o48brmOpySvzILeePaYbx53TDeXrWdg/mlOJySXVmFXNavA5/dNYZAs4l3f9lR/yC+7gMfx7Vt/JWyKddT8fKjBF56k097G6TOITrHR/DjzUP4/NqzuaJnGyZ9p3XtL622sSotl+9vGsLSW4dhdTg55DHERTPNPzG5eq/W8p4+49+0mzXBP9oChMXd8TDj8XcQJiNRFw3xTnQc9tY+QwDirj3vGDQaP44hOJDUeQ96x+TmivV1Od7Y6XSyY9RktvS9pXZPN49U04FWwEfA3b4PrPhf4X+tYnxASrlNSukEdgA/S+0ptA1IAUYB04QQm4FVQCBQO6B0pZSyTEqZB5QA3+nba/PW8gmAlPIXtBbUyKPoLpNSFtI466WUtc2Bo4DrdK3fgRigA7ABuFEIMQPoLqWsHfDoBD7TP38IDBRCRACRUsrV+vb3gMEex/tK//+Hx7n9B3hYCPEg0EZK6SvqrJdSpkkpHbofBvpIcyy8i/tlw03Av30lklK+LaXsK6Xse7bVjjE+3rXPEBfn1R26MQL69sGRlY2zuAQcDqp/WYO5uzvmiWgP3eg4ZHHDuo492zDEJyFCvVsAqarAvnsLpu793Gnz8zDEedvsLKhX/8fYti3h90+l5LGHkaUerZ1GI+EzZlL983Jqfl3jpWVKjMWW631b2bLzMSW6Ww9MCbHYc93nEjq4LzU79uMoKCby6nGkfPs6Kd++jt1DJ3bsGViSoqnJrqNdUIopPASMWsgISIrBmq1NfhHWoy2d502i34Y3iR13Bu2eu5WY0f288scFSrKyslzfcwtLiI/y9uG3qzdxTt8uCCFonRhDi7goDmTleaUJDwmi32lt+W2r1s08ITqC7MISv+smJiaSU+bu4pdTVkVcaIBXntAAM8H6D5VBbeOxOyVFlVrF6aLurfjk2oG8e8WZRARaCLZ5d2GzJMX4vH6WJHdrijkx1qubnC9iLh5GyWKtK171ylUYotxd4I1xccfcHTqgbx/smR5lZNUaLN27HT3jCWLNKsCS7D7nY/VL2OBedFr8Cp2WvEpgp9ZUbN5LyZJ17jx1JmaxF5ZijHDfv+Ykt281GzxaJZJiXPmFyUj7dx6g4OtfAHDm52GIjUcWF4HTiSEmDvvWPzF17Ox1PGNKW0InTqXsqYeRZaUEjLmQiNnzCX/8eZyFBYigYKz/WYOp42n4oin2BnZqTdvZ99J16SxsucW0fuwGCr7+haLF61y+sOeXaC+upCR7/g8YgwJc2pakGKwe2gGe1yNZ80XCDaNJuGkMGARFP2q6VQe08myJDceaVQBSkvPRckJ7tcfeSLzwpHTdXwSmJNSvqDcTJxyTG9E60ZjcEIFD3BUfZ16eV9do7TlY335T27aET51K8fTpDdqfEB5Mdom7YphTUklcWFC9NGd1SCbIYiIqJJA+KfHszi4iITyY+PBgurfS7pWRXVvzV1b9WOUszMMQ4+HvmDicRY08X3dtxZCQjAgL97k/PjSAHI9W7ZzyauJC6sZlkzsup8ZhdzopqrLy+6ECksODiA62YDYaaBfowBHk7m10ojE59roxdFr8CnHXnecaglH43W+E9OyAJTkG61Fikmc59IU1q4Dg09zjsy0JUVRu209IH3fsOdFnCICldeJxxWTXcUxGUudNo/Dr1V4xublifV2ON9bX4ih1lYnRPuQ/Bi5u8OCK/wn+1yrGnn1qnB7fnWgzcAvgYr3lsqeUsrWU8q9jzFtL3Vdc8ii6FRwdzzQCmOihlSqlXKpXxAcDR4APhBDX+VQ6tvEPtefmQD83KeXHwAVAFfCTEMJXC7evc28yUsrDQI5+jAHA4qPlse3ahbFVC4xJiWAyETRiODVrfzum4zlycjF37QIB2gPU0qc39vSDrv3G+BaI2EQwmjD3H4rtT29dQ3yy+3Ob9mAyI8tLEWEREKR3DDBbMHXpjTPL3R3QvmsXphYtMSRqNgcMG07Nb2vraMcTMeNJSp59GkeGdyN92JQHcRw6SNXCz11a2rFMhI8dTPnP3g+H8hW/E3GRNslEYI9OOMsrcOS5g374uCGUfq+9Kyn+6HvSx0/kyD3PUrbc/VC05ZfgKKv0Gh9cS/FvO4gbp42hS7hsKAU/bQBgQ/+72NBvAhv6TSD/+3Xsn/YOBUs2eOU9LVJyKDufjNxCbHY7S9ZtZUhv70pBYmwEv+/QZk8tKCkjPSuflvHRFJaWU6qPu6u22li3fR8pydqPw65tWzSLbvfu3TlUXMGRkkpsDic/7c5iaLsEL938ihpX68/2rGKklEQGmQEorNSKWFZpFSv2ZtMn0P0DVJhNRJ0/iJJl3l0cS5atJ/riYQAE9+qIo6wCe27DM28C2HIKCdXHs4mgYHA6vcpI9a/HXkYsXbtoY4yBgL7eZaS5qNyyl4DUJCyt4pvkl9w5C9l93iSq/0qncts+zNHhrv0ANh9+K/ttO9FjtSkTYi8dRtFS7TjFSzcQc4mmH9K7I47SSlf+lJfvompfBjlvLwLAvncXxuSWGDt01sr04OFIKXF4DHMwxMUT9tCTlM96GmemVqZrfvyGkgfupmTaRKzr1hAw4jzMvfpBnQmyjsdea0Ye24ffy45Rk7G0iscYFkzO24sI6e32hef4xujzBmDNKSJaL8uxlw6jSC/LxUs3EHvJUABCPXyRs2AJu66YyfaR91O2QRsukvf1r4T27oCjyuqKFzHnDaByl9ZaVvLbDmL1Y8RfNpRC/RiBKYkuW0K6pyLMJq8ZtJuTE43JvrQAv8TkWsxtkr2+2w+5nym23bsxtnTbHzh8ODW/1X1exRPx5JOUPvNMo/Z3bRHDoYIyjhSVY7M7+GnbQYZ09h7nPbRzS/48mIvd4aTKamdbRj5t4yKIDQsiMSKY9Dyt0v17WjZtfUy+5di/C0NiCwxx2vPVcuZwbH/UsTfBfb7GlA4IkwlZ5rsy3zUxgkNFlR5xOZuhbeO90njF5exipITIQDOJYYFsyyqhyuZASslPv/5Ogn79/BGT89//kd3nTaImLZOadK3nUfjA7lhzCr1iiiela7cTo5eROI9y6Ivyzfswx7hfGESdPwhhMVG9z32NT/QZAlCTlnFcMbn2OG1enEj1vsPkzV/klae5Yr0vmhrrTdHhGMO1YQUi0DVWvnZcXAcP6Qs8tp8cOE+Bv1OMf9pyTT8BE4UQE6WUUgjRS0r5ZxM1LgdWCiEGonV5LhFC+EPX08Y7hRArpJQ2IURHtMpwLHBESvmO3k27N1p3aQNwCfApWnfrX3WbioQQg6SUa4Br0bpZN4gQoi2QJqV8Tf98OrCiTrL+erfug7of3j7GcyoD6jYJzEdr4f5Ab4FuHIeT0lmvET3rBTAYqPphMfYD6QSP18bpVX77HYboKGLnz0OEBINTEnLpJeRdcwO2nX9RvXI1ce++jXQ4sO3ZS+Wi74mYpC1ZUPXR64Tc/5y2XNOaJTgzD2IZOg4A66rvMfUdhOWskeCwI61WKt/SZt8VEdGE3PIgGAwgBLYNq7Fv8RiW4nRQ9vqrRD7/EsJgoGrxjzgOphM47gIAqr9fRMi112MIjyDs3kn6eToomnA75m7dCRp1Lva0/UTNm6/ZuXQJoTfcRNvF8yhZuBTrvkNEXqHNaVb86Y9UrNpA6JB+tF3+L5xVNWQ/9IrLFBEYQMhZvch+9HUvt8ZPuRFLagvXd0tCNLvvfs31vetHD7N38ltYc4pIf/IDOs+bRJtpV1C+PZ3sj39u9JKF93e/yQ4+fRSPPhrChOeex2G3ceGQPrRvmcDnP2v+uuycAdx24XAenbeQi6fNRiK57/JziQoLYc+hLB6ZtxCnU+KUTkYN6M6QXpq2yWjkoesv4M4X/o3TKf2nazLx4PCuTPhyPU4njO/WknaxYXyxRassXtqjDcv3ZPHFlkMYDYJAk5Fnx/ZydTmfsmgTxVU2TEbBtHO6Eh7gnlfvtBVvUPDZz1TvOUzMNdpL6YIPl1C64g/Ch/Wly5q52lIVU9zXKuX1+wk9sxumqHC6/v4vsmZ9QuFnyzk0bQ4tZ2hdv8Jvu4nSOfOIeeUFMBqo/F4vIxfqZeQbrYzEvesuI6GXX0LuVe4yErvgbdDLSMW33xMx2b2sR2NMffw5Nvy5leLiUs658Bom3HwtF59/7tEzOpxkPPo27T6YoS3h0QS/hPQ7jeiLh1H1VzqmhCh67FtYr3Wkw/uPkD51DracIjKefp+2b95PiweuonLHAfI/WQ5Ayc9/EDG8D93XvqUt4TFZ0w/tdxqxlwyjcmc6XZfOAsDcqy8Vc18l/KlZCLMFZ1kpplZtsO3cRsDoC6hZsoigK65HhEcQcqe7TJdMvh1DZBRh07XYYYjVfswHjBzrV3sjBp6OrbCUPgc+9xrb1fqRa4kaPQBrZj7V6dnsve1FUp66hVYPXEXF9gPk6drFP/9B5Dm96fHbmzirakib9IbbtvlTMUeF4bRp4brHT8/jrKqh5kg+PVe+DBLMcRHsuOJJANKf/IBO8ybRetoVVGxPJ0ePFzHjziD+0iE4bXac1VZ23+6OU83OCcRkgPDpj2Hu0RNDRAQxH39KzS+rCb740maNyWWve+x3OCibPZuoF1/UlptavBhHejpBF2j2Vy1aROj112MIDydsktv+wttvpy4mo4Fp4/py53srcDol43u3o31CJF+s18ZuXtq/I23jIzirQzKXzfkBIQQX9WlP+wStV8qDY/vy8MK12BxOWkSFMvP/fCzW5HRSteA1Qh7SntvWVYtxZqRjGaHFJOvy7zD3H4xl8LlgtyOtNVS8NrPBy2cyGHhweBcmfKUtMTW+a21c1l4eXNqjNcv3ZvPFlsN6XDbw7JgeCCHonhTJiA4JXPXRbxgNgs5x4RjWfQ3n39lsMbnzB9OxZhaw/yH3T6VOH0wnbcqb2HKKOPT0B3R4a7KrHObq5dAcF0m3xS9iDAsCpyTxlnFsHXoPaVPeovOHj2i+iIukalc6SEnMNaP9Yi/AoWlvYo6NPOGY3Gmxdq9nvfChfh+evLHenBBF6qv3IAwG7fecRu0qLM8BndCqeAfRhh0q/ocRxzoG7WRHCJECfC+l7KZ/X6B/X1i7D23M7qvAWWgts+lSynFCiBuAvlLKu/W86fr3fM99QohVaF2OhwDhwE1SyvVCiKBj0W3A7qHAFCnlOP27AXgKOF/XygMu1P+mAjagHLhOSnlAnxzrFbRZn0uAy6WUeUKInsBcIBhIA26UUhbp5zBFSrlRn/Bqo5QyRQjxEHCNrp8NXCWlLBRClEspQ3U7H9Pt6Q78AkyQUjrr+Ks2vet66JOX/QSYgWellJ8JIcxAAdBfSnnUN3BZA4f5/UZN+lWbnbDkRv+OpYz4txaEc88ZcpSUTSf+59Xs6nhiK1/5ovOeHwFYk3jJUVI2jUHZ2pIK1Rvqr1d4ogT2u7jZdAEq357kV93g27QfCn+2Hu9XXYBeh74l86xhftdN/k0rI7b8+mtwngjmWG3t0ebyxYYWRxmXeRz0O/I1Bef7v0zHfKe9s2wum39PPupUEE1mQOZXrPVzrAA4O7vhJVj8wakYk3OGDvW7dsKqVVR93nAF9HgJuuwxiq/0fxyK/ESfqXjuvX7XDr5jdrPFoXXNUPbOyNRGwvnb5l6Hvm0W3Vrt5tIF/8fOfke+Bt8jkk86ii/3/29jfxP52cpTwpe1/M+0GEsp0/EYLC+lvKGBffVenUopFwALPL6n+NonpRzawLGrjkW3gbyr0MYl1353ok0U9nCdpO/pf740HgUerbNtM+512Dy3D/X4nI8+xlhK+SzwrI/0ob7srJMmxUf6dHSf62Os+9XJ1gNt0q2Tq1uKQqFQKBQKhUJxkiNPwVmfT3b+ZyrGilMHIcQ04E7cM1MrFAqFQqFQKBQKxd+Gqhj/lxBCdAc+qLO5Rko54ER0a1toTyWklM+hjdtQKBQKhUKhUCgUir8dVTH+LyGl3Ab0/LvtUCgUCoVCoVAoFAqFN6pirFAoFAqFQqFQKBSnEqfgckgnO/9r6xgrFAqFQqFQKOvWkiYAACAASURBVBQKhULRJFTFWKFQKBQKhUKhUCgU/2hUV2qFQqFQKBQKhUKhOIVQyzX5HyGlcqrilEDdqAqFQqFQKBSK5kb83QYcC4UXDTnpfxtHf736lPBlLaortUKhUCgUCoVCoVAo/tGortSKU4Ltbcf5XbNb2vcAbE0536+6p6d/B8DOdmP9qgvQZf8PrEm8xO+6g7IXArCx5YV+1e2b8Q0Am9tc4FddgJ4HFzWbLsC65P/zq+4ZmV8B/vcxaH5uLl2AP1uP96tur0PfAmDLT/OrLoA5tq3fyzRo5bq5dMH/cahWe0OLi/yu2+/I12xq5d97AqD34W/9runJqRiTm+vZ11z327ZU/+t2P6CVkVMtdjZX2YPme1Y3V0xuLl3A736u9fEpgZqV2u+oFmOFQqFQKBQKhUKhUPyjURVjhUKhUCgUCoVCoVD8VxFCjBZC7BZC7BNCTPOx/2ohxFb97zchRA+PfelCiG1CiM1CiI3+sEd1pVYoFAqFQqFQKBSKUwh5inelFkIYgTnASCAD2CCEWCSl3OmR7AAwREpZJIQ4D3gbGOCxf5iUMt9fNqkWY4VCoVAoFAqFQqFQ/DfpD+yTUqZJKa3Ap4DXBBZSyt+klEX613VAy+Y0SFWMFQqFQqFQKBQKhULx36QFcNjje4a+rSFuBhZ7fJfAUiHEH0KI2/xhkOpKrVAoFAqFQqFQKBSnEqdAV2q9wupZaX1bSvl27W4fWXyuzSyEGIZWMR7osflsKWWmECIeWCaE2CWl/OVE7FUVY4VCoVAoFAqFQqFQ+BW9Evx2A7szgFYe31sCmXUTCSFOB+YD50kpCzy0M/X/uUKIr9G6ZquKseKfQejg3iQ9dhsYDBR9vpT8uQvrpUl67DZCh/ZFVteQMfVVqnfsB6DjL//CWVGFdDjB4SDn5Q9ceeLuvIS8t+prJT9+G2HD+uCsqiFjymyqduxHBJhp99lziAAzwmikZPFacl75WDv2QzcSNqK/K78hLISgXp1JfPQ2hNFA0WdLKZj3Rb3jJDx2O2FD++KsqiHzgVdcNhvCQkh+9h4COrYBCZnTXvXK1/apm4g+pxfOKiu7732Dim0H6mkHtI6n89xJmCNDqckpxBIfhTAIsj/6mYw3viG0Zzt6/vCMK32rmbcQMVw75/RJr1G5XVt7MHxoL1o/cQsYDeR/sozsOdqavMbIUNq9OQVLq3ish3PZf+eLOEoqCB/UgxYPXefS7fL7v8lf8D25b31J+0+fxhQfhay2AlC5dR+hZ3bHWVXDoSmvUrU9DXNSLK1fuQ9zXBTSKSn4+Cfy/62tZRnUJZU2r08B4PQ9Cyn4dBlHHptX79xbzLiV8GF9m6Tb8ukJrvw91s5h7x0vU7mt/vqLAa3i6fDWZIyRoVRuP8C+ibORNjuB7VvQbtbdhHRvS97CVYSf0QVhMJD7yXJX3q6r3gApSb//DaIvHNQkfydPvoLYq0birLFhSYzGXlxO7rvaetxBp7WhzXN3YgwNRkpJ+e87CB/S65i1o8aeRfLkKwjs0JK/xk2lcut+l81hQ3rR6qk7sLSKp3TVJtJueLK+v5+4lQi9vBy8f7bL321euQ9zXCRSav7O0+09Fh55Zha/rF1PdFQk33w496jphTkIgE6r5lH42TK/lGuA0CG9AW2d1pzXPiVn1kcnrJsw+WoiLxzqyp8w5VpyXvrghHVr0xuCAgEwRYVhLyrz0rS0iqfdm/djigqlclsaafdo9y9A65k3u+7JA5Ned903ABgMdF/zBgBd1syl4JNlGALMxFw1CntBCQCZz39I+NDehA/vg6yqIX2ydi8AtH5pIhHn9MVeUMJfI+5xybaYfgMRI/rVO3d/037FO02Ow+1Xv4uzogocTqTDwYEL7wMgoHMqSU/eBUCX96exe8Js2ky7skkxuXxbGrvvft3le6BeTI6945ITetbtHz8JgPhJ1xA+cgBCvy86r5lPwcdL/FJGEu67kpjrtPWWu+7+ipJvV5PxwOz6Nj9+G2FD++Cs1nRrbQbAYKD9olnYsgspeP97kh+/FVNMJE67w5XEGB6Co7QCaPqzqnZf6uz7MMdEkPnqZ2S+9Inms8+fJKRHewq+WIF0yuOKyfaCUsyJ0Ui7A3thKQB99n1KdZr2G7980x4OTpvb5LIXPrQXHRY8DFLWK8e1xxZmE8bQYGw5hey/7fkm2Qxw5PkP3aJGC8bQWITQRlrai4/g2YDX1JjcFI5F2xASg8ES3OisU8cT31JevpvIEX2x5Zf4kpwI3A3YgR+AB07kPBVebAA6CCFSgSPAFcBVngmEEK2Br4BrpZR7PLaHAAYpZZn+eRQw80QNUmOMFacGBgPJT9xJ+o2Ps+/cCUScP4SA9q28koQO7YslJZm9w2/jyMNvkPzkBK/9B656mP3j7mH/RfeT/MSdru2RFwyupxU2tA+W1GR2D72dIw/PocXTWnpZYyPtqunsPe8e9oy5h7AhvQnu1QmAsl83s2fUXS6N2AmXkTTjTg7d9Dj7zr2TiPMHY/Fhc0BKMvuG30rW9NdJmunOn/jYbZT/8gf7R93B/nF3U7PPPQwj6pxeBLVNYuOZE9k7ZS7tn/c9tCL1kWvInPc9GwfeS2i3VHIXruaPwZOIu2ggwZ1akfrINRSt2uJKH5iaxPaBd3LwwTdp/ewdLt+3fup29lw7kx3DJhI9fhCBHbS5D5LuupjStVvZPmgCpWu3knjXxQDYCkvZd/PTXrZEXTCYgA7a+R+8dxa7x9xH5osfYE6K4a8ht3P4oTm0fEr3s8NB5lPvsuucu9h74VRirxvjypv00A0Yw0O0azrheaIvGe7a57p+w/oQkJrcZN3Sle7Z/p1llbR91rdfW0+/lqx3vmPLwLuxF5cTf+U5ANiLykl/9F9kzfuW6PPOYNfVT7Fl6L3EjB/kyrtj6N3sHDUJS3JMk/0NkDP/O5CwfdhEtp1xG9G6duprkzg4bS47zrmHrNlfENA6sUnaVbsPse/W5yj/3XMySI1WT91OTdoRipesI7hrWwLr+Dt8WB8CU5LYOfgODk2bQ6un3f4+8tS7/HXO3ewZ/wCx142pl7cxLhwzkrmznjrm9MbQWAD2jLzLb+Uag4GWT2vl0pqRS8ToM/2imzf/a5DuH5wxV48+Yd3a9GlXTseamdugn1pNv46cd75j28C7sJdUEKvfvxHDexOQmsy2gRNIf/At2jx7u1e+hFvPxxwbCcBfw+8mavwgTNHh5M5fxK7Rk9g1WquEBaQmsXPQHRx8cA6tn3HH2sIvfmbftU/Us6d0zWZ2jpjYoL3+4njiMMDBqx8i7fyJrkoxQPKz95D74gIAChavp/2LtzctJp81EXtxBYlXDXfvNBhIfeQanDXuivIJPev0SjFA/jtfsm/cva5+i2W//um/MiKEq0Pkzm6XEditnU/dgJRk9gy7nSMPzaHFU3d67Y+98Xxq9mVovp15BwdumMGh+17GnlvoSpN4t/Z8iRjep+mx02CgzXN3UrU3g5qMXKLOO9O1L/PFj8l4cgGWFnHHF5PfWcSR5z+kcus+tva5iYMPvglA9cEcdoyazI5Rkzk4TavoNansGQy0efo2bHnFbO1/m+vlkyclKzdRuXUfm9pdStrdLzfJ5p3nTmLnuZMoWfGHa7spLA5HeT724gzsJZnU7dXa1JjcFI6mLcxBCKMZe9FhHOUNT0J8PPEt//MV7LnaZ51qGNpkUKcDXYGXjufcmgvpPPn/GrVfSjvaS4efgL+Az6WUO4QQdwgh9JuZx4AY4M06yzIlAL8KIbYA64EfpJRLTtSnp3TFWAhxgxAi2eP7fCFEl+PUGiqEOMtPds0QQkw5SpoLPW0VQswUQozwx/F1vaFCCJ9NMyfipxOwZ4EQ4pLjzR/UoyM1B7OwHc5B2uyUfP8LYSPP8EoTPmIAxV+vAKBq826M4SGY4qIa1Kql+LtfCB81wCtN+KgzKP5K06r8czfGMLeWs7JaOyeTCWEyIfUft+Vr/gSHOwoEdk7FejAT2+FsqLV5hLfNYSPO8LLZoNtsCA0iuF83ij9fqiW02XGWVbjyxZzbj9zPVwFQtmkvpvBgzPGR9c418uxu5H3/H8J6tadyTwYR/U9D2uzkfbOWlEeuJv+H373ekBYs1DQrNu3BFB6COT6KkJ4dqEnPwnpI833ht78SqfsrclR/Cr5YqeX9YiVR52rbq3YcwJIU59I1BJgp/nEtESO9/RwxcgCFX650+zk8BFN8FPbcIlcrk7Oiipp9GZgTYgAwhgVj1202BgdhPZjlF12kJHRAV5dG1f4jGCM0H9QlfGB3Cr7/DwB5X6wkarTWU8BeUELFln2YYyOxF5VSo/usaMnvXvmlzU74wB5N9jeAJTm23n6Aqr/SqforXbPv7O4ULFzZJO3qfRnUpNXrwQSAo6yKqt2HqN59kModaUSM6u+1P2JUfw9/72nQ39X7MjAnRvs8hi/69uxORHjYMaUVpgCkwwZo/vVXuQ7u2QERYNYVJCU/rfOLbmD7Vlg94lBNetYJ69amT3r0Fo48PAcAU2xEPV+Fnd2dwh9+AyDfo9xGntvf677xvP/NSTHEjB9I1b4jLh8XLVpDQDvvCUIbuhcAyn/fiaO4vJ49Zb9s9oqdzUYT43BjWFJbUrl+OwBFq7cQNaxnk2IyQM7nq4gZ7S5LyTefR/m2A9hL3LH+RJ51njjLq7yffQ6n38qIOTHG1UoqbXZKvvuF8DoxOWzkGRR95dtmU2IMYcP6UfjZUozhIVj1Z335qo2UfOfuFWlJ0mJ15Kj+TY6dIT07YAgwc/jRd0BC0eJ1rn3lG/7CWWMjoHXCccVkXzYBYKz/E7spZS9ieG9q0rO03gp2hyvWexLUsfVx2+wLabeCw6p/qV8mmxKTm8rRtIUlBGd1mW5nTYPpjie+lf++E3txmS+5O4HngNoDNvzGUXFcSCl/lFJ2lFK2k1I+rW+bK6Wcq3++RUoZJaXsqf/11benSSl76H9da/OeKKd0xRi4AXBVjHXn1W/uODaGAsdcMRZCnGg39AsBV+VUSvmYlHJ5I+n9xgn66W/BnBiDLSvP9d2ele+u0OiYEmOwZbnfItqyCzAluis9Ke/NpN23rxJ58XAvLVtWQT0tc0IM1ky3ljW7AHOtlsFAhx9n0+WPDyj79U+qNu/BFzVpR7zssWf7sDkhBltmnlcaU2IM5lZJOApLSH5hEqmLXiPpmXsQQQGudJakGGoyXcMssGYVEpBURzs6DHtpBTicBCRFU30oF0uSVilxVtYQ2j2VrPeWeuXxOuesAsyJ0ViSorFmefuiVscUG4ktV5tF35ZbhCnG/SO8Ng1A1Y40rBm5Lh+2fukeOv34KqFndPc6f1t2/WthaRlPUNe2VG7eDUDRol+wtEkEIHn6jRQsXOG+NjrmxJgm6x6ZOZ+Qvqe59h965iOsmQVY6lTkTNFhOEoqXD/krVkFWOoc3xga5PXj1ml3twB1WTKLNi/ehaVFbJP9DRB9wSBCerYn5aW7MUaEYM3W7wMJHT58nNMWv0zogC7Hpd0Q5sRosl/9FABHWWX98pIY46Vry86vd00sLeMJ7tqWij99l5cTxmACp9vP/irX4SPPwFFU6tbNKfSLrjkhBlOMu+JU9NWKE9Y1J8RgTo7DnlNAtf6SxJxQ5/6N8r5/bVnua2VJjMHqEVds+n0D0PqJmyj8bi32/GKv/cawIOKuH8NpS2fT+qWJBLSKr3Pv5dcrH38nTYnDAEhJ6wVPkvrtbCKvGO1KU7P3IKF6BTvu/DMxhgY1KSYD1GS5y58lMZrYMf0p27QXZ1W125YTeNZFXXGuV77YWy8ipI8W47JnfeS3MmIICXKlafH8PdhLyuvH5IQ6Nme5dZMfu5Ws5/4NTici0FLv3GopWblJ00qMbnJ8izy3P/bCUtfLQ1tOYb3YZwgOPK64GX/DWKLHDyL6osEYI0Jc2wNaxdHlp5fptPApQvuf1uSyF9SxlWaPlHT85HHirh5FXYK6pJA89Sr386AJNndZ9qornyfG8ERMkS0wBNV/qfZ3IoxGrxjvi+ONb43QERgE/A6sBpp/zIfib+WkqhgLIVKEELuEEO8JIbYKIRYKIYKFEI8JITYIIbYLId4WGpcAfYGP9Kb1ICHEKiFEX11rlBDiP0KITUKIL4QQofr2dCHEE/r2bUKIzkKIFOAOYJKuNagB+xYIIWYJIVYCzwsh2gkhlujThK8RQnT2kedW3fYtQogv9fM5C7gAeFE/XjvPFlUhxDlCiD91+94VQgQ0ZLu+fYius1nPV/vKLVT34S4hxEdCCKGn9/RTuRDiZV3zZyFEXN1z8DiX9kKI5fq5bNLtFkKIF/Vrs00IcbmeVggh3hBC7BRC/ADEe+j0EUKs1v32kxAi6RhvEW+kdxcf/fR8pkm79AH2X3Af6Tc9TujgPvXfrtfR8j1Pnp7G6WTvmHv568wbCe7RkYCOrX2aV7lxx9HPwafNIEwGAru2p+ijHzlwwT04q6qJvePSRrM16o/az3qauEsGUbp+NziP1s8FfDmjrrt84853+KE3XRkP3vsyu8+9h72XPoQxMpQwffymL3FDcCApc6dxZOZ8nOVVAIQN7kXln1plNnPmfGIuH9m069eAbuw151G9191dvd2sCQ2cbMP3WUNJhMEdaneOnoyzspqAFB+3/VH8nfv+Yg49+jZFi9dhyy2i1aM3utKE9juNAxNnsfuihzDHRxHcvV2TtBujevchV2uR70yN+8QQHEjqvAfJeMLt7/8KJ1iuRWAAEaPPpHLbft95jlNXyyOo2rbPlTxsYM8T1zUaiLp4ONmeY6DraTZyrRo4XsSIvtjzS6g5XL+xpGrXQXYMvIO/zr0Pe24RgR3qx0N5bAHj76OBOAyQftlUDoy/l0M3PUb0NWMJ7qf1Ksl88FWirxkLaC/CcPo4xyY8o9o+eSMHnvyw/v4m6ng+66KvHeeyF6Dku18o/l5rgY29fpxP7eO5l8vWbKbke601055XROQFQ+pfc58mS8KG98OeX0L19v31E9Sh8KvVulZD18t3fDMEWogccyYVdeaLqH9bNk0XtJi87ew7KFu/E3tRmVdM3nPd0+w8934OP/Eu7eZMxhAa5EO/kbKn34R/XfgQO0dPIWvut157c99fTNlv20mf/Lr38+AYbd45alK954gwB+Ioy8VenImwhCDMgb4M+5vw6aQ6SZoe346CCYgCzgCmAp8fmyGKU5WTqmKs0wltKu/TgVJgAvCGlLKflLIbEASMk1IuBDYCV+tN665fW0KIWOARYISUsreebrLHMfL17W8BU6SU6cBc4BVda00j9nXUde9Hm2VtopSyDzAFeNNH+q9023ug9Z+/WUr5G7AImKofz/VEEEIEAguAy6WU3dEKpedgHC/b9W1TgLuklD3R3mzV+qIXcB9ay3Rb4Gwf9oUAm3TN1cDjjZz7R8Ac/VzOArKA/wN6Aj2AEWiV/STgIrRr2R24VU+PEMIMvA5covvtXcBn9wchxG1CiI1CiI0/7d+B2aNrrikpFpvH2CPQ3wwmxbq+mxNjsOdoaWrHKTkKSqhYu4WAlGR3uqSY+lrZBViS3VqWxBhsOd5pnKUVlK/bRtiQPq5tURe7x4vZs73tMSXGYssp8NKwZ+djTo7zSmPPKcCWVYAtO5+qLVoFsGzxWsJGaR0aei1/kZrsIgKS3W/kLUnR1GTXOYeCUkzhIWA0UJNZQGDreKzZWutuUGoikYNPp9+GN4kd5+6m53XOSdo5W7MKsCTV8YV+LHt+sburZXyU1xgop8eEMtZD2ZiTYrHlFLr86KyoonrPIYJ7dnSlMyd6XAuTkZS50yj6ZjUlS/7jShPav6s2sQxQ/MNaAlKS6l0bW1aBl18b0429bgydfnyV2OvGUOXx4yykZwcsyTFYc4q8tO2Fpdobdr2bnCUpBmud4zvKqjB5vIU3WMxe+4t++A/CYj4Of5dgPZKPJSmWvI+XaTbqb8PL1u3AXlSGs9pKTXoWIb06NEm7MUJ6d6LL2reJu+l8IkYNwNzS+/2ZLTvfS9ecGOu+JiYjqfOmUfj1akqWrDvqsY4bp11rNa61wQ/lOqBNIsaocCLHaqHTnBhL4tRrcVRUnZCulicfs0ee4N6dj8veqPFDCGjXkrYfzERWVWNOiKHj4tfo/Ot8AFJn34spzt0yXff+rS2XoPd+8Igr5qQYbDlFhPXtTOSofrSeeTPhg3oAkDJ7EuakGK2rp9MJUpL/8VIMwQF17uvYejb7IvqSYUdN4w+aEofB+9lRtvQ/BPXQxtVa0zIoW67dz3Hjz8ZeWtGkmAwQkBTjislhPdrSed4k2j51I4GtE9y2nMCzTrPXHV9t2QWu52jE6LP89uyr2XsQs946XvjJTwS0beGyx/vYHjYnaTYH9zmN8BH96bRmPq1ef4DAjq0JG9rXlS7sHO9hG9r5FzQpdgakJGGOCiN67Fl0/8/bWJJiaDHtGhzlld7nVVnVJN2468+j40cz6LL4ZWw5hVRu3U9IT3fcrdmrjZmu3JZGdXo2pqiwJpW9qj0ZWJJjsenPIFOYd8Xanl+CLSsfS1KM+3lwjM+R2jJbm68WaavWu1BLpLUSYQrg78QQGI4psgWmyBb1Yrwvjie+HYUMtImfJNo4VicQ22iO/ybOU+DvFONkrBgfllKu1T9/iLZe1TAhxO9CiG3AcLQB8I1xBlplcK0QYjNwPdDGY3/tNIV/AClNtO8LKaVDb4E+C/hCP8Y8wFfLZze9NXkbcPUx2N4JOOAx89p7wOCj2L4WmCWEuAeI1AezA6yXUmZIKZ3AZnyfqxP4TP9c6+966K3QLaSUXwNIKaullJV6+k+klA4pZQ7uriaDPbZnAis8zq8b2npjm9FeYLTEB1LKt6WUfaWUfc/cX0pASjLmlgkIs4mIcYMpW+49brP059+JvEirmAb17ISjrBJ7XhEiKABDiPZAEUEBBLZvhSE02JUv8vzBlC5b76217Hci/0/TCu7l1jJGh2PQJ34SARbCzu5JzX7t4Rc6pDdxd1zs0qjaugdLSgvMLRNAt7n8Z2+by5Z72+wsq8CeV4Qjvwh7Vh6WVG2d85CzelC+Wptv4M8RUylYsp74y4YCENa7A46ySmy5xdSl+LcdxI07k7LN+wju2JKS9bsQZhM1RwrYOv4RNvSbQP737spKzCWaZkjvjjjKKrDlFlGxZS+BqUlYWsUjzCaixw+kWPdX8bL1xFyq/aCNuXQYxUu17cbwEFpMudKlK8wmos4fROmKDRij9A4NJiPCZHR19XT5We+a3fqFidTsyyBvvvdbcltWPkGdUzSfD+4FTknpsjr3wvL1RF887Jh089//kd1j7qPmQCY1B7NdGtacQhylla6u4l76a7cTM+5MAOIuHUbRTxu89luzCzFFhxOg+yxyRF+v/eEDT6dyy94m+9scH+XaH3vFOVTtOUz0eK3IBp3WBkOgBYwGhNFIYNsWTdJuDFteEfuueIS8BT/gLK0g63nv2ZNLlnn6Wzterb/bvDiR6n2HyZu/6KjHORGkvQZh1F5ACLPJL+W6evdBdva5xj1cIDsfe04Bxd+sPiFdAHtJORaPF3SGAMtx2Vv4+XKs6VlkPDSHws+XU7FpF7sG3sKhiS8CsHPkJOx53rGh7LftRI/VXrTFXjqMIr3cFi/dQIxeQQ3p3dF1/2c89yFb+t7Kln63usbhHZzyOlEXDKL8j10u3cjRZ1C162CD90JDhA/tRcKdFzeaxi80MQ7XfXaEDOpN9Z6DABhjIij68Act/5b95H39a5NiMkDCZUMp0GPHhv53saHfBNb3vgOHPmM/cELPutCBvajR7bWkJFO1dY/rpXB12hG/Pfusmfmuezn8vLMxWMyULvfWLVv+O1H/V9/mnBffZ9dZN7J70C0cnvgC5Wu3IGusmFsmEDqsH+Ej6leMi5eub1LsrNp1kM09rseWW8Tuyx7BmlWALbuQwq+9V3WpOZzbJN289xaz99qZ7Dx3EsVLfifuutFU7T5ESG/tZUTt/B0BrRMITE2i5lBOk8peycpNBLZNJrBTK+24Fw72stccH+XyRdToAVhzi475OVJL1OgBVO0+5PouTBZqG0SFOVAbc/w34qwuxV58BHvxEZw1FRgCtd8PjVXYmxrfjsI3aPUO0BrGLEDDM38pTnlOxuWa6vZrkGgtsX2llIeFEDOAo/XtEMAyKeWVDeyvHUTvoOk+qB04aACK9VbaxlgAXCil3CKEuAFtLHNjHK2LRj3bpZTP6d2VxwDrhHsSL8/ZCY71XBvqV9KQXY3Z60tLADuklGcegy1uHE4yZ8wl5b2ZCIOBoi+WUbP3EFFXnQdA0ceLKV+5kbChfem48h1tOYgHtOWNTLGRtJ77iHZwo4GSRaup2plGyrszACj5/ldq9h4i+mpt/FjhR0soW7mRsGF96bT6bW3Jiqna0hPm+GhavXwfGAwIg4HiH36lbIX2w6bFE7cjPFoGE2fcSfYTb9F6wZNa2oW6zVfqNn+ymPJVGwgd2pf2K+bjrK4h88FXXPmznphHi1emIswmrIezyXzgVWJv1X48Fi3fRPQ5vem77g2cVTXsuc/dWaHrRw+zd/JbWHOKSH/yAzrPm0SbaVdQsfMgCZcOIeHyoeR8soLK3RkkXjeKoHbuH+c1B3Po9utcnNU1pE9+zeX7Q4++Q8ePHgeDkYLPllO9R+tynPXGV7SbO5XYK0ZgPZLP/jteACD+hjFeXYW77/yMvHe+wXowm84/zwGDEUdZBeW/bgazidN+macvq6QdM6TvaURfPJyqv9Lp9KN2HTNf/ICylX9w+ME3aPXyvZiBtvOnU/DZMqr3HiZGv34FHy2hdMVGwob1abJuixm3umw2GI3sf8i99F6nD6aTNuVNbDlFHHr6Azq8NZlWD1xFxfYDruWYzHGRdFv8IsawIITBYB5xqgAAIABJREFUQI+1c7Bm5pP78XJCuqYAcPqGf1GxZR/p979Gi6lXN8nfLadfT1DXVKQQJNw6HnthKfkfLyW4SyqVO9Pp9utcHMVllKzchCEooEnakaMH0PrJWzFFR9DhvUep3OFeaibj0bdp98EMTNHhVPy5h+o9h4m5Rvf3h0soXfEH4cP60mXNXG25pimva/7udxrRFw/T/L1Yu7ezXmigu6gPpj7+HBv+3EpxcSnnXHgNE26+lovPP7fB9I7yfEwRSXRc/iZFny/3S7nG4STzsbmkLpiBOTGG3Llf+UU3acp1CIM7fBZ8tNgvup7pPenw/iOkT52DLaeIjKffp+2b99Pigauo3HGAfP3+Lfn5DyKG96H72re05Uwmv17HwU5y5n9Pq+nX0WXlGxR89jOxV4wk9fX7QULl9v0cuOslku65jK6/6vfC/W6NlDfuJ+yMbpiiw+m2/l9kvfwJBZ8tp+WTt9frVdEctP9pbpPisCk2ilZvTdcyG42Ufreail+0GXwjzh9C1DVad2RrdiHpT39Eu2dvaVJMLt+eTvbHP3sb6XBStmkPUYO1lvnSH9ac0LOu/BdtXG7CA9cTkNrS9cQO7t6ewk9+8s+9/MD1ri6siZOuIv+97zTdq3Tdj926HVe9jayq8bmcEwASMh+fS+r7T2BpmYCjqgZDgAWAjgufZs8l0ylZod2nTYlvnvssSTFkv/mVa1+Pre8jDAJh1n4inf77O9jLKpsUk5ESQ4CFkN6daNNJ62LebfkrSIcDS6t4Dj46H0dxedPKnsNJ5qtf0HXxyyDQxs7qxF1zLqH9TiOoayrm+ChCB3TFeiSfA/e+0iSbrYdzOTjtLdfqBo6qEq11FnBaK5E2794xTY3JTeFo2tJWhbQEY4pqVa8L9InGt7ZzJhN2ZldM0eG1m24G/oXWq/FdYDtgRWtoO8nHhihOBHEyjf3Rx/oeAM6SUv5HCPEOsAttzbAUwAisAxZKKWcIIb4DZkkpV+r5V6F1Kz6I1qI6XEq5TwgRDLSUUu4RQqSjVbLz9XG2L0kphwoh7gfCpZQNdiUWQiwAvte7cSOE+A2t+/UX+vjd0/UK8AygXEr5khAiH631ugj4ETgipbxBCPE6Whfmf3tq6397PGxfAPwppZzdiO3tartjCyG+QauMF6N1Ex+nb38D2CilXFDrJynlRiGEBK6UUn4qhHgESJBS+lw3QwixDnhOSvmNPu7ZCIwGbkerlEejdVsfgNaaXrs9HtiJ1qV6kf75Wv0am4GOUspGB+RubzvO7zdqtzRt0u6tKef7Vff0dG1d3J3txvpVF6DL/h9Yk3jck3s3yKBsbS3LjS0v9Ktu34xvANjc5gK/6gL0PLio2XQB1iX/n191z8jUOnv428eg+bm5dAH+bD3er7q9Dmmt9bb8tKOkbDrm2LZ+L9Oglevm0gX/x6Fa7Q0tLvK7br8jX7OplX/vCYDeh789eqIT4FSMydvbjvO7dre075vtftuW6n/d7ge0MnKqxc7mKnvQfM/q5orJzaUL+N3Puo9PiXHEeSOHnDyVuAaIW7b6lPBlLSdjV+q/gOuFEFvRKlpvAe8A29C6NHj2WVwAzNUnnXINvpBS5qHNWP2JrrMOqDcxVh2+Ay4SjUy+5YOrgZuFtobWDrS1zuryKNpsdsvQKvm1fApM1SfLcs2SI6WsBm5E66K9Da2r89FWUb9Pn/xqC9r44sXHaD9oLeBdhRB/oHUXaWxx7GuBe3Sf/gYkAl8DW4EtaN2lH5BSZuvb96Jdt7fQulgjpbQCl6BNXrYFrYu3X5bJUigUCoVCoVAoFIrj4WTsSu2UUt5RZ9sj+p8XUsovgS89Ng312LcCH9OqSylTPD5vrM2jj+k9vTHDpJQ31Pl+AK3FtG66GR6f30KrGNZNsxaP5ZrQKvK1+35GmzjrWG331cK7Sv+rTX+3x+ehdXQfRavAN4qUci/usRaeTNX/PNNKtEW7felsxnvctEKhUCgUCoVCoVD8bZyMFWOFQqFQKBQKhUKhUDSAPAVnfT7ZOakqxvqySd3+bjuEENOBS+ts/kJK6XNZoVMZKWVo3W1CiDnUX9ppdu14aIVCoVAoFAqFQqH4X+KkqhifLOgV4P+5SvCxIqW86++2QaFQKBQKhUKhUCj+W6iKsUKhUCgUCoVCoVCcQqiu1P7nZJyVWqFQKBQKhUKhUCgUiv8aqmKsUCgUCoVCoVAoFIp/NEJbVUehOOlRN6pCoVAoFAqForkRf7cBx0LO0KEn/W/jhFWrTglf1qJajBUKhUKhUCgUCoVC8Y9GTb6lOCVI6z7K75ptty0FYFvq+X7V7X7gOwAO9h7hV12ANpuWMyXlSr/rvpT+CQAbWlzkV91+R74GYGPLC/2qC9A345tm0wX4Leliv+qelfUl4H8fg+bnzW0u8Ltuz4OLgOa7L7am+LfsAZye/h22/DS/65pj27Kz3Vi/63bZ/wNAs9m8qdV4v+v2PvwtWQOH+V036deVftf0JL3nSL9rpmxe1qwx+UAP/9ucumWZ3597oD37dnUc43fdznt+BJovXjRXTG7O59OpFpObSxeazxeKfyaqxVihUCgUCoVCoVAoFP9oVIuxQqFQKBQKhUKhUJxCqOWa/I9qMVYoFAqFQqFQKBQKxT8aVTFWKBQKhUKhUCgUCsU/GtWVWqFQKBQKhUKhUChOIaTzlFoJ6ZRAtRgrFAqFQqFQKBQKheIfjaoYKxQKhUKhUCgUCoXiH43qSq04ZQg6uy8xD96JMBoo/WoJJf/6zGu/ObUVcU/eT8Bp7Sl8bQEl7y0EwJgQR/wzUzHGRoPTSenCH7GlZ7jyxd1xCXlzF9Y7XtLjtxE2tA/O6hoypsymesd+906DgfaLZmHLLuTgLTMBSJh8NWEjB7iSGGNjMHdsS/SUCWA0UP71YkoXfOp1DFNKK2JnTMXSuT3Fc/5N6QdfaDssZhLnv4KwmMFopPLnXyiZ+75X3vGPX89pw3pirbLy2ZS3OLIjvUHfXTjjBvpdOoTpXW/UzrldMnd+8ghhcZGU5RY3mM/SKp52b96PKSqUym1ppN0zG2mzA9B65s1EDO+Ds6qGA5Nep3J7GuFDe9HurfsxhgRiKyirpxd/41iS778SQ3AAjrJK9l79BJXbtfVbw4f2ovUTt4DRQP4ny8ie8xUAbd+cQmC7FhhCg7Akx4JTkjlLW+Ozy0+vaMICMmd9SthZ3V02pU967Zi1AYzhIThKK1y2nnnkC6rTsnBWWynbtIe0B9927QtoFU/HuZMwRYZRsS2NvRNfQ9rsxP7fIFJn3oQxLAhpd7Bv8hwKvv2NwHbJrrxdl84ioE0i9uIypM1+TH51ncPMmxGG/2fvvMOjKroG/put6b2HBEIJAtKrChI6oggqFhRUbCAKKCKoKAqKFUVUml1ReREUsYDSq4pI76EmhPTeNtk23x93s5tNgUTD+4nv/T1PnuzemTlz5ty5Z/pdDVlL1zvLEPfOJADaJX6DLb+Q5GnvUbRpN17tWxDzyiMA6COCkTYb1pxCkqe8jenQafSRIcTOfQx9aCDSLsn56heyP/mB6BceJPCmBDTenk6d/ft2omDjnr9cLwxRwcTNm4Q+NBDsrtdotty8GHNKJh7NY7DmFgCQ/vrnFG3eTdTzD+HbR5GTMmUepsOnEEY9zZa9ijDqEVotBWt2kDH3q2r1TB/SFEvO2Qu+svPZl99i644/CAoM4LsvFtUaD0DoFVs03/gBecvWkrN4ebU44TPG4pvQBbupnNSpc53+ovmWj7GXmMBmR9psnBn+GADR70zDGNfImV4XEI01/3yD6FtZ59bbFpGzdB0ZC76pFqfRzAfx69sZaSrn7OR5mBx1LXbOBPz7dcGaU8DR/hOd8aOn34t//64ABL48i9Jf1uE39gHQaCn98SdKvljqJl8bG0PAM9PQx7eg6IOPKFn6tTPM+7YReA69HqTEevo0+S+/dtEyNQSeV3chaOp40Cg+ueCTKu1IkxiCZ07B2Ko5ee99QuHnStsgDHoiPn4LodeDTkvp+m3kL2xYn3z7G2Np1CaONXPcdfK8ugtB08YjNBqKVq6h4OPqOofMUnTOfdelszY8lNDZU9EGB4G0U7RiNZaz5wCI37SYvGXrGqzt8x+eoMjd/y25n60i+63PqskNe3YsPr27YjeVk/bUW5QfOYUhLpqot59ylSUmkux5S8j7bBUA3r06O8PCJ99FxltfVpN7MV+hjwgBAZa0bGd48D03EHK38rvkjabfTebnP9fLpwFETBxB9OO3gRAUbj/AiVEvKvpMvh1Q2id9RBDSasOaW0jGou8If0j5XXGNjycaox57mdmtTdIG+NBswRS82jdHY9BTnpzBmUlvY80v5srN7zrL3PjVcaTN/5ZmC57A84pYpMWKJT2Xoj+OkvTM+8S+MKZe7UgFVyZ+iy2vkJRp71K0eTee7VvQ6JVHlXsTEayUJaegzj7Zp3cnQPnN4Yx3/tMg989vQDeC7hjkTO/ftxOmEyn1vn8XscVhoBXQDfiz0vV2wGLAD7ADXYGyaoX6L6G+lbrhUVeMVS4PNBpCpj9K+vjpnBv2ID7XJaBvGusWxVZQRM4rC8j/tEpDb7ORM+d9UoY9wPm7JuF3x42EPv+YM9j/xmsxNo9xS+Kb0BljkygS+4zl/NPziX7pYbfwkDFDKT+Z4nYt6/1vOXmdqxPp/9AogqZNIHPCM6Tecj/eg/ugj3PX2V5QRO7r810D4grMFjLGTiHtjrGkjRyL51VdMbRt5Qy+IqEDoXERvJrwOCue+YBbZt9fq+katW2Kp5+X+7U2Tcg9l8WG+d+xf/XOWtPGTL+bjA9+4GDPR7AWlBAysp9Str6dMMZFcbDneM5OW0jjV8aCRkPj2Q9xdtpCjt74NLoqefpefSUht/ejZN8J9jS9lTOT5hH7yjglUKMh9qWxJI6exeE+Ewga1guPFsqg4fT4ORy57gmQkLN8E2nzvyFoWC8Ajgx5giODHufEqFk0eXMCHk2jONTzYZKmLai77EGPc2TQ4+St/o3SY0lOfcuTM7EWlrB/wBS3QTFA42dHk/r+j+y95lGsBcWEOexiCA2g5PAZfm98B8mvLaX5m+MBKDuV6kx7ePAUhE5L+sJVdbOrowyNZz/EiVEvcqjPRIKH91TKoNEQ0K8LAAfb3I41pxBzSiYApuNJHB86mdQ3lmA6ngQaDeemL6CRoy5Lm43Ulz7mWL9HODH8SULuHkLQXYMxxkWR/cmPZH+xxqlz5UFxvesFIK12zs38lEMJEzgyzNUJThzwCB4tG5O3agsnhkzixJBJFG3ejW9CZwxxURxPGMv5Z+YTPduhc7mF03dO58R1E0kcMhHf3p3w6tjSKU8fGeIom4WLMXzIABa99dJF4wFofRS5Jwc9jP/QazFU8Rc+CV0wNoniZN8HSZv+LpGzHnELT7rraU4PneAcFAOcn/gap4dOcH63l5dwIeqjb2Wdj/Z9lMBhvfBo4a6zX5/OGOMiOdJrHEnT5hP7ssvH5S7fwMnRM6vJLNy2jyP9FZ2tKecJeOpJcqc8Rdaoe/Hs3w9dk8Zu8WVhEYVvv0vJf752u64JCcFrxM1k3z+W7LvvA40Wz35961y2v4xGQ9DTE8h45BnO3/yA4pNraEdyX59Pwefu7Yg0W0h/8ElSbx9H6u3j8Ly6C8YG9Mmm/GJWvfAZmz/4sZrOwc9MIGP8M6TcVIvOhUXkvDbfORnsCrCRO2cx52+6n9RRE/G740ZCnn8cgBMDH2m4tu/DlWCXyue3Pifg9uswNHOX6927C4Ym0Zwe8ADpz71DxExlsGU+c56zwyYofzdNQprKKFr3m7PsEbMedcrwH3xVjfpeyFekv/YZpQcSMZ9NJfvTH4ie/TDeV7XFb0B3Eq9T6nL6olX19mnodERPvp3EkTPZ23o0fle1wb9/Fzfdzr/2BaUHTnKg830kTVtA2JjrlTbruicQGg3CoOdw/0lubVLkI7dgTs+hZM9xUt9eRsmhU862rPxsulN20lOLnDrv63gfud/vIOPT1eiC/Gg07a56tyMVHG5zG9ZcVztSdjyZE0MfJ/31zyk7dhah0XD+2QV188kaDY1mK77QnJLZYPcPIOujVU4ZBRv31P/+1WYLFzcDW3FHB3wBjAPaAAnAxRsblcuK/5mBsRBisxCiy8VjXrL83xBCHBZCvPFfzDNKCFF9Ovj/ASHEp0KIEX81vbFtSyzJqVhT0sFqpWTNFrz7XO0Wx56bT/nhRLDa3K7bsnMxHz0JgCw1YcvJxZbrWiUt+GErfpVWegF8B/Qg79uNAJj2HUfr540uNBAAXUQwvn26krtsrXv+xSa375rAQKwpqVjPpyk6/7IZz4Rr3NPk5WM+chxZRWcAaVImIYVOBzodSOkMazOwM39+uw2A5L0n8fD1wjc0oJoMoRHc8Myd/PiK+6pa0x6t2P7ZL9itNvJTs6ulc9rhmrbk/vQrANnLNxE4SLFTwKBu5KzYBEDJnkS0/t749+1E+dk08r7fgSU7H2thqZus0NHXYU7PIWe5YtfCzXvQ+XmjDwvEu0MLys+mYU7OQFqs5K7aTsBA1z2pCPdP6Ejuyi3krtquBNiU6VJh1CMMenK+2ezUqa6yKwgaeg1Cp3V+t5eZHTKq29W/55Xk/Kh03jK/3kzQdd0A8GgWReZSpXyZyzYhjIZq6f16tgWthswlP9fJrvqwQLw7KmUor1SGwEHd8O7YAmu+sjIvLVbyftiGv6MuyzIz2Oz4D+hOwdqdIKF0X6JSl8MCsWbmOVcI7SUmyk+m4N+vK7nfKPlbUrOqlbuC+tQLfVgglsw85yy9Z7yrUy8tVsoSk/CId+/o+w3sQb7j+Svdexytr+v5s5e6nguh0yErPReRzz1Qq85V6dKhLf5+vheNJ3RG10DbYqXgx6349u/hFse3fw/yV7r8haaSv6gr9vLiBtG3qs7SYiXv+234D+zmFsd/YDfnvS7d66oXAMU7j2DLr65P0dZ9zmfOXlCILDdjS1X8m2n9Row9q/i3/Hwsx44jrdbqOmq1CKMRtBqE0YgtO6dOZfs7GK9sifVcKtbz6U6f7JVQpR3Jy8d8OBFq0LmqT5YN6JOLcwo5d+A09iptgfHKllgq6/xzDTrnKjpXtbMtOxfzMVfbZ83OxZajtH3SYm2wts+jWQzmpDSlfB4GLEmp+PS/yi2OT78eFKzcAEDZ/uNofL3RVnlGvK5qjzk5HWuqMijzaBePMBqc4QW//I5fFd99MV/hN7AH+d9vReh0lB1PQuvrTch9w8hauAJpVuxlzSmot08Lua0PtqJSin4/jL20jKLfjxA+ZoibbgEDu5GzYrMrra8X+mB/vDu0wHw+S9lFUqVNChjYDaHVkrNiMznLN+HTIR6dnze6YH+qUqGzvdik6Dy4BxqDDq/2zerdjlQgLVbyf9jqtLMsKwebHb+BPShYuxMppdKO1MEne3VogTDqKyQ32P3TeHnUaou63r/abFGJ49UygYHAAWC/43sOUL3zpnJZ8z8zMP4HMBboJKV8siGFCiG0tYVJKVOllH95MPpPQhcWgjXd1VG3ZmShDQ+uv5yocAxNG2M+5VoZtKTnoI9wl6UPD8aS5howWtJccaJmPEjaq5+4bQmtIHzKaOdn07bfsKZnOr/bMrPQhtVDZ42GyKWLaLR+BWU7d2M+dMwZ5B8eRH6qqyNZkJ6Lf0RQNRHX3DOIw+t3U5Tlvl26avqa0AX6YisocXaELWnZThsYIoIxV0pvScvBMz4Gc6VBdtVOmkfTKDyaRhEx6VZarngJr/bNMafloI8IwhAZhLmSvc3pORgiXeUxRAYhrVYsWfmUn0nDnK7k7d2xBW02vEOb9fMoSzyHOcVVR+oqG8Cne2ssWflovV0NrjE2DH1EEK2WPINvd9fKkC7IF2slu5jTcjA6bG+ICKLcYYPwkf2wZBdgiHS/58G39lW2bNfRrvqIIAwRQW62NTvqoyEiCFuRMgHR8ud38E3ohDE23BnPq0M8gcN6EzntblKmLwCbXanvVZ4dQ6MwPNs0RWg1zgFxqGObIYDW39tV/nrWC32VeunVponbd3tRKd5dW9NizTs0en0iWj9v9OHB7uWt/IxqNLRYPY/Wu5dQtH0vpn2JAPj174Y14xIMrjQ6sLvqsjU9u5r9dOHBbhMJ1vRsdBX6Sknspy8St2oeAXcMrj0fe/WBWEPpXNl/VaDcq8p1KhtDRN39k0ef3liTzzm/27Oy0IaG1CmtPTub4v98Tdg3ywj77htkSQnmXX9ePOHfRFutHclGG1Y3nQHQaIhatoiYjcsp+31Pg/rkC+lsq6SzLTMbXXg9dHZwKds+XUQwuhBlEsB/aAIF322o9ozow6vbXl+lHH7X96bwp83O7779e2DNLXTpkpFbg9wL+4qAob2Ifmm801eY03MwNovGu1sbmn83R8m3V7t6+zSPZlFYc13HhcrPZaAPdx/oBw3rRdBN1zr9pzktB7/eHWi6cArenVuS9PRCsNnd2iRdSABaf2/MqdlYMvPQBfsr/j40AEMl3+7fr7Obzo2eHoVfz7bYik3Icku925EKWqx5B9/enTHERDiveXaIJ+DG3kRMu4fzzy5w6nxRnzygB7a8hr9/Gh8vQu5xtU+GxuH1vn+12eIixAMS+AXYA0y9WIJLjZTiH/93ufGvGxgLIZoIIY4JIT4TQhwQQqwQQnhVibNQCPGnYwV3ZqXrXYUQvwoh9gsh/hBC+AohtI7V3l0OeWMvkLdwxD0khDgohLjdcf17wBvYWXGthrS3OtLtF0JsdVyrMW8hRIIQYpMQ4ivgoBDiNSHE+EqyXhBCPOGwxaFKsuY49DoghJjguN5ZCLFFCLFbCPGLECLyAuVrLoRY79BxjxCi2QXKLIQQ7wkhjgghfgLCKsmpc56uzGu4Vmm2vi4ITw/C586g8Lu1zrMnLlFVZNWQn5QS375dsWYXUHboVPUIQMacJc7Pntd0qx6hPirb7aSNHEfK4DswtrkCfbMmLvVEdQWrlsEvLJD2Q7qz49NfqsWtKX0Nkapfq8ijxuQXLpzQahB6HcnTFpLy0mc0W/hkpWQ1lcctNcbGEeSu2uYWp2TvCQ73m8jR65/E2CQC9FVem1An2UoHJnfVNrcy7+4yluK9J0hd/APx8x9D6+M4c3sB21fY1e/qKwm7sx9lZ9OqZebfpyP2krKqAiqKWR0pa78XQmA6oWxrPH7dJGyFJXh1ae2MUrovkeI/DnHuqfcIGz/CNXtfSSeNlwdNFj3F+VkfIh0d3uwv1nDkWperi5kxxpVvfetFlbwixg13Cy7+9QB532zkxJBJWDLziHz2/gvLsds5MWQSR68ag1f7eIzxsQgPI2GP3kZ6DefX/ivUaBPl39nbnuTMsEkk3zeDoFHX49W1zX9XN6c+VX3cxX3IBbHbsZ2vcia6jumFrw8ePa8m67aRZA4fgfDwwHNg/7rn/Ve5UN2tC3Y7qbePI2XQSAxXtmxQn1wrf/c+obR9YW/OoOj7tdVWwhuk7RMC00FlZbrgh814X9OxhvpWs1wneh0+/bpTtEbZDSQ8jPgMvIbywyeqJrqo3Mq+omTXEZLGvez0FQBCo0Xr58PJ4VMAaDLnkdpl1MsnK/8yP1d2AxX9cQRrXhExz7n8p+lYMimzPiF/7R9EPnqL0ye7FasG2dbcAg50e9D5vcnrD4PGFe/MxLcxnTyPMOjRBfnVQ2f36yeGKO2IdxfXZLBpXyIlfxzi/FPvEvbwrdXbkVp8sv/gqyg9WKW+NMD9K1i9g2PXPuSMHv3knbXLqG+bemF0QE/gLsf/m4B+F0ukcnnxrxsYO2gJvC+lbAcUAuOrhE+XUnZBOUTfWwjRTghhAJYBk6SU7YH+gAm4HyiQUnZFOWT/oBAirpZ8bwY6ABXp3xBCREopbwRMUsoOUspltaSdAQxy5H2j49qF8u7mKEdr4D9A5QH3bUDVt8M8BMQBHR12+VIIoQfeBUZIKTsDHwOza9EP4EtgvkPHq4G02sqM4jBaAm2BBx3xqU+eQoiHHBMYf645cQRdRKgzTBceii0z9wKqVkGnJXzuDIp/2kjphu1usvQRwVgz3GVZ0nOc5xUB9JFKHK/OrfDr342W2z4k5t2p+FzdjkZzJ9eYpaFVC3QRzvkAtGGh2LLqv6Ili0so272fgIfvBeDx1a9QkJFHQJRrdtM/IojCjDy3dNFtmhDcJIKntrzNM9vfQe9p4NXEz2tMXxPW3EJlplurcdggBIvDTua0HAyV0usjgzElpigvx3IgdO6DVHN6DqZjyRiiQijZdwJplxgahWLJyFXkVbK3ISIYS7rrnpgzc5WB8Q/bneGVKTuZgt1Ujk9n13lTQ2RwnWSHjhlC6J0DCbmjn7N8ANa8YoyRwRRsP0hZUrrzBVrWnEJ0lewS+cD1GGPCaL9uDuaMXHy7XkHzNx/m2L2vYggJwJzuXrdKD5xC4+NZZ7taMvIc1yuVoVLZ9BWdICkpP5WCLsDHLT9LWg7YJXZTGR7xjdFHBGOpeHZ0Wlp8PwddaCARE2/HmpGLPioUa3a+26qQdwfXVrv61guLo14KnZbmH0wlf737yqDGxxNLRg5ISe5/fsGrfTyW9CrljQh2uzcA9sISin8/iG/vzhgbR2BoFE78mnccQnXoAhpB7Rtq6o7dqqzAOtBFhCj6VsKano0+KtQtTsXqtdVha1tOAUVrf8OzvauOVtiwwamisz6yuv3MadlV6lRItTg1ETSiDwCFC99HG+byb5rQ0DpvhzZ26YwtLR17fgHYbJRt3Ya+7ZV1Svt3sGVkVWlHQv6ST7YXlVD2534Cxt8D/D2f/NTmuRfVWVtJZ21YCLbMeuis0xL21vMUr95I6fptbrIaqu2zpmU70xT+sBnPDq1cPsYpN7ua7a2VyuFzbRfKD59ybvU2xEaCJuUvAAAgAElEQVSiDfTD97pezjgRT47GVuJ+ZKkmX+FzbUdarJ5Hi9XzsGTkovP3cfoKQ0QwlrRMCn751ZlGWu2K36yHTys7eR5dkOtogzEmHEumcr+t2cqLBC1pOZQeOOX0n5X9ttbbE1tpOZ4tYzFEBGOICqH1L3PReOixFZRgiApBHxaINUfZdWROycKW71qhLjudhi7A113ntBzy1+1C4+1R73bEZQylHdEGuB/bsKQrPrqiHamLT9YG+hFwvXK8Qh8R0mD3r+x4klv75NWqSb3bpNpscRFSgC1ANlAKrAY6XSyRyuXFv3VgfE5KucPx+QuUmZ3K3CaE2APsRTlA3xplEJcmpdwFIKUslFJaUc4U3C2E2AfsBIKBFtRMT2CplNImpcxAeYC61lHnHcCnQogHgYre3IXy/kNKecah614gzHGmuD2QJ6VMriK/P7DIUSaklLmOMl8JrHPk8SzQiBoQQvgC0VLKlY70ZVLK0guU+dpK11OBjQ5Rdc5TSvm+lLKLlLLLtcl56BtHo4uOAJ0O7+t6U7L5t4tb1UHozMlYTidT8Pk3lB86jr5xtDPMf+i1FK7/wy1+0fqdBN6svAzGs0NLbEWlWLPyyHjjc45dPYbjvR7g3ITXKf71ACmPvwWAoYn7wrf5+El0MdHoohw6D0rAtOVX6oImwB/ho2y/EkYDHt07UbxKeRnS3CFPc3jtn3S5WekwxHZsTllRabWteUc37WVW14d5uedEXu45EYvJzFPxd1dLHxBV+7a8ol8PEXS9cp4t5NY+5K1V7JS/dhfBjg6yd6d4bIWlFGzagzEuEkNMGEKnrfbyrfyfd2IrMRE8IgFjXBRabw9s+UVYMvMo2X8Cj4q0eh1Bw3qSv851T7S+XmCXCJ3WGa4EKC7MEB2KMBrwu6atS6eikjrJLj+TRvGfRzncdyL5P7teRObTpSXWolI0HkY84iIpT8pwhhXsOETwDcoZOq23B8kvLWH/gCkU/nGMmMm3cmLCO+gCfLAWlWKp8tbv3O+21cuulsw8SvadcNnWUYa8tbso2XcCj+bK4yP0OoKGJ1DqWNExxISDVkPh+j8IvnMQHk2j0Qb6KnXZ0YGLfX0CxVv3caT7GI4PeYyCtTsJuqUPurBAt5damY67tl/Wt15UdBabvPkIppMpnJv5iVOO0OsIHN6HQsf98B90FWWJSRSu20mA4/nz6uh6/rRBfmj8XM+F7zUdKD+VQtnxJI50Gc2xno4zxnYr1vwUkH//+Je0liO0jhUSvQ7/G66leIP7C+uK1u8k4CaXv7AXlWDNykN4Gp1v9xaeRrx7daIs0WVL72s6/m39Lqaz0OsIvLEXBevcfVzBuj8IukW5V14dleelol7Uhl9CR8IfvgUAy4EDaGOi0UYq/s2zf1/Kd9TNv9kyMtG3aQ1GIwCGzp2wnk26SKq/T/nh4+hi3X1y6Za6tSOaQH80vq6659m9E8XfKSuDf8cnv5rw+EV11sdWavsG111ngJAXnsByOpnCJd84ZYFSLxqq7bMWFGNsokwc+g64CmE0ULzhdze5xRt34n+Tsrjm0b4l9uISbFmu+uZ3Q28Kf9ziKnfiWU72GIk1q9JkZUYO+d+54gA1+oqsBSs4Peo5Tt3xDIVrfydwRD98r+kAUmIrKiX/x+34XNXeKUNj0FG442C9fFr2ik1ofb3w6dYKjZcHvj1ak/GZ0kbrHWf189f+QejdgzEdT8a7Uzz2cjOWnAKlTWrRCI8WMVjScgga1pPzr33BkUGPk/nJT0irleARCQTf2oeS/SewFZUo7yGp9JIsj7hIin4/TPDNvZUzz7f2IW/dLgL6dqJ45+F6tyMVCL2OwJsSMDnaEX0jRzuybidBIwdjbBqNNtCvbj658yin/7ekZzfY/auK6XhSg7WpF+EXlAU1L5TV497AkYslupRI+z//73Lj3/pzTVX3Qzi/O1ZcpwBdpZR5QohPAQ+UDRc17aMQwAQpZV32Pv3lzfRSynFCiO7A9cA+IUSH2vIWQiQAVV9hugIYAUSgrCDXpFvV8gngsJTyqhri15S+PtepIb/65unCZif75feIWPQyQquhaOUvWE4l4Xurcs6kaPlPaIMDiV72HhpvL6Rd4j/6Js4NexBDfBy+Nw6gPPE00csXKvFXrSXoEWW2v+Cn7ZSfSCboTuX8X+5XP1O06U98+3QhfvP7SFM5KVPnXVTFiKn3YmzqGnDnvT4ffXwzwua/qvw0yPc/YzmdhM8tNwBQ/M2PaIIDifxiARpvL5AS3ztvJnXE/WhDgwiZOU0Z+AlB6botmLa5OuNHN+3lij4deGrL21hM5Sx7crEz7P5PprJ82gcUXqCTm3LoNHFdryD+2nbV7lKLz5/l7JPzsWTkkTL7c5oueILoqXdSevgM2UvXKzbbsBv/vp1pu2Oh8hMIk98Fm53kZz/gyvVz0XgYqXy0JHTUILKXbcCnWyu8O8TTZr0yE5z0zGLn/U1+7gPiv3weNFpylq2nLNF1fjHohp5kLV3nFu7VOo52Oz8Eux1LTgFJU97Dr1d7rty+CHtZOWcnv1M32Tf2Ivc7ZYt2wcbdzutXrniB8pRsWn6ovJW6xXuTOPnEAiwZeSS99AXxix4ndtpISg6dIWOp8lIZv26tEFoNbb6ZCXZJWbJrMO2sF2t+p+j3w3W3a0UZnv2All89DxoN2cs2OMtQlpSGsVEobY8sw5yczrmp7xJ812C8OsTj1SEeLFblvKvNTvT0MSRPUezi3aUVQbf0xXT0LC1Xvw1A6htLKE9Op9WmRW4vIjv3wid/vV4APl1bETKiD6VHztJmzRyn3Pj1C7AXm4h990m0/j7Y8os4c/fzWLPy8O3ThZZb3ld+wuNJ5fnThwUR8+ZjoNEgNBryf9pO0caLdmZq5MnnX2XX3gPk5xfSb/goxt8/mluGDqoxrq04G51/JM1/WUT+inWUn0gmcOR1yv1cuobizbvwSehC840fYi8rJ3WasgqoCwkkZuF0RYhWS+EPWyjZ6qpj/jdce0n0raxz603vkeOoLyGjFB+X/cXPFG7cjX/fLrTZvgi7qZykJ1w/BdPkvSfw7XEluiA/rvzjI9LeXErOsvU0enEsGoMy4A75cDHWpGSC3nodNBpMP63BeuYsXsOGAlC66gc0QYGEfLgY4a1MbHnfOoKsUfdiOXKUsk1bCP34faTNhiXxBKXf/4j/4xOrF6QhsdnJffU9whe+ovjkVY52ZITik4tW/Ig2OJDIr+Y7fbLfXTdz/uYH0IYEEfLiVIRGAxpBydqtDeqTfUP9mfT9bDx8PN23GNvs5LzyHhEOnYu+q2j7HDovV3SOWjrf1faNupmUmx5Q2r6hAzAnniZqmfITX0XfryVo/D20WLeAvOXrG6btm3K3c1tv6OR7yFvyA+aTyQTcobyMKv8/qynZvAuf3l1puv4j7KZy0p92rZQLDyPeV3ck/bl33QXb7GTMWkjMB8rPQhWs3anoe5dD3y9d+l7IV1T83E+gnzcpT86j7NhZGr0+kTaHlLeln37sHcznMuvnk81W0uYtp+WyWSCg6LdDFKzdRejoQYTcpgz0op8ejcZowLtTSxq3jCX3xx20Wfs20mpDWqwIrZaWK191a5PS3vuWZouexKtdM3x7XEn5uUzOPPY2Pj3aEP3ESKdpzj69iLLj52j2wVSavDYOe7kF3+6tKNx+kOQXPiZ21gP1akcqaHP4a8zJ6aRMfYeguwbj1aElXu3jkVYr+vBgpN1O5DNj6uaTbXZSZywi7tMX0EcEk7no2wa5f5FPj8GjtWvj5rkXPkHjYWiwNtVBChAK/ATsAwYBecBbwC6UntNqR7jKvwhR37Mq/3SEEE2AM8DVUsrfhBAfAMeAoSgDYgvwOdARpdIfAKYBXzni3S6l3OVYITUB9wFDgFullBYhRDxwXkpZ7bc1hBA3o7xkawgQhPLbZ92llOlCiGIppU/VNJXSNpNSnnJ83guMQdkuXS1vlBXZKVLKGyqlbwN8AIQAvaWUaQ5b/CilvFIIMQ5l1fgOKaVVCBEEFKPMdo122EoPxEspD9ei4+/Aq1LK74QQRpSV7cE1lRll63TF9TBHPg8C39cnzwpOtx3Y4BW16UHlzZoH44Y2qNy2Z34AIKlTw5+Za7xnPVOajLx4xHoy56zy+6O7om9qULldz68E4M9Gwy8Ss/50SfnukskF+DXylgaVe3Wa8juyDW1jUOy8r/GNF49YTzokfQ9cunpxoEnDPnug/F6mJft0g8vVhzTlSLPrLx6xnrQ+pfSrLpXOe2KGNbjcTudWkdazT4PLjdy+qcFlVuZshwENLrPJvnWX1Cefad/wOsftX9fg7R4obd+x+CEXj1hPrkhcDVw6f3GpfPKlbJ8uN598qeTCJbPFZfHWqJTuff/xg7hGOzdeFras4N+6YnwUuEcIsRg4ASxEGRgjpdzvGHgeBk6jbGFGSml2vDjqXSGEJ8qguD/wIdAE2COUt2tkAbV5u5XAVSivcpfAVCllei1xq/KGEKIFysO4wSHjQF3zllIedgzmz0sp02qI8iHKG/UOCCEswAdSyveE8hNK7wgh/FHqw9sO29TEaGCxEGIWygTDrbWVWQixEugLHAQSUbZYV9i5PnmqqKioqKioqKioqKhcUv6tA2O7lHJclWsJFR+klPfWlMhxvrhHDUHPOP4uiFSW3590/FUNq3W12BF+c02Xa8l7s+Ovqoy2Vb6fRTnPi+Ns8WTHX+U4+1DOA18UKeUJlMFuVaqV2WGLR2uRU+c8VVRUVFRUVFRUVFTckfbLajH2suDf+vItFRUVFRUVFRUVFRUVFZU68a9bMa68SnqpEEK0BZZUuVwupexeh7TTUbYgV2a5lPJCP5P0X0UIMR+4psrleVLKT2qKr6KioqKioqKioqKicjnzrxsY/zeQUh5E+e3ev5J2Nhf+reD/d6SUNfzavYqKioqKioqKiorKP4F/2fuT/xGoW6lVVFRUVFRUVFRUVFRU/qdRB8YqKioqKioqKioqKioq/9OoW6lVVFRUVFRUVFRUVFQuI9S3Ujc86oqxioqKioqKioqKioqKyv80Qqont1UuD9SKqqKioqKioqKicqm5LJZikzr1/8f3jRvvWX9Z2LICdSu1ymVB8bSbG1ymz2vfAmBJO9qgcvWRrQAofW1Mg8oF8Jr2CWfaD2hwuXH71wGwKGZUg8odd+4LAHZF39SgcgG6nl95yeQCFI2/rkHl+i5YA8CemGENKheg07lVFN7f8PXC7yOlXuQM7d2gcoN/2ALAgSZDG1QuQLuzP3Ck2fUNLrf1qZ+wZJ9ucLn6kKYAl0znS/WMLI+8q8Hl3pr2ZYPLrEzJK/c0uEzvpz+7pD655LnbGly294tfU35sS4PLNV7Rm/JTvze83GY9ACh6dEiDy/Z9b/Ul88k7oxq+39I9Vem3NLTOnc6tAi6dT75UcgH+bDS8QeV2SfmuQeVdStSt1A2PupVaRUVFRUVFRUVFRUVF5X8adWCsoqKioqKioqKioqKi8j+NupVaRUVFRUVFRUVFRUXlMkJ9TVTDo64Yq6ioqKioqKioqKioqPxPow6MVVRUVFRUVFRUVFRUVP6nUbdSq6ioqKioqKioqKioXEaob6VueNQVYxUVFRUVFRUVFRUVFZX/adQVY5XLBm18R4w33gdCg2XXeiybV9YYT9OoOZ6PvELZV29hO/gb6PR4jnsJtHrQarAd/A3zumXO+Nt37uHV9z7EZrNzy/UDeOCuW9zkFRQV89xr73IuNR2jwcCLUx+lRdPGnEk+z5SZbzjjpaRl8OiYkdw3sVXNesVdiaHfnaDRYN2/FevO1e7hMS0x3jIRmZ8NgDVxN9Zfv69RlufVXQiaNh6h0VC0cg0FHy9zC9c3iSFk1hSMrZqT++4nFH6+QrFheCihs6eiDQ4CaadoxWoKv3K34zUzRxPbtwNWUzmbJr9P9qGz1fLv987DhLZrit1qJXPfabY+9TF2q82ZPm5wF7wjg2rUHcAQE0azBU+gC/Sh9OBpTk+ch7RYAYiddT/+fTtjN5Vz5vF3KT2k/Has1s+L1qvnYIgOBWmvJjNi7DBiZtzL4UGTafzKuHrLbjLnETxbxjrlaVt3xmPkBIRfILK0GHvyCUyfvA5lpQDo2vXAMPRusNvBbqN8xfvYTh1GhEXjef/TTjmakEjKf1zi/N562yJylq4jY8E31crQaOaD+PXtjDSVc3byPEwO/WLnTMC/XxesOQUc7T/RGT9yyp0EDOwOgNfkVzHvWIvxxlEIocG8bQ3mNe71QtfhKozD71Xe2GG3UbZ0AbaTh10RhAbvGfOx52Vjeuc552V9p254PzgBNBrK1v1E2Yqv3O9n7/543nInALLMRMmCt7CdPQVAwIf/QZpMYLeBzUbB5LHOdC03LyZ32TqyFq6oZouo5x/Ct49yr1KmzMN0+BTCqKfZslcRRj1Cq6VgzQ4y5iq6hE++i4DhCQBccegbcj5ZRdabn1eTGz5jLL4JXbCbykmdOpeyw4qezbd8jL3EBDY70mbjzPDHAIh+ZxrGuEaK/QJjQNqx5p+vJreCZ19+i607/iAoMIDvvlhUazwAofd0fg4eeys5i5c3qL4AnU9/Tdmp8271vTL1fRYNUcEADNr6OtIuKc8twisiEKvJzK7HFpN/8Gy1PJqNGUD8g4PxiYtgVZuxmHOLnWGhV7Wiw6zRCL32grZqKLRN22Lof5fih/dtwfL7TzXG00TG4XH3DMq/m4/t+J8A6LoMQN8hARBY9m/GumutM/6l9Mna5u0xXD8GhAbr7g1Ytq2qWefoZng8NJvyr+diO7xT0Wvye2AuQzr8VNkil2/avucQr32wDLvdzs0DenL/CPffbi8qKeXpuR+TnpWLzWbjnuEDGd7/GgC++GED36zdBlJy88BejL6xv0vunwd4bfGXitxBvbn/thvc5BYWlTDj7Q85l5aJ0aBn5mMP0KJJI9Kzcpj+5vtk5xWgEYJbBvdh1PCB7rZo1RmPEWNBo8Hy6y+Y17k/M7q2PTDcMFppI+x2ylcsxnb6iHIP+gxHf/UgkBJ76lksf24GLp1P7nJqKeZzmZycMI/Sg9WfPWNMGM0XTkYX4EPJoTOcmqA8ex7No2n61qN4t23Kude+In2Rcr8DBnRxpm275zOyv/iZtLeWNpi+AFds+5Ccr35ucJ985dEVZH20iow5S+olVxvkhz4iGHtpGVmLvyVr4QrCJ9+F3wCXzo3nPIJvjyuxm8o5+/g7Tj/nl9CR2JkPgFZD9tJ1pM9XfgNaG+BDswVTMMSEYT6XyamH38BWUELQTdcSMc75u+/7gHZAJ8fnCr4HmgJXViuIyr8CdcVY5fJAaDAOfxDTxy9R+tYkdO17IcIa1RjPcN1obImV/JjVgun95zHNm4zp7SfQxndEExsPgM1m46V5i1n42gy+/+xdVm/cxqmz59xEfvDFCq5oHsfKj+fx8tOTePW9DwGIi43mm4/e5puP3ubr99/Ew2ikX68etegvMAwYTfnyuZR9OB1d6+6I4Khq0eznEin79HnKPn2+1kExGg3Bz0wgY/wzpNz0AN6D+6BvGusWxVZYRM5r8yn4rErjZrORO2cx52+6n9RRE/G740a3tLF92uMfF8HSXk+wZdpH9Hr53hpVOLHyV/6T8CRf938arYeBK0YmuNI3jaDgTDoZu0/UrD8QM/1uMj74gYM9H8FaUELIyH4A+PfthDEuioM9x3N22kIav+IaRDV7fyr2cjO7427l+B0vuMkzRAXjd217ylMyiXr89nrLjp31AAWb9nKo9wTnNY/bH0GWlWJa8DyyKB/rmWMY+rsmTazH91E6ezylrzxK2RdzMd41CQCZeZ7SVx5V/l6diDSXYT3wmzPd0b6PEjisFx4tYtzK4NenM8a4SI70GkfStPnEvvywMyx3+QZOjp5ZzY4Zi1ZydKCSr/XATjxHT6R07jMUP/cA+u590ES61wvr0b2UvDCWkpnjMH0yB497J7vbccBN2FOTq+XjPe4xCl+YSv4j92C8th/amMZu4faMNAqfnkjBxPswLfsc70enuIUXTn+MgkkPKINijavZSRzwCAE3XouxubstfBM6Y4iL4njCWM4/M5/o2YotZLmF03dO58R1E0kcMhHf3p3w6tgSgKwPVzpf0Zn55ucEjrwOQxW5PgldMDaJ4mTfB0mb/i6Rsx5xC0+662lOD53gHGQCnJ/4GqeHKvXCbi7BXl5SzT6VGT5kAIveeumCcSrQ+oQ4P/sPvbZB9c188zMA0t5ZUa2+V6a+z6K0KpNSv1w7lcOvryCofRzb732L3U9+RKdXx9SYR86uRLbc9gol57Lcruv9vOj06hi23/smaxOmXdRefxshMAy8m7Kv38T0/tNoW/eo0Q8jBIaE27CdOei6FBKNvkMCpk9nYvroWXTNOiACw5XAS+iTEQLD0Psp+/xlTO8+jrbdNYjQ6FrKdhe2k/uqBZk+nknZgqlug2Kbzc7Li79i4fMT+e69mazZtotTyalu6f6zejPNYiJZMW8GH82ewpxPlmOxWDmRdJ5v1m7jqzlPs3zeDLbuOkBSaoZL7oLPWTjrCb5b9AprtvzOqWT3iaQPvv6Blk1j+WbBbGY/8RCvLf4SAK1WyxMPjGTV4lf54q0ZLPtxvXtaocHjtvGULphByUvj0HXujSbC/ZmxHt9H6SuPUPrqBMUv36n4R+EfjKH3jZS+PonSl8eDRovHXcpz09A++fwryoTcuZeXYDp5nrhXHqp+v4CY6aNJ++AH9vd8FGt+MaGOZ8+aV0zScx+RtqjSBIhGQ+OZ9zm/WrLz8R/cA6+O8X9b36ODH3d+L9q+95L45LQ5Swi+a3D95I56DqQkcdCjmJNSCbptAMbmMWS9/y0nrnMN7v16deBQz4dJmraA2FfGOe0V+9JYEkfP4nCfCQQN64VHC6XPGPnILRTuOMChXuMp3HGAiEeUdj135VaODHLaYjRwFvdB8c1AMSr/atSB8V9ECLFZCNHl4jEvqQ6/1nL9UyHEiP+2PvVFCNFBCDGkLnE1Mc2x56QhczPAZsW6fzu61t2qxdNfMwTbod+QxQXuAeYy5b9WC1qd01kfOHCA2OhIYqIi0Ov1XNe3Jxt37HRLeirpHD06tQOgaeNGnE/PJDs33y3O73sOEBMdQVREWM36RzZF5mciC7LAbsN69A+0LTrWpejVMF7ZEsu5VKzn08FqpeTnzXglXO0Wx56bj/lwItJqdbtuy87FfOwkALLUhPl0MtowV+e8ycDOJH6zHYDMvacw+nnjFRZQTYfkTfudn7P2ncLHsTrcZGBnTNmFnF6zi4Iz6bWWwfeatuT+pFTf7OWbCBykzP4GDOpGzopNAJTsSUTr740+LBCNjyc+HVqQ9o7SqSz+4ygA+rBAAGJeuI9zsz8HCb7dW9dbtm/31mQvXe9uw6xUNEHh2I7vw7p7C8Loia5jT1eE8jLXZ4MHUP13E7RXdEBmpyH8Ap3XpMVK3vfb8B/oXn/9B3Yj9xtFv9K9iWj9vNE5yle88wi2/Ortsb3Y5PwsImKQphJkdjrYrFj+2Iyuo3u9qKyzMHq4qSwCQ9C1645525pq+djSzmPPSAOrlfKtG9F37+kWbj12GFlS7PysDQmtJqMCXQvXjgppsZL/w1b8Kq1YAPgN7EH+txsdtjiO1tcbXahiC3upUgah0yF0OqTjWfZoHoM5Kc1RNgPmpFR8+7tPVPn270H+SkWuad9xNH4uuXVBY/DBXn7hflGXDm3x9/O9qCyhMyJtFuf3gh+3Nqi+FbJyVm1zq+/V4tXzWbRk5jnThie0pfBEKp4RgeTuOYnBzwuPGvxF/qEkSlOyq12PvelqUlbvwnQ+p05l+rtooppiz8tA5it+2HZ0J7r4TtXi6boMwHr8T2RJoSttSBS286fAagZpx3buGLr4zsCl9cmaRs2x56Qj8zLBZsN28Fd0rbpW17nHdVgP70QWF1YLq4lDJ84QGxFGo4hQ9Hodg3t1ZdMf+93iCCEoMZUhpaS0rBx/H2+0Wg1nUtJoF98UT6MRnVZLlyvj2fD7XkVu4mlio8JpFBmmyL22O5t+2+Mm93RyKt07tAEgLiaK1IwscvIKCA0KoHXzJgB4e3kSFxtFZrarvmmaxGPPTkXmKD7OumcrunZXuRfMXMkvG6v4Za0W9AbQaBD+wcg8ZaKmoX1yhRytpweWrPxanz2/nm3J/VGZNM1evonAwUo6a04BJftPIh27sAB8Ojan7Gya83v+TzvQBfq6Fe+v6uvdoYXrgs1+SXyyxqin/GxaveR6xCvpLWk5CK2Oou178RvY3a3dAyg7pUyelOxJROen2Nq7QwvKz6ZhTs5AWqzkrtruXBkPGNiNnOWKnXIq+bwqjAQqL8f7AJOBus16/peQUvzj/y431IHxZYyU8uqLx/pH0wGo08BY+Acj812dJ1mQg/B336or/ILQtemO5fe1VZOD0OA56U28n/sE24n92M8pq5kZGRlEhLo6IeGhwWRm5bolbdmsCeu3/Q7AwaOJpKVnkZHl3slbs3E7Q/r2ql1/30BkoUuuLMpF+FRvKDXRzfEYMxPjrY8jQmpYyQC0YSHY0l0rL7bMbHThITXGvRC6qHCMVzSn/OAx5zXviECKU112Lk7LxTui9o64Rqelxc09Sd58AAC/xmEEt4rhyJINtecb6IutoARsysqTJS0bfYSyPdMQEYy5Uv6WtBz0EUEYG4cj7ZLgEQm0/uVNmrwxHgB9RBABA7piScvFdOQsaAS2otJ6y7bkFBI3dwKtf3nTGW7Py8KedhZdux7Y87LRNmuDJtDdzrr2V+M14328xs+ibMncamXVd+6N5c8taALc0yl5B7tdU/Rz1StzWjaGKnFqImrqKEWXdt2wHj/gvC7zsqvlC6DreA3eL32E16SXKPt0jvO6x5h0YsIAACAASURBVB0PU7b8gxq3qduzM12fc7LQBtde34wDr8e8231yyW/WHPznvo9x0FA0wTXYIty9nPrwKrZIr2QvjYYWq+fRevcSirbvxbQv0ZlGF6wMyvyHJVDw7YZqcnXhwVhSXc+ONT0bXYVcKYn99EXiVs0j4I7BNZZN2m1gt9YYVm80OjdZ1vTsBtXX2LIJAOVnlI5pRX13k/8XnsXK+DSJwCsqiNw9yvbu0rRcPCPrPtHg0ywCg783vb+ZTv9fLn1/U/jU4Id9A6vF0cV3xrp3o9t1e1YK2tiW4OkNOgPaZu0Rfoo9LqVPFn5ByIIqbZ9vlbbPNxBdq25uW7sr43HPdDzGvYquSz/ntYycfMJDXHLCgwPIzMlzSzdySB/OnEuj35gnuWXiTKY9eDsajYbmsdHsOZJIfmExpvJytu0+RIZjAJuRk+cuNySomtz4uBg27FC2px88foq0zBwyst3b3fMZWRw7lUTbK5o5r2n8g7HnufyCPS8b4V/dR+raXYXXs4vxGjeTsi/fdtrNvOFbfF78DO/ZXyqTGymu7c0N6ZN9r1Em0oNvvpaUN/6DOTUHQ9VnL8j92TOn5VxQdtXnMWLCrViy8il1+L+/o2/Y2OHOz+lvfXlJfHLgsATyvt1YL7n6yFA82zZ3yi3dc9yZPnzKaGeazI9+rFRmxU8ZIoMwp7nLNTgm8HUhAc4JPktmHrpg/5rMcjvuA+MXgTeB0poiq/x7UAfGF0EI0UQIcUwI8ZkQ4oAQYoUQwqtKnIVCiD+FEIeFEDMrXT8rhJgphNgjhDgohLjiAvm8IIRYIoTYKIQ4IYR40HHdRwixoZKMYZXSFDv+CyHEe0KII0KIn4Caly1d6WYIIXYJIQ4JId4XQgjH9c1CiLlCiK1CiKNCiK5CiG8d+rxUKf1kR9pDQojHKtnpUKU4U4QQL1SS+5oQ4g8hRKIQopcQwgDMAm4XQuwTQtx+8btRhSoLdMah91G+ZkmNHXukHdO8Jyh5+UE0Mc3RhCtb1WQNv44uqkxwPXDnLRQWFXPL/Y/x5bc/cUWLpmi1rvNwFouFzTv+YGDCNX+rAPaMJEwLp1D2yfNYdm/AeNPEmpNVVbCWclwI4elB2JszyHljIbKkkp+vp+xes+8lbecx0v84DkBgfDSHP9+AtF9AnxrycP5KfU2Ti1IitFq0vl7k/byTI4OewF5aDoDGoCNy4gjOz1laQ8K6y/Zu25TMz3/myKAn3ILLlsxF33soxhtGI7RaqLLaY93/K6WzHsK0eBbGoXe7y9bq0LbrjnXPtgvrVcFfvK+pr38BgO3EIbRRjauEVk9v3buDkmfvp/S9F5TzxoCuXXdkUT72pNq3v19I9Qp0bTtiHHA9pZ8udl4rmPoIBY89SOELU/G4fjia2Ko61iCwlnsFgN3OiSGTOHrVGLzax2OMd2w7FQLTQWXlrWDVZrx71rAjo8a6p/w7e9uTnBk2ieT7ZhA06nq8urapHtX8X95F9zf01YXX0CGuQ5272PNSgdbLSFD7OE58+AvWSis49fFFGq2WwHZxbB81h60jX61zur/MhcrrwND/Tsybvq52XeakYfntJzzumIrH7VOwZyQr7xeoRW6D+eSab4S7zkPuxbz2yxofzLIPnqNs4VOULXkZXfdBaBq3qlEGKCvEldmx9zAt42LY8MkbLH/7OV5evJTiUhNNYyIZc/NgHnp+Lg+/8A4tmzRCW3FEosY21V3u/bfdQGFxCbc++hxLv1/PFc0au7WppaYyJs9+l6kP3YWPl2dlQRe1BYD1wG+UvjQW0/svYrzeMYDy9EHXtgclz4+hZPoo0OnRhERWEdUwPrn8tLIlPefbrYTfd10t6S5eFy8UPeX5D9GH+OPR0n3b/V/RN+97VxsVcs8NNevyN31y3qrN+PbsUD+5UlL4y+9OufqIYGdY5bPKgUOqHGGTNQuu5yNZClT0aTsAzYGaX2yj8q9CfflW3WgJ3C+l3CGE+BgYXyV8upQyVwihBTYIIdpJKSuWbrKllJ2EEOOBKcADF8inHdAD8Ab2Oga5mcBNUspCIUQI8LsQ4nvp7u1ucujYFggHjgAfXyCf96SUswCEEEuAG4AfHGFmKeW1QohJwCqgM5ALnBJCzAWaAGOA7iieZ6cQYgvgPiVcHZ2Usptj6/TzUsr+QogZQBcp5aM1JRBCPAQ8BLBs0t3c3M31cg/hH+w28w+gadQMj5HKmUnh7Yv2is6U22zYjvzhilRWiu30YbQtlU5zREQE6ZVWfzOycggNqbIq4u3FS08pg1QpJYPueIhGkeHO8G0799AqvikhQdW3EFYgi/KcqwsAwjcIWey+HbvyFjD76QMwcDR4+oDJvTNuy8hCG+HaqqoNC8GWWY+tiDotYW89T/HqjZRu2I7v7Tc6g0oz8vCJcnWofSKDKM3Ir0kKnR+7CY9gX7KPJDPi59kA6L096Db1Vjo9eiMeQTVvJ7XmFqL19watBmx29JEhWDKUe2lOy3G+3AfAo2UsTedNQqJs16rYQpX706+EP3ADwqDHGBtOm3XKaq0hPAiEQBcRhDU994Ky9ZHBWDLykFJiTsuhZK/7oFATGIo9IwXTu9MxDLoNvP3Q1dgxA9vJQ2hCIhHefs7tl7o2XbCfO6UMOPPddxgoebvXX3NaNoaoECpOsBoq6V4XLH9uRf+A65ymCAzBnl97vbAlHkQTGonw8UPbvA269lfh07Yb6A0IDy88KsnShLjm2jTBodhzq2+L1TZpis+EJyl8YSqyyLWdU+YqOsiCfMy/bUPj5/6c6CODsWS6l9OSnoMhKsQ5NW+IqG4ve2EJxb8fxLd3Z8oTk7GkZ6OPUlbpCr/fTNC9w8j91P0lRdb0bPRRoZh2K991ESFYMxT9rA4dbDkFFK39Dc/2LSnd5XgxmVbp9F9sG3W9sFuVVWNculgy3O9XffU1tmxC4O2DQVBtFaSivrvJr8ezWJE+7B6loz90/3wKj6dQkuxaKfWKDKIsvWZ/UROlabmU5xZhM5VjM5XXOd1fRRblXtQPayLjMA5TzjkKL190zdpTbrdjO7EH64GtWA9sBUDfewSyyHEPGtgnu+lcmOO2Kir8g5FF7vdRE90M422Os7RefujiOyo6H93liltSiO3ILjSNmgMQHhzotkqbkZNPaJU2bNWGHdx3y3UIIYiNDCM6PIQzKem0jY/j5gE9uXmAcqRi3pKVhAcrK+/hIUHucrNzq8n18fLkxckPKuWTkuvGTCHaYT+L1crk2e9yfcLV9L/G/bSaPT8bfaVdO5rAEGRB7T7Sdsrll7Xx7ZQt6Y6t5rYjf6LvMcAZ9+/65JB7hhAyUpFXul8ZDGav3EbLJdMReu1Fnz1DZDDmC/j7qs+jNsCHspMp+CV0oux4cr31rYwlzVVX/QdfTd6qzQ3uk/NXbSFkzI1kf/J9neVWpK+Q692tDSW7DlMVv57tnZ8Njvso9DoMka66YogIxpKuyLVm5zuPhejDArHmFFSTiftq8VUofeGzKOOmMGAzkFBTwv8mNa0Dqfw91BXjunFOSrnD8fkLoGeV8NuEEHuAvUAboHWlsG8d/3ejDCovxCoppUlKmQ1sArqhDD5fFkIcANYD0SiD38pcCyyVUtqklKnARi5MHyHETiHEQaCvQ+cKKrzWQeCwlDJNSlkOnAZiUMq+UkpZIqUsdpSv9j3ELupjBwCklO9LKbtI+X/snXd4FUX7sO85Jb03kkAgoQRp0hGVEoqAKKIIVmyvBVABaWIv2BsKSlF8FduLKCoKgnRQULq00EJLCGmk9+SU+f7Yk3NyUkiCJ37yc+7rypWzuzPPPPPs7DM7O032GO5ZhC44AhEYBnoDhs59sBzZ5RS++I0JFL8xnuI3xmM++Adlyz/SGsXefuBh6+Q3uGFofTnWjGQAOnXqRFJyKsmp6ZhMJlZv3MqAq5znGeUXFGIyaXMBv/t5Hd07d8DH2zFoYNWG3xg+qN8F82JNPY0IDEP4h4BOj6FdLywn/nQO5O1n/6mLiNG+/pZUfxEviz+GsXlTDE3DwWDAe1gcxVv+qBauNkJemIbpVBL5X2grcBYsdVRUp9fsIfZmrXiHdW1FeUExxRnVX3Qvuy2OqP6dWP/oPOI/W8eyYU+zbNjTrH9kHucPnOarq6aQsv1IrToU/H6IoOu0mQAhYwaQs1b7eJG7dhfBowdo5ugWS3nyeQ4NnEz8wMmUnTtP2N3akNHgMQPscvZ1vpcDvcdxoPc4ylOzyF2/G79e7euUbckvxpSRg/l8LuUpmXi0ch66rguLRBfVWitv3fujC4uk/DfHSuIi1NHboItqBQaD05xEQ484TLs2A2BNdAx3E0YDgTf0JW9dpQ82QN66nQTdrOnn1TUWS0ER5owLf29yj66kQ1AYCIEICQe9AWOvOMz7nMuFCHPkUde8NRiMyMJ8yr7/hMIZd1A48y5KPnwF89F9lH78hj2sPrIZuiZaeXPvNxDTzm1OcnWhYfg++RKFs1/BmpJcSUEP8PS0/zZ27YlpryPfwmggYEQ/8qvYIn/dDgJGDbTZoi2WgmLM53PQB/mh8/PW4rq74Xt1F8pOaumZ8wpxi9by5zPkKnTubhRucB7SXbB+BwE3aXI9u7TFWlCE+XwOwtMdnbemp/B0x7tvN0qPJ9rjeV9t6322WnAV0lyG0Bvtx/7X9/vL+uZ8+TOnRkwk/c3F9rl94Fzeq1LfZ7EifsZn2hz000s2c/jd5bQYo7n/oG6tMRWUUFqDv6iNlDV7CLmiLUKvQ+/pVu94F4s15TS6wCZ2P6xvdwXmBGc/XLJguv3PfHQXZWs+w5JgmyPrpX3sE35BGNp2x3xYm2Ljap/spPO5k1rdFxAKej36TldhPrrbWefZj9r/zPHbKVv5sVY/Gt1t6x8ARnf0rS9HpmuNqA5toklMzSA5PROTycwvv+0irldnJ7nhocHsOKD58azcfBLPpdMsPMR+DJB6PosNf+xleD9t3nOH2BgSU9JJTjuvyf11B3G9nUdv5BcWYbKtfP7dmi106xiLj5cnUkqef++/xERFcveo6tMDrInH0YVGIoKbaH65Wz/MB7Y7hRGVeoF1zRx+2Zp9Hn3MZZpNAF1wuN02rvDJmZ+t4uiwKZwe/ya5azSdAof2xJSZV+uzl7/tEEHXa3OkQ8YMIGfNrmphKijcdwLPVo5F14JG9sNgaxxfjL4VuEdHULTf8VG49NS5RvHJfkOvROfu1iC5padTcIuOxK1VM3z7dMW9dTPy1+3ELbpKT79R+8Do3U3Lsykjh6L9CXjEROAWFYYwGgga2YdcW9q563ba3yGCxwwgd20lnRwfv7+ulMICIBLt3bUPcJx/QKNY0TioHuP6UXUAhv1YCBGD1hPcU0qZI4RYDHhUClvxGdxC3fauKZ07gVCgu5TSJIQ4U0V+bXFrRAjhAcxH66k9axvuXJO+1kq/K44N1DzwBcCM84eWqjo2xA7VsVop+/FjPO9/TtumYdcGrOlnMVyhbeVg3lHz3CoAnW8g7rdoW80gdJgPbMNyVOuCMRgMPDX5QcbNeBGL1cJN1w6mdUxzlv74CwC3jhzGqaRknnp1DnqdjpbRUcx63NHBXVJaxh979vP8tAk1pm1HWilf9xXut0zTdDj4GzIzBUOXOE3/fZsxtO2JoesAsFqQZhPlP9Wy1YvFStZrHxC+4DXQ6ShYvgbTyUR8x2hDoAq+XYk+OJDIJfPQeXshrRL/saNIvukB3GJj8B1xDeXHTxG5VJOf875jcEHSxn00H9iZ27e+g7mknM3TPrJfG/7ZdDY//jHF6bn0e+0+Cs5lctPyFwA4vXoXe+Ysd4rvEeDjpHabz5/hzIx5mNJzSH7lc1rOn0bTx++gOP60feGrvA178B/YnU7bFmhbxEx93x7/1MR3afu/5+l++htkmalG2QAp7y6lxWvjGyQ78dlFtHx/CsLoKJqlSxfg+ehLCE8fZGkR1vjdCIMBY9/hmH5bhbFLHwxXDAKLGUzllP630lBQozuGy7pS+r+52rHV8Vm3/aYPyFq6gdLjZwkZq738ZX75C/kb9+A/sAcdti7EWlJG4jSHftEfTMO3d0cMQX503PlfUt9ZQtbS9UQ+eTcetpclQ/tulHw+B68pryF0Osq3rsGakoixv1YuTFtWYuzeF+OVg8FiQZrKKFlYv3mdRQvfw+/Ft0Gno2z9KixJZ3Afpo00KPvlJzxvuwfh54/3BNuKnrZtmXQBgfg+bUtDr6d8y3pMux0vsrHr55PzzXrKEpIIulOzRfZXv1CwaTe+A3rQdstH2hYeM+ZoZg0LIuqdx7TFc3Q6cn/eSsFG7WUyYvrdCJ3mnppMu5vsL1ZQlpBE4O1aD2fOktUUbt6FT1wPWm/8GGtpGSkztZEGhpBAohY8bdczf8UWin7dY9fT//oLf/iqzIznX2fXnwfIzc1n0I1jefj+u7h5xNAaw1oKMzH4ay95+au2ulTfnC9WEvHyozWW97/yLPr01Ibihl3dgbAr2+MZEcT1+z6gPLuQXVMcQ+j7fDmD3dMWUZqeS+v7h9L24evxCPNnyIbXSd2wjz3TP6YgIYW0TQcYsvF1bTuhxkZaKV/3BR63zbDVBb8iM89pfhcw/7npgtE9Rk3U/IHFQtmaL+xbtzWmT8ZqpXzlJ3jc87S2xdTeTciMZAw9td5J8651teorfPxxv0NbIV7o9JgPbMVyQltgy6DX89RDtzPhhfewWK3cOOhqWjeP5JvVWwC45dr+jLvlOp6d+ymjJr2AlPDYPaMItC0sN/WNheTlF2Ew6Hlq3B34+Xg75E64iwnPvKXJHdKP1i2a8c3P2vf6W64byOmzqTz9zkfodDpaNY/kxcn3A/Dn4QRWbvydNtHNGPOotl3cpHtGM7hVb7stSr9ZgNcjL2vbNm5fizUtCWMfbakS09ZVGLtc7eyXP9H8sjXxGOY/t+I1cy5YLViTT1H61bt4jXu+0Xxy1FNjKT+XycmJc+zx2n7xNKemz8eUnsPZV76g9YKpRD1+B0WHTnPe9uwZQwPouPot9L6eSKsk4oHrORA3iZT5y+0rXBtC/Dn/2WrcIkIIGTvMJfoCeHVqTfaSNS73yRHT7yLzs5UNlwvErp6LtbiUzEXLKUtIos3K9zCEOEYh5G/+k45bF2ItLePMVFuda7GS9OwiYr96HnR6spaup/S4tuNI6gff02rhDEJuG6zdn/Fv2mX59rb3E1XfX0vxr0A0dB7Mvw0hRDRwGrhKSvmHEGIRcBQYgdYgNgGfA13RGrAHgJlSysW2RmwPKWWmbQXrt6WUcbWk8wJwI5WGUtt+jwFaSyknCiEGoPUGx0gpzwghCqWUPkKIUcA4tIWswtCGUj8opay2EZ0QIgA4hvblSw9sB5ZJKV8QQmwGpkspdwsh4my/r7fF22zLrxVYbNNNADvQlrU/BKSiDekuBLYAv9QgNwTYLaWMFkLcDNwgpbynrvtQOHOUywuqzxtaJ7YptfaezYvBGKG9OBa/UfPWJX8Fr5mfcrrzNXUHbCAx+7WXq4VRY10qd/xZbf7rrqY31RGy4fQ890OjyQUoePjaOkI2DN/5Wk/b3qiRdYRsON3O/kj+/a4vF37/1cpF1oj+LpUbvEJ7+T4QPcKlcgEuP7OCw62uc7nc9id/xpTp+nclY0hLgEbTubGekW8j7nS53DGpX7lcZmWKXquzqmkw3k9+1qg+uejZW1wu2/ulbyg7usXlct0v60/Zye11B2yoXFvDuODReq3V2SB8P1jVaD55R+Qol8u9IkV7b3G1zt3OatNOGssnN5ZcgN3NbqwjZMPokbwcau8E+kdxvN2wf3wjLvbIL5eELStQQ6nrxxHgHttw5iC0YRUASCn3ozVi49Hm9W6rUUL92An8jNZYfck2LPoroIcQYjda7/HRGuL9ACSgDX9egNYorREpZS6wyBZ2OVD72J2a4+9FaxjvRGsUfyyl/FNKaUJbTGsHsLIWPauyCWh/0YtvKRQKhUKhUCgUCoULUEOp64dVSjm+yrm4ih9SyntriiSljK70ezd1z0k4LqV02gneNt/4ypoCSyl9bP8lUOMCVrXEewZ4pobzcZV+b0ZbXKCma7OB2TXEnwvMrUNuJrY5xlLKbKD6howKhUKhUCgUCoVC8TeiGsYKhUKhUCgUCoVCcQkh5SU1SvmSQDWM60BKeQbo6Cp5Qoj7gMlVTm+TUj7iqjQqpfUDEFPl9Ewp5RpXp6VQKBQKhUKhUCgUlyqqYfw3I6X8FPj0b0rL9auuKBQKhUKhUCgUCsX/MVTDWKFQKBQKhUKhUCguIaRVDaV2NWpVaoVCoVAoFAqFQqFQ/KtRDWOFQqFQKBQKhUKhUPyrUQ1jhUKhUCgUCoVCoVD8qxHaFrgKxT8eVVAVCoVCoVAoFI3NJTF590ib4f/4d+N2CasuCVtWoBbfUlwSnOo0xOUyWx5cC8DBmBEuldvp9AoAErsNdqlcgBZ71zM9+naXy337zBIAdjV17ULmPc/9AMDuZje6VC5Aj+TljSYX4PeIm10q96rU7wDX2xg0O+9rcYPL5XZJ/AlovHJxINq1zx7A5WdWYMo85XK5xpCWHG51ncvltj/5M0Cj6bw3aqTL5XY7+yOpfQa4XG7E1k0ul1mZM12ucbnM6H3rGtUnn+7sep1j9q9zeb0HWt13NHa4y+VednwV0Hj+orF8cmPWT5eaT24sudB4tlD8O1FDqRUKhUKhUCgUCoVC8a9G9RgrFAqFQqFQKBQKxSWE2q7J9ageY4VCoVAoFAqFQqFQ/KtRDWOFQqFQKBQKhUKhUPyrUUOpFQqFQqFQKBQKheISwirVUGpXo3qMFQqFQqFQKBQKhULxr0Y1jBUKhUKhUCgUCoVC8a9GDaVWXDJ4Xt2D4JkTEHod+d//Qt5/lzpdN8ZEEfrSNNzbtSZ77mLyPlsGgL5JKGGvzkAfEgRWK/nLVmE6k2yPFzp+NOcXLquWXsTzD+Eb1x1raRnJ0+dQGn/ScVGno/VPszGlZZP4wCwAmky9E99rrrAH0YcEY4xtSdD0h0Gvo/CH1eQv/topDUN0FCEvzMDtstbkzvuU/C++1S64GQn/+F2EmxH0eoo3/Erews+d4o58/h7aDehCeUk5S6cv4Fz8mVptd+ML99JzTH+e7nCfludWkUxY8gy+oQEUZOTWGs8tKoxW86dhCPSh+OApTk2agzSZAWg+6378B3bHWlLG6SnvU3zoFH5xXWm1YBp6bw9MWQXV5IXddx2R025H5+WOpaCYhDtfpPiQtn+rX1xXmr/4AOh1ZC5ZR9q87wFoOX86Hq2aovPxxC0yBKySlNnaHp/t17yrCRaQMvtrfK/qZNfpzJS59ZYNoPfzxpJfZNf1ynPfUnoqFWtpOQV7j3Nq5kf2a+5RYcQunIIhwJeig6dImDgXaTITMqovMbP+g97XE2m2cGLqPLJ+/B2PVpH2uB3Wzsa9RTjm3AKkyVwvu9rzMOt+hE7H+SXr7XmImTsZgMuPf4clN5+kmR9QsGkPXp3bEPXaIwAYw4ORFgvmrHySpr9HyaFTGCNCaP7uYxhDA5FWSdb/1pD56QqavvAggTfFofP2tOvsP7AbeRv3XnS5cIsMJmbOZIyhgWC12uW03fwh5ckZeLSOwpydB0Dam59TsHkPkc8/hO8ATU7y9DmUxJ9EuBtptfR1hLsRodeTt3ob6e/+r1o5M4a0xJR1BqS12rUKnnl1Nr9u20lQYADLv1xYazgAYdRs0XrjInKWriXrw2+rhWny3Dh843pgLSkj5fF37f6i9ZZPsBaVgMWKtFg4feNjADSdOxP3mGb2+IaApphzz7lE38o6t/9tIVlL1pE+/7tqYZq9+CB+A7sjS8o4M3UOJbay1vztifgP6oE5K48jgyfZwzd9+l78B/cEIPDVWRSvWYffuAdAp6d45c8UfbnESb6+eRQBT83EGNuGgkX/pWjJN/Zr3reMxnPEdSAl5lOnyH31jTrz5Ao8r+pB0OMPg07zyXmfVqlHoqMIfnE67u1ak/PBp+R/rtUNws1I+CezEUYjGPQUr/+N3AWu9cm3vjWOZh1iWP22s06eV/UgaObDCJ2Ogh9Wk/dJdZ1DZmk6Z7/v0FnfJJTQVx5HHxwE0krBslWYzpwFIHbTh+QsXeeyus//xjhN7v7vyf7sRzJnf1ZNbtgz4/Dp3xNrSRmpT8ym7PBJ3GKaEvneE468REWQOecLcj77EQDvvt3t15pMvZP02V9Vk1uXrzCGh4AAU2qm/XrwPdcTcre2L3mzp+8m4/NfGuTTAMInjabplFtACPK3HiBh7EuaPlNvBbT6yRgehDRbMGfnk75wOU0e0vYV1/l4onM3Yi0td6qT9AE+tJo/Ha/OrdG5GSlLSuf05Pcw5xbScfP79jy3eH08qfO+p9X8aXhe1hxpMmNKy6Zg5xESn/qI5i/c16B6pIKOx7/HkpNP8sz3Kdi8B8/ObWj22qPavQkP1vKSlVdvn+zTvxug7TmcPvdrl9w/v2t6EXTbUHt8/4HdKElIbvD9q8MW8UA7oBewu9L5y4EPAT/ACvQESqtl6m9CqqHULkf1GCsuDXQ6Qp5+lLSHn+bsyAfxuTYOY8vmTkEseQVkvTaf3MVVKnqLhay3PyJ55AOcu3MyfrfdQOjzj9kv+9/QD/fWUU5RfOO64x4dyfEB4zj35DyavjzB6XrIfSMoO5HsdO78R99z4lrHS6T/Q2MJmjmRjIlPkXLz/XgPG4Axxllna14B2W/OczSIKyg3kT5uOqm3jSP19nF4XtkTt07t7Jcvi+tCaEw4r8dNYdlTi7j5lftrNV2zTi3x9PNyPtchmuyz59kwbzn7V+2oNW7U03eTvmgFB/s8gjmviJDbB2l5G9gN95hIDvZ5mDMzF9DitXGg09HilYc4M3MBR254EkOVNH2v6kjIrYMo2pfA3pZjOD15cjGamAAAIABJREFUDs1fG69d1Olo/vI4jt81i/gBEwka2RePNlqj4dTDb3P42mkgIevbTaTO+46gkX0BODx8GoeHTiFh7Cyi35mIR8tIDvWZQOLM+fWXPXQKh4dOIWfVHxQfTbTrW5aUgTm/iP3XTHdqFAO0eOYuUj5ayZ9XP4o5r5Awm13cQgMoij/N9ha3kfTGElq/8zAApSdT7HHjh01HGPSkLfixfna15aHFKw+RMPYlDg2YRPCNfbQ86HQEDOoBwMEOt2LOyqc8OQOAkmOJHBsxlZS3vqDkWCLodJx9ej7NbGVZWiykvPwJRwc9QsKNMwi5ezhBdw7DPSaSzE9XkvnlarvOlRvFDS4XgDRbOfviYg7FTeTwSMdL8PFrHsGjbQtyftxCwvDJJAyfTMHmPfjGdcctJpJjceM499Q8mr5i07nMxKk7nibh2kkcHz4J3/7d8Ora1i7PGBFiy5uJurhx+DUsnP1yneEA9D6a3BNDJ+A/oh9uVfyFT1wP3KMjOTHwQVKffp+IWY84XU+880lOjZhobxQDnJv0BqdGTLQfW8uKuBAN0beyzkcGPkrgyL54tHHW2W9Ad9xjIjjcdzyJM+fR/FWHj8v+dgMn7nqxmsz83/ZxeLCmszn5HAFPzCB7+hOcH3svnoMHYYhu4RRe5heQ/977FH39jdN5XUgIXqNHkXn/ODLv/g/o9HgOGljvvF00Oh1BT04k/ZGnODfqAc0n11CPZL85j7zPnesRWW4i7cEZpNw6npRbx+N5VQ/cXeiTS3IL+fGFz9i8aGU1nYOfmkj6w0+RfFMtOucXkPXGPPvHYMcFC9lvf8i5m+4nZewk/G67gZDnpwCQMOQR19V9H/8AVqn9nv05Abdei1srZ7ne/XvgFt2UU9c8QNqzcwl/UWtslZ8+x5mRE7W/myYjS0opWPeHPe/hsx61y/AfdmWN+l7IV6S98RnFB45TfiaFzMUraPrKBLyv7ITfNVdw/FqtLKct/LHBPg2DgaZTb+X47S/yZ/u78LuyA/6Dezjpdu6NLyk+cIID3f9D4sz5hN13nVZnXTsNodMh3IzED57sVCdFPHIz5WlZFO09Rsp7Syk6dNJel5WdSbPLTnxioV3nfV3/Q/ZP20hfvApDkB/NZt7Z4HqkgvgOt2DOdtQjpceSSBgxhbQ3P6f06BmETse5Z+bXzyfrdDR7RfOF5ckZLrt/AOf/+6NdRt7GvQ2/f7XZwsEo4FecMQBfAuOBDkAcUHdlo7ikcFnDWAgxSwgx2FXyXI0QYrMQokfdIRst/beEEPFCiLf+xjQjhRDVPwf/f0AIsVgIMfpi47t3aospKQVzchqYzRSt3oL3gKucwlizcymLPw5mi9N5S2Y25UdOACCLS7BkZWPJdvSS5q34Fb9KPb0Avtf0Juf7jQCU7DuG3s8bQ2ggAIbwYHwH9CR76Vrn9AtLnI51gYGYk1Mwn0vVdF6zGc+4q53j5ORSfvgYsorOALJE+wgpDAYwGEBK+7UOQ7qz+/vfAEj68wQevl74hgZUkyF0guufuoOVrzn3qrXs3Y6tn63BaraQm5JZLZ7dDld3Ivvn3wHI/HYTgUM1OwUM7UXWsk0AFO09jt7fG/+B3Sg7k0rOT9swZeZizi92khV617WUp2WR9a1m1/zNezH4eWMMC8S7SxvKzqRSnpSONJnJ/nErAUMc96Tiun9cV7J/2EL2j1u1CxatR1C4GxFuRrK+22zXqb6yKwgacTXCoLcfW0vLbTKq29W/T0eyVmovbxnfbCbo2l4AeLSKJGOJlr+MpZsQ7m7V4vv16QR6HRlf/FIvuxrDAvHuquWhrFIeAof2wrtrG8y5Ws+8NJnJWfEb/rayLEvLwWLF/5oryFu7AyQU7zuuleWwQMwZOfYeQmtRCWUnkvEf1JPs77T0TSnnq+W7goaUC2NYIKaMHPtXes9Yx0u9NJkpPZ6IR6zzi77fkN7k2p6/4j+Pofd1PH/WYsdzIQwGZKXnIuLZB2rVuSo9unTC38+3znDC4O5oaJvM5K38Fd/BvZ3C+A7uTe4PDn+hq+Qv6ou1rNAl+lbVWZrM5Pz0G/5DejmF8R/Sy36vi/90lAuAwh2HseRW16fg1332Z86al48sK8eSovm3kvUbce9Txb/l5mI6egxpNlfXUa9HuLuDXodwd8eSmVWvvP0V3Du2xXw2BfO5NLtP9oqrUo/k5FIefxxq0LmqT5Yu9MmFWfmcPXAKa5W6wL1jW0yVdf6lBp2zNZ2r2tmSmU35UUfdZ87MxpKl1X3SZHZZ3efRKoryxFQtfx5umBJT8Bl8pVMYn0G9yfthAwCl+4+h8/VGX+UZ8bqyM+VJaZhTtEaZx+WxCHc3+/W8Ndvxq+K76/IVfkN6k/vTrwiDgdJjieh9vQn5z0jOL1iGLNfsZc7Ka7BPC7llAJaCYgq2x2MtLqVg+2Ga3DfcSbeAIb3IWrbZEdfXC2OwP95d2lB+7rw2iqRKnRQwpBdCrydr2Wayvt2ET5dYDH7eGIL9qUqFztbCEk3nYb3RuRnw6tyqwfVIBdJkJnfFr3Y7y9IysFjxG9KbvLU7kFJq9Ug9fLJXlzYId2OFZJfdP52XR622qO/9q80WlThWLREYAhwA9tuOs4DqL2+KSxqXNIyFEHop5XNSyvWukFdJrhBC/F/p1R4HdJNSznClUCGEvrZrUsoUKeVFN0b/SRjCQjCnOV7Uzenn0TcJbricyCa4tWxB+UlHz6ApLQtjuLMsY5NgTKmOBqMp1REm8rkHSX39U6choRU0mX6X/XfJb39gTsuwH1syzqMPa4DOOh0RSxbSbP0ySnfsofzQUfsl/yZB5KY4XiTz0rLxDw+qJuLqe4YSv34PBeedh0tXjV8ThkBfLHlF9hdhU2qm3QZu4cGUV4pvSs3CMzaK8kqN7KovaR4tI/FoGUn45DG0XfYyXp1bU56ahTE8CLeIIMor2bs8LQu3CEd+3CKCkGYzpvO5lJ1OpTxNS9u7axs6bJhLh/VzKD1+lvJkRxmpr2wAnyvaYzqfi97bUeG6Nw/DGB5Euy+ewvcKR8+QIcgXcyW7lKdm4W6zvVt4EGU2GzS5fRCmzDzcIpzvefCYgdqQ7Xra1RgehFt4kJNty23l0S08CEuB9gGi7S9z8Y3rhnvzJvZwXl1iCRzZn4iZd5P89HywWLXyXuXZcWsWhmeHlgi9zt4gDrUNMwTQ+3s78t/AcmGsUi69OkQ7HVsLivHu2Z42q+fS7M1J6P28MTYJds5v5WdUp6PNqjm03/MFBVv/pGTfcQD8BvfCnN4IjSudAayOsmxOy6xmP0OTYKcPCea0TAwV+kpJ88UvEfPjHAJuG1Z7OtbqDTFX6VzZf1Wg3avKZSoTt/D6+yePAf0xJ521H1vPn0cfGlKvuNbMTAq//oaw75YStvw7ZFER5bt21x3xL6KvVo9kog+rn84A6HRELl1I1MZvKd2+16U++UI6WyrpbMnIxNCkATrbaMy6zxAejCFE+wjgPyKOvOUbqj0jxibVbW+skg+/6/qT//Nm+7Hv4N6Ys/MduqRn1yD3wr4iYERfmr78sN1XlKdl4d6qKd69OtB6+dtaun0vb7BP82gViTnbMV2o7Gw6xibODf2gkX0Juqmf3X+Wp2bh178LLRdMx7t7WxKfXAAWq1OdZAgJQO/vTXlKJqaMHAzB/pq/Dw3ArZJv9x/U3UnnZk+Oxa9PJyyFJcgyU4PrkQrarJ6Lb//uuEWF2895dokl4Ib+hM+8h3PPzLfrXKdPvqY3lhzX3z+djxch9zjqJ7cWTRp8/2qzRR3EAhJYA+wFHq8rQmMj5T//71KjzkanECJaCHFUCPGZEOKAEGKZEMJLCHFGCPGcEGIrMKZyj6Dt2qtCiD+EELuFEN2EEGuEECeFEONtYXyEEBuEEHuFEAeFECMrpXdECDEfreA9K4R4t5I+DwohZjdE1xrCLbDpFS+EeLHS+Z5CiN+FEPuFEDuFEL5CCL2tt3eXTea4C9hK2MIesuXpVtv5nwBvYEfFuRrijrHF2y+E+NV2rsa0hRBxQohNQoj/AQeFEG8IIR6uJOsFIcQ0mz0OVZL1tk2vA0KIibbz3YUQW4QQe2z3KOIC+WsthFhv03GvEKLVBfIshBAfCCEOCyF+BsIqyal3mo7EazjXwCdOeHrQ5N3nyF++1j73xCGqiqwa0pNS4juwJ+bMPEoPnaweAEh/+wv7b8+re1UP0BCVrVZSbx9P8rDbcO9wGcZW0Q71RHUFq+bBLyyQzsOvYNviNdXC1hS/hkDVz1WkUWP0C2dO6HUIo4GkmQtIfvkzWi2YUSlaTflxio17i3Cyf/zNKUzRnwnED5rEketm4B4dDsYqyybUS7b2ApP9429Oed7TYxyFfyaQ8uEKYuc9ht7HNuf2AravsKvfVR0Ju2MQpWdSqyXmP6Ar1qLSqgIqslkdKWu/F0JQkqANazx27WQs+UV49WhvD1K87ziFOw9x9okPCHt4tOPrfSWddF4eRC98gnOzPkbaXngzv1zN4X4OVxf13H2OdBtaLqqkFT7+RqfLhb8fIOe7jSQMn4wpI4eIZ+6/sByrlYThkzly5X14dY7FPbY5wsOdsEdvIa2G+Wt/CzXaRPt35pYZnB45maT/PEfQ2Ovw6tnh79XNrk9VH1e3D7kgViuWc1XmRNczvvD1waPPVZy/5XYybhyN8PDAc8jfMODsQmW3PlitpNw6nuSht+PWsa1LfXKt/NX7hFb3hb3zHAU/ra3WE+6Suk8ISg5qPdN5KzbjfXXXGspbzXLtGA34DLqCgtXaaCDh4Y7PkKspi0+oGqlOuZV9RdGuwySOf9XuKwCETo/ez4cTN04HIPrtR2qX0SCfrP3L+FwbDVSw8zDmnAKinnX4z5KjSSTP+pTctTuJePRmu092ylYNss3ZeRzo9aD9OPrNCaBzhDs96T1KTpxDuBkxBPk1QGfn8wnDtXrEu4fjY3DJvuMU7TzEuSfeJ2zCmOr1SC0+2X/YlRQfrFJeXHD/8lZt42i/h+zBm864o3YZDa1TL4wB6APcaft/EzCorkiKS4v69sa2BT6SUl4O5AMVjbBSKWUfKeXXNcQ5K6W8EvgNWAyMBnoDsyriAjdJKbsBA4B3hKNmaQt8LqXsCrwN3CCEqBiPcR/w6UXoWpmnpZQ90CbR9xdCXC6EcAOWApOllJ2BwUAJcD+QJ6XsiTbJ/kEhREwtaY8CugAV8d8SQkRIKW8ASqSUXaSUS2uJ+xww1Jb2DbZzF0q7ly0f7YGvgcoN7luAqqvDPATEAF1ttvnKZtP3gdFSyu7AJ8ArtegH8BUwz6bjVUBqbXlGcxhtgU7Ag7bwNCRNIcRDtg8Yu1cnHMYQHmq/ZmgSiiUj+wKqVsGgp8m7z1H480aKN2x1kmUMD8ac7izLlJZln68IYIzQwnh1b4ff4F60/e1jot5/HJ+rLqfZu1NrTNKtXRsM4fbvAejDQrGcb3iPliwsonTPfgIm3AvAlFWvkZeeQ0Ck4+umf3gQ+ek5TvGadogmODqcJ7a8x1Nb52L0dOP145/XGL8mzNn52pduvc5mgxBMNjuVp2bhVim+MSKYkuPJ2uJYNoTBuZFanpZFydEk3CJDKNqXgLRK3JqFYkrP1uRVsrdbeDCmNMc9Kc/I1hrGK7bar1em9EQy1pIyfLo75pu6RQTXS3bofcMJvWMIIbcNsucPwJxTiHtEMHlbD1KamGZfQMuclY+hkl0iHrgO96gwOq97m/L0bHx7XkbrdyZw9N7XcQsJoDzNuWwVHziJzsez3nY1pefYzlfKQ6W8GStegqSk7GQyhgAfp/RMqVlglVhLSvGIbYExPBhTxbNj0NPmp7cxhAYSPulWzOnZGCNDMWfmOvUKeXdxDLVraLkw2cqlMOhpvehxctc79wzqfDwxpWeBlGR/vQavzrGY0qrkNzzY6d4AWPOLKNx+EN/+3XFvEY5bsybErp5rE2rAENAMah9QU3+sZq0H1oYhPETTtxLmtEyMkaFOYSp6r802W1uy8ihY+weenR1ltMKGLqeKzsaI6vYrT82sUqZCqoWpiaDRAwDIX/AR+jCHf9OFhtZ7OLR7j+5YUtOw5uaBxULpr79h7NSxXnH/Cpb081XqkZCL8snWgiJKd+8n4OF7gL/mk5/Y/C4XwpJ+Hn0lnfVhIVgyGqCzQU/Y7OcpXLWR4vW/OclyVd1nTs20x8lfsRnPLu0cPsYuN7Oa7c2V8uHTrwdl8SftQ73dmkegD/TD99q+9jDhM+7CUuQ8ZakmX+HTryttVs2hzao5mNKzMfj72H2FW3gwptQM8tb8bo8jzVbNbzbAp5WeOIchyDG1wT2qCaYM7X6bM7WFBE2pWRQfOGn3n5X9tt7bE0txGZ5tm+MWHoxbZAjt17yLzsOIJa8It8gQjGGBmLO0UUflyeex5Dp6qEtPpWII8HXWOTWL3HW70Hl7NLgecRhDq0f0Ac7TNkxpmo+uqEfq45P1gX4EXKdNrzCGh7js/pUeS3Sqn7zaRTe4TqrNFnWQDGwBMoFiYBXQra5IikuL+tbKZ6WU22y/v0T7UgJaQ7I2frL9PwjskFIWSCnPA6VCiAC07zivCiEOAOuBpkDFOJFEKeV2ACllEbARuF4IcRlglFIevAhdK3OLEGIv8CfaBPr2aI24VCnlLlu6+VJKM9qcgruFEPuAHUAw0KYGmdjSWiKltEgp09EeoJ4X0LUy24DFQogHgYq3uQulvVNKedqm659AmNDmFHcGcqSUSVXkDwYW2vKElDLblueOwDpbGs8AzagBIYQv0FRK+YMtfqmUsvgCee5X6XwK2j2kIWlKKT+SUvaQUvbol5SDsUVTDE3DwWDA+9r+FG3+o26r2gh9cSqmU0nkff4dZYeOYWzR1H7Nf0Q/8tfvdApfsH4HgaO0xWA8u7TFUlCM+XwO6W99ztGr7uNY3wc4O/FNCn8/QPIUbQCDW7Rzx3f5sRMYoppiiLTpPDSOki2/Ux90Af4IH234lXB3w+OKbhT+qC2G9O7wJ4lfu5seo7QXhuZdW1NaUFxtaN6RTX8yq+cEXu0ziVf7TMJUUs4TsXdXix8QWfuwvILfDxF0nTafLWTMAHLWanbKXbuLYNsLsne3WCz5xeRt2ot7TARuUWEIg77a4lu5v+zAUlRC8Og43GMi0Xt7YMktwJSRQ9H+BDwq4hoNBI3sQ+46xz3R+3qBVSIMevt17YLmwtyahiLc3fC7upNDp4KieskuO51K4e4jxA+cRO4vjoXIfHq0xVxQjM7DHY+YCMoS0+3X8rYdIvh6bQ6d3tuDpJe/YP8108nfeZSoqWNImDgXQ4AP5oJiTFVW/c5e/luD7GrKyKFoX4LDtrY85KzdRdG+BDxaa4+PMBoIujGOYluPjltUE9DryF+/k+A7huLRsin6QF+tLNte4Jq/OZHCX/dx+Ir7ODb8MfLW7iDo5gEYwgKdFrUqOeYYftnQclHxshj9ziOUnEjm7IuO75rCaCDwxgHk2+6H/9ArKT2eSP66HQTYnj+vro7nTx/kh87P8Vz4Xt2FspPJlB5L5HCPuzjaxzbH2GrGnJsM8q9P/5LmMoTe9l3WaMD/+n4UbnBesK5g/Q4CbnL4C2tBEebzOQhPd/vq3sLTHe++3Sg97rCl99Vd/7J+deksjAYCb+hL3jpnH5e3bidBN2v3yqur9rxUlIva8IvrSpMJNwNgOnAAfVRT9BGaf/McPJCybfXzb5b0DIwd2oO7OwBu3bthPpNYR6y/Tln8MQzNnX1y8Zb61SO6QH90vo6y53lFNwqXaz2Df8Unvx43pU6djc0r1X3D6q8zQMgL0zCdSiL/i+/sskArF66q+8x5hbhHax8Ofa+5EuHuRuGG7U5yCzfuwP8mrXPNo3NbrIVFWM47ypvf9f3JX7nFke/jZzjR+3bM5yt9rEzPIne5IwxQo684P38Zp8Y+y8nbniJ/7XYCRw/C9+ouICWWgmJyV27F58rOdhk6NwP52w42yKdlLtuE3tcLn17t0Hl54Nu7PemfaXW00TZXP3ftTkLvHkbJsSS8u8ViLSvHlJWn1UltmuHRJgpTahZBI/tw7o0vOTx0Chmf/ow0mwkeHUfwmAEU7U/AUlCkrUNSaZEsj5gICrbHEzyqvzbnecwActbtImBgNwp3xDe4HqlAGA0E3hRHia0eMTaz1SPrdhB0+zDcWzZFH+hXP5/cfazd/5vSMl12/6pScizRZXVqHaxB61DzQus97g8critSY2KV4h//d6lR3+2aqo4vqDi+0DKaZbb/1kq/K44NaEMRQoHuUkqTEOIMUDHBr6rcj4GngKNcuLf4QroCYOtxnQ70lFLmCCEW29IVNcTFdn6ilLI+Y58uugRIKccLIa4ArgP2CSG61Ja2ECKO6jZahtYrH47Wg1yTblXzJ4B4W89+XdSWtwvluTZ71jdNBxYrma9+QPjCVxF6HQU/rMF0MhHfMdo8k4Jvf0YfHEjTpR+g8/ZCWiX+d93E2ZEP4hYbg+8N11B2/BRNv12ghf9xLUGPaF/7837eSllCEkF3aPP/sv/3CwWbduM7oAexmz9ClpSR/PicOlUMf/xe3Fs6Gtw5b87DGNuKsHmva1uD/PQLplOJ+Nx8PQCF361EFxxIxJfz0Xl7gZT43jGKlNH3ow8NIuTFmVrDTwiK122h5DfHy/iRTX9y2YAuPLHlPUwlZSyd8aH92v2fPs63MxeRf4GX3ORDp4jpeRmx/S6vdpfafP4MZ2bMw5SeQ/Irn9Ny/jSaPn4HxfGnyVyiLSOQt2EP/gO702nbAm0LhKnvg8VK0jOL6Lj+XXQe7lT2h6Fjh5K5dAM+vdrh3SWWDuu1L8GJT31ov79Jzy4i9qvnQacna+l6So875i8GXd+H80vWOV33ah/D5Ts+BqsVU1YeidM/wK9vZzpuXYi1tIwzU+fWT/YNfclerg3Rztu4x36+47IXKEvOpO3H2qrUbT6YzIlp8zGl55D48pfELpxC85m3U3ToNOlLtEVl/Hq1Q+h1dPjuRbBKSpMcjWl7uVi9nYLt8fW3a0UenllE2/89DzodmUs32PNQmpiKe7NQOh1eSnlSGmcff5/gO4fh1SUWry6xYDJr810tVpo+fR9J0zW7ePdoR9DNAyk5coa2q94DIOWtLyhLSqPdpoVOC5GdfeHTiy8XgE/PdoSMHkDx4TN0WP22XW7s+vlYC0to/v4M9P4+WHILOH3385jP5+A7oAdtt3ykbeExQ3v+jGFBRL3zGOh0CJ2O3J+3UrCxzpeZGpnx/Ovs+vMAubn5DLpxLA/ffxc3jxhaY1hLYSYG/whar1lI7rJ1lCUkEXj7tdr9XLKaws278InrQeuNH2MtLSNlptYLaAgJJGrB05oQvZ78FVso+tVRxvyv79co+lbWuf2mD8iylZeQsZqPy/zyF/I37sF/YA86bF2ItaSMxGmOrWCiP5iGb++OGIL86Ljzv6S+s4Sspetp9tI4dG5agzvk4w8xJyYRNPtN0Oko+Xk15tNn8Bo5AoDiH1egCwok5OMPEd7ahy3vMaM5P/ZeTIePULppC6GffIS0WDAdT6D4p5X4T5lUPSOuxGIl+/UPaLLgNc0n/2irR0ZrPrlg2Ur0wYFE/G+e3Sf73TmKc6MeQB8SRMhLjyN0OtAJitb+6lKf7Bvqz+SfXsHDx9N5iLHFStZrHxBu07lgeUXdZ9P5W03nyCXzHHXf2FEk3/SAVveNuIby46eIXKpt8VXw01qCHr6HNuvmk/PtetfUfdPvtg/rDZ16DzlfrKD8RBIBt2mLUeV+vYqizbvw6d+Tluv/i7WkjLQnHT3lwsMd76u6kvbs+86CLVbSZy0gapE20DBv7Q5N3ztt+n7l0PdCvqJiu59AP2+SZ8yh9OgZmr05iQ6HtNXSTz02l/KzGQ3zyeVmUud8S9uls0BAwR+HyFu7i9C7hhJyi9bQa/rkXejc3fDu1pYWbZuTvXIbHda+hzRbkCYzQq+n7Q+vO9VJqR98T6uFM/C6vBW+vTtSdjaD04+9h0/vDjSddrvdNGeeXEjpsbO0WvQ40W+Mx1pmwveKduRvPUjSC5/QfNYDDapHKugQ/w3lSWkkPz6XoDuH4dWlLV6dY5FmM8YmwUirlYin7qufT7ZYSXluITGLX8AYHkzGwu9dcv8inrwPj/aOgZtnX/gUnYeby+pUG8lobZSfgX3AUCAHmA3sQntzWmW7rvg/hKhrrooQIho4DVwlpfxDCLEIrYE6Eeghpcy0hVsMrJRSLrM1cntIKTOFEPfafj9qC3cG6IHWMG4tpZwohBiA1qNYUdJXSimdxlXZenhDgcullDXWLrXpKqV8RwixGa1BbAI+B7ra5B0AZgL/s+XrVinlLlsPaQnwH2A4MMbWgI8Fztl6squmPwptka3hQBDa3mdXSCnThBCFUkqfqnEqxW0lpTxp+/0n2pDxXjWljdYjO11KeX2l+B2ARUAI0F9KmWqzx0opZUehze0eDNwmpTQLIYKAQrSvXXfZ7GUEYqWU8bXouB14XUq5XAjhjtazPaymPKMNna44H2ZL50G0kQT1TrOCU52GuHwKf8uD2sqaB2NGuFRup9MrAEjs5vo5cy32rmd69O11B2wgb5/R9h/d1fQml8rtee4HAHY3u7GOkA2nR/LyRpML8HvEzS6Ve1Wqto+sq20Mmp33tbih7oANpEuiNvCnscrFgWjXPnug7ZdpyjzlcrnGkJYcbnVd3QEbSPuT2ntVY+m8N2qky+V2O/sjqX0GuFxuxNZNLpdZmTNdrnG5zOh96xrVJ5/u7HqdY/avc3m9B1rddzR2eN0BG8hlx1cBjecvGssnN2b9dKn55MaSC41mi0uiq3Nfixv+8ctbdUn86ZKwZQX17TE+AtwjhPgQSAAWoDWM/wpfASuEELvRvsYcrSP8N0CX2hrFdehqR0rJDuP6AAAgAElEQVS539bwjAdOoQ1hRkpZbls46n0hhCdao3gwWm91NLDXNgf6PFCbt/sBuBJtKXcJPC6lTKslbFXeEkK0QXsYN9hkHKhv2lLKeFtj/pyUMrWGIB+jrah3QAhhAhZJKT8Q2oJpc4UQ/mjl4T2bbWriLuBDIcQstA8MY2rLsxDiB2Ag2lD642hDrCvs3JA0FQqFQqFQKBQKhaJRqW/D2CqlHF/lXHTlAynlvZV+R1f6vRht8a1q19AaVDVR0yocfYALr1KhUZOuSCnjatK1SphdaAuEVeUp298FkVr3+wzbX9VrtfYW266Pqul0LWlvtv1VldGpyvEZbLa0zS2eavurHGYf2nzgOpFSJqA1dqtSLc82Wzxai5x6p6lQKBQKhUKhUCickZfgHN5/Ov/4PYKFEAFCiONoqzpv+P+tj0KhUCgUCoVCoVAo/m9RZ49x5V7H/x9IKXPRhgDbEUIEow03rsqgqnOTGwMhRCfgiyqny6SUV9Qj7tNoQ5Ar862U8kLbJP2tCCHmAVdXOT1HSlnXwmcKhUKhUCgUCoVCcclR36HU/yiklFloe+f+/0r/4MWmb2sA/2MawTUhpaxht3uFQqFQKBQKhULxT6CO9ZMVF8E/fii1QqFQKBQKhUKhUCgUjYlqGCsUCoVCoVAoFAqF4m9FCDFMCHFMCHFCCPFEDdeFEGKu7foBIUS3+sa9GC7JodQKhUKhUCgUCoVC8W/FeomvSi2E0APzgGuAZGCXEOInKeXhSsGuBdrY/q5A24b3inrGbTCqx1ihUCgUCoVCoVAoFH8nvYATUspTUspy4GtgZJUwI4HPpcZ2IEAIEVHPuA1GSDVzW3FpoAqqQqFQKBQKhaKxuSS6Ync3u/Ef/27cI3l5rbYUQowGhkkpH7Ad3wVcIaV8tFKYlcDrUsqttuMNwEwguq64F4MaSq24JNjd7EaXy+yRvByAXU1vcqncnud+ABpP5+2Ro1wut3fK90Dj2cLVcitkN5ZcaDxbHIwZ4VK5AJ1Or2hUW+xwcZm7opHKG2g67436yx+Nq9Ht7I+NauPG0tmUecrlco0hLRtN38akse5fY/rkxqpHLkWf3Fi2aCyf/Fv4aJfL7Zu2DHB9PdLp9Arg0qyrG8sWlwLyEhhKLYR4CHio0qmPpJQfVVyuIUrVxn5tYeoTt8GohrFCoVAoFAqFQqFQKFyKrRH8US2Xk4GoSsfNgJR6hnGrR9wGo+YYKxQKhUKhUCgUCoXi72QX0EYIESOEcANuA36qEuYn4G7b6tS9gTwpZWo94zYY1WOsUCgUCoVCoVAoFJcQl/qq1FJKsxDiUWANoAc+kVLGCyHG264vBFYBw4ETQDFw34Xi/lWdVMNYoVAoFAqFQqFQKBR/K1LKVWiN38rnFlb6LYFH6hv3r6KGUisUCoVCoVAoFAqF4l+NahgrFAqFQqFQKBQKheJfjRpKrVAoFAqFQqFQKBSXEP/4TYwvQVTDWPFPZBgwB20y/cfA61UDRM16AP+B3bGWlHFmylyKD2l7dfrFdaX5iw+AXkfmknWkzdP2goycfgcBQ3thDAtE5+VBeXKGXVb07Efxvrw1SCtJz/2XsuTztJo/DUOgD8UHT3Fq0hykyQxA81n329M9PeV9ig+dwi+uK20WPwVSYs4pcNKz2TP34D+4J4YgP3TubpQnZ3B68nv11herxJSZx5mpczCl5wDQ49iX6IwGys5lcvrxBeT/4bzWgHtUGG0WTEUf4EPxodOcmKjpH3xTPyIf0faBtBaXUnb2PD5dWmMpKbPH7bBhDvGDJtuP3aLCGmQLgA6b5uLZKhJpsjjpFTn1VkLvuAZzdj7CaAC9DqET9ZZ7+fYP0Xl7oPf2BKvVycYB1/RAlpspS0zj3DtfE/3mww3SuevRr9C5G8HqXM0EXn8VTafeikebZiT853UiJ42ut1yPVpG0WjC9atEldtOHWEvKQGpp6f28seQXceK6yUQ8/xC+cd2xlpaRPH0OpfEnHRF1Otrt/AydpwdlSakkT5+D3+BeBN02VLP72tkkv/4lJQnJDb5nfnFdaT7rfoROhykzD2OIv6ajjU7rZ1OamM6pKe9jyS8m+Ob+xLwxDmHQYy0uI2HCO+Rv2Q9Ai5fuJ2BgN6wlZZyc8gHFB7U02n33Ej7dY+35dlW5qLBN+9Vv2cO2/20h5WfT8WgThTkrD4CUN74kf9Memr34IH4DuyNLyjgzdQ4lNjnN356I/6AemLPyODJ4kl1006fvxX9wTwC6HV9CeXIGpybNcU7fRkOfl+Cb+zlsvPcz0j74lvOfrHSSebH6VqSL0IG0UhvPvDqbX7ftJCgwgOVfLqw1XAXC6Gm3cdaSdaTP/65amIbqHDHlNoLvGFJn2o3Bxfg4wF7mALpsm4elpIyUud8R/sD16L09KEvO4MQj72EpLKmXTxYGPXpPd6TZQsaS9fZkOqyfQ/xgzSc3tN6rqH+kyYzOyx0hBJaiUgBi3puEV8eWCIOerGWbSP3g+4uyRW2+07N9NNGvj0fn5YE5Mxe9nzd6P69a5aLTnntptpDz8+94d4vFGBro5Osr5z9/6wHCH7yBfZ3uwqtz6xrzrw/wodX86bhFhVF+NoOTE97CkleEW7MwOm5+n3Jbndr+wNecn7+MzMUraD5vJm4tIsBiJX/DTnSe7hf0ya1/mo0pLZvEB2bZTwffcz0AVyctwZxfzKHbX6bo4OlqZc+9eRiXLZyCMcCHwoOnOPbo+47nFvDp0oouP7/K0XHvkrlyO4EDutivXbb7Syw5+Zx7fA7Ffx6zn6+rDqmsb8TzDxFwY5xWp9rwH9iNvI177ccX+3w0f+kBQu8cgiw32c9V9vUAaf9dSdjYoRf17HX67QP7Yej40Xh0aIl7y6bafbfVqUU746vZQrgZafnN6wg3I0KvJ2/1NjLe+x8AHu2iafqyfSrrCuBOIL/ajVP8n0YNpVb809AD84BrgfbA7bb/dvwHdscjJoJDfSaQOHM+zV8br13Q6Wj+8jiO3zWL+AETCRrZF482zQBIW/gD5177guIDJzj32ueUnEh2SjR+8GMcu+1Fop67j6in7yZ90QoO9nkEc14RIbcPsqXbDfeYSA72eZgzMxfQ4rVxoNPR4pWHMJ3P5UCvh+wv4RXk/7qf5JcXU7w/gYzPVlF06GS99T18zWMcHjqFvA27iHjsVu3lAchetZ3Do5/DUlRC8+fvBeG8KmHzp+8iddEK9vd5FHNuIWE2/cvOpnP45mc5OHgquRv/JGBgN/Zd/QinH6/9ZbhBtrCdtxaWcHj445SnZVeTl75oBfFDplJyLImUt7+ut1wAnYcbJfGn2dPyFo7e8lwlG+/j0MDJxF8zhdJTKbRaOL3BOusMevZ3u5+jY5510rfkaBInHnyDgu2HafKf6xokt/RkCvFDpmp/wx+3y0wYolW8Zye/zYnrJpP3y+/k//IHvnHdcY+O5PiAcZx7ch5NX57gpEvTlycgzVYK/zjodD3zkx8BiB8ylbyNext8zyrKcMLYlzj74qd4tWtOwn2vcmbmAnvaBwdPpfRUCpETbwYgZHR/kmZ9xq7oW8n7dT9tFk6zp+ERE8F+W7mKee0hAMLuHop3p5bsaXcXR8Y879JyAdDkgespTUjGs21zAI4MfBTPy1qQvXwLR4dN4eiwKeRv2oPfgO64x0RwuO94EmfOo/mrDhtnf7uBE3e9WE23/N/2kfzypwBkLF5F0cGT1dKvoKG+o+mMO+1xzVl5hD1wAx5tHNsyXqy+hwdP5MgQrTGl8wyoUdcKbhx+DQtnv3zBMJXR+4QAmo0DR/Z10vdidQbI+Pgv77JxUTT4ebHR5IHrseQXAdj9aMt3HiHp1S84MGgK2at3EDFBa/TW6ZOHTMfg7405r4j9cZMJHtm3mp4XU+/l/7qf+EGTOPfaF4Age+XvJM6cD4BwMxA/+DEOD5tG6NihuDULvSh/X5vvjHnrYZJf/YL4wY+h8/Wi7Nz52uX2exSdmwFzXhGHBkwiYEgvMj5dzaG4iRweMdMusyL/5978HyG3DqIsOQN0otb8RzxyM/nbDnCo78PkbztA+CM322WVnUmzd7cd6T4W/xv64d6qGZmLfiBh8AROXD8Zv0E98ep2Wa0+OeS+EZRVeZfw7t2JwDGDAdjW/HaOT3qf1m88VO1+AsQ8M5aUD1ey+6qJmHOLCL9joOOiTkfMM2PJ2bzfftzqtQfsl80Z2Zyd+CalldKvqw6prG9F2KzFK8j6arU9TOVGMVzc8+E/sBt+fTuTs+oPio8kOsmr8PXxQ6YSMKDbxT17D47AGOLwa/439Pt/7J13eBVF18B/c1t6u0kgCRAIvUovIipNmgVQsKKC2BWRpmJ7rdhRxAJYUbCiAhaqgBSV3nvoIb333DbfH7u3JTdA4PK+8LG/5+HhZnbmzJmzs+fs7MzOkjntW5KvHeuKqeX7j/m0hbRYOXL7MyQPeoyD1z5G2NUdCGrXDIA6rz1G+puznWJ/ASZVOWka/+/RBsZ+RgjxdzXpXwohhv0P9IkUQjx8nmQXn2G+BCHEvGqOrRJCdPJI6oKyJfthwAJ8Bwz2LBPZrws581YBULLlAIbwEIy1oghp14SKo2lYjmcgrTZyF6wlsl9XABzFZa5yuqBAbFn5LnlFa3cCyo2pvbCE8Kvakfu7chqzf1xJVH9FRmT/LuTMW+mqVx8RQkTvDlQcTQO7A2mzk7tgrVf7CldvI7JvZ3LmraJky36ETnfG+jrRBQWClET266LIXLOD4i0H0IcE4iitIKRtI686w3u0Iee3fwDI+nElUQOUcsWb9mMvUG7kAurXdj2JL95ywNepASDsijZnbAtjrSgi+3ch49NfseUX4Si3+E2uYocAcheucx0DMNaKonD1drC72xJQr3aNdbaXlnvJdVKenEL5IeV78SFtG9dYZye17u7v+i2tNgp+XU34NUr5iEE9yP/1L8Ku6UbezysAKNu2H314CIZYRY4hLpqwXp3J/WGZ13FdcOA52zakvdIPK45nENG3I/l/biaqf5cqtijefABTfLRiizYNyZyr6JL+ya/oggMRJgNR/buQrV6bxR51mAd1o3h7Mo4yC8Wb9lMdZ9MvjPHRRPbpSNGm/a5Zbmm1UbbvOEFNE73kR/TrQu5PipzSrQcUG6tyitfvwZ5f1aUVrd7mmjEu3nIAodP5PMc11T+idwfKD510lc2d/xeOcgvGOPM56+u8HgCETl8ljyed2rUhIjzslHlcsgwBSLsyAyStNvIWriFC9UvnovN/i3M9Z5X7nHP2FZS+oQsyUX44DYCC1dsxX9sNOL1PDm3fmLKDKRijw5FWGzmV4gicXdwrVPtCZL8u5C9Zjyk+2nVdGyLDlNUZQQFIqw17cdlZ+fvKvtNpo8BGdSj6V1nNFNggjqDGdauVG9K+CWX7j6MLMmGICiPnp1UENowHwOFhY2f7o4f1VGKZ0BHcplG17Y/s14WcHxW9czzqBeVBa8VR5Vw5fXLYVe0p+XenK01KSdkeZca1Wp/8/VKv82QeMQhrhvuhcN6KbRjCgzHWqvqAKvKK1mSp/SLjh1VED3BfSwmjB5L9+3qs2crD9rD2jSk/4V7pVvDrasJ6dcJRVOJKO6MYourrmdeamlVFN5fMs7g+zEOvQtodZH273PXwyJ/XXvTgHpQlu32nZzwFJaYKg75aWzjUPisMBoTBgPMJSUDDOpSs3+UUswxwP0m5QHFIccH/u9jQBsanQAhx6jsKH0gpu/upbn8tc48E/DowVj+yfcZ9R0qZKqU804cCdYATHn+nqGkujHFmLKnZrr8taTkY48yY4s1Y0jzS03MwxbtvMsOuaEO9F0cTPfQqUt/+1pUe2b8L6HWY6tUi+LJGOCosrhtLa1o2xjhlMGCKi8aSmuMqZ03LIahpPUUXKWn67X+IvaPqckCnvjG39KVg5ZYz1rfOE3dw2YZPXfo6b5ijVH1tuUUEt04iICHGVcZgDlNuGFT9LWk5mFT9PQlt34SiTfuqpHtiiPKWdTpbGOPMVdIrU2vUIFqtmIbOaEAfGnTGcgHQ66j94GBaLnqb2DuucdnWS/6d/ZVAXEOdpc1O02//Q8tFb/vUWxj02EvKaiTXE+eNmitPeg7GuGiCu7TClp2P5WgaxtrRWD36gyJHqSPh+fuwnEjHlp3ndVwXGkz0XdcC0OCdRzHVr30W58x9PZnioik/kuYq40nsbb3JX7GlSh8LbtEAabEiLTZMcWYqPK/N1BxMcWaEQU9gg3gMUaHogkxVZJ9Lv0h88R5OvDIbY1So18MYR3EpoZ1b0mLpNBLfHoM+IkSV4+k7sn1eH5Vx5om9tQ8FK7f6PMc1vV5cvkNFVlgxxcdQstX9QOJs9fXEYS07faYzRWcAh3upp2cfdXK2OsfePch/elbDuZ6zKn3O7P1AwV5cRvTQHgCYr+tOQELMGflkU1w0uuBA8ldudeXxpfvZxD1n2ZD2TSlY6Z4NlEjabf2cthtmkT5jvrLM+iz8fWXf6bRR2f7jRPbrgiEqDOmQmNQ45Uuu0wc55Vo8+pWpbqy7banZRFzTGWt6DhXH0hF6HcZaUdW23xATiTVT8ZnWzDwM0RGufIb4aEIuUx4qB3du6fLJTnRhIQQkxlG8Zluldrt9ctrrX3gt9QYISEogICkBgMt+eZHQdo2wpOUSEO99zg3mMGwesaoiza23Kc5MzKAupM12D7oD4s3Yi9zXsvn2AUQO7YUICnClnS6GeOrrmdcZQwD0ESFuHc/y+gi/og0Znyz0so3zWK1Rg2i17F2Spo/DXlzzmJr44j3k/roOW7Z7csPz3Dljqi44qFpboNPR+PdptNj0NcVrt1K2TfG55QeOEeYeYA8HvJfDaFwSXLIDYyFEAyHEPiHEbCHEDiHEPCFEsBDiqBDieSHEWmC4EOI2IcROIcQuIcQbatmHhBBvesgaKYSYrv4uVv8XQogPhBB7hBC/A7U88ncUQvwlhNgshFgihIhX01cJIaYIIf4CxuIDdeb5fSHE30KIw56z0EKISUKIjWp7nOvVXgcaCSG2CSHeEkJ8JIS4Qc3/ixDic/X3aCHEK+rv8Wp7dwkhHvew114hxEfAFjwchhAiRgjxjxDC7V2r2nqX+jtICPGdquP3QFDl7D5EeL+8JHxkkb6Ler7OWH44lUP3vUHOL6upNcp9E2ZJy6bVordJfHE0JduSq+5m4BTi88GXcmzvkMnsGTCRtBkLqmYRguibeiLtdnJ//uuM9T355lx2dLnXra/abktaDm0Wv0Vgw3hK9xxF2j3f5fVlG+8GhXdvTUCdGDK+WuKrQV56VyvL51mS1dhIIfOrxezo/hD7hz+PtDuo9/yoM5cLFG/ax9EJH3JgxMvUGjnQuxwQ/9gwpN2uBNsa6nxs8kz2DJjIgREvV9+AavQ6lc4AwmioMquvZJFEXn8VBb+urlaOlJKw3p2xZRdgLyqtcrxw0Tr2X60s07Nm5lFn0u0119PzPAuPdA8SHrsJaXOQ8/NqL0FBTesRP+ZG97J5H31GSom9tILsX1bT/LsXaDbXe8nlufSLiL6dsGUXKO8xV8pTuG47OT+tZG//x7Fl5lHnuXuq1e+0qOWkzU6O6xqWPvNU1rFa/Ss5mthR11G8YbfXapGz1heIGzNcyV9xnmdoz8AOp9M56+tF7O7xoD+18s25nrPKfa5SprKDKURf153Wi99CHxqEw2LzLaiSHkHNEwlqVIfjr35Vve5nGfcAApMSkHaHO/4A2B1s7zCaHd0epPYDgzHVq0UVzsJ3BrdKAuDI+A+oNXIgTb9/ESGE17uzVeR6ts15TEp0wYE0/sS9lFqYDMQ/Ntzrwbbv/uZDXw+smbkcnzyTvCXrAaj33kREgNHdT/U6Et+fhCUlE1tmnldZT59cvutQZdEIvV6dhYTDL31Ni1njfSolTtH3Gr48iiMvz/EedAvh1daMqXORVhu1HvKYczhNDPHSV82bO3eRK4YA3v73LK8PabW5Vlp5HnP6+t39xmPLyccYFVYlz+lk27ILqPCYOfdsJ+COqdXYAgCHg+Rrx7Lv8lEEtW1KgLqy6OQT7xN9p+s2Ngxl1aLGJcalvvlWM2C0lHKdOkB0zqyWSyl7CCESgH+BjkAesFQIMQSYB/wDOF8cvAV4tZLsoar8NkBtYA/wuRDCCEwHBksps4QQzrL3qOUipZRXn0bveKAH0BxYCMwTQvQDmqAsRRbAQiHEVcBTQGspZTsAIcStwJVquTqqLFR53wkhOgKjgK6qnPXqQD1Pbc8oKeXDqiyEELVVWc9KKZedRm+Ah4BSKeVlQojLUAbZnqSgDrqFEPdPmTLleYCikqPcGNIAUJ78mTxmSU3x0VgzchFGA6Z4j/S4aEwJMbRc8i4AJdsPYkqIIXf+aprMftaV78QLX7h+t1jwGrpAI+h1YHdgjI9xLYuypOVgSnA/9TXGR1N2IIXwKy5zbYxlCKs8zleWAId1b82efuNOq6+10nu5sXcPJPqmngQk1ibn51UAHFP1bbtmOroAg2vpHoAtt1B54qvqb4qPxqLqX3vkAOLuuZaAxFrkLd6APiy4iq6eVJZVnS1q3T2Q0M7NaThtLMWb9mNKiPZ6gu+Spy4Jc76HHdKuiWrH6m0c2CyRhtPGIm12SrYlY0qIpnjjXvIWrSe4ZZLL7tHDexHZtxP7b36eyzZ+UmOddYEmL90qI212ZYOSM+wXTr0AInp1oDw5hdD2Td154qKxZeURPfJ6kq9X+oU1PQejR38wxkcTdmV7ou8ZjCEiFEeFheBOLdAZjdR9dzzG+GjK9x9z3TxlzV1Kk9nPntE589TTPORKzDdcQUjbxpRsSyYwKZ6yPUe92h/ZtxP7blHeDXb2C1PdWJp89iSp03/CPKibq46AhBiKUfpbWJfmNHr/MYo37adsz1FSpswBoGvqz+fUL1y6X9udyH6diejdEX1IIPqIUFcefWgw1vQckJLsb5bS6MtnKd64F1NCDM7FhyaPOioTc/cgYm5TViY4lwMefvRdn+fY0y419R1Oyg8ep3jjXi+ZlrTsM9bXE/OwXoT36XTafDXGYVNmjVWMqi/z5Gx0dvaB8825njNrRh51nxpB2BVtiLmtr2u2q9H0sRwaMw1DZCh7bnoea2YegQ3jierT8ZQ+GSC4RX1q3d6X0n3HsOUpDzFM8VVn2GsS96zpucTePZDY2/uhjwxFZzKSM937baaCFZuRNju2nAKKN+4joH7ts/L3lX2nU8fyQyc5cLvyfL797q8pP5Km2rGq3IqULEwJMS4bR1zdDmtWPo0/eYKcX1a7Z3Yva0xAvVq0XPoexjgzQgjqPDWC8oPu92w946gtOx9jrSismXkYa0W5dJQWG+XJKZhvUGb3LcfTCWqRpPgLoM6UR6k4moolNauKT7Zl5BIx8ArC+3YhrFdHRIAJfWgwjea/gzAaMNaJpWT9Lkz1alO8NRnpkATUjaWiUmy35hRiCHfbOyA+Gku60j/D2jak+UwlLhjNYUT16cDJjxdiCHfHbGNcNKXb9hPYyv3Q1VcM8dQ34roeStzX6bAcT8cYH0Pppj1eejn9L9Ts+nDGaoM5HF1III0/exLsDnTqfYY1I8/rOs/49Ddqj7q2ZrFK9feRA7oqrwJ42MKWkQt6HeEDLif5+nGYkur4tIUnjqISSv7dSdjVHak4cJyKwykcvet52hz5FeBbwOdkz4WEvAiXKl/oXLIzxionpJTr1N9zUAaHAN+r/3cGVkkps6SUNmAucJWUMgs4LIToJoSIRhkwrsObq4BvpZR2KWUqsEJNbwa0BpYJIbYBzwJ1Pcp9z+mZL6V0SCn3oAy6Afqp/7aiDDabowyUK7MGuFII0RJlsJ6hzlhfDvyt2uAXKWWJlLIY+BllIA1wTEr5r4csI/An8MQZDopBscscACnlDmBHpeMbVb2TpJRfTp48OWfy5Mn9nYNigPylG4ge1hOAkA5NsReVYM3Mo2T7QQKT4jHVq4UwGjAP7sHJN+awp/84Dj34JvmL1xM9rCeR/bpg8RgA6dSlSOFXtkXa7BSu2YH5WmVFfMzwXuQt3aDWu5HoYb3c9RaWUrByC4ENEwhsVk+pc4h7l1lQdgsNqB+HJTUbR7nltPrmL1PqCkhSnldkzV5E1teLyf9zE/mL17v0De3QFCQ4yiyUHfTe/KNw3S6ir7scgNjhvchbshGAvGWbEHode4Y9T9aPq4hVbRjaoSnVUfT3rtPaomTnIUr3HGNX77HkLVnvSnfeMDnxfMfIcjILe3HpaW1sScliV++x7B08mfy/thI9rBe6oACi1IGYNTOP8J7tiX94KAdHTsFRbqmxzvkrtxBzq7LpR9jlraq1RcmO5DPuF1aPWQbzkB5kzXEviRNGAxHXX4Utt5CKQyexqTdjRcvXE3WjsvlKULtm2ItKyfp4Hvs638mupkM58dhbWA6fpPjvHeTM/r3KDHLUwG6U7T92Ru331DNlytdYcwo5OPp18pdvIrJPR/KWbiTEo18cGPkajjL3w/OiDXtp8dMrnHhtDiGtG7r6WP7SjcSo/apkx2FK9xxjZ6/HyVu8gdjblQ1pIvt39tL7bPqFS/fX57C9033s6PYAyQ++jaPC6rKx+caeFKjXU+SAbpTtP07Bsg2Yb1LkBLdXrsXKM0JOsmf/wb4B40h9/StMiXEA7mu40jl22aUGti9YucV1nYMyYHDq66Qm+joJ79me2g/dxOF7Kj+rPXekrQKhNwKKjaNuuNIvOht8vH94PjjXc2bNzOPAHS+xucFwNifdzMl3lXB9aMw0Qjs0xVFaodQhBHXGDifja2VVTnU+2VQnhqafPsHBh6ZiijMToMaC6ME9qExN4l7+sg1kzV5Eymtf4Sgp58QLn2FWZTqv6+A2yoDKGU/Kk0/6xXcWb1b2EHAtWxYCe3Gpa3d6X3JLtlbpmiAAACAASURBVB0kqHkijnILtrwizIN7ENK+MWXJKWTMcm/KFt69NdvbjeTwI29TtvswlrQc9lzzOAF1Yn3G0fxlG4gerugdPbwX+Wq9BnM4JTsPEahefwENEgjp2obC5RuoPWEE+rAQ0l76xKdPtmXlkfHWV+zrPor9V97LiTFvUvz3Dg4NmUDytWNJf+0L5bUbIKhhPPrgQGz5RVgz3Ut/Xef0793Eqv2i9s09yVH7xcYuj7Cx88Ns7Pww2b/9y6GnPiFlxq8EeCwrj7j+KqTNQUWy+82z0+m7t8MdHBnxHEUrN5P20idE3dgbQ2yUa/MpgLL93ptlnen14YzV29qN4tCDb1Oy/RCHHn7Hdd6dDyecRA3shiUjt2axSvX32zvfhy3f/QWQiOuvonD5BkKvaOeKqdXZQm8ORxemLBcXASZCe7Sj4pByD6X3WGqPcm9++m36Nf7fIc50Wdb/N4QQDYC/pJT11b97A2OA9kAnKWW2Ojt8o5TyLjXPaKCVlHK88zewD2gmpZyg5imWUoYKId4Dtkspv1DTfwa+AfYDs6SUl/vQaRUwUUq56RR6fwn8JqWcV6m+d4ADUsqZPtr5m5SytUfafmAmkA+YAStwp5Syk7p02iylfF7N+zKQhTIrXFlOCcrs+Ukp5dOnsfVvUsrWQoj5wDQp5Ur12Bbg/kptHgS8h7JD9efAq8ee+lgCZM1RbjQSX7mf8J4dcJRXcHT8+5TuUJYIRfTuSL0X7gGdnpzvl5OmPiVvNOtJAhsmYKgVhS7QhCU127UZSNmhk5jizJTsOsyRMdMQeh0NP5qAITKU0t1HODzmXaRF/YTAq/cT0bO98gmB8dMp3XGImFv6KLsmCrAXlGCMVTbZOPbUx9R+cAg6kxERaFKW1pWUc+COF85YXykllpQsjk3+GGt6Lp1S5uOw2sAhKd1zhAP3v4PlZBbNvn6GwxM/wpqRR0BibZp8PB5DZCglu46QPOY9pMVGw7cfxjyoGxUnlY02jLWjcBSX4yirILhFfQBFtt1ByhtzyZi1kIDE2jWyBUCbNR8SkFhb2dhFXYq1sc5Q2m7+FHtRGdJqw5pTgCEqDH1I0BnJDUisTePPnsQYF40+NMhl5411htJm7UeY4qOpOJaOtNkpPXBCeZ/1DHUOSKxNi9/fVN5tlRJdgMmlc8tFb2OsHYUhMgx7cRnCqMeWU3jGttAFmmi76VN2XP4gHfbNBaDiWBp5Py4noEECGPWUbthN7jeLAUh46UFCr+qALKsg5YlplO1M9rqWEmc8TdiV7bEcTyfliWlEj7qBoBZJBDZvQP5fWzn6+HR0gaYan7OI3h1IfHE06HTYcgsxmMO9+kXJ7iMEJNYmb/EGDo99n3rP3038fdcjbXYc5RYqTmay75aXsOUU0GDKfa46Do/7gBK1jvZbP8UQFQ4Oh+uhybn2C0/CLm9F3WfuJrR9EyqOpWEvKkMYdOgjwrDlF5I84kVsmXnUe+UBwlU5xyZMp3SHYuMGH0wgrFtrDOZwrNn5pL3zLTnfL6flmhnoTEZMCTE4LFYcJeXsv/1FV/1NvnqWo5M+dF17NbF97QcHk/jcSAAsGbnYsvMp3rCX8gPHyZ6j9Imz1deWV0hwq4bYywpxlFRdweFk0n9eZ+PWHeTnFxJtjuTh0Xdy0/X9q80vjEEYIuKpOJZGzvd/kj79R2JGDAA4a53rv/c4wa2SCGreoNp6/cHGOkOBcztnnoRd3orm816h/Gg6jrIK8ldtI6qf8uBH6HXsHvrMGftkfWiQ8q5tWi6Z3/1J4lPKjuUOux1bZh6p73xHcOuGNYp7rdd+rPaFIozx0epn/rIIbl6f3N/+JqhJXUx1Y0mf9Supb39bY1v48p1OG7de+T4iwKh89mjtDoLbNDqlXHQCodMpD6fX7qDWiH7Ku9bS/X5y5pd/eLW/0cwn2TtoAiHtm/psvz4yjEYzJmGqE4PlZDaHHnwTe34xkYMup86E2xBBJgIT47Bm5pLz1e/k/fQnLf75EmtmrusdVntBMcaE2Gp9ckjX1sTcd6Prc03CaKDOm48RNaQXjgorFem57Lt/KsXblXPVau7THBz/MZaMPAITa9F85jgMkaEU7zrK/kemuezipOm0R8hdtln5XFOf9rSe+wwA1qxcSrceoGTDLmRZxRnHEE99E156kMihvREGvcsnb2t/Dw3efuScr4/EV+8nakBX9KGB6EOD2VhnKEnvjyWqf1csqdmUH00j7f2fSHz53rO69uIeHkq9Z+4CIP3tr8n68Aca/vQWlhPppDz+TrW2CGzegLpvP67en+go+H0tmdO/AyB65PVE33UtAUl1AN4AJnOBfyp4XdywC1o/gCvS511U09qX+sD4CNBdSvmPEOITlEHuGNwD43i8l1IvAaZLKRcIIaKAzcAx4Ekp5QZVrnOgeiPwAMogrxbK7Ox9KAPMPSgD0X/UpdVNpZS7z3Fg3A94GegjpSwWQtRBGfDagS3OBwAeMnqr/6JRBrfzpJTjhBAdgC+BbqhLqYE71fZXHhgXAxHAj8AGKWWV7w172No5MB4PtJRS3iuEaA1sA7qdqs0Am+oO8XtH7ZQyH3DfLPmLzid/AWBT3SF+lQuKzv8m3Oh3ud3Upa3nyxb+luuUfb7kwvmzxc6k6/0qF6DNkV/Pqy3W+7nPdT1P/Q0UnbfUG3z6jDWkw4kF59XG50tna3bV7y2fK8aYhudN3/PJ+Tp/59Mnn684cjH65PNli/Plk9fE+f9DJFemK4N+f+usLh++KPvFebLFRTGYW3MRDIyvvMgGxpf6Uuq9wN1CiB0oM6cfex6UUqahPDFaCWxHGWAuUI/loQxw6zsHxZX4BTgI7FTl/qWWswDDgDeEENtRBobnvJO1lHIpyoz0P0KInSiD3TApZQ6wTt1I6y01+xrAIKVMRll2bVbTkFJuQRkYb0AZFH8qpdx6inrtwK1AL3Fmn4X6GAhVbf6EWo+GhoaGhoaGhoaGhsb/jEt98y2HlLLyVpgNPP+QUn6DMuCsgpTyOh9poer/Eni0mnLbUN61rZze83QKSylH+qpP/T0NmOajzO2V/v4M+Ez9bQVCKh2fCkytlHYU5d3oKnWrg/1q1955lpVSlqEMpDU0NDQ0NDQ0NDQ0NC4ILvWBsYaGhoaGhoaGhoaGxkWFvDhWfF9UXLIDY18zoBcSQohnUD4w7smPUkr/bzXqJ4QQbYCvKyVXSCm7+sqvoaGhoaGhoaGhoaFxIXDJDowvdNQB8AU7CPaFlHIn0O5/rYeGhoaGhoaGhoaGhkZNuNQ339LQ0NDQ0NDQ0NDQ0NC4xNFmjDU0NDQ0NDQ0NDQ0NC4iHBf8x5ouPrQZYw0NDQ0NDQ0NDQ0NDY1LGm1grKGhoaGhoaGhoaGhoXFJI5TP7WpoXPBoHVVDQ0NDQ0NDQ+N8c1F8B2lF7Zsv+Hvj3hk/XBS2dKLNGGtoaGhoaGhoaGhoaGhc0mibb2lcFLydOMLvMicenwPA/Ljb/Sp3SPo3ALxQ/w6/ygV44dhcbqx/g9/l/nxsIQAb6wz1q9zOJ38BYE3cML/KBbgyfd55kwuwPuFGv8rtmvozAJvqDvGrXIBOKfPZUm+w3+V2OLEAgHV+tvMVqo3Pl85pPXr5XW782pX8GO//a3p42lyA86bz+bKxNfuw3+UaYxr6XaYnL50Hn/z8efbJr9f3f+x76tgcfvZz3AO4Mf0bvqjjf31HnVRi9bbzYOd2xxaeN5/s73gK7pjqb507pcwHzp9PPp/xyd+ynXI1Lk20gbGGhoaGhoaGhoaGhsZFhLw4VnxfVGhLqTU0NDQ0NDQ0NDQ0NDQuabSBsYaGhoaGhoaGhoaGhsYljbaUWkNDQ0NDQ0NDQ0ND4yLC8b9W4P8h2oyxhoaGhoaGhoaGhoaGxiWNNjDW0NDQ0NDQ0NDQ0NDQuKTRllJraGhoaGhoaGhoaGhcRGi7UvsfbWCscdHS+8U7SerVDltZBYsmzCJz19Eqefq/eS+1L0tCCEHekXQWjZ+JtbTCp7w2r9xF7T7tsJdZ2DJ2BgU7q8pLuqcfje4bQGhSHH+0fABLbpHX8ch2Vb/DOfCFu2jSqy3WMgvzJ84kzYeeN7x5HwltFD1zjqQzf8IMLKUVNOjWgls/GU/+iawqZUa/cB8denWioqyCDya+x+FdVb8r+ujbY2nVrTWlhSUATJ84jaN7jjD4gaEMeeBGgkODkUif9gAw1atFo48mYIgKpXTnYQ4/Ng1ptQGQ+NJoInp3xFFWwZFx0ylV62/wzqNE9u2ENbvAJafTP9NxlFnIXbmV6P6dkXYHucs3c/Rl5fuUAYm1aD5jHMbIUIp3Hmb/o9Nd9QCEtmtEu9+nsO+Bd8n+7V9MCdEAXHH8O5AOTn66iKMvf11F/5rK9aTz4e/YPfhpSndWtWtAvVo0/ng8hshQSnYd4dAYxS6BjevQcOqjhLRpSNa8VYR3a4nQ6cj8drmrbMvFU7Gk55A88lXqvXSvy4ZHx73vsmF4z/Ykvngv6HVkf7uM9A+VbyBHXdudhPG3EtikLnuvm0TpjkOE92wPQLvkH7EXlGBNzyHl1S8p/nunq866L95HeO+OyLIKjo6fRplaT+LbY4jo0wlbTgF7+z7myh8/7laib+/n+rvjhg/ZN/ptSnYe8WnjZjPGKbbYeZgDqo3N/TuT+OStSIcD7A4OP/cFRRv2eZVtd2gehau3cnjUq1Xk1lTnOs+MJKJvZ8VOU16idMkywh+4F3R6Sn/7nZI533rJ1yfWI/LpJzE2bULRJ59R8u0PrmMhNw8j6PprQUpshw+TP+UNb71fvov4Pm2xlVnY+PhM8n34ikajrqGp6isWtHoAS26x61js5S1o99KdCKPe25ZdOxM+9lG/6Fy27E8AWq6ZQc63y8j46KdztrFnvzBE1sFekou0llWR6+TZKVNZvW4D5qhI5s+ZUW2+/zb9PXzygokzSffhk69/8z7iPXzyggkzsJZWUL9bC245Tz75qsFXA6A36KuU6/vCnTTq1Q5rWQW/T5xFhg+dB755L/FtkkAIco+k8/sEJd61HNKdbg9eB4CltNyrzGWv3EWcGvc2j53hsy83vKcfjdW+/JuPuBfVriE9f3/JK63rS3dSt7cSn9eOm0WOD32vmv4QMW0b4rDayNp2mL+f/BxpsxPRKJ4e795PdOsGJM9b68pf66GbyPy4aj+u88J9hPfqhKOsguMT36Ns12GM8TEkvvs4xtgopEOS880SKg6fpM5/7kXo9eR8txRptwNgiArDlqe06Vx8cu6v6whp2xhHmXKP0XLR2wijAWm1ceKV2RSt21njmBresz2NPp6APiQQa4633es+ezcRfTtjMIejCzBhScnkyNj3ziqOOPFnHKnzzEiibugBQNt935M56xfSpn5X5fzV2A9NvB3z0J6uvxOeGEHqm3POWW7ktd2JH3eb889OwKYqQjX+36Mtpda4KEnq1ZaoBnF8dtUElj71Gde8OtJnvpUvzeWrAc8wu//TFJ7Mof3Ifj7z1e7TjtCGcSy/fDzbJn5K2zfu8Zkvd8N+/r55CqU+borQCVo9e5tXUpNebTEnxfH+1RP4dfJnXPvKKJ9yl7w0hxkDn+bjAZMpSM2my91uPY9v3M+MQU8zY9DTrrQOvToSn5TAI1c/wIzJH3L/Kw/5lAvw1ZQvmDDocSYMepyje5SBzYkDxzm0M5lbmt7EN29VDShO6j1zFxmf/MrOHo9gKygh5rY+AET07kBAUgI7ezzM0Sc/pv5rD7jKZP+wggN3eN8kbbp8DGlfLSX+zn5s6T2BLVeP4+THC13Hk54dQerM39jUfQy2/BLibu/tLqzTkfTsCPJWbXclRXRrCcC6xFvZdfurJIweSHDTulX0r6ncqD7tXb8t6bkkvXZ/NXa5k7RPfmV7j0ex5RcTq9rFllfMsec+I23mAswDu7H/jlfY0XMs0YOvdJUtS05RbdiRwKR4dvV4iGNPfkTiaw+69Ep85QEO3PkSu3uNwTz4SgKbKG0r23+c5Ptep3j9Hq+8AHuufhhrdj6p731Pg2njXPWF9+pIQFI8e658kGNPfkjiFHdfyf3xT5LvfNFnGwtXbnH93v/gezR6w7ctGqg23qLauLZq4/w1O9nWewLb+07i4OMf0fgdpd7glomusttb3U5YtzaE9+zgJfNsdC5cs409fccAYEs5SeRTk8id+BRZI0YS1LcPhgb1vfLLwiIK35tOyXc/eKXrYmIIHnYj2aMfIPuue0CnJ6iPu9/E9W5LaMM4FnWfwOZJn9Hhdd/XdM7GA/x182uUVPIVxvBgOrw+irUj32Fpzyc9KtYRPn6s33SOeGoSAHt7P0rU4CsJbFLvnG0MkPmpct3a8k+eclAMMGTQNcyY+sop8/y3adyrLdFJcXxw9QR+O41PnjXwaWYOmEyhD588a9DTzPKjT14w8xdX2pw3vvLK37BXW6KS4ph59QQWT/6M/q+M9Cn3z5fm8vnAZ/h8wNMUpubQUdW54EQWc29+hc8HPM3f78935XfGvaWXj2fLxE9pV03cy9mwn7U3T6nSlwFX3MtYtcOVVLd3W8KT4vipxwT+fvIzLn/Nt76Hf/mbn6+axPw+kzEEmmh6e08AKvJLWP/c1+ya9Qf1B3Zy5Y+64SoCKvXjsF4dCUhKYO/VD3Bi8ofUVe0u7XZSX/mcfX0e4eCQScTcNYh6rz/C4btfZF/fRzDf1JuIft28ZJ2LTy7bf5yAOjGusgAHR77K7r6Pc+Tx92k4bSxQw5iq01H/1fs5+uTH7L1hMobwYC99C1dvJ+WVLyndfpDM2X9QsuvQWccRJ/6MI4VrtyOtysOHrK//IObOgX7xQxmz5oN0bzsVc0d/v8gt33+cw/e/XiVd49JCGxgDQoi/q0n/Uggx7L+tT00QQtwghHjqNHlGCiE+UH8PEUK0/O9o56XDKiFEp9PnPDMa9+vI7p+UJ8lpWw8REB5CSK3IKvksxe4bN0OgEaTv2dG4/h05/sMaAPK2JGMMDybAh7yCXccoPZHtU0aj0f1J/X2DV1qzazqy/SdFbsrWZALDgwn1IbfCU88AE7IaPZ10uaYrq35aCcCBrfsJCQ8hqlbUKctUV75hm0bV5gu7og25vyuXR/aPK4nq3xWAyP5dyJmnlC/ZcgB9RAhGtf7i9Xuw5RdVkRXRvRX24lIMkaEAWLMLXccir2hN1m//AJDxwyqiB3RxHUsYPZDs39d7zUBHdGvh+l2wbjfY7QQ3dw+4zlZudP/Ort+OcotXuzwJ79GGXFVu9o8riVLl2nIKKNmejDEmElteIRXHM5BWG7kL3LMe2d8sU3Tr14WceatcNjSEK3WFtGtCxdE0LB5lI/spdi9PTqHicKpLljMvgOVkFnkL1xDUtB66ACPCpCwIiujXhVz1XJduPYA+PASDx7my57tnMj0JbOa2Z/GWgxjCgzH66LsRV7QmW7VF5g+rMKu2cHjMTOmDA1zXXtQ1bjcgyy2UbNlP7D3Xecs8C52LVm8Du3Kz5CgoRFZYsKemgc1G2fIVBPS4wiu/Iz8f6779SJutiiyh1yMCAkCvQwQEYM/OcR1LGNCRYz8q13TulmRM4cEE+rBL/q5jlKZU9RWJQ7uT8sdGyk7meKUbWzTHnpLqF511MdHYMzIBkFYbeQvXENGvi1f+s+0XNaFTuzZEhIedsxx/4umTT25NJqAan2z5L/tkT3oMvsrr7ybXdGSXGu9SzzTeBRhdOp/cfJCKwlLl95ZkV54EH3HPV18+k7hX4eFHE/t3dM30Zm05hCkihCAfclNWuB9KZm07REi8GYDynEKytx8mMDqCijx3P8z7dQ0R13T1khFxTVePfrzf1Y9tmXmuGUJHSRm2rHxs2QVYTih+VTrslO465CXrXHyywRxO/p+bXWUBnIuxyvYfRxdoQpgMNYqpEb07UHE0jbyF67Bm52NTz6GTwtXbiOzbmZx5qyjZsh+h0511HHHizzjiKCp1xaeSzfuxZuT6xQ8FNa5HxdF019/lx9L8Ilexy8kq6Rcyjovg38XG/7uBsRCi6hqk0yCl7O6nuv/rS9OllAullDV5xDUE+K8PjP1NaFwURWnuG8ui9FxC43zfhAx4+34e2vwh5kYJbPliqc88QfFRlKXmuv4uT8slKP7Mb2oC46KIH9SZI7OXe6WHx5kpTHXrWZieS3ht33IHv3U/Ezd9REzjBDZ86dazbofGPLhoCnfMfsKVZo6LJjvV/fQ+Jz0Hc+1on3JvnziCqYvfZ9RzozGoQc5Z3hRoov3VHXyWM0SFYS8ocQ02rGnZGOOUOkxx0Vg82mVNy8EYZ/Ypx0lQw3gcVjutf3iey355kdB2yoDcYA7DVuiupyItB5N6g2SKMxMzqAtps73Pmyne3daAerGg12PJzPfW/xzlAlhSczBVapfB7G0XS1oOpjjvcvrQIGwFJW45Hn3VOUA0xpmxpGZ75THGmTHFm7GkeaSnu/WuTOW81rQcQru2onTXEaTFprY1ulI92VX09UVQiwbu9kSEUJGWS0Al+5zKxgDmgV1ov2YaLeZMJnmcMoviOWAWgSZM9Wq5+pWrXWeps5PAXldjO37C9bcjKwt9bMwZlXVkZ1P83Q/U+ul7as3/CVlSgmWje0VdUJyZUo++X1pDXxHaKA5TRAhX//QMfZe4Z1P1sTHYMzP9ojNSYjvoHgAp16d/bBx79yBF39BYEBffLURYJZ9clJ5LWDU++Ya37md8NT75/kVTuN2PPtmJL58cFhdF0RnqPOit+xmz6UOiGyew+cuq8a7trT1dvwMrxb2ytFwCaxj3EgZ15nCluBccF0WJh74labkEVxOfAYRBT+ObenBy5Q6vdFNoIBYPP+oZg5wY46Kxetjdmp6DsZLdTXVrEdC4LuUHjgMQ3rcL1vRchE5XSdbZ+2SdyYA1yzsGOWNi1LWXU7LrMPqQoBrF1KCm9bz08fVAzKlzzC19KVi55azjiCf+iiNGjzIxN/ehZMt+v/ghY1w0hpgI19+581b6PYZoXLpcVFFNCNFACLFPCDFbCLFDCDFPCBEshDgqhHheCLEWGC6EuE0IsVMIsUsI8YZa9iEhxJseskYKIaarv4vV/4UQ4gMhxB4hxO9ALY/8HYUQfwkhNgshlggh4tX0VUKIKUKIv4Cx1eg9XNVluxBitUf9C4QQi4UQ+4UQ//HIP0IIsUEIsU0IMdM52BdCDBBCbFHl/OkhxzkbfL0QYr0QYqsQYrkQonYlPboDNwBvqbIbCSG2eBxvIoTYfAr7dxZC/K3Wv0EIESaECBRCfKHae6sQopeaN0gI8Z16nr4Hgjzk9BNC/KO25UchRGg19d0vhNgkhNj0b/FB72O+Nhyo5on+4omzmNH5UXKTU2l+fTefeRBV5Z1mgsCLNi/fxe6XvwVHpUI+1fQteMGkWbzT5RGyk0/SStUzbddR3us+lhkDn2bDl0tOpa5PuXPf/IoxvR/miRvGExoZxtAHb/Iq37lvF/Zt2uu7Ub4rqbZdpzOYMOgRBj0HH/uAwy99TYtZ49Vqqq+n4cujOPLyHHB4P3d0FtEFB9Li04mUH07zGnCdq1zvIpXbdQZ9r1KW4FYNqpbxWZlv+dWb1juvMc5MaMfmHJ/80SnrOd3sV9bXiyj+x/1uWdILd/sud6o+AuQu2sDWK8eyb9SbJD55KwCW9DzX8cZzXsByMrvKeTgbnb1wOLCfrPTk/wzLi7BQAnt0J+vm28gcMgwRGEhQv76nUq1Guun0eqIuS2LtiLdZfZvHM83T2LJGOhuN6OvUObWss+wXu3soSzWlw4Y+5OK70fRl5ursvHDSLN7t8ghZlXzytO5jmeVnn+zEp0+uwbn6Y9IsPujyKDnJqbSoFO8SL2/BZbdc7SG2Oh90Zlz28l3s8hn3ataXL58ykvT1+8jYsL/mck5zPnXBgTSY8RS581YgbTZEoInajw4nf/E/Z3RNnLlP9q1rYNN61H36Lo49OaPmMfVMToYQRN/UE2m3k/vzXzXU2SXE6y9/xRFPsdLuoGTTPr/4IQRe70WHX9nOP3I1NLjIBsYqzYBZUsrLgELgYTW9XErZA1gNvAH0BtoBnYUQQ4B5wI0ecm4Bvq8ke6gqvw1wH9AdQAhhBKYDw6SUHYHPAc/dYiKllFdLKd+pRufngf5SyrYoA1MnXYA7VD2HCyE6CSFaqLpdIaVsB9iBO4QQscAnwE2qnOE+6lkLdJNStge+A57wPCil/BtYCEySUraTUh4CCoQQ7dQso4AvfTVACGFCsddYtf6+QBnwiCq7DXAbMFsIEQg8BJSq5+lVoKMqJwZ4FugrpeyAsrnBeF91SilnSSk7SSk7dQttQru7+nLXole5a9GrFGfmEeYxexUWZ6Y4I9+XGEWWQ7Lv139pMqhzlWO9lk+hPD2PoAT3U9PAeDPlHjfwpyOybRKdZ46h38ZprrSxa9+lKCOf8AS3nuFxZooyT63nrl//peVAZVlQRXEZFnWzsMh6ynOad5dOJzcjl5iEWFe56Lho8jJzq8jLy1TaYLPYKC4oZvD9Q3nnj/dc5XtcfyVrF672qYsttxB9RAjoFTdhjI/BmqHUYUnLcW2ApRyLxpqh1FXr7oE0/fo5AhvEecmrSM1BABXpuRRvTUY6JMbocKw5hRjC3fUExEe7Bk9hbRvSfOY4Om/8iNghV9Bsxjg6b/iQCvV4y88mkvXzGoTJQEW6d/vPRa4TU4K7XdXZxRQfjSXDu257URmGiBDX3yGXuZerN/xwAmFXXEZgwwRMCe4ZQVN8NNaMXMW28R7pcdFY06ueW8ArrzEumloPDCF3wWosx9I98mRXqsd9HisTc/cgmi9+l8ZzXvCqM7R9YwLizVgq6WE7hY09Kfx3L4ENamMwh3nNihwc9jRCL7CkeL+7WBOdPTEP66XU9/Es9LVczzXRxcZ6LYc+FQGdaGwCswAAIABJREFUOmJPS8eRXwB2O+Wr1xB0w/UAXLNsCmUZ+QR79P3geDPl6dVf05UpTcslfeV27GUVXhty2TOz/KZzxfqN6OskuI4b1b7lydnY2JZd4HqI4SgvQhgCzki/C4X7/5hSxSeHnYFP3vPrv7RQfbKluMy1geO5+uQVPy6nSbumXscr++RRf7xKcUYeYZV0Lj6Nznt//ZdmA93xLrZ5PQa+cS/7flsPQO/lUyirFPeCahj3otom0WXmGPpvnEbdIcrCu2H/TKU0PY8QD31D4s2UVhOf240bSmB0GBtemFvlmKWoDJOHHzX66KPWtByMHnY3xkVjddrdoKfBjKfIm/8XBYv/xhgfQ0D9eEz1apPw5F1EDVEeErRYPBVDbCTWtJwa+eTYuwfScsm7tFzyLg6LFWOs93JxKaHJZ09xZOw0Ko6l1zimlh1I8dJHGKouStQFBRDWvTVHHp16Rjr7wnNFkz/iiBNrWg4h7ZX+fWTMO37zQ5XPU0jHZn6Rq6EBF+fA+ISUcp36ew7QQ/3tHOR2BlZJKbOklDZgLnCVlDILOCyE6CaEiEYZAK/Dm6uAb6WUdillKrBCTW8GtAaWCSG2oQzsPHf6qTzArsw64EshxH2A51LvZVLKHCllGfCz2pY+KIPIjWpdfYCGQDdgtZTyCICU0tcVXhdYIoTYCUwCWp1GL4BPgVHqrPQtwDfV5GsGpEkpN6r1F6r27QF8rabtA44BTVFsOUdN3wE410h1Q1nKvU5t392A9w4z1bDtq+V8NfAZvhr4DMlLNtPqJuXUx7dvREVRKSU+bhQi67snzRv1bU9ucmqVPCv7Pk3a4k0k3qxskBTVoTG2ojIqTnHjUZllXR5naeexLO3sXjQwrcc49i3dRNubFLl12zemoqjM5w2N2UPPZn07kH1I0TM01r1cKHW78oR0XL8xbFi6np43KYOApu2bUVpU6rrh8sTzHTcBLP76DyYMepwNS9fT5+a+tOzWmtxTBIuiv3dhvla54YkZ3ou8pco71PlLNxKtDkJCOjTFXliKVa0/c/YiDtz5MuUe7wABlOw5Bnod1sx8ghrGozMasOYo7xnn/72b2OsuB6D2zT3JWbIRgI1dHmFj54fZ2PlhsuavY/+D77KxyyPkLFb0KD2YQuHG/diLSrH6sOvZygXQBZq82uVJ4bpdmFW5McN7kafKdWJJz8VgDiegXi2E0YA+wr0o4vAj71C0bgcn/vMZ0cN6um1YVII1M4+S7QcJTIrHpJY1D+5B/jLvd9ddNlXzAjSa/RyOkgqyvvzdK0/Bsg2Y1b4S3F6px+ajTQDZs/9g34BxJN/1EvlL3Lt0WzLysFVj44K/dxOj2qLWzT3JVW3h+WAkpE0SwmjAlltE0Tb3El9TYm1COjQj/aN5Z62zk/Ce7an9kDL7Zt2xA329Oujj48BgIKhvbyrW+dxKogr2jEyMrVpCgDLoM3XsQPnKVQAsu+ZpTi7aRP3hyjVt7tAYa1EZ5TXwFalLNhPTtRlCr0MfZHKlW/ft85vO+vg4dIHKb2E0EHXDlRRU6kNnY2ODhz/RmUKQdssZ6XehMGvQ0+z38Ml1TuGTozx8ctO+HchRfXKIH31y137dOL7/mOvv4LBgWnZrzYal611pXwx6hoNLN9NajXcJZxjvGvdt79I5PCGaG2c+zm/jZrD2XWVn4hU+4l5N+/KSLo+zpPNYlnQeS8p8pa/Ou3w8x5dspvEwRd/YDo2wFJZS5kNuk9t6UqdnG/565EOf05ml6XkEmN3vqEddfyWFy9Z75Slc7tmPm2EvKnX148Q3x1CRnELWpwso3X6QgKQEHKXl7Ol2D9bUbJKHKduz7B0wHltWPvlLN9TIJ2fNXsSe/uPY038cttxCIvt0dJUFaPjuo6S89jXFm9y78dckphas3EKAs16DvsrmW+E92xNQPw5LajaOcss5xREn/ogjTvSRoQQ0VFeu2B1+80O2gmICGsS7/hYBJr/IvRj5X78//P/xHeOL8XNNlb2n82/niyin+qjX98DNwD7gF+l7XYWvNAHsllJeXo3ckmrSFYFSPiiE6ApcC2zzmKH11RYBzJZSTvZSQIgbqtHNk+nAVCnlQiFET+CF0+QH+An4D8pDgM1SyuqmKEQ19Z/K3tXlXyalvM3HsTPm8IptJPVqy71r3sFaZmHxxFmuYzd+OZElT35KSWYBA999AFNoEEJA5p7jLH/mS5/yMpZvo3afdlzz77vYyirY+vhM17Fuc59g2/hZlGfk03B0f5o8ch0BtSLpteJ1Mv7cxrYJn1Sr58EV22jSqx2PrZ7q+jSIkzu+nMTCJz6hOKuAIVMfJEDVM33vcX5/5gsAWg7qQqcRfXHY7NjKra6ym1dsokOvjny0eqb6aZD3Xcee+fJ5PnriA/Iyc3l82gTCzeEIITiy5wgzn/7IVf76ewdjMBq490Xv3YabfPUsRyd9iDUjj5RXv6LhRxOo88TtlO4+Qrb62aGCPzcT0bsjbdZ9rHxaYvx0V/mGH44n7PJWGMzhrrRO/36Ao9xCye6jdFg1FWmxUZGRh6l2FJaMPI6+/DXNZ46j/lO3UrzrKOnf/FmtTQHs6iYk8SP7E3dXPypSsojq0568P7fSau7THBz/8VnJzVvu3ok5oH5t9CGBxN7Wh6xv/6TZ189weOJHWDPyOPHq1zT+eDz1nridkl1HyFLtYoyNpPWit9CHBYFOR9t1H1KRmk3WN8sJUZdTR1yjzOIUrFBs2HrtDBzlFRwdr55Du4Pjz31C07n/AZ2enO+XU35AeV82ckBXEl++D4M5giazn6N09xGOP/cJTb56jqDm9bFm5dPg/fEYosLI/Pw3MmfOp3DFZiJ6d6LV2hk4yio4NsF9rhp8MIGwbq0xmMNpveEz0t75lpzvl1Pn6bsJbpXktkVCNAcfdZdrMfdpDnnYuNnMcSQ+dSslu46Sodo4+rpu1Bp+NQ6rDUe5hf0PvOtqn5OWKz8k9+e/KN1ygJgRAwDInrP4rHSu+/ID6ExGAGI+nYnt2HHMU98EnY6y3xdhO3KU4MHKzG/pgl/RmaOI+XQmIiQYHJKQ4cPIGjES6569lK/8i9jPZyHtdqwHDlK68Dciximf9Uj/cxvxfdox8J+p2MssbBznvqZ7zJnEpgmfUJ6RT+PR/Wn28HUE1oqg35+vk/bnNjZP/JSig6mkr9xBvxWvK5+ycnVqB4VT3/ebzvmvvYn59VdpufIDcr7/k/IDJ87Zxp79QhgDsRf73pDJyaT/vM7GrTvIzy+kz5ARPDz6Tm66vv8py5xvDq7YRuNe7XhU9ckLPXzybV9O4lcPn+yMHRmVfHLH8+CTAbr278b21VupKPP+pOChFdto2KstD6xW4t0fHvFu+JcTWfTEpxRnFXDdVI94t/c4S9R4d8XYoQRFhdLv5ZFectPVuNfv33exl1Ww2SPudZ/7BFvUuNdodH+aqnGvjxr3tpwi7qX8uY26vdty07p3sJdZWDPere81X01k7aRPKcvIp/vroyhOyebahS8AcOyPjWx/bz5BsRFcv+hljKFBCJ37FiP/97WUHzxB9B1KP86Zu5jCFZsI69WRFqtnqp9rUuwe0qkF5pt6U7b3KM3+eA+A3Hl/0vCrFxB6Hbk/LKf8oOJXo4f3JmPWgnP2ydLhoP3B76lQZ1oDGsST8PjNJE0dgyU1m33Dn69ZTLU7OP7sJ7Re/i66wACkx91W7Ij+1H5wCEIIglom0eHwjzhKyjlwxws10tkZR5z4M47UffE+7EUl6KIjaLvvO8p2H/GLH0p4YgTo3cbInrPYL3IjBnSj3kv3ObP9DmwD/rcOS+O/jriY1twLIRoAR4DuUsp/hBCfoAxyxwCdpJTZ6ru//6LMuuYBS4DpUsoFQogoYDPKrOaTUsoNqtxiKWWoEOJG4AFgEMr7xXtQllQvVH/fqdZrBJpKKXcLIVYBE6WU1X7vTAjRSF22jBBiK8qS5XbAFJSZ6DJgPXAPUAosQFlKnSmEMANhavoWlNnvI0IIs5QyVwgxUm37o6rse6WUm4UQXwBJUsqelfJMB7ZIKb/w0G86cBMwWkq5qJo2mFRb3yKl3CiECFP1fgxoJaUcLYRoCixDmTF+BGgppbxXCNEaxcF0U22/GegtpUwWQgQDdaWUB6qzH8DbiSP83lEnHlc+UzQ/7na/yh2Srky6v1D/Dr/KBXjh2FxurH/D6TPWkJ+PKZ9g2VhnqF/ldj75CwBr4vy/ufuV6fPOm1yA9Qk3niZnzeiaqszUbKo7xK9yATqlzGdLvcF+l9vhxAIA1vnZzleoNj5fOqf16OV3ufFrV/JjvP+v6eFpyhLS86Xz+bKxNbvqN3rPFWNM1e/A+5OXzoNPfv48++TX64/wu+ynjs3hZz/HPYAb07/hizr+13fUSSVWbzsPdm53bOF588n+jqfgjqn+1rlTivIZr/PlL85nfPK3bFXuqSZ9Lhj+qH3rBT+IG5Tx3UVhSycX41LqvcDdQogdgBn42POglDINmAysBLajDAIXqMfyUAa49Z2D4kr8AhwEdqpy/1LLWYBhwBtCiO0og7ya7GT9lro51S6Ud6Cd3yhYi7IMeRvwk5Ryk5RyD8pS7aVqG5cB8epS8PuBn1UdfC3ffgH4UQixBqjuUf53wCR1oyzni49zUWZ3fW/ZjMsGtwDT1fqXAYHAR4BeXb79PTBSSlmBYr9QtQ1PABtUOVnASOBb9di/QPPq6tXQ0NDQ0NDQ0NDQ8EYiLvh/FxsX41Jqh5TywUppDTz/kFJ+QzXvykopr/ORFqr+L4FHqym3DeW92crpPU+nsJSyytSTuhtkppSySn1Syu/xMfBVZ3MXVUr7EnXDLPUBwAIf5TzzrKPq55p6AJ9LKe2nacdGlFnfyoz0kbcMuLUaOStQ3gXX0NDQ0NDQ0NDQ0ND4n3MxDow1/IgQ4hegEcou3hoaGhoaGhoaGhoaGpccF9XAWEp5FOWd3AsSIcQzVP2M0o9Sylcr5/Wcxf1fIqWs8hKMOlhOqpT8pJRySeW8GhoaGhoaGhoaGhr/XRwX30rlC56LamB8oaMOgKsMgi82fA2WNTQ0NDQ0NDQ0NDQ0/r9yMW6+paGhoaGhoaGhoaGhoaHhN7QZYw0NDQ0NDQ0NDQ0NjYsIx0W46/OFjjZjrKGhoaGhoaGhoaGhoXFJI5QvFGloXPBoHVVDQ0NDQ+P/2Lvv+CiK/oHjn7mW3nuogSBVaQEBUXoRVMQKivIIKiK9CALyPNiwowhSbSAWigUFUZAiiIogvYXe0nsvV+b3xx53uRQgmPwUmffrxYvc7sx3Z2dnZ29vZ3cVRalu18Sl2NXhD/3jvxv3S/zsmqjLi9RQakVRFEVRFEVRlGvIP/6s+BqkhlIriqIoiqIoiqIo1zV1YqwoiqIoiqIoiqJc19SJsaIoiqIoiqIoinJdU/cYK4qiKIqiKIqiXENsf3cB/oXUFWNFURRFURRFURTluqZOjBVFURRFURRFUZTrmhpKrSiKoiiKoiiKcg2xiWvqFcHXBHXFWFEURVEURVEURbmuqRNjRVEURVEURVEU5bqmToyVKiGEGCuE8Czx+XshhL/939N/Z9kURVEURVEU5d9EXgP/rjXqxFipKmMBx4mxlLKPlDIT8AfUibGiKIqiKIqiKP9Y6sT4OiGEmCaEiBVC/CSE+FwIMVEIsUUIEWOfHyyEOGP/u64QYpsQYrf9Xwf79M72PKuEEEeFEJ8KzWggEtgshNhsT3tGCBEMvArUF0LsFUK8IYT4RAjRr0S5PhVC3PX/XB2KoiiKoiiKoigO6qnU1wEhRGtgANASbZvvBv68RJZkoIeUslAI0QD4HIixz2sJNAXige3ALVLKd4UQ44EuUsrUUrGeBZpJKVvYy9IJGAesFkL4AR2AwVWwmoqiKIqiKIpyXbD93QX4F1JXjK8PtwJfSynzpZTZwLeXSW8EFgshDgArgSYl5v0hpbwgpbQBe4G6lSmIlPJnIFoIEQoMBL6UUlrKSyuEeFIIsUsIsWvRokWVWYyiKIqiKIqiKMoVU1eMrx/l3QNvwfnjiHuJ6eOAJKC5fX5hiXlFJf62cnVt6BPgYbSr2EMqSiSlXARcPCO+Fu/hVxRFURRFURTlGqCuGF8ftgL9hRAeQggf4E779DNAa/vf95VI7wck2K8KPwLor2AZOYDPFU7/GO1hXUgpD11BbEVRFEVRFEVR7Gzin//vWqNOjK8DUsrdwHK0oc9fAtvss94EhgshfgWCS2SZBwwWQvwO3ADkXcFiFgHrLj58q8Sy04DtQoiDQog37NOSgCPAR1e/VoqiKIqiKIqiKFVDSKlGqF5vhBAzgFwp5Zt/0/I9gQNAKyll1hVmUw1VURRFURRFqW7XxLXOzyMf/sd/Nx4Y/+k1UZcXqXuMlf9XQojuwIfArEqcFCuKoiiKoiiKYme7Ns7frynqxPg6JKWc8Tcu+yeg9t+1fEVRFEVRFEVRlNLUPcaKoiiKoiiKoijKdU2dGCuKoiiKoiiKoijXNTWUWlEURVEURVEU5Rryj3/y1jVIXTFWFEVRFEVRFEVRrmvqxFhRFEVRFEVRFEW5rqmh1IqiKIqiKIqiKNcQm3pbU5VTV4wVRVEURVEURVGU65q6YqxcEwp3flnlMd3b3AtA3vQHqjSu14srADAnHKnSuADGiMYkd+tU5XFDN/4MwM4a/as0bpu4rwGIa9+1SuMC1PhtU7XFBTjdvEeVxo3atwGo+joGrZ731O5X5XFbnlsNUOVt7mJ7O1y/b5XGBWhyci1nWlTttgOou3cDea8MrvK4XlOWAFRbmaurvb1Q5+Eqj/vfs59WecySzKmnqjymMbhetfbJRQc3VHlst2Y9yHtpUJXH9XpuGQXLplV5XI9BLwOwt85dVR67xdlvq20f2VXz7iqPG3PhG6D6jtXV1SdXV1yovrpQrk/qxFhRFEVRFEVRFOUaYvu7C/AvpIZSK4qiKIqiKIqiKNc1dWKsKIqiKIqiKIqiXNfUUGpFURRFURRFUZRriPy7C/AvpK4YK4qiKIqiKIqiKNc1dWKsKIqiKIqiKIqiXNfUUGpFURRFURRFUZRriE383SX491Enxso1Y/u+Y7z2yRpsNhv9O7dh6F2u747MyS9k6vwVJKZlYrHaGNznVu7u1JrEtEymLVhJWlYuQgju69KGh3vf4sinj26Oqe9jIHRY/tyIedvqcpevq1Ef9ydfpmjF21gP7QDAY/xcKC5E2mxgs1K4YIpLnl927ObVue9jtdq4t28PHn/4Xpf5WTm5TH9tDufjE3EzmXhx0kga1KvD6XNxTHz+DUe6CwlJjHxsIENGNwbA1KYt3iNGgU5H4fdryf/iM5e4bt264zXgIQBkQQE578zCcuokPhMn4961GwiBNTWFgq+/pOAr13dEm2qFUn/eBAwB3uQfOMWp0bORZgsAtV8Yil/X1tgKijg9bg75B7X3gvp2bkntF4YidDpSPv+JxPe+cokZsmQR+uBAdN7eWJNTKD4Si6FObcd8Y3Q90qf8D59BAzA2bED2wg/J/Ux7H7Shdi0CXpzuSGuoEUH24o+d69quDX5jRyL0OvK+/Z7cTz53WbahTi0Cpk2qdFyPDjEETn4aodOR8/U6sj5c7hLXWLcWwS9MxK1xNOlzPiJ76SoAgp+fgFfvLlodJ6eS/dk3ZH/m+l7EqqzjqHfHAND8+Cosmdmcn/Qe2Zv/dJYzMpgm2xZiy8nHnJTO2QmzKbDHrP3GKHy7xWBJy+Joj9HOdW9cl1ozhzvL2/FWvB9/stLtDcBn4mTc2rXHlplB+uOPueSL3rSYjOXrSVu4ktLC/jsMn84x2AqKiJ/0NoWHtHjRP3+ILa8ArDak1crpu8dqZWgURcSLIwAInf0COat/JHD0UNDpyP16HVkfld1+Qc9r2y9jrnP7CZOR8A9nIYxGMOjJ/2kbmfOXOvLp692IqfvDoNNh2fsz5t/Xlik7gC4iCvdH/0vRN+9hjd0FgCGmB8YWnQGBed8WLDvXu+Tx6BBD4KSn/1KZ9WEhIMCalFpuueDq2p+2UjqarHvDJVb/d0fQuFcMEojfd5LPh7xFcW6BS5o7X3+CiBujEEKQdjqR1RMWYM4vok67xjy4eDyZ51MqLOv/p+dmzmLr9j8IDPDnm2ULKpX3avtkXUgIvs9OQxcQCNJGwdrvyvTJv+w5zGsfrsJms3FPtw4Mvaeny/ycvAKmzF5CYmoGVquVwf26cXfX9pyOS2LSrA8d6S4kpfH0gL483kx7Z7a+3k2Yej2iHfv2bsH863flrpsuoh7uj82g6Ks5WI/uBMDQtjfGlp1BSmwpFyj6dpEj/fYTibz+415sUtK/ZRRDbmlUJubOM8m8sX4fFqskwNPEB4M7U2SxMmTJFswWGxabpHvjGowc6HwXcOjwe0me/2WZWDVmPIFvF62vODfxHQoOnsIYEUztt8diDAnAEOQP0oY5KYNzE98Bm6Tmy0+jczMC4NWiAea0rErvE+Gj76PGuAdACLJ/2c/xQS8CEDn+QQCa/Pg2xvBApMWKJT2bM+PeJf/gKUyRwTTd+h62vEKsOfmkfr7B0Z/r/b2pP28ins2j0ZmMFJ1L4vSYd7Bk5tJsyxzHOtd59SkS3vvKpczCww23WmEc6jbmqo/VjY58gzUjm4Sp75K7ZZdjuiEihAab38eam48lKe2K++QasydpcQ98SeriVaS+63p8hsr19WH/HYZvj/boA3yc7dPbA1uJPudq+rebfl+INbcAbGVegLQcaGj/2x/IBFqUWQnlX0MNpVauCVabjZlLvmXepP/w9etj+eH3fZyMS3JJs3zD79SrEcrKmaP5YNrjvPXZ95gtFvQ6HRMf6sM3r49j2YzhfPHT7y55TXcOpXDpTArmjEN/0y2IkBplCyAEpp4PYz2xt8ysgg+fp3DepDInxVarlZdmL2T+a//l2yVz+H7TNk6eOe+SZvGyVTSKjuLrD2czc8oYXp37PgBRtWvw5Qfv8OUH77Bi0Vu4u7nR7dZ2WiadDp/RY8mcMon0IYNx69oNfZ06rstOSCBj3GjSnxhC3rKl+IyfiKntzejDw8kYM4KM8WOQOTl49OtfJm+taY+StPg7DnQcgSUrj+CB3QDw69oKt6hIDnR8mjOT51PnlWGO8tR5+UmOD3qRg11GE3R3R9wb1HSJmfLYUwijidyvVpM08DGMdeuQ8b+XSRn8JBkvvII1IZHiA4fIfHuu48T1Isu586QMflL799hTyMIiCn/+xbFs/wljSBv/LEkDH8OzR1cMdV3Xx5adU/m4QNDUUSQ9PZUL/R/Hq3cXjPVqu+S3ZueQ9tp7ZC1Z5Zjm0bEthsgwEgaPJXHoRGzZOfgOuKtM3iqrY50O/24xAOxvMgBrWjbFF5JdllV3zgSsGTkkzfuSc8++R62XnSe8aSs3cvLR5ymt1usjiX/VeTLoO3FypdvbRYU/riNzyjPOxDrnYedEr+H43XkbpuhaLvG8O8fgVjeSE12fIGHaHCJeGOEy/+zDUzh15yjHFzCAyFdGk/zGxwDkb/6V4BkTSBoxlbh7Kth+WTmkv/4eWUtXuUyXxWYSn3iG+AefIv7Bp/DoEIPbjdoPUlo/8CiFK96iYNEU9E3aIYIiy9QfQmDq/ADW0weck4JrYGzRmYKPn6fgg+cw1G+BCAhzqZfAKaP+Upkz5nxI0aFYLOfiyP7sm7Llsqt0+7MLe/wOCo9fcHyO7tKcBl1a8Omjr7F0wMv4RgTRYVjfMsv78YVlLLp9Kgt7TyE7PpW2g50ndud2xrKoz1QW9ZlaYXn/v9zdpwcLZr1U+YxX2SdrM6zkLniP9CGPkjFyeJk+2Wq1MXPxCuZPe5pv3nmOdb/8ycnzCS6xv/hhK/VrhbNq1hQ+eGEMby75GrPZQlSNMFa+NYWVb03hi9cn4+5mpFvb5lomITDdPpjCz1+nYMEk9E3bIYIraMvdHsR6ar9zkk8AxrY9KfhgOgWLpoDQYWiqHZ+sNskrP+zhvYc68tXwXvxw8DwnU7JdQmYXFvPKuj3MfvAWvhrekzfu0/Ka9DoWP9KJFcN6sPzJ7vx+OhnZytmeAu66DbcGrn2FT5fWuEVFcqTTMM5PeY+aL2n9m7RaiX/pQ+Je+pD8gyewZOaSOG8lNV8aTsSU/5A4+3Ni+2j9R81pj1Z+nzAYqDH+QY4NfJ49TR7Bt31T/LrHuJQt7rVl5O8/wf7WQzg7eR61X3kKgFozhoLVRspn6znUZRSB/W51HDMjRtxLcWIaebtjiX9nOXkHTzryFZ1JdMQ+++wClzLrfb0whvhfusyXOI5cdPSm+7CmZ1F8wfX7Vc13JmHNyCZtwcpK9cl6Hy8AEl9aRODDff9SX38xrSU1g6SZHzjSRAy/2yXP1fZvsfdP51DP8ZTyINqJcAvgS+Cr0gmUfxd1Yvw3EUKMFkIcEUJ8+hdiRAohVl0+5d9LCBEjhHi3gnlnhBDBl4tx8OQFaoUFUTM0EKPBQO92N7HlzyOlYkF+QRFSSvILi/Hz8kCv0xES4EvjKO1k18vDjXqRoSSnOw/UtrREZEYyWK1YD/yKoXGbMss3tLsdy6EdyNzsMvMqcuDocWrXiKBWZDhGo5Hbu3Zk0/YdLmlOnj1Pu1Y3AVCvTk3iEpNJTc90SfP77v3UqhFOZHioVpZGjbHExWFLSACLhaLNm3Dr0NElj+XwIWRuLgDmw4fQhYTgdktHCtauwXL8OJYjhxGenljj49EFh7jk9bnlRtLX/gpA6srNBPS6GQD/Xm1JW7UZgLzdx9D7eWEMDcCrZQOKziRQdC4JabaQvvoXAnq1dYlpatIITEbyvvwWLBbyf9qE+20dAPDs0ZWCDZuwZWRiPhKLtFgrrFO3mFZY4uKxJiY54louxGGNTygT96KriQtgPh+PJS4RLBbyftiCZ+dScdMzKT50DGltT1bmAAAgAElEQVSxOKZ5dmlPzpfrKD56gqIDRxBenpgvJKAPdW3iVVXHXi0bYMnMAUCaLWR8tw2/ns669+t5MzovD3J3aftK/p5j6H29MIQGaMv44zDWzNwy9eFerwa5Ow45JxgMlW5vjno8sB9bdo4zVKPGzoxmC1lrtuLTvZ1r/XRvR+bXmwAo2BuLztcLQ0hAmXKWZIqqSf4fBwGwZmYjDAbn9vuxnO2XoW0/Smy/i2RBIQDCYACDASm1Z3/qIuthy0hCZqaAzYr1yA4MN7Qqk98Q0wNL7C5knrO/0AVHYo07CZZikDas549iuKG1Y75bs4ZYSra5qyizZ+f25P2wGQwGik+cBsAYWrbeKtv+AIwRQfh3a03K5z854jTs0Rq90cDZHUeJ23MCKSVN72hHaSWvIBvcTI76/KeJaXEjfr4+l09YytX2yQC29HQsx48D2pVk69mzLn3ywRNnqB0eTM3wYIxGA707tmLzzv0usYWAPMexrwg/b0/0etevdzsOxFIrLITI0EAAdJH1saWXaMuHfndpj451a9MTy5GdLm1ZC6AHgwmEDowmZG6GVt74dGoFeFMzwBujXkevprXYEhvvknXdwfN0bVSDCD9PAAK93O3rIfA0aQMZLTYbUQ0bU5Tp/KEv47tt+PW42SWWX4+bSf9Sa7P5e2Id/ZslOYOCg6e0+Ss2UnTiAtb0HPS+XgijHr23pyOGOSm90vtE8ANdsObkk/P7IWz5heT8fpiwx/q4lM2/Z1vSVm1x5DX4ehH0QFdsRcWYUzKxZuY6+nP/njc78gi9nrRVW0hbuRnvFjdg8PXCEORXZttcLLPO0x1DaACy2HLJMl/qOOKsjLJ9sk+Pdggvd/L/PAxUok+uX5ui2DMA5G79ExB/qa+/mNYUVZOMz753TA/o077ceoEr79+ugAAeAMpe8lb+VdSJcTUSmorq+Gmgj5Ty4SuMZSj9WUoZL6W876+Ws7JKl+VypJS7pJSjL5+yYskZWYQHOg8MoYF+JGW4HqgH9GjPqfhkuo98lfumvMukR+5Ap3Ot/riUDI6ejefG+s5fLWVWmsvfwifQJY/wCcDQuG2ZYY8XuQ+ehvtTr2KI6eZa5pR0wkOcJ0RhIUEkp6S7pGlYvy4/bfsdgANHjpGQmEJSiusQyHWbfqFP11sdn/XBwdhSnF8WbCkp6IIr/m3B/fa+FP+xA13pfFlZGOpHYzly2DHNEOCDNSsPrNpwInNCKsbwIABM4UEUxzvrypyQhjE8EFN4IMXxzjIXJ6Q58lxkatNa+9J3IQ4Aa3IqevsXQ49uXcjfsKnC8pfk0aMLBSXS6kKCsSY716lk3MooHRfAmugc3mlNTsUQdtnfbzCEBmNJKlHHmdmYGtan6MBRZ5oqrGNTeCDWnHwAGv04G59OrTDVDgdA5+FG2PB7sCSnY83Jc8ZMTC2zfUoriD2HXw/nCbYwGp3rdIXtrSL6UnktiakYw1zLYwgLwhyf4pLGcLHMUlL74xeJWj0b/wG9HWmKjp/F2/6ly7PrLS5ltiSllvlx4pJ0OiKXL6DWppUU/r6b4oPa9hPeAchs5z4sc9IRPq5frIR3AIYbWmPZ49qebCkX0NduCB5eYDChr98c4evsa/ShwVhKtLmrKbNX7y4ETRvjUmZjuGt/djXtD6D280M4/9ISl6GGPuGBpJ9N5IYe2gmVtNnwCS//i+ZdbzzJ+F3zCI6O5I+PnX1pzVbRPLluJg8tmXTl6/oPc7V9cmm6sHAM0Q1c+uSk9CzCgp11GhYYQHJalku+gbd34vSFRLo9Po17x89k8pD7yhz7ftj+J7d3dJ74Cp8raMs+ARgaxmDZvdFluszJwPzb93iOno3n2LlQlI/1lPajVHJ2AeG+Hs7y+nqQnOM6tP5sWg7ZhWaGLt3CwMU/8d2+s455VpvkgUUb6PrWd7RrEo2X1Zm3ZFu9yBju2leYE9Nc+hNjeBDSYsGjaT3y98ZiTkwjden3RE59jCa/aVcdE+Z9U+l9wr1+JJZ05w9+ReeTMIa51l9gv1sJ7H8bej/tqmlxUjphT9xF1qbdjn4boDgxDVOEtp8Zgv3R+3lRHJ+KOTkDQ5Cf1t+H+GOq7Rxh4tettaPMNSYNJPnDtRiCfC9Z5ksdRy6qt3Yu3re1xlRLO44IDzeCnrxPO47kOst8JX2yJSnVcTXa9/aO6Lw9/lJffzFtyb4ewBTp3Neutn9DSm74/H80WfcmFbgVSAKOV5Tg72C7Bv5da9SJcRUTQtS1XwmeB+wGpgshdgoh9gshnrenWQDUA74VQowTQngJIT60p9sjhOhnT/cfIcRKIcR3wPpyPtcVQhwskfYrIcQPQojjQojXS5RpqBDimBBiixBisRBi7iXK/7EQYoEQYps9zx0VlGW5EKJPqXz3VhCzsxBijf3vICHEevt6LkT7Fe6yyrvAUDrjrweO0ahOJD/NfZYVL4/ilaXfkZtf6JifX1jEhNmf8sygvnh7ul9qaS6fTH3+Q/H6T8stROHi6RTOf5bCT2ZiuLkXujrOq2GynDfMiVKFfvyhe8nOyeXeoWP59Ku1NGpQD71e75hvNpvZsv0Pena+pWSUyxXZwdiiJR639yV3sWtVC3cPDPXqkb9yOTLfebArU0Bwrnd5W0rKS+exMzVvhjUuoUwaY5NGyKJCLKfOlL8CJRkMuHfsQMHGn6+svFeqvLjluLKrXCXq2MMdU4MospauQuZVUx0LQYF9aOvR3mOxZufhFaO1wfDxA0n+4FuktZxyX2Zdzj3zLsGDS1z9KH3f1RW1t4pcwS5f7vpq/5154BlO9xvDuSH/JXBQXzzbNAUgfvI7BA7Shl0KN5N2379L/kq0C5uN+Aef4kKvgZiaNcRYv+4lylWqrXd/iOLNK8pMl2kJmH9bi/uASbg/OBFb0jnXev2rbdlmo3DPQVLGz3Atc+kYV9H+/LrHYEnNIv/AKZdZQsD2ed/S5tEePL7mJXR6PdYKRmZ8+8wi3m47gpQTcTS9U/tSm3DwDLM7jGHR7VP54+Mfr3xd/3Gutk8uEcHdA78ZL5A7b45rn1xOGyi9CbfvPULDqJpsfP9lVr45hZnvryQ3v8QJpdnClp0H6NmhZcVBymHqMYjiTV+ULYO7J4aGrcifO4782aPA6Ia+2S0VrnbpRVltkiMJGcwd0JF5D9/Kol+OcDZNO8nU6wQrnuzBj2P7cj4jn+yCYtfMZdpzOQsskUYY9ERMHETcC+877kP1v70DcS++z+H2QwGo/eKQimNUqk/W/kte+gMAOX8cxpKRQ63p2rMV3GqHk/b1VmSx+VJFLje2JT2L/W2fcHyu+/pw0Ak8mtbFvW4E2T/vcVb+VRxHLjp1xyisOXl4tG4CQOjYQaR/9A3YyjuOaP9V1Cenf7oWN/vQaZ2XB9JazmlSJfp6vb82mqNkXw847h+uON5ltiVw5O4pHO49kWP2+8SB20qlHIi6WnxdUA/fqh4NgceAb4D7gLZou+S3QojbpJRPCSF6A12klKlCiJnAJinlECGEP/CHEOLieLX2wE1SynQhxH9Kfa5barktgJZAERArhJgDWIHpQCsgB9gE7LtM+esCnYD6wGYhRHQ5ZemPdu/F90IIE9ANGF5esFL+B/wipXxBCNEXeLKihEKIJy/On/bkABJL/DqbnJ5FaICvS/rVP+9myJ23IYSgdngQNUICOJ2Qwo31a2G2WBk/+zP6dGhB9zbNXJfjF+Tyt8zJcJmvq1Eftwe0BxwJT18MN7SkyGbDemSnM21eNtbDO9HVjHbkCwsJIrHE1d+klDRCgl2v3nh7efLSs9rFdCklvQY8Sc0I56/C23bspvEN9QgO9HdMs6amoAsJdZYvJARbWtkH7ejr1cNv+gxsWVn4vzELS2yslk+vx3fGC1BcTNHGDS55LOnZ2q/beh1YbRgjgjEnaVcVihPSMEWW+CU+IghzUgbCZHT5xdYUEeTI45jWuCGWE84v1frQYKypqXj26HrFV4vd27fFHHscW4Zz+9iSU9CHOuviYtzKKC8ugD7ceeVZHxqMNTmtdFYA3Jo2xNSoPt59u1N8KBZDWChFhqOEzvofsqiYvLWuV1uqso6LE9IwBtr3AykpOhmHV8sbAPBqeQP+fTpgCPABnQ5ZbMZWVIwxPLjM9imt6GQcJwfNoOU57UF0stj55fRS7c13wjNkTpmEzK74lgNrquuDlgzhwZiTXOvWkpiKMTKEgj+daSz2NJZkrezWtCxy1v+GR/OG5O88RPGpC5z7z3SanFxL/k/b8OzgvN/PEBaMNaX87Xcptpw8Cnftw+MWLZbMSXe5yit8ApG5rrc+6CKicOundYXC0wdD/eZaf3F8N5b9W7Hs3wqAsdN9yBzndrAmpWAo0eautMw+D96Fzz3ajxhFh2LR+fq4lNmc5Nqur6b9BfbtgH/PNvh1bY3B3xuAZ/Yt5Mi6nUgJnz7yKgCjtr1N5rmKH6QlbZLD3/1O+2F3sG/lVpch1ic2X+6w9M9VmT653H3E3icXbvyJol+2ueQJC/InKdW5DZPSMwgJdB1Wu3rT7wzp30M79kWEUCM0iNNxSdzYoC6gPbyrcb1aBPk7j5kyu5y2XPrYFxmFW/+R2nxPHwzRWltGr8eWmQL52jHZenQX+pracNwwXw8Ss53bNSm7gBBvD5e4Yb4e+Hua8DAZ8DAZaF07mNikLOoEOYex+7qbCDOYydN7crGUJdvqReaENIyRIYB2u4gxPAifTi2p/fooEAJ9gA+5vx0g64ffHPM9b2rA2VHOK4NeTethM1sqtU8UnojDcH8Xx3S3WmGYk7X6s6RmOcpWEHuOkIe1e+qNQb6EDu6DMOgwBPoSMeo+bEVm9F4emCKDafLj2+jcjViz8jBFBmMMDcCSloUpIojiCylYM53fgQpPJeDZNArvNo3wvLE+jde8ru2bQmDw9670ccRBSopPXsCjufa8KY/mN+DT+xb0/j6IEseRK+mTC/cdo+jYWYzhwWR/9zMBD/aqdF8fMKgvAQ/2xhDsT3Fcij3tYUdfD1BY4t7rq+nfwNlPWpyjMdoCW+1/G4B7gLL3Gij/OuqKcfU4K6X8Hehp/7cH7epxI6BBOel7As8KIfYCWwB34OJTVzZIKUseCUp/LmmjlDJLSlkIHAbqoO3cP0sp06WUZqDs41/LWiGltEkpjwOn7OUuvex1QFchhBtwO7BVSllQTqzSbgOWAUgp1wIZFSWUUi6SUsZIKWOefaw/5xJTuZCcjtli4Yff99OpVWOX9OHBfuywP80wLSuHMwmp1AwNRErJjPe/ol5kCI/26VhmObqgCIR/COj16G/sgOXoLpf5BbNGOv5ZDv1O0Zr3sR7ZCUY3MNmvPBvd0EffhEw658jXrGEDzl1I4EJCEmazmXWbfqFLB9d7b7NzcjGbtV+Pv1y7gdbNm+Lt5bz36fuN2+jTzfWHS8vRoxhq1EQXHg4GA25dulL063bXdQoNxW/Gi2ROn6o91GXY4xRt34Z7z174TJyMzM3BmpiILb1sU8r59SCBfbV7G4Pv70LG+j8AyFy/k6D7tC8CXq1uwJqdjzk5g7y9x3GLisBUKxRhNBDYryMZ63e6lvnkafRhoegjtDJ7du9K4S+/4dG1EwUbNpcpQ3k87Pcil1R85CiGWjVc42777YriXSougLF2DQw1tLhevTuT/3P5cYsOxZL1yZfEP/gUeZu3431nd4JnTMCWnYMlPhFravXVcd7e47hHaw9tEUYDAf07OZ6yefy+qRy+5UnOjHwTc1I6SXNXkb//BNacPCzJFe52AGXvZ7NYrqi9Zb3yMtYLF7gUy1HnsHKMBvzuuI3cja7DSnN+2oF//64AeLRoiC0nD0tKBsLDDZ2X9iVbeLjhdWsrCo9pwzD1Jcrs2ak90mzBEGnffr0q3n6l6QL80NkfGCPcTHjc3Arzae2hebb40+gCwhB+waDTo298M5bje1zyF8yf6PhnObqToh+XYD2+214w7Yu/8A3E0LA1lsO/O/IVHYrFULtGpcucs/xbEp+aTOLjE8jfvB3vu3ricXMrx5UQcznburLt78Kry9gX8wT72w3j+GMzAXij+TBi1++i1QAtfY1W0bh5e7BzSdlbTgLqOH/su6F7K9JOaveceoU4t1lk83qXXdd/qsr0yeXtIz4TJ2M9d5aCVa4PCARoGl2HswkpXEhKxWy28MMvu+kcc5NLmvDgAHYciAUgLTObs/FJ1Cxx68e6X3a5DKMGsMWfQhcYrh37dHr0TdthObbbJU3B3PEUzB1HwdxxWI78QdG6j7Ee+xOZlYa+RrR2jzGgi2qKLVW7TaZpZADn0nOJy8jDbLXx46HzdLohwiVu5xsi2XMuFYvNRoHZwoG4dOoF+5CeV0R2ofYjXKHZyrebtxMU7nwgWMCdt5K9wbWvyP7pDwLv1dqgZ8uGWHPySX5vFbF9xlJw5DQFB05gsP94eHG+OSkN73bOH8gLTydUep9IXbUZvY8n3m0bo/N0x6ddE5KWrAOc9/Vnrv+DkEd7UxB7Dq9WN1AQe5YDNz/O/raPY8srJPmTH0j9dD2B/ToS99oyDvcaR/JHa5EWC0H3dSbo/i7k7TuONSdPe0ZGieHx7lER5Px+CGt6LvtaDyVz/U7iZ6+k8FQCZybNq/RxxMFowO/uLhQeOgHAmQGTOdFpCHFjXseSnE7q/BUUHjh+RX1ycVwSprra812CRw0ESaX7+oxlazn9wESKzyeRu3kn/v27og/yw6NFQ0eMlE9cR5tUdlvqPNzQ2e9z13m4XQxzsETI7sBR4NIHt7/B3z1M+t84lFpdMa4eF2/oE8ArUspLjSu8mO5eKWWsy0Qhbi4Rq3Ts8hSV+NuKtn2v5i1npcfMXPzsWLaUslAIsQXohXbluDJDTCr95BWDXs+UwXcx/PWPsNkkd3dqTXTNMFbYO9kHut3Mk3d3ZfrCVdz77GwkkrEP9iLAx4vdsWdY88seGtQK54Gp2usORj3Qkx72Z2wVr/kQ98HTtNev7N6MTL6AoY32OgvLzg3llgdAePvh9pD2ZFGh02PZ/wvWE86rHgaDnqljnmDYM89jtVnpf3t3oqNqs3y1NszqwX69OXXuAlNnzkav01Gvbi1emDTSkb+gsIjf/tzH/yaUuhBvs5Iz5x38X3sTodNRsO57rGfP4H7HXQAUrvkWr0cGo/P1w2fMOC2P1UrG08Nwv70vHj17IYuLsCYlEbDwffI+WOwS/sLLS6k3bwI1Jj1E/qHTpNoftpO18U/8urbmxu3ztVcdjLe/OsJq49xzi2n42f9ApyN1+UYKj7k+fTt/wyasickEv/Ma6PTkrVmHzs8PabbgdnMM+V9/hy4wgNCPFiC8PMEm8X7wXpIGPobMz0e4ueHetjWZr73tWhdWG5lvzXGJazl9Bs/+d2rLvdq4QNorcwmf/wrodOR88yPmk2fxuf8OAHJWrkEfFEDk5++h8/JE2iR+g+7hQv/H8enfG587e2ArKsaSkEzk8gVkzPnQJXZV1nHh2QTcaoZw05EvKD6XyLln5hA0SLvPK23ZD2Rv+pPwsQMIG3EvgUldODvR+cqPunMm4N2+GYYAX5ru+ICEWZ+TvvwnAvrdSvCjzqHU2a/NvKr2BuA77b8Ym7dA5+dH0BcryVvykSNu9I8LyFy1gaLj5wgYeDsAGZ+vI3fLTrw7xxC96X1shUXET9a2jyE4gFrzp2mZ9Xqyv/uZvK3apQa/OzsRMEjbPtbkVFL/+wZh9u2Xu9q+/e6zb79V2vaL+EzbfkiJ78P3EHfP4+iDAwl+cRJCpwOdIG/9Vgq22b/MSRvFGz7BfcAz2itu9m9FpsZhaKl92bLsufSPPO73jEJ4eCOtVop+/AQKSwyZtdpIf3XuXy6zPjQYhMDbx9tl2Q2WPseZZ97DnJRR+fZXgeOb9tJh+J1MO7EEKSWHVv/K3hXaLQkDP36G7yYtJjcli7tnPYXJ2wMhIOnIOdZO09pAkz5taT2oOzaLFUth2eGl/9+e+d+r7Nyzn8zMbLrdPYinhz7CvXf2unzGv9AnG5vdiEfPXlhOnSRgofZWgpJ9skGvZ+rjDzD8xfew2iR3d21HdO0IVvyoXVl+oNetDLu/N9PnLuOecS8jJYwd1I8AX237FxQV89u+o0wfNtC1zNJG8Q9LcB84yfHqMZkah6GVdpJi2V3xSB5b/EksR/7A4/GXwGbFlnQWy57NuPUejEGn49neLRj+2TZsUtKveV2iQ/1Y+af2o/X9retTL8SXDvXDeWDhBoQQ9G8ZRXSoH8eSMpm+ehc2KbFJSc8mNdHvXQddBwOQufYXCo+fJ+hhe//26Q9kb9qFT5fWNN660P66Ju05n14xjQm8tysFR85gDAvgpuNfYk5K58zw19C5Gakx4wnc6mon3WcmzcOalVe5faLYQsLslTRc/gIIyPntIFnrdxLySC+CH9DqsMaUR9C5mfBq1ZA6DWtzZrz9GaRWG1mb/yTkoZ4E3nkract/cvTnCXO/ov6CZ/C8qT4+7ZpRdD6Z02PfwbtdU2pMcG7DM1MWUBh73qXMiQtXE3jXrX/pWN1o/yrM5xJJeHZ2mT7ZOvohgp66H7/kblfWJ/e5FWF/mJpPl7akvf/VX+rrU+ctJ3zGcOr/MB9diYenpS7f+Jf6N2OIP9EfTAZAOG9l+6FEtQxADaO+boh/6tMhr1X24c1rpJTNhBA9gReBblLKXCFEDcAspUwWQpwBYkoMpfYFRkkppRCipZRyj33odIyUcqQ9dunPJZdVet4a4E20BwVsRxtinQNsBA5cTFdO+T8GQoE7gCjgZyAarWOIKZnPPhT6cSAGqC+lLC4TUEvXGZgopbzD/nTqZCnlS0KI24HvgRAp5SXHvxbu/LLKG6p7G+2W6LzpD1RpXK8XtV/9zQlHLpOy8owRjUnu1unyCSsp1H5/7c4a/as0bps47f29ce27VmlcgBq/baq2uACnm/eo0rhR+7QfWaq6jkGr5z21+1V53ItDqau6zV1sb4frl321z1/V5ORazrSo2m0HUHfvBvJeGVzlcb2mLAGotjJXV3t7oc4VPTeyUv579qpf0nBFzKmnLp+okozB9aq1Ty46WPGPs1fLrVkP8l4aVOVxvZ5bRsGyaVUe12PQywDsrXNXlcducfbbattHdtW8+/IJKynmgvYatuo6VldXn1xdcaHa6uJqLir9v1tYc9A//iRu2IVlV12XQohAtHdJ1wXOAA9IKTNKpakFLAXC0S5SL5JSzrbPmwE8AVy8x2eqlPJ7LkENpa5GUsr1wGfAb0KIA8AqoLx3QbwIGIH99odpvVhOmqstQxwwE9gB/IQ2xDrrkpkgFu2EeB3wlH1odnnWow2N/qmik+JyPA/cJoTYjTaE/Nxl0iuKoiiKoiiKUoIU//x/f9GzaLeJNkC7sPdsOWkswAQpZWOgHTBCCNGkxPy3pZQt7P8ueVIMaih1lZNSngGalfg8G5hdTrq6Jf4uAIaVk+Zj4ONLfHYsq5x5d5QI9ZmUcpH9NUtfo53QXsp2KeW4S5XFPs0MXPq9L1q6LWj3TiOlTEM7Ib5oXDlZFEVRFEVRFEW5fvUDOtv/XoJ2LjG5ZAIpZQKQYP87RwhxBKiBdiGw0tQV4+vDDPuDvQ4Cp9Gelq0oiqIoiqIoivJPFGY/8b14Ahx6qcT2W0xboo2SvWik/ZW5HwohAsrNWIK6YnwdkFJOLD1NCDENuL/U5JVSyv9c7XKEEL2A10pNPi2lrPobeBRFURRFURTlOnUtPPW55KtX7RZJKReVmP8T2v3BpVXqgQVCCG/gS2CslPLi+/Dmo92eKu3/vwWU8+JyJ3VifJ2SUr4MvFzFMX8EfrxsQkVRFEVRFEVR/tXsJ8GLLjG/e0XzhBBJQogIKWWCECICSK4gnRHtpPhTKeVXJWInlUizGFhzufKqodSKoiiKoiiKoijKP8m3wMXXQQwGVpdOIIQQwAfAESnlrFLzSr5EvT+u76cul7pirCiKoiiKoiiKcg25FoZS/0WvAiuEEEPR3mJzP4AQIhJ4X0rZB7gFeAQ4YH+eEjhfy/S6EKIF2lDqM5TzoOPS1ImxoiiKoiiKoiiK8o9hf5NNt3KmxwN97H//QgXvnZZSPlLZZaqh1IqiKIqiKIqiKMp1TUgp/+4yKMqVUA1VURRFURRFqW7lXoH8p5lba9A//rvxyPPLrom6vEgNpVauCYm3da7ymOFbtwBwunmPKo0btW8DAKm9OlVpXIDgH3/GnHqqyuMag+sBsLNG1b5Zq03c1wAcrHdHlcYFaHZqTbXFBTh6Q58qjdvo2PcA7K7Vr0rjArQ6v5rt4fdVedxbElcB1VcX26qhzLcmrmJi3YFVHvfNM59XeV8Bzv6iusr8e+Q9VR63XfxX3FPnriqP+9XZb6s8ZknJ3aq+Tw7dWL19clLnzlUeO2zLFs60qPq2XHfvBs63KTPq8S+rtXMjAFvCSr9h8q/rnLSy2vrkHdWw790crz1wt6rL3Oq89kyj6uqTqysuVN/3lmvBP/6s+BqkhlIriqIoiqIoiqIo1zV1YqwoiqIoiqIoiqJc19RQakVRFEVRFEVRlGuI7Zq6e/faoK4YK4qiKIqiKIqiKNc1dWKsKIqiKIqiKIqiXNfUUGpFURRFURRFUZRriO3vLsC/kLpirCiKoiiKoiiKolzX1BVj5ZphatsW39EjQaenYO1a8j79zGW+vnZt/J6djPGGBuS8/wH5Xyx3zPO871487rgDBBSsWUv+ylWOeR4dYgic/DRCpyPn63VkfbjcJa6xbi2CX5iIW+No0ud8RPZSLa8+LISQlyehDwoEaSNn1fdkf+b6/jtjTFu8nhqF0OsoXLeWghWuZXbr0h2PBx4CQBYWkDtnFtZTJ8Fowu+tdxFGI+j1FG/7mfxPPrriunpu5iy2bv+DwAB/vlm2wDFdmDzRewZoyzZU9usAACAASURBVJNgy0tFWorK5K83ZyyezaORZit5e49zdvJ8pMV6xcvX+3tTf/4Ex+cbtrxP+hc/kPXdVhpsmE/RqTgACvbGIovNeHeOQRYWceGZdyg8dFLLs/UDbHkFSKsNrFZO9hsHQNizj+F3x20ANDm4ipTFX5Ey+zNKi/jvk5WK63v7LYRPGeLIH/jk/aQvWlkmbuhzw/Du1AZbQREJz86i6PBJTFE1iHznWUcaY60IUmd/QsaS1YRMGoJ315sd85puX0jqp+tJmvdlmdg1n38C366tkQVFnBk/m4KD2vtRa785Cr9uMVjSsjjSfbRzHccNIOihngC0P/s5xUnpHB36JnkHTpeJ7VY7lIYLxmHw9ybvwCmOjZyDNFsI7NWG2pMHIG02sNo4Nf0jcv44SthDzveR1v/lE3SeHo51utq6CB7zCN7d2jnmmcICKE7KoN5LQwjs1hJbQTGxY+ZWWP5GC8Zh9Pcm98ApYu3lv8i7RX1arJ3pkqff/wbTuEsLiguKWT5xPnGHzpSJe9HdM/5Dm/s7Ma3pYwCE1I/kwTeGUbNpFOvedPYJ1dlfVEeZW2x/D2tBESfHzSX/QNn37brVCqXB/PHo/b3JP3iaE6NmI80WgvrfRuSIuwGw5Rdy+tlF5B92luWjP5eSlZbFgV/306pLDEUFRcyd+A6nDpZdxsg3x9C0XTPys/MAmDNxNmcOn6bfsP7c1k97t7DeoK9wPauSqU1bvEeMAp2Owu/Xkv9FqT65W3e8Btj75IICct6ZheXUSXQhIfg+Ow1dgLb9CtZ+R8FXZffhilTUJ1e6/G3b4jNyJOi142D+Z67ld+/eHc+BA53lf/ttLCdPlhvLo0MMgZOeBp2O3K/XkfVR2bYc9LzWljPmOtuyMBkJ/3CWdnwy6Mn/aRuZ85c6y9C+Df4TRoBOR97q78lZ8oVLXEOdWgT+dxKmRtFkzf+QnGXOfjZi9afY8vPBZgOLlaTBTzvmxWx+k6Oj3yO3nP7BvXYoTRaOxeDvTe6B0xwZ4ewf/Ds0IfrFxxAGPeb0HPb2/x8ANy2fBkCLk6tIeOvzKu+T25xeTnFSOsefeKPCfS96/nitTz54mpP2fc89ugb1Zo3E68Z6nH/tMxIXaH2uX+eWjrzNdn2IOSmD2L4TXGL+lfICBHRrScbGPVXeJ8f8NqdKYmVs2YdHvQhsBcWOeU03zuZQtzGOz6ZaodSfNwFDgDf5B05xavRsR6zaLwzFr2trbAVFnB43h3x7/dR9ayT+3WMwp2aVLtr9wAygMdAW2FWm8Mq/irpirFwbdDp8x40h45nJpD46GPduXdHXqeOSRGZnk/3uu+R94XpwN0RF4XHHHaQNe4q0IY/j1r49+po1HPODpo4i6empXOj/OF69u2CsV9slvzU7h7TX3iNrySpcZ1hJf3Mhcf2HEj9oNL4D7nLNq9PhPWIs2c9NIuOJwbh16Ya+tmuZrUkJZD0zmszhQ8j/dCneYyZqM8zFZE0aR+bwoWQOH4oxpi2GRk2uuLru7tODBbNeKjNdFhdgyYzDkhmHNTcFvXdIufnTvt7KwdtGcqjbGHTuJoIf6n7FywaIGHEP2dsPOj5n/bgdvzs7YaobSfHZRE7eMZqTd4wm+6cdmOpGcrzrk8RNnUvki0+7xDn90FQtrf3kFSBv+z6waAe5tE/XEjSoD27RtVzyeXeOqXTcohPnQOfsEn3v6ISpvmtcr04xmOrW4FSPx0mc/i7hz48EoPh0HGf6jdL+9R+DLCgkZ8Nv9vLu4fSdIxwxMr7/lYB+t+LewDW2b5fWuEVFcPjWpzg7+T1qzxzumJe+ciMnHnm+3LrO3rwbgN/qDCT2qXeo/9qT5aar+9wg4heuYXeHUVgy8wh7qCsAmdsOsLfrBPZ1f4bjY+cR/dZw0OmoMbq/I681PRtZXOxYp6uti/T3V3HmLmdd1B5/PwHdWuJRL4Jd7UdxfOICoisof5S9/Lvs5Q+3lx8AnY6o5waRsWWfY1Kjzi0IiQrn1c7jWDV1Mfe+PLTcuAA1b6yHh6+ny7SCzFxWz1jClsVrXJZTbf1FFZc5tH4kAHtvGcHpSQuo90r59Vp72iMkLP6OfR1HYsnMJXSg9oNI0fkkDt87nQPdxxP39krqvf6US74XB8/A3cudiKhIRnQaxoIp7/HkS8PLWwQAS2d+xIQ+Y5nQZyxnDmtfjFcv/NoxbdlrSyvMW2V0OnxGjyVzyiTShwzGrWu3MscRa0ICGeNGk/7EEPKWLcVnvL1PtlrJXfAe6UMeJWPkcDz69S+T91Iq6pMrXf4xY8icPJm0wYNx71r2OGhNSCBjzBjShw4lb+lSfCdMqDBW4JRRJI2YStw9FbTlrBzSX3+PrKWubVkWm0l84hniH3yK+AefwqNDDG43NnbEDZg0mpQxU0h8YAiePbtiiHItoy07h8y35rqcEJeU8tQEkh4eRtLgp3Hv0NYx/djEhdzw+hPl5qn33MNcWLiGP9qPxpKZS4S9fzD4etLg1Sc48Ohr7Ow0nkNPvOUop1dDbX2LTsdXS5+8M+pBTj79NlEV7Hu1Su17IfZ9z5KRy9npH5CwwPkjJDoddWc6192Sls3Zse9USXmT3//W8XfGxj1V2idf/BGjqmKZQgMcsSpSa9qjJC3+jgMdR2DJyiPYXq9+XVvhFhXJgY5Pc2byfOq8MsyRJ3XFJo49/EJ54Q4C9wBbK1zg38h2Dfy71qgT4ysghKgrhDh4+ZRl8v1aHeWpakKIu4QQz1YwL7eKlvG9EMK/nOkzhBATL5ff2LgR1rg4rAkJYLFQuHET7h1vcUljy8zEcjQWrK5XNvV1amM+fBiKisBqpXjvXtxvvdUx33w+HktcIlgs5P2wBc/OHVzjpmdSfOgY0mJxmW5NTaf46AkAZH4BxafOoQ8Ndsw3NGyMNT4OW6JW5qItmzC17+gSw3L4EDJXq2LL0UPogkucqBYW2AMZEHqDdon3CsW0uBE/X59y5jhjCFHxc/6zNu12/J239zimCG29dB5u1H1rJE3Wvk6TH9/Cv2fbcvP792pLwdGzjs++3W4ma81WvDu2cEnn2/1mMr/eBGhXj/W+XhhCAi65btbcfIrOJACQ/+dRzEnp+PRo55LmauLqvL0oOnHe8Tl77Va8u7d3SePdrR1ZX28EoHBfLDofL/Sl4nq2b07xuUQs8claGbfvwb1ptGO+KSyIjG+34Veq7vx6tiX9y81anj3HtDKHarFzdxzGmln+ruje0PllNnf3cQy+nhhDy+xq+N3SjNQ12glq8ootBPbWlm/LL3Sk0Xu6gZT4tIym8HSiY3rhwWPYCooc63S1dWHLKyhVKklQrzYkr9gCQM4lyu9/SzNS7OVPWrGFoN7O+oscejupa3e4/NrftGdrdn21DYBze07g7uOJT0jZuEInuGPqQ6x5xfXKW25aNuf3n8JWYqSEW7OG1dZfVHWZw29wfsnP3X0MvZ8XxtCy+4BvxxtJs9drysrNBNjrNXdXLNYs7Qpvzu5jmCKCXPLlZObi4e3JFnubPbYnFi9fLwLKWcaV6NjvtqvKVxmGRo2xxMVhsx9HijZvwq1DxX2y+fAhdCFan2xLT8dy/DigXYm1nj3r2l9fRsV98pUzNip1HNy0CbdbXI+D5kMly3/YUf7S3Jo1xFKyLf9YTlvO0NoypdoygCzQ+g1hMIDBgLQfn0xNG2E+H4c1Titj/obNeHQqJ+7h2DL7SHk8OjnXL/vP4xh8vTCV0z8EdGxGyne/A5C44meCb28DQOg9HUn9fgdFcalanaRmA+DbKpq8o+cc+auvT770vpdu3/dSS+x7lrQs8vadcBml5d0ymkL7ca+qy1taVfbJeh8Px7SqiJX12yFHrIr43HIj6Wu1r9+pKzcT0EsbseXfqy1pq7T6ySu1XXJ3HMaSmVNeuCNAbIULU/51rosTY6H5f1tXIYQeQErZ4XJpq2vZlSGl/FZK+WoVLLvCepZS9pFSZl5tbF1wCNbkFMdna0pKhQf80iynT2NqfhPC1xfc3HBr1w5daKgzVmKJuMmpGMKCywtzSYbIMNwaRVN04KizzEHB2FKcJxK21BR0wRXHdu/dF/POHc4JOh3+894naPk3FO/ZhSX2SKXLVR5h8sTgXxO9bzjW3JRLpzXoCbq3E1n2X8AjxtxHzvYDHO47idj7p1Nr+mB0Hm5l8hmD/dG5GR2fDUH+WBJSMQQHYKoVRv3vZhP1+Su4NayLOSHVkc6cmIYh3P4FXErqLnmB+qvfIWBAL2fs8CDMCVq5A+7vQf6eoxjDXL+0G8KD/lJcAEtiapm4xrBgLCXaiyUpFWOp9uLbtxPZa7eUyueMk735T8wJaRjDXWObwoMojneWuTghFVOpNOXxaFwXgOi3n0bv50VRQjpupU5iDIE+WLLzwKr9fluUkIYpItAxP/D2trTcNpvGy6ZwYtw8TBGBLmUx1o7EHJfsEvNq6yJ43KOOv8++vhxTRBBF8Wkl1rty5TeFBxLcpy0JS9a75PELCySzRNysxHT8wgMp7ZbBvTj005/kpFy+e9KHBldbf1HVZXYv8YUUoDg+DVOpWIZAH+3k116vxQlp5ba50IHdydy8p+x6GPSkxjvrIy0xjcCw8tvsQxMHMeuHd3ls+lAMJte7uEzuJlp2alXhulQVfXCpPjnlMn3y7X0p/mNHmem6sHAM0Q2wHDlcLeWsiC4kBFuKs75tKSnoL3Ec9Ojbl+I//ih3nj607P5b+oeaSxdGR+TyBdTatJLC33dTfFBry/qQYKxJJfaRpBT0IZWIKyUhc18nbOl8vPr3LZO3KCENtwjXdmwM9MGSna/dHgMUxTvTeNaPxODnRYuvZtB6/WuE3a/9AOMWHujS71RHnxw1awR6P6+/tO+5lsVZ3uCHeuFzW4ty0lS+vCGD+zjL5edVpX2yvtT3g78ay5xe7smrM1aAa72aE1Id27V0HWrbvGz/qlzf/rUnxvarvEeEEPOA3cB0IcROIcR+IcTzpdIsFkIcEkKsF0J42Oe1FkLsE0L8BowoEVcvhHijRKxh9umdhRCbhRCfAQfs03JLzNsihFglhDgqhPhU2C/XCSH62Kf9IoR4VwixhgrYr65+IoTYJIQ4LoR4orxlCyHchRAfCSEOCCH2CCG62NPtEEI0LRFvi309/yOEmGufFiWE+M2+fi+WWv4zl6jDi/XsOhbJmfeMECLY/vc0IUSsEOInoOGVbdBypl3hFVTr2XPkffY5gbPeJPDN17X7rawV3y8rK3FlFkB4uBP61n9Je2M+Mi+/xIxyCl1BaGPzlrj16kveBwudE202Mp9+nPSH78fQsDH6OlGVKldFZHE+lswLWLOT0Hle+upOnZnDyNlxmNw/tJNyv9taED7iHpqun0WjVS8h3IyYalTwxayc9bcVFBLb8TFO/h975xkmRbE14LcmbM45EBckCEiQpIISBAEDiKLiBVFBUESRICoYUARRUURBwBww4jUgAhIEERQkJyUILGHZnOPshPp+9OyEnQF2YfiUa73Pw8Ns96lTp09Xne7qSjeOJX36OwS2SEFUb1jb/X9k0CQO3/QIqfc+Q9TQGwjq0MJDHxYr5dv+9CgLXnvDa6O3WhqnYm8iLjJGAyE9O1G8fEO1dM6Eed/8fBrdnsrPVhazP15OyW97AKjMzKfh1GHe053BHwB5y39nR9ex7L/nJeo9doeHfECLRpiPnaqm05vKs/siZ7ZzyGzivX28mlab+5ky7R6OTlukzUk8S5rqfgmLi6R1v05s/OBHL0Z44RzukYeK08ULfGzzWe65XeisMmFXtiRucE+OT6/ZUGdv/vjkpY94qMdoJt00npCIUG6+/xa38x2u7cj+rb758HdmahGT27QlsO/1lLy90O24CAgkfOpzlLz5BrKszHvi/09OU/6MbdoQ2K8fxQsXej1fs/JxBmw2Tt1+PyevG4xfy6YYGzWw6625jd7IHDGWzKH3kz32CUJu7Y8uwrOX3bMYe6s39lN6PaGtU9g95AV23/E89cffSmBKYs3sPM+YbM7Mp94zd58mXS39X008c+E3BDarT0gnlylW52jvvi7OaRINpw7zcUw++3Wel67qnKlcn2fZ/CciL4J/Fxv/64tvNQXuAb4FbkWbOC+AJUKIq4HjwCXAYCnlfUKIL4FbgEXA+8BDUsqfhRAvu+gcDhRKKTsIIfyBjUKIqq6KjkBLKaXnygLQFmgBnAI2AlcJIbYCC4GrpZRHhRCf1eCaLgM6A8HADiHED9XzFkJMAJBSthJCNANWCiGaAJ8DtwHPCCESgSQp5TYhRCsX/XOA+VLKj4QQrh8Eett95c2HTYF7pJTuEzm9IIS4HLjD7g8DWmN622lkRwIjARbdOohbb7jecU4fG4stJ8dbMq+U/7CM8h+WARBy3wisLl/d9QnOhp0+LgZrVq5H+tNi0BP36jOULPuJsjXuDQBbTja6WGfPtC4mFluup836himEPPIohU9OQhYXeZyXpSWYd+3Ar4P3YctnQxcQhi5Ae7mwFGWATfsoIC0VCL0RTjOYImncbRiiw0gdMd95UAgOj3yRisPujaQGr44huGUKlRl5HLrrecw5BdgqnItjWHILMCTGYE7PwWofrlSx9zDWwhICW11C6S9ab5QxIRpLZp6WJkv735pbSPHK3whs3YSyLfswZ+QS1Eb7nnJi3Cyi77kJs122CnN6DsZEZ09DTfUaE51lwZAQ46k3IweDS3kxxMdgcSkvIVe3x7TvMNZc9548v6YN3P42JkZjznTXXZmeg19SDKVVaRJjPGSqiBnWj5jBvQAo26UNz838ZDXNP34CnUFPZYZ7OktuEYawYNDrwGrDPzGayox8D71Fm/4koEE81pJy/JKc/rNm51N5PN1N9lx94UqdBweQ9dV6/JOcPQh+iVGYqtlvPoP9oa1TaLZQmyteNcTyiV/mcGjDXiJc9IYnRFGU6X7NyS0aEN0ggcd/1ubqGQP9eHzdbGZ2G4c3rJnZFyxejFv2Aid2HTkvm68c2otOg3sQGhtB/kn30SB+SdFUVtNlyStCH+70q19iNJUuZS6oeX1SZo1m/5BpWPK1YZjxd/cB4MkPnsZqsRKTFIs22hCiE6LJz/Iss/lZWr6WSgs/LV5N/5E3u53vcmNXNixZT4drzy3G1RRr9Zgce5qYnJJC2IRHKXhiErLIJSbr9YRNfY6KNasxbfjlgtrqDVu1kVK62FisXp6DhpQUwh59lILHHnO33wVrZrZH/bVm16IsV9lUXErF1l0EXtVe05uVgz7epY7Ex2LNqbleW04uIYP6EzygH/qoSCwZmW7ntbrvLT4EIfQ6pNWGf5JTxpSeizmvCFuZCVuZicJNfxLSor42ssalrl2ImJz1ySqafjQFYdRjrmXdq05lei5+LvbqQ4Mo35dKUJsmlGz+o9b2OuyotthU7M1dzjsmR1zVgujrtPJQ1VCN7tOB3BVbzltXndH9Kdt/nNwVW7xfTzW/Gl18UN2H2j33fA4q/t38z/YY2zkmpdwE9Lb/24HWEGuG1sgDOCql3Gn/vQ1oIIQIByKklPauHT520dkbuEsIsRPYDES76Pr9NI3iqnMnpZQ2YCfQwG7HEZc0NWkYfyelLJdS5gBr0Rqq1fPuUmWzlHI/cAxoAnyJtsIeaA1kbytfXOViR/XrPp0Pq/xcE7oC30gpy6SURcCS0wlKKd+SUraXUrbvmZOLvk4d9IkJYDAQ0LMHpo01n8Kti9BemHVxcQRcfTUVq9c4zhnrJWNI1vQG9+lG2c+/nU6NBzFTJ2A+cpyijz1Xs7Qc2I8+uQ66eE23f7ceVG7a6G5XbBxhT0+j+OXp2NJOOo6L8HBEcIj2h58ffu3aYzlxnHPBVlHkWHDL7ZOp3k/7W3oujxAz+FrCu7Xl8IOvun1RLfx5B3H3OD9QBLXQerFTx89lX+/xHLpLW1ymYOUWAps5F1wpWvM74TdcTemWvY4Frox14xF+RkKuuAyAwDZNsRaXYcnORwT6owvWhoKKQH9CurTFdFCbs6wPD8EvpY6m2Gol/IarKV7tPtyxaM1mIm7uUSu95bsP4t8gyaEj7PqrKVnjXqxLftpM+M3aQh4BrZtiKynFmu18sIbdcA1FS392SxPc9XLCrnPOYxRGA5E3daVwlfsQx8JVvxN1S3fNr22bYC0uxZLl/aGd8+Ey9vcZx193PUfBj5qN0X07UZmZj6W4DHOWZ2O08Nd9xNygzZmOu60beT9qLxYBDRKctrZqiDAaKFi/W+tVqbLZ388nvjDWT3L7O3/1NnJX/E7cbd0ACG13CdbT2F/w6z5i7fbH39aNXLv9Wzo+yJYOo9nSYTTZ32r164WuY9m3civtB2prCdRr25iK4jKPocd/rt3Bcx0eYEaXh5nR5WHM5ZWnbRQDmPYduGDxYna/J87b5l8/XsXsfk+w6ZPVZBx0xpOQdk2wFpVh9lKeijbuJdru19hB3cm3+9UvOYYm70zir4fnUHHE+VEk84MVADx/93OUlZTTzV5mm7RtSllxmaMR7IrrvONOvTtz/IBz/YGg0CAu7dyS31d6Dln2NZb9+zEk10GXYI/J3Xtg+rVaTI6LI3zqNApfmI715Em3c6ETH8N6/BjlX315wW31hvnAAfR1nPYH9OiB6Vf356AuLo7wadMomjHDw35XTPsOYKiXjCHJXpavq3lZ1kWGowsNBrTYENipHeaj2voMlX/sx1gvGb1db1Cv7pSvr9mzWgQEIIICKVn8HVnDx2I5lU7FBmfcCbv8EizFZVR6iQ/5G/cRe6O21kTCbdeQY2845azYQnjn5gi9Dl2gH2HtGlN2KI3iHX+5xbgLEZOj+nbCnJV/xroXZa97MS51zxslO/8iIMUZP6MGXI0hMpQKl7pUG3urMFSb+5y3Yst5x+RNl97LxnqD2VhvMIW/aY323BVbfKKr4limQ9fpKP51L1HXazMZYwZ1J3+ldl8LVm4h+lbNP8FniImKfzf/6z3GVR/OBPCClNJtTJEQogHguleNFQi0y59uBIBA60l2G8cmhOjmkp83qudjoEbjQjyoblfV3655e9UrpUwTQuQKIS4DbgdGeZPzkkeVztP58EzXXVP9Z8Zqpei1OUTOehl0OsqXLceSmkrgTTcBUL5kCbqoKKLfWogIDgKbJPjWW8m5axiyrIyIac+hCw9DWiwUzX7NsTgJQO4Lc0mY/wLodBR/+yPmw8cIHXQDAMWLl6KPjiTps3nogoOQNkn4kIGcvHkEfk0aEnpjLyoPHiHpC22FxPw33nPabLNSMu81wmfM0rYGWbkM67FUAq7XbK74YQlB/xmGCA0nZIz2YiutVgofGoUuKprQiZO1RqROYFq/DvPmmr+AP/rMTLbs2E1BQRE9Bwxh9PCh3HLjdej8g9H5hwISKSXWYvev8cb4SMyZ+TSYeT+mk9lcukSbep6/bBOnXvuSU68tpt6z99Ji9WsgBJUnszg0bLpH/unzvqbxAueaauF9riL/ix8xxkRSb+P7SJvEmltA2qOvEXJNO5qsfRtbhYmTk7ReMENMBPUWPAmA0OsoXPIzJevt85yfHomtqBRddDjN9yym4s+jmA4dJ/LOvpqtny6nZO1WQru1r5Xe0J6d0IU452WKAH8q/zpOxB3a/KuCz5dRum4LIdd0IGX1u9jKTWQ8MdtNPvjKtmQ89YabL+KffgDh55xvfdmuj8mc/zUVB08QM0TrfctZtIKin7YR3qM9LTYswFZu4tgEp54GcycQ2rklhqgwWv7+LumvfEbuF6tJnjzM8XGi3uN3YErL4dAYZ7rmn0zm8Pj5VGbmkzrtY5ouHEe9x++gdG8qmZ9qH4eib+hM3KBrsJkt2CoqOTBqtrZt0+R3uPQTbTuTwq9X+cQXcRPvwa+hc0X4w0++T2VGHlE929F+01xs5SYOPvKm43yLTyZzyMX+ZgvHUf/xOyjZm0rGp2s4E3+u3UGz7m14/OfXMJeb+OJRZ+ga/v4kFj/2NkVneCkKjQ1n7JLpBIQEOoYjioCACxcvLpDNbTbNx1ZaweFxcx1yTT+ewpGJb2LOzOf49I+5ZP546k66k9K9R8n6bDUAdcbdhiEy1LGirrRY2dt3kkPHzG9eIjQyjLDIUN7f/jEF2fnMnfi64/yUD57mzUlzyc/K45E5EwiLCkMIwdE/jrJwsvMed7quM7vW78BU7rltnM+xWSl+4zUiXpyF0OkoX26PyTfYY/LSJQQPHYYuLJzQsfYPJFYr+aNHYWzZisDe12E5cpjIhe8AUPru2zXO+nQxuVZYrRTPmUPky9pzsGL5cqzVnoMhw4ahCwsjdJzT/rxRXh71Vht5M+cSby/LJd/Zy/Kt9rL8lVaWEz/VyjJSEvafgaQNHIE+JoqYaZMQ9udT6cr1lP+y2aE3/6U3iH39RYReR8mS5ViOHCN4oKa39Oul6KIjif9wvkNvyB23kHH7vegiwol5SVs5WRj0lK5YQ/H7nxJ+v7YdWZNX7ufA2HmOS2j1yRMcGL+Aysx8jjy/iEsXjqPh44Mp3nOU9E+1xRfLDqWR99NO2q99BaSN9E/WULpfa8RXpOUQWD+egCb1sJaUEdy2KSEdtak1vojJdR67k8q0HA4/NMeRzrXunZj+MY1d6l62ve4ZYyNoufxl9KGBSJskccQN7O72MGmzF9Notrb6vyE6guz3l+JXJ56YIX18Yi/A4affx5xV4LOYXJmujRbwlS5psTp0VRHQKInLD3/ByRc/IfOtJZyc/hEpb04gedKdlO07So7dr4VrthHe43JabZyvbdc03umflHnjCb2iBYaosKpDw4F3gZuBN4BY4Ae0jq1aVtwLh+1cWhGKMyJqOz/qYsHeYFsqpWxpHwY8DegppSwRQiQDZiCoSsaeZiIQIqWcKoTYDYyWUm4QQrwIXG/XNRLoBwySUprtQ5TTgA7AzKm+zAAAIABJREFURCnlDS42lEgpQ+yNZsc5+3zercAXwEGgq5QyVQjxCRDuqqPaNU0FBuAylNr+u0k1/eOBFlLK4Xb7VgFNpJQm+/DoK4C2UsoWdvm7gfZSyjFCiCXAl1LKRUKIB4CX7ddQIx+e4X6kAu2BesAHQCecQ6kXSilnnSl9xtXdfF5QE9avA+Bo614+1dtw1yoAcq67xqd6AWJ+/Blzjud+iOeLMSYFgC3JN59FsnZ0SNP2ad2b4rVInxctjyy9YHoB9jfpdxbJ2tHsoDaUf3vd/j7VC9DuxHdsTLjV53qvytC2ablQvvjlAtjcNeMrJjYY7HO9s1I/83msAGe8uFA2b0oa6HO9nU99zcD6N/lc79fHTjuAyCdk9fR9TI5bc2Fjcma3bj7XHb9uHaltfF+WG+xcxYkOPc8uWEvqbtEaSeviB51FsvZ0y1x8wWLy5gtQ9zqd+hrw/XOk3Qlta6gLFZMvlF64YO8tF0WT86X6Q/7xjbhJxxZdFL6s4n+9xxgAKeVKIURz4Df7JP8SYAhaz+3puAd4TwhRBrj2Dr+DNgx6u30BrWy0xuq52FUuhBgNrBBC5ADel49053e0r1b1gGlSylP2xq8rbwILhBB7AAtwt5Sy6vPaV2jziKfhnbHAp0KIsYBjvN85+tADKeV2IcQXaF/djgH//xO1FAqFQqFQKBQKhcKF/9mGsZQyFWjp8vcctAZhdVxlZrn83ga0dpGbaj9uAybb/7myzv7P1YYQ+/9u56SUY1zE1kopm9kb2fPQepLPxEEppdsO6V70VwB3e0sspcyk2n2XUn6A1ouLfZ6y6+atM13kzurD0yGlbODyezrgOf5WoVAoFAqFQqFQKP4G/mcbxhcR9wkhhgF+aEOjT7O3gkKhUCgUCoVCoVCA59KpivNFNYz/ZqSUs4HZrseEEPegDWl2ZaOU8kH+4QghNgPVNqZlqJRyz99hj0KhUCgUCoVCoVCcDdUw/gcipXwfbR/liw4pZae/2waFQqFQKBQKhUKhqA2qYaxQKBQKhUKhUCgUFxH/+CWpL0J0f7cBCoVCoVAoFAqFQqFQ/J2ohrFCoVAoFAqFQqFQKP7VqKHUCoVCoVAoFAqFQnERYVODqX2OkFI5VXFRoAqqQqFQKBQKheJCI/5uA2rC9Pr/+ce/G0859slF4csqVI+x4qKgfM1bPtcZ2HMkACUT+/tUb8is7wAw7f/Zp3oB/JtdQ2a3bj7XG79uHQBb6wzwqd72J78F4ESHnj7VC1B3y5oLphfgSKvePtWbsmclANvr+ra8AbQ78R076vleb9vjWln2dZmrKm97U27wqV6AlkeWcrR1L5/rbbhrFaVP3eZzvcHTvgS4YDb7uk6DVq9n1h/ic72PH1vkc52umPau8rlO/5a9LmhMNucc8bluY0wKpVMG+Vxv8PTFlC2ovtPk+RN0/xwAdta/yee62xxbcsFi8uakgT7X2+nU14DvnyPtTmix/kLF5AulF2BL8s0+1dsh7Ruf6lNcXKiGsUKhUCgUCoVCoVBcRNj+bgP+B1GLbykUCoVCoVAoFAqF4l+NahgrFAqFQqFQKBQKheJfjRpKrVAoFAqFQqFQKBQXEf/4lbcuQlSPsUKhUCgUCoVCoVAo/tWohrFCoVAoFAqFQqFQKP7VqIaxQqFQKBQKhUKhUCj+1ag5xoqLho37jvLS4rXYpOTmK1ty73Wd3M5/sGoLy7b8CYDVauNoRh5rX3qA8OBA+j75NsEBfuh0AoNOx6ePO/fg1Ddti3//+0Cnw7x5Fea1//Wav65uYwIfeomKRbOw7v4VAP/bHkJ/aXtkSSHlsx72SLNh+15efPsLbDYbA3t1Yfitfd3OF5eW8cTs98jIzsNqtTJsQG8GXHsVAIu+X8N/V/4CUjKwd1eG3nStV7v8OnYkdMwY0Osp/+EHyj791O18wLXXEjR4MCIwEH10NLaCAsq++85DDqDucyMI73E5tnITqeNep2yvtodmWLe21Ht2BOh15Hy2iox52l6K+ogQGr05Eb+6cVSeyOLwAy9jLSzFr04cLde94dAb+fgjlP+8kYgJD6KPjEAKgdDrSbvGubehoX5dop6ehF+zxhTOf4/iRYsd50RIMFFPTsTYqAFISd60Wc7ru6IDERMeBJ2O0u+WUfzh527XdK56A69qT/RjDyD0Ooq+XkHhu1+46TU2rEvstAn4N29M3usfUPjhV45zsc+NJ6hnF3QB/lgysij6eoXXe1fn2fsI63E5stxE6vg5lLv4u87U+0CvI/ezVWS+qZXJwEsbUu+FBxD+RqTVxokpCzBEhADQ4rd3QEqsZRVgs3HgxolIkxmA5GfvI7y7dl+PTXDmU+/lhwjr2R5LbiH7eznLb4N5j+KfkuT4O+qdd8gbMcLxd03LHIAsL6d49mwshw97XP8lP71F/pcryVnwlce5xKdHEtKtPbLCxMlHX6Nin5a+yfp3sZWWI602sFo53H8cAHHjhhDWS4sJCQtmUrxkJRGjhiB0Ooq/WU7he9XuX4O6xDw3Ubt/b7xP0UeaDfr4WGKnT0IfHQXSRvFXyyj61Lmvpb5xa/yuvweEDsu2NZh/+c7brUWX3IiAkdMxfTkb677N2v0bPxcqK5A2G9isVCx4wi1N4JXtiXps9DnbbKiThCE6EltpGYUfLcYbta3jdZ4cRvi1HZBmC6ZjGaSO1+q1zqCn74sjaNSjDf4hgZQXlLD4nllk7k31yLPvSyNIbNUQhCDvaAY/TFiIuczEpQOupPP9WgyoLKvwaq+v2bDjD1587ystJve8kuED3fcrLy4t54k5H5KRk6/F5P49GdDjCo6mZTLp1fccciczcxl9x/WMaOm5/7Sv6kdNeHLGq6zf+DtRkRF8u2hBrdLqL2mjlWWdDsvWNZjXf+tVTpfciID7Z2D6fDbWfZucJ4SOgNEzkUV5mD6e6Ti8MTWbl9f9ic0GA1rW4d6OKW76tp7IZdySHSSFBwLQo3E8ozo3BmDR9lS+2XMSIaBxTAjTRzj3Do974Bay5ns+n5On3kdY9/bYyk0cn/ga5XuPYEyMod7sRzDGRiJtktxPf8R0JI3kZ0Yg9HoqDh3HPyVZSz95GGkzPgTOLyYb46OQlRashSXaueb1afji/ehDA8Em2dtvEn5xkTSePx5DRAile49y+KE5SLMFgPrThhPRox22chOHx82lbM8Rwru1pdHrD6MPC8JSUOpx7bF3X0/ihDvRBfljLS7jryFTz+k5UkWTDe+DlNhKy0FKDvcfh6zUniPnEpMjBnQD4NJ9X5Hz3hKyXvnI4xrOptcQE4kuJJDKo2lu56swRIaiCwmk0ZsTMESGULbnCEcedvq13nPDHTHv6Lg33GPec8MROh3Zn612xDw7+4DmQEdgq/3Yf4BHXWQuA9oBOz0u6v8JtV2T71E9xoqLAqvNxgtfrGHemIF8/dTdrNh6gMPpuW4yd/fqwJeT7+LLyXfxcP+uXH5JHcKDAx3n335kEF9OvsutUQzgf/Moyt95lrKXx2Bo2xURX9fTAKHD7/phWA/scDts3rqGiref9W6z1caMhZ8y/5mH+Xbusyz/ZQuHj59yk/l82Toa1U3kqzlP8+70icx6fzFms4VDx9L478pf+HTWEyye8zTrt+zm2KlMz0x0OkLHjqXgscfIHTaMgB490Nev725Hejr548aBlBTNno0tN9erHEBAw0T2dnmAY4+9Sb0X7nfkUe/5URwc+hz7uj9EVP+uBFxSB4DEB2+haONu9nYdTdHG3SQ8eItDlyk1w/E7/6XXiZz0MNljnyB7/JPYsnNACLe8bUXFFLwy163hWkXkhDFU/LaFjEH3kHHnSMxHjzlsq9Kbcdu9BPXugaFh/fPXC8RMGUPG6Cmc6H8fIX27YUyp5+7XwmJyX3iTgg88G3XFS1Yjy8oxp2U60lcnrPvl+DdM5I+u93PssXnUm/GA45rqPj+Kv+56lj97jCGyf1cCLtHKZPKUYaTP/pz9fcaRPutTkicPo+7zozR7ikqxVZpJfeAlDt32JNJsdeQT0CCRP66+n+OPz6Pu9AccNuQuXsPhuzzLb+qDL3Og7zjH36b1650na1rmxo4lb/hwSj/6iLAJE9zSV/HXdaMJv/Ea/Bu717mQbu3xa5DEoR4jSZs8l6Rpo93OH71zModveNjxAgaQ8/Z/+avfQwCU/bKZmCkPkzl6MidvHkFwn+6e96+omNwX57l90NBOWMmbtZC0m4dzasjDhN1xkzOtEPjdOJyKj2ZQ/sY49JddhYhN9vAfQuDX+z9Y//J8Xyp/71kq3pzk0ShGpyN68kPnbvMrb4HFQtrg0diKigm56TqPvMN7XF7rOl60fhf7ej7MH70eoeLIKRLGaHW82fUdCa8TQ/ruI8xuNRKkpN9L93n6Aljz3Ce813cK7/WZTNGpXC4fpjVGC09k88ltz/Nen8n8+rr3RpkvsVptzHj7S+ZPGc23rz3J8g3bOHwi3U3m8xXraVQ3ga9efYJ3nxvLrA+/wWy20DA5nsWvPMHiV57g85ceI8DfSM+OrT0zOd/6UUsG9OvFglefr31CodPK8ofTKZ9TVZbreJe7bgjWQ55l2XBlP2R2mtsxq00y86c/mDugPf8d1oUVB9I5nFvikbZtciRfDLmKL4Zc5WgUZ5VU8NmOY3zynyv46q4uSHSIK5zPlMibrsb/EvdYEdr9cvwbJvHnNaM48cQ86jyvxTdptXLq+ffY3/NBDg14lJi7+lF35oMcGfYsJ6bMJ+TKy0gd8xIAmQu1snc+MfnUi4uoTMvBdCydY4/NA6DxG2NJfXwhe7o/wp+3PoU0W6k7ZSjpb3/Pri5jsBSUEDu4JwDhPdoR0DCRXVc9yNFJC2j4wkjQ6Wj44ihsJjPbWt2NObvA7dpDrmhF9O3XUrbrIDsb3cqxR1475+dIFbaiEqTJzIkxMzk6+AmkRXuOnFNMfvcbsGnLQ2XM+pioO/vUOtZnzfuS8j2H+KP5QLfzxsQYN7m6U+4i8+3v2dPlQSyFpcS4+NW/YRJ7uowm9bH51H9hlMM/9aeP5NCQaezt/jDRA7o4Yp6dgcB63PkEaGP/NxRI5W9sFCsuDKphrPh/QQjRQAix91zT703NoG5sBHViIjAa9Fx3eVPW7frrtPLLt+6nT/tmNdJty81A5mWC1YJl5y8YWnT0kDF2uR7r7t+QJYXuaY/8gSzzfOgD7D10lHoJcdRJiMVoNNCnawfW/r7LTUYIQWl5BVJKyipMhIcEo9frOHoyncuapBDo749Br6d9yyas2bTDIw9js2ZY09KwpqeDxULFTz/hf9VVbjLmffsw1KmDNS0N04YN6GJjvcoB5H61DoDS7QcxhAVjjIskuM0lmFLTqTyeiTRbyPtuAxG9tZ65iN4dyV28Vku7eC2R1Xrxq/Br0QzziTSsaelU7tpL6fLVoNe7+zK/gMo/DiAtFncfBQfh37YVpd8t0w5YLMiSUg+9WCyUrVpL4DVXnrdeAPPxU1hOZoDFQunynwnuXk1vXgGmfQfB/uLgijSbMZ/UbKpKX53w3h3J+6/mu7IdB9GHBWNw+DvD4e/8Jb8Q3tteJiXoQ4MA0IcFISstjg8Q5X+mkrd4DeG9O2ItKAab7Yz5AJT+/gfWAu/l15WKNWscv2ta5mSJptf8xx/oYmPd0jv9ZKFw6XpCe3V2Sx92bScKvvlJu66dBzSbYyPPaKOtpNyZR/262EpKsaTZ79+KdQR187x/lfsOepQLa04elfu12CLLyqk8chx9nPYSpqvTWIsX+VlgtWLd8yuG5h08bDF07otl32ZkSdEZbXbFv2VTzCdOnbPNwmjAfOIU5r9SqTxynIqdnuE2onfHWtfxovU7wWqzpzmAX2K05hsJ4XVi2PfNRgwBflSWVmAM9ic4LsIj30qXe2PwNyKl9rKctu0QpqIy7ff208dzX7H3r1TqJcRQJyFGi8ld2rF2y243GSGgtNzkEpOD0OvdX5U27zlA3fhYkuKiPPI43/pRW9q3aUV4WGit0+nqNMaWV1WWLVh3b8TQvL2HnOGKPlj2bUKWupdlERaFoWk7zFvXuB3fm1FA3Ygg6kQEYdTruK5pAusOe/moexqsNonJYsVis5HYqAmm/CzHufzvfyG8l/szJrxXJ5f4dsAR3yxZ+Y6eU1tpOZbsAiw5hVSeyCR6cG8Kvt9AWDftei252nP9fGJyeO+OlG7fjzkzj7IdBwEoP5pO2R+pWh75JWCzEdalFXlLfwMgZ/FaIvtoeiKv60iOvW6WbD+IPjyYiB7tMJ3MAgFCryfv+41u1x47tA/mjFxyF2uxsmjd9nN+jlRRsT+V/P+uJrRXZ7fnyLnEZP9GdTEd0z486QL8MB1Lr3WsD73mcq/nE550/wgXelUr8n741elX+7tIxHUdyf1Ku6eldr8a4yIJbqvFPJNLzIu8zu3d78AZLw4GA5+dRUZxEaIaxv8AhIa6F2cgq6CEhEjnwz8+MpSsQu8v9OWVZn79I5Vr217iOCYEPPDGfxn8wsd8tcH9RUgW5Lj8zkWER7udF2FRGFp2xvyb9+GwpyMzt4D4GOeLU3x0BFm5+W4yg/t15+iJdHre8yi3PPwsj913Ozqdjsb1ktn+x0EKikooN5n4ZdteMnPyq2eBLjYWW3a2429bdjZ6Ly9ZVXKB119P5e+/n1au8pTTF5XpuRgTovBLjKIy3eV4Ri5+idp1GWIiMGdpdpmz8jFEhzvk/OrFO377d2iHNdNppzUzG1Gtx/h0GJITsRYUEvXMJOIXLSByygREQAAA+tgYD7362JjTqaqxXgBLhlOvJTMbfXy0NzXedcfFYM3Oc0tfHb+E6Gr+zsEvIRpjtePm9FyMCVreJ6e+Q/KUu2m5+V2Sn7yHghWbXGQlkTddTeyI/sTdf7MjvTEh2u3+mTNyHPpqijXN2StU0zJXRVWZc03viiU9B2M13xoSojG72ZyLocpmKWnw4XM0+u41Iu9w7xWNmzBUy/PqjpRvc9Zza1YOhvialQs3O5Li8W/WGNOe/YAWC2Shc6SKLMxFhLo3jkRoJIbmHbFsWelVZ8CwKQTcPxND+55ux/VxMVhdylxtba5KX91mV4wJUbWu467E3H4thWu3A3Bg2e/oDAZ6PzeM0b+9xua3llGUlktovPeX5X4vj+ShrfOIbpzEtg88fdP6jm41vtZzJTOvkPgYp33xUZFk5bp/7Bzc9xqOnsyg54gp3DJ+Bo/deys6nfvjecXGbfTtcrnXPM63fvx/4VGWi/K8P/su7YTl91Ue6f2uv4fKFYtAug/mzCoxER/qHKkVHxJAdonJI/3u9AJu+3gjD36zlcM5xQDEhQRw1+UN6PvOz/R6ay2JCQmEW10+VqZ7xi5jQjTmU05/mzNyPeKJX504/BvXoeLgcQACGiahjwgh9t4bAQhqrfVYn09Mjr61B5E3deXUzI8dcvoAP5p++hQtf5xF4ugBGKJCsRaWOj40Vabn4mfX45cQhck171O5BDapQ8XRDNLnf0fbLQtJfNAZ1wH8U5LwT0ki4eHbuGTxdIJaNz7n54gDKQm/8Rpi7u1PzEhnb/25xGRjQjSGGO1DWcRN3Sj4ek2tY31Yr87EPXynQ685I5fwG6/GnOEsu/qIEDe/upYT7Z46Zc1VMc9rLKzVc/F2/gENY5v45/+72FCNsb8Jew/qn0KIN4HtwFNCiC1CiN1CiGftMi8KIUa7pJkqhJhg//2oF/kqnW8LIfYJIVYKIQLt59YJIdrbf8cIIVLtv/VCiJdddI06i92ThBB7hBC7hBAz7cfaCCE22dN/I4SItB+/3C73G/Cgi45a5QkgvezWdrr6tn73YdqkJLkNo/5gwmA+f2Io88bcwpc/72TboZNnyMw9L//+IzD98KHHC8DZ8WJztcbgxh37aNqwLmvef5nFrz3FjIWfUVJWTkrdRO4Z2IeRz8zmgamv07RBHfS6GlZX6X1nOxEVRWC/fhQvXHhGOc9L8PT02ZKas/LY3dH5RTd08ECE8RyXNNDr8Wt6CSVfLSFzyP3IigpC775DO+etENTkus6m1xs11Xs6uzxkvPlVnvGaYob25eSz77K303BOPvsuMXc556wHt7+U7EXLKVj2KxHXdSbkqstOb0xtrqUmnEafsU0b9zJXw/ReP5rYZY4MmsThmx4h9d5niBp6A0EdWjhEsl7RXkortu/FL6V+teS1u2YRGEDcK0+T+/J8ZGlZ1VFvxrv95dfvbipXfuLVJxVvP0XF/Mep+HgGhk7Xoavf3CXD05SHGhsswKB32Iyp0ruMV/PPXscTH7oVabWS97U2+iGxTQog+e99s1nQZTwd7+vn1htcnWWPvsXcjmPI/esUzW907zWqd0VzLrv9mhpc5HnixbbqLtm480+aNqzDmnems3jWE8x4ZzElZc4eb7PZwrote+h9ZdvzyhdqUT8uBDWInX797qbyR8/Gr75pO2RpIbZTR84pr2Zx4Swbfg1fDr2KO9rUZ9z32mioogoz645ksfTea1h5X3cqrTaOF5S5J67uy7Nchy4ogAYLHifvq5+cIy0MenRBART8oPXANnxzkl3Xucfk4o27yXp/KfVefsghEnhpAw6PeY0/Bkwmsk8nQjtdenpbveUNCD8Dkdd1ZGenBzj21Lvul27QI4wGjj/+JmnTP3Bcx/k8R4LaX0reJ8soXPErYb2vIPjK1nbzzi0ml+85BEDBknWEdmlT61hftu0P0l9416lXJ4gY1Ius1xbVSMdp/XCmNGenE1AGnPMoSMU/F9Uw/ntpCnwEPAYko03ybwNcLoS4Gvgc7atUFbcBi4UQvYFLvMhjPz5PStkCKABu4cwMBwqllB2ADsB9QoiG3gSFEH2BAUAnKWVr4CX7qY+Ax6SUlwF7gGfsx98HHpZSXnEueQohRgohtgohtv6+7zAZ+cWOc5n5xcSGh3i9oBXbDtCng/sw6jj7AkVRoUF0b92YvanOeWUiIsbldzSyKM8tra5uYwKGTCRo8lsYLrsS/4Gj0LfwPmTYlfjoSDJznLoycwuIjXIfZvjdmo30vKIdQgjqJcaRHB/D0ZPa0NiBvbrw5eyn+OCFRwkLDaZeUjzVsWVnu/XA6WJjsebkeMgJPz/82ralYMoUZFHRaeX8kpy+8EuMxpyZp33VdpnP45cQjTlDuy5LTgFG+7BcY1ykY0iarLRow7DsWDIyMdRzzt/Rx8fW+KXfmpWNNSubyn1aD1jZmvX4Nb3Efi4Hfbzz+vXxsVhzcr3qqY1eAEOCU68hPhZrVp6HjtNhycxBH+vscTPEe+mdT8+p5u8YzJl5mNNz3Y4b7fcBIPrW7hQs14bhFSzdiH+9BIdsyea9GMKCMZ/KpnDtNoJaNgK0HmLX+2dMiHHoOyN674+HmpY5Q0oKYY8+6ihzrund5BJjMFfzrTk9x20OmTEhGovdZotd1ppbSPHK3whs3cQj77LV6zHWd8791cfFYM2qWbnQjNIT9+ozlCz7ibI1GxyHZZH7iBIRHo0sdh/JoUtuhP9tYwkcPxdDi8743zACvX24tUO2tAjrH1vQ1WnsSGfNzEbvUuZqa7M1J4+grp0cNlcN/3aletmqSR0HrdyFX9ueo2NeJXaY9hJ9y9vjyTuaQUh8JGW5RaRtO0h43VhKstznQboibZI/v99E077O4eexzerS98UR/HfE7Bpf67kSHx3hNvImMy+f2KhwN5nvftpEz06t7TE5luS4aI6mOYcCb9jxB81T6hIdEeY1j/OtH/9fyEL3HmIRFuX57EtuhP/tjxA4cZ5Wlm/SyrKufjP0zdoTOHEe/rePQ5/SEv9BWoMwLsSfzGLnh4TMkgpig/3d9Ib4Gwjy0z6Udm0Yi8VmI7+8ks3Hc0kKCyQqyA+jXkejACvWQOf9MSZ6xi5zei7GJJepGgnRznhi0NNgwePkf/szhSt+dcQUc3ou5rQspy5pwxAVVuuYHDOsH7HD+pIw9jatHqWmE9zG+Qwp+f1PLHnF2MorKfhpOwENEtCHBztiq19iNJV2GyrTc/F3zTspmoqDJwlqXh/TiUwseUX4xbmPxqhMz6V8/zH8kmIo23kIpA3/OnHn9ByponTzXvT250jxuq0EtrA/R84hJpszcjEmavem8Lt1BLZtXqNYH9K1HY2Wvk7996ZizsxDHxzo0OtXJx5jTCSNf3Au7tnk86naIpR2v7qWk8r0XPySnOVc80O+/bhnLKwhd/AP6C1WXBhUw/jv5ZiUchPQ2/5vB1rvcTPgEinlDiBOCJEkhGgN5Espj59O3q7zqJSyajGAbUCDs9jQG7hLCLET2AxEu+iqzrXA+1LKMgApZZ4QIhyIkFJWTaL8ELjay/GPXfTUKE8p5VtSyvZSyvaP39mH41kFpOUUYrZY+XHbAa65rJGHgcXlJrYdOkn3y5wvnOUmM6UVlY7fv/2ZSmOXgKiLSURExYHegKFNV6z73Ie1lc0Y6fhn2f0rpq8XOlaZPRMtLmnAsfQsTmbmYDZbWPHLFrpVW6wlITaazbu1lbRzC4o4lpZJnYQYx98A6dm5rPltO/2u9pzLaD5wAH2dOugSEsBgIKBHD0y//uomo4uLI/juu5ElJdoX89PIAUTf2g2A4HZNsBaXYs7Kp3TXIQIaJuJXNw5hNBDVvwsFqzQfFaz6nehB3bW0g7pTsFI7bogKc1tkSR8VhT46Cn2SZmdQr+5g9Zyb6w1bbj7WzGwM9bWGdUCHto5Fsir/2I+xXrKb3vL1ntdVW70AxvrJGJI1vcF9r6F03W810gtg2nsAoz1tVfrqFK76nahbNN8FtdX8bbH727+B09+RN3Wl0O5vc2YeIZ1bAhB61WWYDp/Ev0EiAIHNGxDZ/2oK12wltHNLKg4dP2M+ZyO0i5eFhah5mQufNo2iGTOwnjzpkb4KYTQQfsPVFK92r09FazYTcXMP7braNMXpV8kCAAAgAElEQVRaXIYlOx8R6I/OPhJEBPoT0qUtpoPaPfNr4FxF25AQBwjn/evTjbKfa37/YqZOwHzkOEUfu6+Aa0s7jC46ERERC3o9+lZXYtm/1U2m/NUxjn+WfZswLX0H659bwOgPfvah+kZ/9I0vQ2Yed6Qz7TuAsV7yOdsceuv1CIOBsp82OtJXp2Dl77Wu42Hd2pIweiB/3TMDW0Ul2R8uB2Dzwh+wWWy0vKULxkB/6l3RnIqCEkq9NIwj6js/6jW+ti25h7VFCMOSohm48BGWjltA/tEMj3S+pkXj+hxLz3bG5A3b6db+MjeZhJhINu/RymhuQRHHTmVSx2VI+/INW087jBrOv378f2FL+0sry5Has09/2VWeZfmVBymfpf2z7NuEaYlWls0rP6X8pfspn/Ugpi9mYz2yF9NiraHSIiGc4/llpBWWYbba+PFABt1S4tz05pSaHB9G92YUICVEBBhJCA1gT3oh5WYrUkp+3LCZ+GTnB9XIG7tStKparFjtGt/sscIe3+q99BCmv06S/c53lO06hH/DJPzqxlO45nfCru3o0CWMRix5RbWOyTkfLsN05BQnp75LwY+biBtxE6ajpwhqqzUMA1KS0AX6gV5H2BWXUn7wJEUb9xJ1g9ZXEDOoO/k/bgGgYOUWYux1M6RdE6xFZRSs3Y4xOozQTs3RhwUS1b+L27UX/rgZW2kFUbd0x79hErqgQCwFxef0HKkioHkDIm68huKffie4U0sq/tJi1LnEZGthCf72uBx63RXo/P1qFOtz5i/myKBHOXr7YxSt+o2IW68lpEtbsFq1HRQ6/IeDVw936PjjugkUbdxD1PVXOv1qfxcpWLmF6Fu1exps96s5K5/SnYfwrxbz8lduoQbogEFoHVd/OzbkP/7fxYbarunvpWryjABekFJ6G0/1FXArkICzInqVF0I0AFwn81iBqvHEFpwfQgJcZATwkJTyxxrYK/A2Prj2srXJEwCDXsfjt/fggbn/xWaz0f+KljROimHxem0xq0FXay/xP+08xBXN6xPob3SkzS0uZfzCJQBYbDb6tm/GVS2cHdSmb94i8L6pIHSYt6zBlnkCwxV9NPmzzCv2/88E9I1aIoLDCHryXSpXOj8iGvR6Jo8czANTX8NqszGg51U0rpfEl/aFmG7rew2jbruep15/n4EPT0VKeGTYQCLtC6mMf3EBhUWlGAx6Jo+6k7CQYE8DrFaK58wh8uWXQaejYvlyrKmpBN50EwDlS5YQMmwYurAwbMXFxHykbZVQ+tFHbnIOXxzLpOWGBdgqTKSOf92eh43jT71Nk0+eAZ2e3C9WU3HwBADpc7+m0YJHibnjWirTcjh8vzaIIKRzC5InDHbozZ/5GlitxL7+Ivoo+3ZN/n4krfmWyl17yRn/JLroSOI/nI8uOAikJOSOW8i4/V5kaRn5s94g+rnJYDRiSUsn77mXCBt6O1ht5L/0BrGvv4jQ6yhZshzLkWMED9S2gCn9eum56QVyZswlYcEMhF5H8Tc/Yj58jNBB1wNQvPgH9NGRJH8xF11wENImCR96Myf634csLSNuxmOIoACMCbE03PI9Zet+w7+p9iEnZkgfchatoOinbYT3aE+LDQvs2yi94fD3iafeovGiqQi9jtwv1jj8feyxedSdOgIMeqTJzLHH38QYE0Hjj552zI9q8MYEzJl5jl6Uop+2Eda9PZf+Ys9novNLe4M3JhByRUsMkWG02Pwu6a9+Rt4XqwGIvKmr90JfizIXOm6cI03eqFGO31VcsnI++YtXYTp0nMg7tZ7I/E+XU7J2K6Hd2tNk7dvYKkycnPQaoM1pr7fgSQCEXkfhkp8pWa/NeY2fNAz/htpLdGDnduRMn0PC/BdAp6P426r7d4P9/i1FHx1J0mfznPdvyEBO3jwCvyYNCb2xF5UHj5D0hbaNSf4b9m16bDYql75HwLAp2hY329cis05i6KBt2WPZ4jkXswoREo7/nRO13zo9lt0bsP7lshif1UbuC3PP3eYbrsWclk7yt+8iEJSsWId/00bEDtHm5mUv+pHCn7YR3uPyWtXxes+PROdnpMln2urlJdu1RuP2j1aReFlD6l/Vgkd2L6S8oIRvH3CWrUEfTGT5pHcoyS7khldH4RcSiBCQ9edxfpzyAQBXjb2ZwMgQek+7+7R+8yUGvZ7JI27jgWnzsNokA3p0pnG9RL788RcAbruuK6MG9eGpuYsYOG66FpOH9CcyTBtxVG6q5Ldd+3lq1ODTZ3K+9aOWPPrMTLbs2E1BQRE9Bwxh9PCh3HKj54rkHthsVH7/LgF3T9G2Hqsqyx3tZdnLvOKaYNDpeKzHpYz+eis2Kenfog6NYkJZvEtrYA1qXY/VhzJYvOsEep0gwKDjhX5aD32rxAiuvSSeOz/5Fb1O0Cw2DN2mb+BGbaXlgh82UHHoBNH/0Z7PuZ+soOinrYR2v5zm6xfat2vSynRw++ZE3dKD8j9TabpMix95X60h5aOpCIMec1Y+9edpQ4/z7UOqzzcmG2MjkRYL9V/SZo6lL1xCi2Uv4Z8cS/ZX6yhYs43yQydpPH88dSfdSeneo2R/psXbgjXbiOjZjta/vomt3MSRcXPBauPIxPk0emMs7fZ8iMVlocSYIX3I/WI1IR2aE9ymCc1XvY45M5cTUxbWyuaq50jzZa8CYIyPQSKp+9okzJnOHt9ziskTh4JOG7KcMOEucj9aek6xvqpHOfK23o7z1Tk5/SNS3pxA8qQ7Kdt3lBy7XwvXaDGv1cb52nZN45339PiTb9P002dApyPHxT9VKoFY4Ae0laerKtXV9nM1nEeguNgQtZ13pfAN9kbsUillS/vQ6GlATylliRAiGTBLKbOEEC2At4EY4BopZfrp5IGgKp32PCYCIVLKqUKId4BtUsr5QohHgEeklA2EECOBfsAgKaVZCNEESJNSemyYJ4ToAzwNXCulLBNCRNl7jXcBY6SUvwghpgLhUspxQojdwGgp5QYhxIvA9fbrrXGeVZSvecvnBTWw50gASib296nekFnavqam/Z4rEZ8v/s2uIbNbN5/rjV+3DoCtdQb4VG/7k9o2GCc69DyLZO2pu2XNBdMLcKRV77NI1o6UPdqCQ9vr+ra8AbQ78R076vleb9vjWln2dZmrKm97U244s+A50PLIUo629txb9nxpuGsVpU/ddnbBWhI87UuAC2azr+s0aPV6Zv0hZxesJY8fW3R2ofPAtPfcGntnwr9lrwsak805vn//NsakUDplkM/1Bk9fTNmCsT7XG3T/HAB21r/pLJK1p82xJRcsJm9OGuhzvZ1OaXvt+trmdie0WH+hYvKF0guwJfnms0jWjg5p30DNVgr523mywZ3/+Ebc86mfXhS+rEL1GP8DkFKuFEI0B36zLyJQAgwBsqSU+4QQoWgNx/SzyJ9pbOos4EshxFDgJ5fj76ANt94uNGXZaPOIvdm5QgjRBtgqhKgElgGTgWHAAiFEENpXtHvsSe4B3hNClAGuvcM1zlOhUCgUCoVCoVC4849vFV+EqIbx34SUMhVo6fL3HGDOaWRbeTl2OnlXnbNcfu8HXCdTPWk/bkNr3E6uod0zgZnVju0EOnuR3Qa4TlScei55KhQKhUKhUCgUCsWFRC2+pVAoFAqFQqFQKBSKfzWqx1jhgRCiFe6rSAOYpJRn36NIoVAoFAqFQqFQXFBsZxdR1BLVMFZ4IKXcg7Y/skKhUCgUCoVCoVD8z6OGUisUCoVCoVAoFAqF4l+N6jFWKBQKhUKhUCgUiosIm1qX2ueoHmOFQqFQKBQKhUKhUPyrUQ1jhUKhUCgUCoVCoVD8qxFSqm54xUWBKqgKhUKhUCgUiguN+LsNqAmPNRj8j383fjH1s4vCl1WoOcYKhUKhUCgUCoVCcRHxj28VX4SohrHioqDk0Zt9rjPk5W8AMB361ad6/S+5EoDS6Xf5VC9A8JSPSG3Ty+d6G+xcBcAHyUN8qvfutEUAFI/p51O9AKFzl10wvQBl88b4VG/Qg3MB2FGvv0/1ArQ9/h1F9/X2ud6wt1cCUP7lcz7VG3jb0wDsbnCjT/UCXJb6PXsa+l5vq6PfY9r/s8/1+je7BuCC2bwl2fexs0PaN3ydcKfP9Q7M+NTnOl0pfd638Q0g+MlFFzQml04Z5HPdwdMXY8454nO9xpgUKnYt87negNZanPd1TAYtLl+omLwpaaDP9XY+9TXg++dI2+PfARcuJl8ovYDPY1yHtG98qk9xcaHmGCsUCoVCoVAoFAqF4l+N6jFWKBQKhUKhUCgUiosI299twP8gqsdYoVAoFAqFQqFQKBT/alTDWKFQKBQKhUKhUCgU/2rUUGqFQqFQKBQKhUKhuIiwqXWpfY7qMVYoFAqFQqFQKBQKxb8a1TBWKBQKhUKhUCgUCsW/GjWUWnHRoG/aFv+bhoNOh/n31ZjXfu1VTlenMYEPzaRi0StY9/yGCI/G/46x6EIjkdKGZfMqzBuWOuQ3bNvDi299is1mY2Dvqxk+6Ho3fUUlpTz92nucyMjC32jk2bH3ckmDOgA8/dq7/LxlF1HhYXzz5vOeNqe0wq/3EBA6LDt/xvzbUg8ZAF1iQwLufgbTN/Ow7t8CgKFDb4xtuoEA846fsWz50SEfeGV7oiaNBp2Okm+WU/j+F276jA3qEv3sRPybNyZ/7vsUffQVAMLPSMJ7ryKMRjDoKVv9CwXzP3JL2/G5odTp0QZLuYkN494ib2+qh71d33iAmNYp2MwWcnYe4dfH3kNarIQ3SuSq2SOJbtmA7S8udvdF88sJuHWUdv9+/ZHKVe7nDa0643fDUJA2sNkwfbUQ65E/tOvpPgDjldeBlNhOpVKxaPYF17sxNYeX1x/AJiUDWiRzb/uGbnq3nsxj3NJdJIUFANCjURyjOjUCoNhk5tnVf3A4rwSB4JlrL+UKe7pL1y8g9/NVZL75Xw+/Jj97H+HdL8dWbuLYhDmU79X2Gq338kOE9WyPJbeQ/b0edsgHNm9A3RkPaL/HPEflxh8JGHgvQqej8pcVVK5wLxeG1lfgP2AYSAlWKxVfzMf61z4AQl74CFlRrvnJaqV0unPP0I2HTvHSD1uxScnNlzfm3qtbeNi+5WgmLy/bhsVqIzLYn3eHa3u7FpVX8ty3m/grqxABTL25M53taZquW0jeF6vInv+Vh76kZ0YSavfFyYlzKN93GOFvpNEXMxH+RoReT+HyjWTO1va+jX9kMNF33QBAiwNfU/jdz5ycNMdDb+IzIwntdjm2Ck1vxb7DzpM6HY2XvIo5I49jI7S9m+PH/4fQXp0AMNZtxdrvF/Piwk+0eNGrC8Nv7eumv7i0jCdmv0dGdh5Wq5VhA3oz4NqrAFj0/Rr+u/IXkJKBvbty12DnHrWx999K9gJPP9TW3kbfvkJA84Zg09YrNcZHYs7Md9PpVzeORm9OwBAZQtmeIxx5eA7SbAGg3nPDCe+h+f3ouDcos5fByzYtxFpS7tBbRYc3HySpXwcA8nYc5rehs7CUlLvJpNzbm8b39SGkYQJLLx1FZV6x2/nINil0+8G3e2WfDn3KZfhdN9Qek9dh/vV7r3K6xBQC7pmK6es3nDG5Yx+Mbbtp8SL7JKYlbznkL2RM1l/SBr/r7wGdDsvWNZjXf+vd5uRGBNw/A9Pns7Hu2+Q8IXQEjJ6JLMrD9PHMGvnpyRmvsn7j70RFRvDtogU1SlPFxp1/8uL732CzSW7u2YnhA651O19cVs7k1xeRkVuAxWpl2I3dGdBdq2N9H3yOoIAA9DqBXq/js5kT3HX7MC7PfuAOmnPhYnKHvz7FdDyLv8a+Ttkez32j/evGccn88egjQijbe5S/HtLqYUDjZBq9OobgVimcePFT0hdoewyHd2vrSNty24dkvvkV2e+6l9/zsReg6fq3yfvsR5/H5JYHv6bgu585+ahnTD6bXmNCjPYe9H/snXd4FNXawH9nW3rvCQFCF4j0JiC9iCCIioKKIoIoCqIoKhZQEQTL5QqiIBb0ygUUBZTeRECa1CC9BVI2vbct5/tjNrvZ7FKCiff63fk9T57szHnPe945M+ed0yclgyuT5+Lfpz3BD/Szxw/o2ZriM1eq7NP8u7ei9pujERoN6Us3kzrfqU75G+ALXAQeBPIqhNUG/gCmAe+5XNBfiDqRuvpRR4z/BEKIaUKIyX8i/jghxEjb70eFENEVwp4VQnhXUV93IYT7lte14xVUNc5fjtDgcfdYihe/RdF7E9C17IIIr+VWznDnSCynDjvOWa2U/fQlRe89Q/G8Kehvu8Me12Kx8M6Cr1kwfRI/fjyDdb/s5VxikpPKRct/onG9WL6f9xYznhvDuwu/tYfd1bsLC6Y/dxWbBYb+Iyn593sUf/oS2mYdEaHR7uV63o/l/DHHqbAY9C27U/zFNIoXvYquYUtEUIQSqNEQ/PIzGMe/QtLQx/Hp3wN9vdpOKi25+WTNnk/uEueXmywzkTrmBZLvH0fy/ePwuq0tHvG32MNjerbAPy6SlV2e57cpi+k081G3l3b+h938cPsLrOr1MlpPA41GdAegNKeQva99TcKnaytdowbPYU9R9PHrFL49Dl2bbmgiY51EzKcOUzRzPEWznqHkmw/xGDFRiRoQgqHbXRTNnkjRO0+BRouuTbca1WuxWJi1/STzBrfi+4duY/3pVM5luhaTVtGBLBvRiWUjOtkrXwCzfznFbXVC+OHhziwb0ZF6Ib72sBO9niborq54NnS2079HGzzrRvHH7eNIfGk+sTMclZXMFVs4N3K6S/qxs58meZZSiTYf3o33I89RNHcqBa+PQd++O5oo5+fCfPIQhdPHUfjmkxR/+T6eI52f3aL3X6DwzSedGsUWi4WZa/Yzf2QPVj4zkPVHL3IuLdcpXl5xGTPX7GPug91YOWEgc+7v6siLtQe4rWE0P04cxPLxA4gLD7SHne4znsC7bsejgXNe+HVvgyEumlPdnyDplfnE2PJClpo4P2IqZ+6YwOkBE/Dr1hrvVo2VSEKAUH7+0XwYns3ru9XrUTea0z2eIOnl+cS8/aRTeOioQZSeveJ0Ln3hSs7eoVQkTbnpzFz4bxa8MYEf501n3a/7OZeY7CT/77XbqR8bxXdzX2fxjMm898UKTCYzZy4l8f3GX/n2vZdZMfd1fv09AULr2eMFXCUfqmKvX/c2WPILOd54KOeHTwUgetL9VCZ26kiMi9ZwrMt4zLmFhA7vpdjQszUecdEc6/IUF6csoM7MJ5zinbrvNY73dTwzEb1aEtm7FbuGz2LH0Lfxjg6m0VMDXdLL3HeKncPeofByuksYGkGzV4dj3H7UNay6EQLDHY9QsnQ2xZ+8eG2f3Ot+LOcdNgm/IPTt+1K8+DWKF74MQoOuma2LpwZ9MkKDYdBoSr6aQfHcSWhv7YwIu8q7r99DWM4cdgnS3TYAmZ7kGucaDBnQh08+cO3svR4Wq5V3Fn/Px6+M5YcPp7B+1yHOXUl1klm2fif1akWyYs4LLJ72NO8vWY3JbLaHf/bGUyyf84JLo9hildXnlx/sRMPBo4Dq98k5G5ROiYuvfkbBoTPUmznWbV7VnvowKYvWcKTL05hzCgi3lUNzdgEXX1tsbxADoNFQb44jfXNGNkEDu+BRN+pP25s8+2v7cc7qHTXik483G4bXVXzytfSmvvsVRUdPU3YxmYwv19jD0xc78iZ368Gq+zSNhjozxnLmobdI6DGBkCFd8GzoVK5eAuKBH4AXKmXbh8A6l8xU+X+B2jD+DyKl/ERKWd41/ChQ8Q39LFClhvF/AiHEXzLrQFO7IdaMFGSWESxmzId3omvW3kVO33kAlmO/IQsdFXeZn401ydZbW1qCNe0KmoAQAI4ePUrtqHBqRYaj1+vof3t7tu055KTzfGIyHVo0BSAuNorktAwysxX9bZs3JsDPF3dooutjzUpD5qSD1YLljz3oGrV2kdO17Yv55H5koaNDUhMSjSX5LJjLQFqxJJ5E17gNAB7NG2O+nIw5KRXMZgo3bMe7+21OOq3ZOZQdPw0VKhv2/CguAUDodKDTIaWjz7F2vzac+24nAOkHz2EI8MGrQkOmnKStR+y/Mw6fwzsqGICSzDwyj5xHmizOeVG3EdaMZGRmqnL/Du5Ad2snJxnKShy/PTxx6gvVakFvAI0GYfBA5mbWqN6jR48SG+hNrQBv9FoN/RpGsv28m0q9GwpKzRxMzubuZjEA6LUaAmIb2sOlyUz2ml8J6Ov8/Ab0bU/W99sAKDp0Gq2/D7rwIAAK9/2BJce1AuhZL4aCvcqIrzU/F7Q6ZIaSF6b9v6Br6fxcUOrIC1E5L67C0aNHiQ3xo1awH3qdln7xddh+4rKTzLqjF+nZNJaoQB8Agn2V0ZqCEhMHL6ZxdxulcqrXaQmMcYzwSJOZnDU78O/bwUmff9+O5KzcasuLU2j9fNCFKXlhLXI8v6LC86uPDMGclWfXm7tmB/59nPX69elItk1v8eFTSh7b9OoiQ/Dr0Y6sZRud4lgrjH4eO3mW2rWiqRUZpviLru3Ytu+Ik7wQgsLiEqSUFJWUEuDrg1ar4cKVFG5tVA8vDw90Wi139u1FaoqjUV0d9vr16Uj28s12eQCNp4HK+HWOJ+vn3QBkrNhGUD8l3cB+7cn8TnkGCw+eRhvgg972DLojul8bhF5Lxm8nyT54FikhZnAHF7nchEsUXc5wq6P+6H4k/7yP0oxct+HVieKTjQ6ffHwPukZtXOR07fpiPuHskxUFWtAZQGhAb0AWKCPxNemTNbUaYM1KRWangcWM5egudLe0dbW5U3/Mx/e42Cz8g9E1bo3pwJYbyyQbbVvGE+DvV6U4AAlnE4mNDKVWRCh6nY7+t7Vi+/4EZ5uEoKiktEIZ8UaruX51NMGYW21+2SOqHiJPeSar2yd71IkEIHfHEXzbNLpqOfLvEk/mT78BkL5iG0H9lfTNmbkUHjmLNDveo76tGmDOccy0yF79K5bCEgL6d7Sfu1l7raUmh45+HWvMJ9+MXv++HclZvQOh01Fy6hJaPx803p4u11FVn+bTqiGlF1MoTTQiTWayVu0kqJ/T/d9h+78JuKfC+SHAeeC4ixEq/y9QG8aVEEL4CCF+FkIcEUIkCCHuF0JcFEKE2sLbCiG2V4jSQgixVQhxRggxxibTXQjxixBiuRDitBBilhDiQSHEPiHEMSFEfZvcNCHEZCHEvUBb4F9CiMNCiIkojeRtQohtNtm+QojfhBAHhRArhBC+tvP9hRAnhRA7gaHXuTZfIcQXNhuOCiHuqRA2w3bNe4QQEbZzg4QQe4UQh4QQmyucnyaEWCiE2AgsEUKECSE22Wz7VAhxqUJ+PWS77sO2MK3t70tb/h4TQky67n3xD0bmOCpWMjcTYWvcVpTRNe+I6bcNlaM7ZILC0ETHYUk8DYDRaCQiLNgeHhEaTFqm87TDRnGxbNn9OwDHTp0nJS0TYyUZt2n5BSHzMx0252Uh/IJcZHSN22A+uNXpvDU9CW1sE/DyBZ0Bbf0WCH/lerXhoZhTHZUBszEDbXjode2xo9EQvewTYreuoGTPQcoSTtqDvCODKEx22FyYkoV35NUrxkKnpf49XUjadu3RHk1ACNZsx/2zZme43D8A3a2d8H71U7zHTafkX/8AlHtdtmUlvm99hc+MfyGLC7GcPFSjeo1GIxG+Hvb4Eb4epBeWuug9mprLsG9/Y/yqg/aRi6S8YoK8DLyx+TgPfLuH6ZuPY/J0rmCWpWSij3C2Ux8ZQlmK41pMqRnoI12vpSLFpxIJ6KO8zPWtO4NObw+T2eloAt3kRavO+Ly5GO8Jb1Hy5ftOYd7PzsTn1fnouw6wnzMajUQGOProIgK8Sct3nip7KTOPvOIyRi/exPAF61hzSOmIupKdT5CPJ6//sIf7569l+o97KNM79/eZ3OVFRAhlyY68KEvNdOSFRkPDtXNp+vvX5O88RPFhpSxrfLzsMjHvTsCcW+CSf/qIEEwV8zjFoTf69TGkzPrCZaowQMTkhwFILzQTHuDlOB8S6OIvhg/owYXLKfQa9QL3TJjOlDH3o9FoaFA7hoN/nCYnr4Di0lIup+eSkZbmsKXiNd6kveXyEZMfpvGuzwHI+G67k05dkB+W3EKwWG06Hc+ZITKEsgrlX0nP5h+lpNHSN2i6zjFz0DMqiMKLRqL6KY1LabXiFeXwp9fDMzKI6AHtOP/V5huO82cQfkHIvCz7scy/mk9ui/mgc0NS5mdj+m0t3hPm4v3sPCgtwnJeafDVpE8W/sH2DjuwvUfcvfuadsC8b5OLasOdoyhb/42yROIvIC0rh8gQR2dqeEgAxiznTo8H+nfhfJKR3k+8wb3Pz+bFUUPQ2BvGgnEzPuGBKe/z3ebdzroLSqvNL393Pg9ThWehOn2yV3OlIzB44G14RIdSlpyJIdK5XOiCncthWUomhmvoNkSGUHIhxWFLRi5eTepgiHI8Zzdrb2CFxqo+KrRGfHKt2ROw5BRUWW/goK7EvP2UXW9ZaiYaX29CH3EseTPUiaiyTzNEBjunm+Lif++y/b8PKB/m9gGmAK5D7/8hrH+Dv78basPYlf5AspSyhZSyObD+OvK3AncCnYDXK0yHbgFMRJmK8TDQSErZHvgMeKaiAinld8AB4EEpZUsp5VwgGeghpexha2S+CvSWUra2yT4nhPAEFgGDgK5A5HVsfQ3IlVLGSylvBcpbYz7AHillC5ResjG28zuBjlLKVsC/gRcr6GoDDJZSjgDeALbabPsBZf0FQohbgPuBzlLKloAFZa1GSyBGStlcShkPfOHOWCHEWCHEASHEgW2X3PQKS+fRLo+7RlO6dsnVKwAGTzxHTqF09edQWmxT4TpiJoRwOh59353kFRZx3zOvs/SnzTSpX/uGerfdUik5Q58HKdu6zOVaZGYypt9+wnPEi3gOn4w1LRGslnID3YZCOW8AACAASURBVOitwkoTq5Xk+8dxpd9wDM0bo69f1xFWRd2d3nkU496TpO07de003el1M1ppPvobRW8/QfHCt/C4U2mM4OWLLr4jhW+MonDqQ2DwRNeuR43qdfdcVKZJmD9rH+3C8hGdeKBFLJN+UqYwmq1WTqblc198LP8e0REvvZat7kY1XNKo+n1NfOGfhD5ia8TqPdw8+27y4tAuCl8fTdH86XgMfsR+vnDWsxS+PZ6iuVMx9BiEtmG8zQQ3ZaTSscUqOZGcxbyHe/DxyB4s3J7ApYw8LFbJyZQshrVryLLxA/DU69h24oqLPpfrdHtbbTJWK2cGTOREp1F4t2iERyNlymr+r4fJ/UmZ7WBOzybwrm6utrvNYolfz3aYM3IpSTjnKgAY31OmGlqLctAYfJxVVnoGdx06TuO4WLZ8MYcV/3iNdz5dSkFRMfVioxg1tD9j3/iQJ6f9k+jwEJe4f9pe4bD3VOfHAAge1LmSzDWes2vk+4khL/NH/8mcfugtAEI6NkEIwamPVlNvVB96bJiBRqvFWmm2yLW49a2RJLy1FKx/0Uo5t/7CGUOfhyjb+m/XZ9LTG13j1hTNm0TR3GdA74G2eeer6602n+xGvpJuw4BHKdvg2vjVNm6NLMzFmuy6vrWmcHfZlbNn95GTNKkTzeZPp7N8zmRmLl5JgW3U8au3JrDs3cnMf2Usyzbs4vc/3JfJq3Gjftmg03I6w3mte3X5ZEOtcAC0vl5Yy8zVo1uAJa/Ifhgx7m7MWXlIi9VZ6Cbs9evumMlWvi63un2yKS2bwMHdqqy3cP8fXBr3jpPe3LW7OHm7Y3p6zAsjrq7javqvX2bHA78DfkCZ7dx0lGnU//3LD1VuGnXzLVeOAe8JId4FfpJS/lq58lKJVVLKYqDYNrrbHsgB9kspUwCEEOeA8vlux4AeVbSpI9AU2GWzxYCyMUAT4IKU8owtnW8A94tZFHoDD5QfSCnLhzrKgPK1yb8DfWy/awHLhBBRtjQvVNC12nbdAF2Au2061wshyvX2QmlA77fZ7QWkAWuAekKIj4CfceSNE1LKhcBCgKJ5L0kR6OgZFQEhTj3/AJrY+ng+qKxJEj5+aJu0odRqwXJ8H2i0eI58EfOhHVgSHJuSREZGYkx36DFmZBEW7Dx12Nfbi7eeHV1uE3eMfoGYyDB3Jjvbn5+N8HP0QAr/YPvUO7vNUXF43P2UEu7th65BC8Xm0wcxH9mB+Ygym0ff/V5kvhLXYkxHVyF9XUQolvRMqoo1v5CSA0cIfMrROCpOzcYn2mGzT1QwRcYct/FbTLobzxA/tj7++fXTyslAH+S4f5qgUGRu1lXlLecS0IRGIXz80Ta6FWtmKrJAmZJlPrILbdwtNao3MjISY4FjJMJYUEqYj4eTLl8Ph/vsWjeMmdtOkl1cRoSvJ+G+HsRHBgDQu0EEO85fYnCFuIaoEExpznaaUjMwRIVSaDvWR4ZiMl79WgBKzyVx7qFptEpchfngr+ibOaaFiqAwrDnXyIszx9CERyN8/ZEFefZ8k/k5mA/tRhvX2J4XqbmOCpkxt4gwPy8nXRH+3gR6e+Bl0OFl0NGmbjinUrNpXSeccH9v4mOVe9SnWW1+OXPB3hUPoHebF5kYokMpT9UQGeKSF9a8Qgr2HMOvWxtKTydSeuYSgXcqDZWspRsIGtaHgl9+d9GrrzjCEhWC2ZhFwB2d8e/dHr8ebRAeBrS+3tT68DmuTPrAKX6Yt5bULEd5MGbmuPiLVVt28dg9dyCEoHZUODERoVy4kkp8oziG9unC0D5dAFix/RDhEREOWyIVW6pqrzbAD42PJ7cc/pa8dbud5AF8OzR1OjZn5aEN8AGtBixWZYTIlm5ZSiaGCuVfHxVi37ir/H/wQGWKcPtPniZ182GwSnY9oGzo1G/vPyhMvLGprQBBLeJo/6nST+wRXPVpu1VF5mUh/B0jd8Iv2O5Xy9FEx+Fxt7LG3uGTraDVYs1JhyKlMWU5eQBtLWWJRHX7ZK/OjqnSMtd5hFj4B7u++2Lq43H/szab/dE1akWp1YImtiHaJm3xatQKdAaEhxce9zn1y1c7ESGBpGY6ykhaZi7hQQFOMqu27eOxIb2UMhIZRkx4MBeSjcQ3qEN4sCIbEuBHz3bxJJxNpLxrJ9zXo9r8cmMvCxpfx2yBP+uTQ0cOIGS4UnXK3biX0OF9yfzxV4J6tcEQHUJZpQ3wKpdDQ1QIZdfw95XLZtZ3W/G7vRWlFxzLMW72HXL5lQU0/nG2ks6l1Jrxyf/eQPD9fch345Mr6/W9vRW1Ziv7OhQdOYMuwNeu1xAZQsmpS04zZbxvqVtlnyYMegzRDl9piHK5nr62/41QBr8AOgD3ArOBQJQB0RJg3jWyWOVvhjpiXAkp5WmUxtwxYKYQ4nXAjCOvKi9uqNwdV35ccX6PtcKxlap3SAhgk200uaWUsqmUcvRV0r+eHnfyJukYqrBUsO8jYJ5tVPcJnK+9sMLvq/UcCOCrCnY3llJOszXIWwDbUXrlPrue4dbLZ5QGTVA4aHXoWnbB8sd+J5mimeMomvkERTOfwHzsN0pXfqo0igGPYeOxpl3BtGO1U5z4+HguJadxJTUdk8nM+h376N6hlZNMXkERJlsv6vcbdtC6WWN8vZ0bBm5tTj6PJjgCERAKGi3aph0xn3Zev1w8/3n7n/nEfkrXf4Xl9EEl0FupKAr/EGVq33FlLVLp8VPoasegi44EnQ6fft0p+uW369oDoAkKQOOnjHgJDwNeHVpT8KNjUkTiht+pf69ScQ9rXZ+yvCKK01wbxg2Hdyemezy/jJ9/QyMj1kun0YRFI0IilPvX+nbMR/c4yYhQxyYimlr1lbV2hXlYs9LRxjVRRkQBXeOWWI2Xa1RvfHw8iTlFJOUWY7JY2XAmle71nDtDMgpL7SN8Cam5SAmBnnpCfTyI9PPkYrZSRPZdzoL0RIc9eh1Bg7qSu2mfk77cTfsIvkfpM/Nu1QhLfiHmtGtP2deFOCqculs7Ii1mRGgkaHXo23XDfMT5uRBhjm0MNLUbKGuSC/LA4Aketmfa4Im2aWssSRcdeZGZT1J2ASazhQ3HLtGtifPmP92b1OLQpTTMFivFZWaOXcmgXlgAoX5eRAZ4czFd6XzYez4VchzTAYVeR+Cg28mrlBd5m/YSOLSnLS8aY8kvwpyejTbYH42/4/n169yS0nPKCHRZcgaGusr1+d/RGY1BT95mZ735m/cSZNPr1dKh1zhnCSdvG8Wpro9z+ZnZFOw+am8UGypsbhPfui2XLl7iijFD8Re/7qd7+xZOaUSGhbD36AkAMnPyuJRkpFZkqP0YICU9k399t4rIKMf9CBh0+03Ze2nMW+Rv+50TLUeQt3EPwQ/eYZcHKDmdSGXydycQfKfSwA29rwfZG5V0czbuJ+Re5Rn0ad0IS14RprRsNF4eaHwU95+xXJlodHDSQlLWH6Dug4p8UJuG6Py8OP/51ZeyVGZD+2fZ0G4iG9pNJOmnvTcc72ZRfHIkIjBM8cnNOmIu97c2iuc9R/G8SRTPm4T5xD5K132J5fTvyNxMtDENlDXGgCauGdYMZUOr6vbJpguONfzWpLNoQhzvPu2tnTGfPOBs8/vjKX5P+TMf30Pp6s+wnNiPaeO3FM8eR/F74yld9iGW8wmUrvjopvPvRmhWP5bElHSupGViMptZv/sQ3do672IfGRrE3mNnAMjMyedicjq1wkMoKiml0LbeuqiklN+OnqJBbcdEuGYR/tXml7fuOUBMrDICWR0+OWPJWk7dMYlzD00j17b5VszE+8jZcdhejiqTtyuBkIHKnhhh9/Uge8N+F5lyCg6fxTPO4YuChvbAEBNG9uod9nM3+w4pOnLGfpz57w014pMDyn3yDehN//g7zj/0GuceeIW8jXsIurcXfp1bgpRY8ouoTPGpS1X2aYWHz+ARF4UhNhyh1xE8uAvZG13yX4MyW7N8W/auQF3b3z+Ad1Abxf/vUEeMK2GbCp0lpfzGtlvzoyjbtbdB2YXunkpRBgshZqJMR+6OspNdo5tIOh9lykbl4wxgDzBfCNFASnnWtlt1LeAkECeEqC+lPAcMv04aG4GnUTb2QggRVGHU2B0BQPlWlo9cQ24nMAx4VwjRFyjvht0CrBJCfCilTBNCBNuuqRAok1J+bxtN//I6diuf2flxEV5j3rB9rmkLVuNldB2VLfvNe65eGdPUvQV9mx5YUi7iZavslq37BgCdTscr4x7kydffx2K1MqRPVxrUiWH5WmWzhmEDenDhcjJTP1iERquhfmw00yc+Ztf94uxPOHDsJDl5BfR+5DmeenAIwxvaNl2RVso2LMFz+IugEZiP7EBmJKFrrThp88Ft17xkz3smILx8kVYLpRuWQInthWCxkjVrHhELZiqfBlm1AdO5S/jdq+wGm//dT2hDgoj6dj4aH2+QEv8Hh5I09HG0ocGEvvUiQqMBjaBw4w6Kf3VUSK9sOUxMzxYM3fU+luIydj7n+BxJ7yWT2fXCZxQbc+g0axQFVzK4c/U0AC6t3c+Rf/yIV1gAA9e9hd7Xy3mtptVKyfIFeI9/G4QG056NWFMT0XdRpgGbdq5F37Izug69wGIGUxklnyujUNZLpzAf2on3lH+C1YL1ynlMu9bhed+TNaZXp9MxpXtjnlp1EKtVMrhZNPVDfFlxTKmw3hcfy+azRlYcu4JWI/DUapl5R7x9auyUbk14ZcMxzBZJTIAX03s7Koa3bJ1H5rItlJy+TMhD/QHI/GY9eVt/x79HW5r++onyqY3Jjgps3Y+ex7dTc3RB/jTbu5iUD5aStWwzQYO7EjpSuVaZk0HJ53PwfvYdhNBQtmsD1uRL6Lspnd2mX35G36YL+k69wWJBlpVSvHAGAMI/EO+n3lAS02ox7d2G5fgBexl5aWBbnvxqq5IXrevTICKQFfuUdWT3tW9EvfAAbmsYzbD5PyOE4O42DWgQoYykTrmzLa98twuTxUpMkC9vDnVsFtNo88dkL99M6ZlEgh9U8iLrX+vJ33YAvx5tafzLQuUTHrZPfOjDg4l9/1llszSNhpyfd5K/VanMRL34iH16XOSkEWR8tUbRO8Km91uH3kbbFyKLS91+zqkykS8+ikc9ZcMeQ0AYL499gCen/UPxF70606B2NMvX/QLAsDu68cSwO3ntn18wdMI0pIRnHxlKkG0To+fe/YTcvEJ0Oi0vjbkfa9o5tLHKlPXcn3f+aXvztx0g6o2xNDu10j49OfH1xQA0XPIqF1+Yj8mYzZUZS6j38fPEvDiCouMXyFiqrPHN3fI7AT3bEL9rgfJpk+eUZ1AfFkiDxVOUZ0WrBcBo21eg0dN3MeTyEqRVcvnH3VxaquTFbf96kYPPLaTEmEP90f1oNH4gHuGB9No6C+OWwxx8ftF1877akVbK1n9l88nKJ/QUn6xUzCvv9VARa/I5zCf24fX424q/MF7CfGgbHv0fqVGfjNVK2ZrFeD46VfnE1MFtyLQr6Noro5Pu1hVXBy+8MYv9h46Sk5NHryEP8dToh7lnUL/rxtNptbz82D08OeNTrFYrQ3p0oEFsFMs37gJgWN/OjL2nL699/C33PD8bieTZBwcS5O/LFWMGk95TVlaZLRYGdGlD55aOHbp1Gk21+mW56zsY+kyN+eSgvm0pS87k3CRH26nx11M5P/ljTMZsEmd8TcMFzxH74ggKEy6QZiuH+rBAmq+bg9bPC6ySyMcHcrT7BC5O/Ywm37yq5EWADxcnfkjgoK7VZi9A+JP31pxP/nLNTekt/1xTkL8PV16YS9TLo/Bs6tjE8fK0L9B4Gqrk07BYSXx1EY2/VeqUGbb7X4HTtv8rucpyv/8GpPrBpmpH3Mhauv8lhBD9gDkoI7sm4EmUKcCLASOwF2grpewuhJiGsklWfZR1tbOllIuEEN2ByVLKgTad223HByqG2eIXSCnfs22E9Q5QjLJe+XGU0dQU2zrjnsC7QPm8oVellKuFEP1Req4yUBqozcvTdXNtvsB8lEa+BZgupVwphCiQUpZv5nUvMFBK+agQYjDKeooklMZ5uwrXXSClfM8WJxxYitIg/gVlXXGclLJUCHE/8DJKz5vJdk3FKI6mfBT+ZSnlNbe+L3jh7mp/UH3n/ABA6Znd15GsGh62hnHhjJHVqhfAZ+oSLrbsc33BKlL3sFK5+jLmoWrV+2iS0gGR//SA60hWHb95a2tML0DR/KevI1k1vMcrlaNDtQdfR7LqtEpcRd6YvtcXrCL+i5RVDsXLq/cbs17DXgfgaN1B1aoX4NaLazgWV/164y+sofTkL9Wu16OJ8omwmrJ5f8zd1a63XdIPrIx0s67vTzI09dvrC/0JCt+uXv8G4PPqNzXqkwun3ncdyarjM2MFpozqX3esD61HyZG11xesIp4tFD9f3T4ZFL9cUz55T/Q190O9KTomK9/arW6bWyUqnz+qKZ9cU3qBavdx7ZJ+gKvPhPyvYkLd+//rG3H/vLjsb5GX5agjxpWQUm4A3A0/uowCSymnXUXHdpRpwuXH3d2FVYwvpfweqPh1+Y9sf+XhW4F2btJaj7LW+LpIKQtwM/Jb3ii2/f4O+M72exWwyo38tEqncoF+UkqzEKITyqZhpTbZZcAyN+a4frdIRUVFRUVFRUVFRUXlP4DaMFapDmoDy4UQGpSNvMZcR15FRUVFRUVFRUVF5Sb5O34O6b8dtWH8/xAhxCiUT0VVZJeUcnxNpGfbFbvVdQVVVFRUVFRUVFRUVFT+C1Ebxv8PkVJ+wX/xZgEqKioqKioqKioqKir/TagNYxUVFRUVFRUVFRUVlb8RVnVX6mpH/Y6xioqKioqKioqKioqKyv80asNYRUVFRUVFRUVFRUVF5X8adSq1ioqKioqKioqKiorK3wh1InX1I6RUs1Xlb4H6oKqoqKioqKioqNQ04j9twI3wZN1h//V14wUXl/8t8rIcdSq1ioqKioqKioqKioqKyv806lRqlb8FRXPHVbtO74mfAFB26WC16jXUaQ1A8dI3qlUvgNfw6Vxu16va9cbu3wLAmsjh1ap3UOpSAPbH3F2tegHaJf1QY3oBCqfeV616fWasAOBg7OBq1QvQ+vIqCp67q9r1+n6wGoCc4T2qVW/g0m0AHIsbVK16AeIvrOFkowHVrrfJ6bWUnttT7Xo96ncEqDGba6qMfBHzULXrHZX0TbXrrEjxN1OrXafXQzNq1CcXfTKx2nV7j5tLyZG11a7Xs8UATBnnq12vPrQeUP0+GRS/XFM+eW/00GrX2yF5JVD975HWl1cBNeeTa0ovwIFaQ6pVb9srP1arvppE3ZW6+lFHjFVUVFRUVFRUVFRUVFT+p1EbxioqKioqKioqKioqKir/06gNYxUVFRUVFRUVFRUVFZX/adQ1xioqKioqKioqKioqKn8jrP9pA/4foo4Yq6ioqKioqKioqKioqPxPozaMVVRUVFRUVFRUVFRUVP6nUadSq6ioqKioqKioqKio/I2Q6ueaqh21Yazyt0FTpymGbsNAaDAf34X5wAbn8JhGeAx6EpmXAYD57CHM+yp8q1EIPB94GVmYQ+nqj+2nd+4/zLsLlmCxWhnavwePP+D8fcDc/AJef/9TLqcY8TAYePO5J2gYF2sPt1isPPD0K4SHBjP/rRed4u46k8Ls9QexWiV3t67HY12bulzX/gtG5qw/hNlqJcjbg8WjHN/EtFitjFi4kXA/bz568Hb7ec9O7Qh8fjxoNBSuWkv+V/920qmrE0vw6y9iaNKA3AWfk//NCntY1Kp/YS0qAqsVzBaMjzzlFLfZ248Q0aslluIyDk9cQO6xiy42132sL/XG3IFPXCQbmo6lLCsfgJihnWn21iPo/Tyxmq+++sUQG079j59HF+RL0bHznJ8wF2kyA1D7zdEE9GyDtbiUC5M+oihB+S6m1t+bpmvfwxATBtJZd/ioAYSPGgBmC/n7TuDdLO6GdXvWj6b+gskuNmobtsRj2AQweCKLCpDGREq/n4/Mz3aS08TUx3PcO5T++0Msxyt851Zo8HxqFjIvi9KvZ9lPN/31EzKXbsL48fcuadaaPgb/nm2QxaVcfG4uxbZrr/3eMwT0aos5M5cTvSfY5aMmPUDIiL4AeD3/D8rWfo3lxO+K/U1a4zHkcdBoMe3ZiGmra3oAmtgGeE2cQ8mSOViO7nYrUxldi3Z4jXwaNFrKtv1M6eqlzuFtOuM1bBRYJdJqoXjJPCynElz0NNr2KdnLNpH+yXcuYVFvjMWvexusJaVcmTyXkuPnKhitocHqDzClZnHp8TcBiHx5FAEDuyp6D39P5uKVZH70Lxe94a8+gW+3dliLS0l56QNK/ziHIS6G6H+8ZJfRx0aRMfdrsr9a5RTXo35HtqxYzLsLlmC1Whnarxujhw10ksnLL+T1f3zG5ZQ0PAx6pj/7OA3r1iI1PZOp7y8kIzsXjRDc078HDw93fJc1eOx9ZC1cQWWqam+5vMbLU7kXQX6Ys/OddFa1/BmiQ4ibOxF9WJDiNyrQ4c2HqdWzJTpvA94RQXzbfByl2QVOMrd/9CShLephNZlJP3ye3VM+R5otBNSPosuHYwlpXpeD77pee02w62wqszccxiold7eK47HOTVxk9l9MY87GI5gtkiBvA4sf6U6p2cJjX23HZLZitkp63xLDU92b2ePUpE/edTGdOdtPYLXCkOa1eKx9PafwA5czmbT6ENEBXgD0bBDBEx0bAPDNwYv8cOwKQkCDUF+m943Hu1zv4RO8+8UPyvupVwdGD+ntpDe/qJhX/vkNqZk5mC0WHhnUgyE9OgBwx/g38fb0RKsRaLUals56/obvwavvfMCOXfsIDgrkx28+ueF4oPhlw52jQKPBfGALph3uvzl7I37ZvGc9UHM+ud2FZZQZszgzZg5Fx1y/7+wRG06DBc+hC/SlMOEC555RyqFngxjqffA0PvH1uPzut6R+ovihgO6t7HGbH/gckzGbU3c65/ufsRegyZ6vyPxyTbX75KbHV5CxcCVpc5fetN7MJT8R/cYYdCGBWM0Wu4jW3wdLXiEAsW8+bvdfFyf9015/8O/eitrTHwethoylm0idr3wPOujO24h+7gE8G9bixMAXKDpqT7s9sND2WwDTgB9cjFf5f4c6lVrl74EQGLoPp/THeZR8PR1do3aI4CgXMWvyGUq+nUHJtzOcG8WArmVPrNmpTucsFgsz5n3BxzOmsGrRe6zbvptzl644yXy2dBVN6tdh5aezmfHCk7y74Cun8G9+WEdc7RgXWyxWKzPXHmD+g91YOf4O1ickci4t10kmr7iMmT//ztzhXVk5fgBz7uvsFP7tntPEhfo7K9ZoCHpxAukTXyZ12GN49+2JLq6Ocz7k5ZPz/jynyldF0sc9j/HBJ1wqYOG9WuJbL5KtnSZxZPIi4t8d7TZ+1r7T/DZsBkWX053Oe4QHkHf8Ij/XHsmpWcvcxgWInToS46I1HOsyHnNuIaHDlc6AgJ6t8YiL5liXp7g4ZQF1Zj5hj1N/4YtYS8v4Pe4+Tj0wzX7e77bmBPZrz/Hez5LQcyL68KAq6S45l8zxvs8pf/0dDWTDoNEUfzaNojdHIgtzsSSdQ9/zXucLERoM/R7CcuawyzXqbhuATE+yy5VzoufTBA3uimfDWCd5/x5t8IiL4o+u47g0ZT6133nSkd8rtnD24elu8zLts9UAFL//rL1RjNDgMfQJihdOp+jd8eha346IiHWNLDQYBj6K5dQht7rdIjR4jZpI4bsvkT/5UQy39UIT4/z8mRN+J3/K4+S/PIaiT2fjPeYFp/jlnOk7noC7bsejgbNtft3b4FE3mtM9niDp5fnEvP2kU3joqEGUnnUupwW7jiDNSuMu+9ufCRpxJ4b6znp9urXFUDeG830eJ/W1fxI5/WkAyi4kcXHwM8rf3RORxSXkb/rNHk8XGapcV0kR78z/kgVvPs+Pn8xk3S97OJeY5JTGouVraFyvNt9/PIMZz4/l3U+VxrlWq+X5x4ez6tNZfPPB66xYuxWCHPb5D+z2p+0tl098+CXKktO4GlUtf9Js5fL0L0no/gx/DJqiyDaMplbPFvjHRbJ+2AwKkjKxlJncpnf+h92svP0Ffuz1MjpPA41GdAegNKeQva99TcKna93Gq24sVsnM9YeYP6ILK5/sx/qEy5xLz3OSySspY+a6Q8y9vzMrn+zLnHs7AmDQalj0cDeWP9GHZWN7s/tcKkevZCqRatAnW6ySWVv/YN6Qtnz/SBfWn0rhXGaBS/xWMUEse6gzyx7qbG8UpxWUsPTQJf71YCe+G9kFqxU2nEqx6bXyzuLv+fiVsfzw4RTW7zrEuSvO78dl63dSr1YkK+a8wOJpT/P+ktWYbGUM4LM3nmL5nBeq1CgGGDKgD5988HaV4gCKvxo0mpKvZlA8dxLaWzsjwmq5l7sBv2wYpLzfqtsn5207CMD+uPs599SHxM0c61YudurDpCxaw5EuT2POKSDMVg7N2QVcem0xKZ9U6JjTaKj7zhj7oTkzj0vP/qNa7E1bvMb++1TX0TXik7O++ZmQhwb8Kb3Rb47jwqPTSHz2fcxpWXaZyKfvASCgZxs846JI6PIkl6Z8TO2Z4+x5V/vtJzj98Jsc7/EMwYO74tlQeW6KTyVydswsCvb+UTlbEoC2QEugP/Ap6mDiX44QIlgIsUkIccb2P+gqcheFEMeEEIeFEAeqGr8if6uGsRAiUAjx1HVk6gohRtyArrpCCNchjBuzw/Wt9BcihGgrhPjnVcIuCiFC/2qbqooQYogQwnX49CpoIuoic9OU0WCrBfPp/Wjr3Xrj6fkGoo2Lx5ywy+n80aNHqR0dSWxUBHq9jju6dWLb7gNOMucSr9ChVXMA6tWOIcmYTkZ2DgCp6Zn8uu8Q9/Tv4ZJmQlIWscF+1Ar2Ra/T0q95bbafcq5EVENJ+wAAIABJREFUrzt2iZ631CIq0AeAYF9Pe5gxt4hfzyQztHV9pziGZk0wXU7CkpQCZjNFm7bh1e02Jxlrdg5lf5yyv5RulMh+bbi8/FcAcg6eRe/vjUd4oItcXsJFii9nuJz3rRdF4rfbAbi8bMdV0/HrHE/Wz8roZMaKbQT1U0YhAvu1J/O7bQAUHjyNNsAHfXgQGl8vfFs2JOWfSi92wb4TAOjDgwgf2Z/U+SuRZcq1+rZrUiXdFfHvEm//bc1KRRoTwWLGcnQXmuh6VJ61pOvUH/PxPchC58q18A9G17g1pgNbANDUamAPkyYz2at/JaBve6c4AX3bk/W9Yl/RodNo/X3Q2ewr2PsHlpwbdzua2g2xZqQgs4xgMWM+9Cu65h1c5PRdB2I5uhuZn+tGi3u0DZpgTU3GmpYCFjNlv21F39a5Q4fSEvtP4eFJxYzTNnCM0EmTmdw1O/Dv42ybX5+OZK/cCkDx4VNKXoQpeaGLDMGvRzuylm10imPNL6TsolLpLz50ArMxE9/enZxkfHt1JPcH5Z6UHDmFxs8HbZjzM+DdqQVliamYKzQsw19RKrZHjyVQOyqCWlHh6PU6+t/egW2/HXSKfz4xmQ4tlZHEuNhoko3pZGbnEhYcSNMGdQHw8faiR7euFOTm2OPl/bzjT9tbLh/+yliMr3+k5FdoAJWpavkzpWXbR16shcq99YkMpna/Npz9biftpz3E7imfI4TAs3JHHnBl6xH77/TD5/CJClauKTOPjCPnsZosLnFqgoTkLGKDfKkV5Iteq6Ffs1i2n0p2klmXcJmeTWKIClDGVYN9FJ8shMDboNSLzVZl1FgIJU5N+uSE1BxiA72pFeit2Nw4ku3njDcc32KVlJotmK1WSswWwmzvmISzicRGhlIrIhS9Tkf/21qxfb9zlUgIQVFJKVJKikpKCfD1Rqv589XGti3jCfD3q3I8Ta0Gil/OTrP7Zd0tbV3kbsgve/pgzVI6AqrbJ3s2rm3/XXCVdw0o75usn5QOuIwV2wjqr6Rvzsyl8MhZZIVRUd9WDSix+TegWu01RDuqjDXlk4t+P4nJmHXTerX+PpRdSsF02UjB9gPkrnHULwxRIQAE9m1P5nfbAcV/6fyVfPdp2ZDSiymUJRqRJjNZq3YS2Fexo+TsFUrPO/sAG0VAeWF1fon9F2H9G/z9SV4CtkgpGwJbbMdXo4eUsqWUsqJTqEp84G/WMAYCgWs2jIG6wHUbxn9npJQHpJQTri/5X80Q4IYbxsI3yGkKqyzIQfi6vmg0kfXwHPEqHoOfdhpR1t8+jLKdK0E6+zaj0UhkWIj9OCIsBGOm81TZxvXqsHnnfgCOnTxLijEDY7rSWzl7wRImPT4CjZvKQlpeMZH+3vbjCH8v0vKKnWQuZeaTV1LG6C+2MPzTDaw5fMEeNmf9QZ7t09Je+SpHGxaKxegYqbUY09GGVaEvRErC5s0mYskCfO6+0ynIMyqYkuRM+3FxShaetkrsjVAxfqxtVKgyuiA/LLmFYFFcpiklA32kcg8MkSGUVUjflJKJPjIYjzoRSKsk5N7uNN3wPnXnKG5AHxmMZ71ofNs35ZY179Lkx5nIkrIq6a5I8OCujmzKVWT1fYaj63IX2lr1KdvsGAUX/sHomnbAvG+TyzUa7hxF2fpv7FO+hb9zOkraIc5xIkMoS3Z0NpSlZGCoJOOOsEcGAOBx/wTwUjpYREAIMsehS+ZkIAKcdYmAYHTxHTHtXn/dNCqiCQrFmuloNFoz09EEuT5/+rZd8HvvK3xenEnRp7Od4lfElOqaF/qIEEwpDvsr5lf062NImfWFy5ReXaQjTuA9fSk+fBJ9RGW9oZhTHWXHbMxAH+Fsj/+d3cj7ebv92LdnB8xG5VkwphmJqOgvQoNJq+QvGsXFsmWX0rl27NQ5UtIyMWZkOckkGdMpLLPgbXD4DXNqxp+2Vx8Rij46DLMxk9KTF2znnJ+9myl/FTHUCgMg/dA5vCOD8IkJoSglm+w/ErFarHhHuHaklSN0Whrc04WkbUevKlOTKD7Zy34c4e9FWr47n2xi9JLtDF+0mTVHLtnDLFbJsIWb6Pn+GjrGhRMfo+RbTfrktIJSIvwq2OzrSXpBqYuKoyk5DPt6F+N/OMC5DGXqfLivJyPb1OWOz36hz8Jt+Hro6FRHsSstK4fIEMe9Cg8JwJjl3EH2QP8unE8y0vuJN7j3+dm8OGpIhXedYNyMT3hgyvt8t/nGlmD8WYR/sN0vA8i8LFe/doN+Wej1Trqq0yd73VIXgLgPxqMN8KEsORNDpXKkC3Yuh2UpmdfUXblsho7oh9/tLavF3qBBXey/Nf4+NeKTg4b1oejwyZvWKzwNznKpjrzItY3Q6yODK12/4r8MUcGUVYhblpqJ4cbqNR2A48AxYByOhrLKX8dgoHya5lcobYcajf93axjPAurbhsrn2P4SbMPn91eQ6WqTmWQbGf5VCHHQ9nfbNfTbEUI8KoRYJYRYL4Q4JYR4w42MrxBii03vMSHEYNv5ukKIE0KIRUKI40KIjUIIL9dU7Hq2CyH+IYTYbbue9rbz7W3nDtn+N7ad7y6E+Mn2O8Sm/5AQ4lOUtRDXuq4fhRC/2+waW+F8gRDiXVvYZlva24UQ54UQd9lkPIUQX9iu9ZAQokeFvJpXQddPQojuFfTOEEIcEULsEUJE2O7BXcAc231yHhK9USo1cq3piRR/MZWSb9/GdGQ7HoOUKTmauHhkcT4yLdGNCtdOwMoN0dH330VeQSH3jnuJb1dtoEmDuui0Wn7Zc5DgQH+aNarnogPcb4pQWbfFKjmRnM28B7vx8UPdWbjjOJcy8thxKokgH0+aRrtx3u7usJvruBrGxydifHgc6RNfxvfewXi0coySuhhYRd3l8UM6N6X2cNdR9OumcZVrE1otWj9vstfv5Y9+z2MtKnXE02rRBfhwYtAUkj9Yhj4s0CX+tXTbzdLrCOzbzkXEtGkpprVfYk1PRt+pv/28YcCjlG34xmW9s7Zxa2RhLtbkCmvKbuSeuckXd89nRdK/XsfxLsp0MZmXhcddo6+qq3J6HoPHUPrTVy72Xxd3ut0866YDO8mf/AiF77+G532PXTO+y3W6NV/i17Md5oxcShLOuQpU0CstFooPnXCTx+712tHr8O3Vgfx1OxVxTw9CnnyAjLlf24TdJeusdPSwgeQVFHLf06+xdPVmmtSvg1artYcXFZfw3IyPGNynK3pdpZl5f9JetBoC7u7tsNetzqqXv3I03p40WKRMpTYVFCO0Ghrc24WD733nTtyFTu88Surekxj3nbq6UA3izjS3Pjklm3kPdOHjB7uycOcJLmUqDU2tRrB8bB82PHsnCcnZnC1fGlOTPtkdldJrEh7A2tHdWP5wZx5oWYdJa5SlEXklJrafT+Onx7qxcUwPik0Wfj6RfFXzKufF7iMnaVInms2fTmf5nMnMXLySgiJlxsBXb01g2buTmf/KWJZt2MXvf7gpk9XNDeRzlfzydXTdrE8u+O0YACZjNrXfePQq8ar4rq0kbvz0B7ya1MG3Q4XxhZu09/Jri+zHUVNHu4/3Z32y2ULR7yerR28lslb+4pKeQ5n7RG6weO4FmgHtgJdRRo5V/loipJQpALb/4VeRk8BGWxum4tqFG41v5+82X/4loLmUsqUQ4h6UHpwWQCiwXwixwyYzWUo5EEAI4Q30kVKWCCEaAktR1g3cCO2B5ihTKvYLIX6WUlacZ1sC3C2lzLNNX94jhFhtC2sIDJdSjhFCLAfuAb65Rlo+UsrbhBC3A5/b0j0J3C6lNAshegPv2PRU5A1gp5TyTSHEnYD7xSwOHpNSZtka6vuFEN9LKTMBH2C7lHKKEOIH4G2gD8qo7lfAamA8gJQyXgjRBOUhbHSd9HyAPVLKqUKI2cAYKeXbtnz6SUrpusODDdvDPRZgxdRx3N3cMV1T+AYiC3OcI5Q5pm9aLyZAj+Hg6YM2qj7auFvR1m2O0OrA4IWh3ygAIiMjSU139Dwa0zMJD3Yeifb18ebtybbGh5T0HzmBmMgw1m3fzbY9B/l1/2FKy0wUFhXz0qx5fLDgcwAi/L1JzSty6M4rJszPuX8kwt+LQO9IvAw6vAw62tQJ45Qxh5Mp2fxyKomdZ5IpM1spLDXxyve/8eFwsKRloI0Is+vQRoRhycjkRrHaZK3ZORRv34nvcMcjVZKajWe0o0fXKyqYktRsFx0ViR3enZi7lf6mnMPnCWrXiDoP92LviFn03P2hi7w5Kw9tgA9oNWCxoo8KxWRURtTKUjIxVEjfs3Ft6s2diASsRSVYC5TRnayfdxPx+EBMxmxMKRlkr1M2V8nbcRg0GnRhgZjTc66pWx8VgsnouLaAHq0pOnaegG5KL3zFkQjhH4zl0gl0zTpg2rIcUDZ38bj/WSXc2x9do1aUWi1oYhuibdIWr0atQGdAeHhBpRkFStrOo4hlKRkYokMptB0bKth+NcwZjhEe056NeD7+GmAbIQ50jFiJwFBknrMuTWwDPB9W1lQLH3+0t7Sh1GrBkrD3mmlas9LRhDjeLZqQMKzZV3/+LCePoomIRvj5I/PzsGY5r0vXR4ZgrnSdptRM9FEO+/VRikzAHZ3x790evx5tEB4GtL7e1PrwOa5M+gBzSgZeLRV3lPz8HIIeGYwprbLeDHSRjrKjiwjFnOaw3ff2tpQeP4clU/EthtpR6GtFELd6PgAR0TGk5ZeBVg8WE8aMLMKCnTtifL29eOs5ZS2glJI7Rk0mxpamyWzmuRkfcWf324ivH4vQGRy2RIbelL2WrFxiP39LkU9MQRcRYrcXIG7uRP64YzLmdOWaqlL+KpYRodPSYNGLlF5Jw+fW+ty1cQb5F434RAUzeNM7AGg99Nw+9wnW3PE6xenOo48tJ92NZ4gfWx//nP8UEf5epFaYtWPMKybM151PNjh8cu1QThlzqRPimPrr72mgbZ0wdp1LJZ7q98mGZo7lBuG+HhgrjGobC0oI8/Fwiu/r4ajKdY0LY+bW42QXl3HgchbR/l4EeyvPWc8GERxJzuY+ICIkkNRMxzs0LTOX8CDnafertu3jsSG9EEJQOzKMmPBgLiQbiW9Qh/BgRTYkwI+e7eJJOJtIpQUV1Y7MzXLxyy5+7Ub9sqc3ws/xrv+zPjn0kQGEDu8DQNGRswCk/WsTjZdMRei1Tu8acC2HhqgQyq7h7yuXTa2fN8XHL+LdspF9fezNvkNMyQ6f7N2iEWUXk6vdJ19+9n1CRw26eb3+PujDHQMFfr2cp5GDMtpccVq4wXZPhV6HoUIahsgQTKnXzpdKnAAKUerlB64j+5fyd9iVumJd3sZCKeXCCuGbgUg3UadWIZnOUspkIUQ4sEkIcVJKefX1fNfg7zZiXJEuwFIppUVKaQR+QenVqYweWCSEOAasoArTd4FNUspMKWUxsNKWZkUE8I4Q4iiwGYgBImxhF6SU5Ts//I4yxftaLAWw3Uh/IUQgEACssK2F/hCl56oyt2NrcEspfwau3YqBCUKII8AeIBalAQ9QBpTPqTwG/CKlNNl+l9veBfjaltZJ4BJwvYZxGfCT7feN5IMdKeVCKWVbKWXbAeECERiO8A8BjRZdo3ZYzleajuftWNumiair9B6WFGLa/SMln79MyRdTKV23GOuVk5Rt+AKA+Ph4LiWlciUlDZPJzLpffqN7pzZOavMKCjHZdmz9ft1W2sTfgq+PN8+OHs6Wb+ez4euPmPPKBNq3bMasl562x2sWHUxiZj5J2QWYzBY2JCTSrbHzJl3dm8RwKDEds8VKcZmZY1eyqBfqz4TeLdj4/GDWTbqLWfd2ol1cBO/co6w/LPvjJPraMWijI0Gnw7tPD4p33NhUNuHpifD2sv/27NiWwh9+toenrj9A7DBlOnFg6waY8osoTctxq6ucy0u3s6P3y+zo/TJZ+0/R6Pl7OPT0fPSBvleNk787geA7lcZ06H09yN64D4CcjfsJuVcZafZp3YiyK+kk9JzI8Z4TKU1KJ3ykMmIbcp8iY0rLJnvDPvw6K+vNPepFI8tM+Hdqfl3dlrwiTGmO4hI8pAtZP/5qP9aERKGJawZaHdpbO4PFgjXdsRap+P3xFL+n/JmP76F09WdYTuzHtPFbimePo/i98ZQu+xDL+QSnXamFXkfQXV3J3bTPKU9yN+0j+B7FPu9WjbDkF2JOu3Zx1lVYt6aL74g1VZn2ab18Bk1YNOL/2Dvv+CqK7YF/97b03isQmlTpiNKlKIiAis+CgAVFUZTisz9A5dkLKoj92UWKBQVpggpK770mIb33m1vn98fe3OTmBkjCje/xY7588uHu7syZs2dnzu7snJkNjQKtDl3Xfm4d3op5k6l4Xv2z7v0T07JF5+0UA9hOHkETHYcmIhq0Ogx9BmPZ6Vr/NFGxzt/a5q1RdDpEaYkzf01bBI3qT8k6V1uUrttKyA2DAfDp0hZbaQXW3EKyX/mMI1feydF+93DmoZcp+3MfadNfV8sMCsArSV1QRdhsBI7sT9n6LS5yy37dStBYdYEb78vbYi8rx5ZbbePA6wZQ8tNvzm3TsWRO9LmNk4PVF2md2rUl+dRx0tIzsFis/PL7VgZe0dWlDBd/sfo3unVsg7+vD0IIZr/5ES0SYplwwzUIUxmKvnoAorH6FnywzLkQV9GytRh3H+bk4DtJn67WuUNDpzs7xU771rP91WwjzV+bivFEGicnq2HxPw57iuOLfydnx3GWXjGd3x54B7vZyg9Dn3LrFLe+dSBxAzvx29QFDYtA8TAdYkNILSgjvbAci83O6oNnGNDGdRHHgW1i2Z2ah9Vux2ixsj+9gKTwAArKTZRUmgGotNjYejqbFo7Osqd9suVkcrXO0UGkFlaQXlyh6nw0i4FJroMeeeUm50jcgawihIBgbz3RAd7szyzGaLEhhGBbaj4tQlW/3KFlAqmZuaTl5GOxWvnlz90M6OH6iBEdHsLW/ccByC8qJTkjl/jIMCoqTZQb1RfRFZUm/tp3lFaJdT3XehZ7+gk0YTEoIZFOv2w94tpPqbdfPrkfrOpicZ7wyXmfruTINdM5MeFZilar7Tj02t5Ycgrd7jVVlGw+QOh16n09fNwgCldvP+u5l+05gXdStV8NHdMfXUgAlUerQ/0bew8p33vcuV15PLVJfDI224XJ3bwXYTKjj4/Cf1BPAoe4d4yL1mwj7KaBgMN/lZZjySmkfO9xvFvEYEiIRNHrCB3dl6Ja17oOWlA9eNgMaAskny+TxJ2az/KOv/drHR8ihOhYx98PQLaiKDEAjv/rXFVSCJHh+D8HdfXwqgpSr/w1udhGjGtyzpDhGkwHslFHljWoo7z1pfYdvPb27UAE0F0IYVEUJZnqUIuak4BswFlDqc9R1nPABiHEWEVRmgMb65m3ThzhzUOAPkKICkVRNtbQ1yKqY1zsOPQXQtgVRamqJ2ezuRXXlyw1w01qyrXR2Don7Jg3LsZrzDT1c02H/kQUZKLrpHbirPv/QNeqG7rO/cFuR1jNmFd9eF6xOp2OJx+cxJQnX8BmtzN2+EBaNU/g25/U+Uk3XzeUU6npPPXyu2g0Glo2i2PujPMNyjtkazU8PqI793/+G3ZhZ3TXJFpFBrFku/o2eVzPViRFBHFlqxhufvcXFEVhbLckWp1jjh4ANjuFL79NxFsvoWg1lP24CuupFPxuUD8bU778JzRhIUR9+i4aP18QAv9bbiTrH3ehCQ4i/GV1ZUpFp6X8l/VU/lV9M85Zt5vIq7sweMub2Iwm9jzynvNYry//yd4ZH2DKLqTF3cNpOXUUXpHBDPj1JbLX72bfzA8I7dUWRavQZ/kzYHetlq0/e5rkRxdgyS4kbd5nJC2cSdw/b6Pi4Gnyvl4HQPH6nQQN7k6nze+qn4uZ8bYz/6mH3qDtV7PpfvpbhKl69du8b9bTecsiQkddhd1YyelHFxJ17/UNkq3xNhDUvwspjy2ixRsPAWBe8RHedzwGWh3CWIYmphn2lKPoeg2tc/7aOakx96r9hnfIX7yeymNnCB+vdvTzvviFkl93EjS4Bx02LcJuNJEys1q/5u/MJOCKjuhCA+m47SMyX/ua/MXriHtyIr4dWgCgbdUJ05KFzvJMy9/D5945oNFg2bYOe/YZdI5QcOtfDZtXXPtcjP95C78nXgaNBvPGVdjTkjEMGQWAed0K9L36Y+g/HKxWhNlE+VvP1mmL1msXUrhkHabjqYTepupW8NUvlG7YQcCgHrTZ+D7CaCLtn/PPq1bs7MnYSsrRhAXRZvcyTIdPYT6RSvAt6hzsom9WUr5xO/4DepK07iPsRhNZT1RHNCjeXvhd2ZWsZ94+WxGqv3hgEvc//Qo2u50xw/rTqlk83/6sLh5z88jBnD6TyVOvva/6i8RY5j6shibuPnScn379k9bN4xn3oDqyP/fx6XQdoOpXuvKPC9a3dvqaXEj78+/ZjvCbBlFxKJkOa9SH3vjBl5O2fg/xgy/nxs2vYTOaqazxmaahn81i06MfYswu4soX76QsLY+RP84BIGXldva++T0+EUGMWvUcen8fhN0Dy7ScB51Gw+PXdOH+r/7ALgSjL2+u+uSdarjmuO4tSYoI5MqW0dz83lrVJ3dtQavIII5lF/HMDzuwC4FdCIa1j6d/G0dHpQl9sk6j4bHB7XlguVr26A7xtAwPYMledWrQuMsTWXc8iyV7z6DVKHjrNLww4nIURaFTTDBDWkdx25d/otUoXBYRyI2d1FWBdVotT9x1I/fPew+73c6YQb1plRDDt2vUBSpvHnYV9944jGcWfsWNM19GIHjk9usICfQnLTuP6a+qL5etNhsj+nbnqi7t6n0dHp39Itt376OoqISrx4zngbvv4MZRw8+f0W5X/fKkp9TngF0bEDlp6HqpI7UN9cvmFR/hPfHJJvPJ8Y/dhjk9j5MPVfuvtp8/xalZC7FkF3Jm3ue0encGCf+8jfIDp8l1tEN9RDAdV72CNsAHYRfE3HMd+wZOI/2NJbR8Q335rgsLJveTnzDERxE+/hqP6Avg26UNBd+s8bhPbn/gWyoPnW68XAEZsxfR4rO5GOKjsBlNaLzUSIg2S+dx7KanKP5V9V8dNy3CXmkieYZjjVqbndRnPqDNl7NBoyV/8Toqj50BIPia3iQ+NxldaBCtP32GioPOdV76okagWlCfiR8A3FcclTQ1PwITUafJTgR+qJ1AURQ/QCOEKHX8HgY8W9/8bvLON//gfwlFUcKAXUKIZoqi3ADcB4wAQlHDG3qjjtq+LoQY4MjzBpAmhHhNUZQ7gY+FEIqjo/mTEKLjWcqahBq63BEwos41uEsIsUNRlDIhhL+iKA8DrYQQDznm2/6K+paJmrIVRZkF+Ash5pylrI3AESHEFEVR+gLvOsKVvwO+EEIsUxRlDjBJCNHc0cGdJYS4TlFXp85xhCdfC6wEIoQQbg3YMQf6HiHEKEco9B7gGiHExqpzcqSbA5QJIV51bFed7wyggxDibkcI9VrUEeOewMuojiQOdbGC6+uQexNwnRBikqIobzuu5Sd12aQ2FfOneLyi+j6sfj/RnLLrPCkbhqFZNwCMX7tNS79gfG6dy5meV58/YQNJ2K6ufLsi+laPyh2VpX6zcHvcWI/KBeiZ/l2TyQUof2rceVI2DL956mdadiWMPk/KhtPtzA+Uzbje43L9X1dnhhSdbb54Iwn+Wl05dX+LUR6VC9Dp9AqOtBnhcbmXHVuJ6eSW8ydsIF4t1c8BNZXOTdVGPokb73G5d6afa7bRhWP8oiGRefXDZ/y8JvXJFYse9rhs3ynzqdzr+U9keV8+AkveOebwNhJ9uLqOh6d9Mqh+ual88tbYGzwut3eG+v1dT+vc7YzaX2gqn9xUcgF2xDd0PaZz0yPte6j/4Nt/lYnNb/yf78R9mrys0bZ09Pu+BRKBVGCcYzpoLPChEGKEoihJVH9jWgd8JYSYd6785yrzohoxFkLkK4qy2RFavArYB+xFHTH9pxAiS1GUfMDqCBf+D7AQWKYoyjhgAzinX9SHTaihw61QDV17bsGXwApF/WbWHtQ5wY2lUFGUP4FAoGqlmpeBTx0d0l/Pkm8u8LWiKLtQw8ndV5iq5hdgiiP0+yhqOHVDWAgscoSlW1E76iZFUTYDp1HDrg8A9elpfoMa4j4NuEkI8Tes3CGRSCQSiUQikUj+13GsgeT25tEROj3C8fsUalRwvfOfi4uqYwwghKj9KaZHax234G6Emh+8fcKRLhl1NPhc5AghHqy9s2oE1DEq28ctl0rHGulfPU85AMuEEE/UKucvXOfwPuPYvxFHWLXjog+rkWb62QoQQpiAa89yzL/G7zl1HRNCVAKT6sgrUMPKzyd3KbDU8XszDZvvLZFIJBKJRCKRSCRNwkXXMZZIJBKJRCKRSCSSSxn7RTQd9mLhku8YK4oyHHip1u7TQoixqKHYnixrAbh90WC+EGKgh8sJA9bXcehqxwizRCKRSCQSiUQikUgcXPIdYyHEamD131TW1L+pnHygy99RlkQikUgkEolEIpFc7FzM3zGWSCQSiUQikUgkEonkgrnkR4wlEolEIpFIJBKJ5GJCzjD2PHLEWCKRSCQSiUQikUgklzSKkCuaSS4OZEWVSCQSiUQikTQ1yn9bgfowvtkN//PPxl+kLL8obFmFDKWWSCQSiUQikUgkkosIuxwz8jiyYyy5KNjT7HqPy+yS8iMA5S9M9Khcvyc+BZpO541R4zwud2D2EgB2xI/xqNwead8DUDB2gEflAoR+91uTyQUwfjjDo3J97nkd8LyNQbWz8dPHPS7XZ+KLAFQsetijcn2nzAeazhb7mo/yuNzOySsofXCEx+UGvLMSoMl0biobN6VPbiouRp/cVDpXLHjQ43J9p75D+VOet4XfPNUWlrxTHpetD09qsjayPW6sx+X2TP8OaLp7dVMgPac7AAAgAElEQVTZoqnkAh63c5WNJZcmco6xRCKRSCQSiUQikUguaeSIsUQikUgkEolEIpFcRAgZSu1x5IixRCKRSCQSiUQikUguaWTHWCKRSCQSiUQikUgklzQylFoikUgkEolEIpFILiLs/20F/h8iR4wlEolEIpFIJBKJRHJJIzvGEolEIpFIJBKJRCK5pJGh1JL/da4B5rf77T3yv1lDzrvL3BLEzZlM4KAe2I0mUme9ifHAKfQx4SS+8Qj6iBCEXZD/1WryPlkBQPQjtxJ66zBnfm3LzthO7qveTuqEYcjtoNFg3fMbli0/u5SnSbwM7xsfxl6cC4Dt6E4sm39w08uTOnu3a07Cvx8AoN/pz6lMzeHwg+9Qtv+0m2zvxEjav/cIumB/yvaf5vDUtxEWKwDBV7an1XN3ogvyQx8eiDmrkMwv1zvzdlg3n4ND1G/WJjx7D0GDu2M3mkie/hYVB9RvSAYO7Eri3HtAqyHv67VkLVgOQMjIK4mdcQvereM5fN2jVOw76ZQb+PqHKD6+aEIjQK/H9PMyKj5620VvQ/8heI+9DQBRaaTivdexJZ9EE5uA/6zZ1dcnKpaKrz92buu79sL37odAo8G07mcql3/lEbmbT+fw8vpD2IVgbOcE7urdykXu9tR8pn+3g9ggXwCubhPNfVe2BuDLnadJ8YnjvodnEeDjhW/yTrfr1Bgbx864hfDbhmLNLwEg/aUvKP5Vle113YP8sXUn/37jLWwVZYztGMtdV7Z1K3N7Si6vrN2P1W4nxMfAR3f0B2D2Tzv5/UQWob5eLLt3iEuezcm5vLLxMHY7jOkYz129klyO7ziTz/QfdxMb5APA4FZR3HeFaq8vdiWT6pfAlEdm4WXQ4XfaM7aoIuq+0SQ8cyd7Ot2B7+VqmR2PLAWNhoKvV5Mx+z2X9LGz7yVgkFpO2qz5GA+eRPHS03LxiyheehStluJVm8l+o7oehU28DgDfp97FnpmKNq4FaDRY/lyNee0SF/m6TldguO4OEHaw2zEtfQ/bqUMA6AeNQX/lcBACe0Yylh0bnfki7r+J3HeXutnlXPpqQwPRR4dhr6gk973lzvxhE68jfMJIANqtfA1toG+97aoN9qflwlkYEiIxn8nh5P2vYCsuxxAfSceNb2POLgSg04GvyV6wlNxPVtD83cfwSoxB2O2UrNuGxserQf7t78KTPtmnfQvi56k+uX/qV1Rm5HFo8huN9smKTouloJQ9Y2cTOqiLM2+HHZ9ysMfEC9YXIHzSSGe90PcZzcavP+KV349iF4IxHeK4q0cLlzJ2pBUw/ae9xAZ6AzC4ZST39W4JQKnJwtx1hzhZUIaCwuwh7enjyKdt3QXDyDvVe+iO9Vh+/77O66GJa4n3lH9j+uYNbAe3VB9QNHg/8CKipADT5y/Wmbcunv736/y+eRuhIcF8/8Uit+OK3getXxgoCvbKEuzGYrc0F+KT9dGhCKsNa4Hqn9uvehVFr0NYrJx5/lNKN+/HkBBJy4Uz0YX4U7H/FKemzXfWhcRn73aWfXr621QcOEXgwK60/s+TIATWwlIXXeOfnkjQkJ7oQgPReBkwp+Vw+uE366VzxKQRaP28AYWCH353ymy38jUUgw5htmJOz8GnXXOP+ORuxxer6b9aQ+rTHzTI5rqIYLDZMGcVuByvQhcSgMbfp0F2dcp/9m4UjYbcr9fVPo89jv+DgSKgC2AA3gN6oEYxPwxsdKtEfyN2uSq1x5EjxpImQ1GUMsf/sYqiuD/xqcc2KorS4ywitMAC4NojQ6YScn1/vFonuCQIGNQdrxaxHB5wH2eeWED88/cDIGw2Mp7/mCNXT+X4mEcJnzDCJW/uR9Ud2ZqdYhQFw7AJVH77Gsb3n0Db/gqUsFg3xWxpx6j8+F9Ufvwv106xojh/elLnxJceomi1+uBw/MmPKdl9gjYvT67TaElP307aez+xrc80rEVlxNw2GABdoC+tX5zM/kkvI2w2do/5F9v6TSdy7FVuMoIGd8e7RQwH+t5PymMLSXxhinpAoyHx+fs4dsezHBz0EKGj++HdOh4A49FUTkx+kbKth9zklcy6F4DSF5/Gnp2JrkMXNPHNXNLYszMpfXoaJdPvonLJZ/jdP0vdn3GGkhn3qH+z7kWYKrFs/cOpj++9j1D63D8pnjYRQ9+rPSLXZrPxwtqDLLipF8vvGsAvhzM4mef6UALQNT6Ubyf149tJ/Zyd4hO5pXx/II05s+cQ/OfnPDLxH9iaX+4RGwNkf/Ajh4ZP59Dw6c5OMUDF2k94du5cFtzan59X/swvh9I4mVvieh0qzbzwy17mj7uC5fcO4ZUbejuPXd+5GQtvca8LNpuNF389xDtjerBsYl9+OZrJyfwyd1vEhbB4/FUsHn+Vs1OcU1bJ4r1nmDtnNmGbPuP5+ydiauY5W+hjwgns1wVTWg5oFBKfvw+AU5PmYs0vRhvk71JOwMDuGFrEcnTgfaQ/uYC4eY62Z7Jw6ranOH7tNI6NmEbAgG74dlVfKvj16UTgUNVOFf+eirZZGyoW/ovy56eg6z4ATbRr+7Ye3UPFC1OpePEhKr94A6/b1BdNSlAYhgHXU/Hyw1T8+wHQaPG+/RFnvuDr++PVqpavOJe+458BITg2/EHMKRmE3jwUr1YJTn2PXfuQev1Kyhtk15ipN1KyeR8H+j1AyeZ9RE+90amPKTmLquewA13vUP1by3hy3/+eI1c/wLERjxB4dU/8ul/WYJ+sjwl3qxeexpM+OeaJSZRs2KHa4s5XsJUYG++TJ7zE9gEzODj5NdBoaP3i3c682gA/j+jr36cTQUN7c/SaaQBU7lrHixuP8M7oriwbfyW/HMuqu13HBrP4tj4svq2Ps1MM8PJvR7myWRjf3XEVi2+7gqRQP/WAosEw6m4qP52Hcf50tJ2vQomId5OLosEwfDy243vcDumuHIHITa/TludizIihLHr9+bMe1/qHYy3Jwlp4Bo2XP2j1LscvxCenv/QFFftOsK/7XaQ8thCA45PmcXDII5x+5C2S5jteOD81gewPVrC/71SsxeWE33q1o+xueLWIZX/fB0h+7F2avXAfaDQ0m3cvltwi9vW6F2u+a0e+5Pe9pD3/Hyr2Hifn05WUHzhZP50VBQU4MOghdl92K74dq190nrjzeQ4NeZjcr9cSNLi7x3zysQnP1emTz2fzzIXLKd91DHNmPplvL3Uer+0vGmRXh/xm8+7l+PjnODBoGmFj+rqcB2pHuAuwDKjqMVc18E7AUOA1ZD/q/x3ygkqaHCFEhhDipkZk7QWcAE4Ji5XCFX8QNLS3S4Kgob0pWLYBgIrdR9EG+qGLDMGaU4jR8VbQXm7EdCINfVTYeQvUxCZhL8xGFOWC3Ybt8FZ0bbrVW2FNbPUNxpM6eyXF4ZUYDUDhb/sI7NYGXaAfhshgNx1C+nYkd4Xaic769jfCr+0JQOQNfclbuRWvqBCMp7Mo23MKYbGS8/1mNxnBw3qRv3QjAOW7jqEL9EMfGYJfl9aYkjMxp2YjLFYKfthE8DD1/CpPpGE6lVGnXXSt22HPTEffvjPmTesxb/oVQ6++LmmsRw8iysucvzVhEe5yOnXDlpWBPTfbRa49OxOsVo/J3bdvHwkhvsQH+6LXahh+WSwbT2TXeW61OVVQxoh+V0BpHtryQrrEBLFn0wa3dI2x8bk4cDKVhBA/4rRGDF4+DO+QyMbjmS5pVh1MY3DbWGIco9yhfl7OY90Twwn0dn1QdNoiuIYt2kaz8WT9bAHQpl0HrEW5WIpzKa80kb9/q8dskTDnLtLmfQoCfDu1xJSsnm/Flv1U7D6KISHKpZzAYVdQtPxXNc3uo2gD/NBFhABgr6gEQNHpUHQ6hFB7gGG3j3COxGqat8Gek4bIzwKbFeuu39F17uNSBubK6t9e3lDzjb5WC3oDaDQoQWGIwlznoaIVvxNY6zqfS1/vNgmYUzKxZOajaHWUbtpN4LDeTn2FWR0tyft6bYPsGjysF/lL1Pqav2QDIcOrddJ4G5w2rvJvgQO6UfbXfuc+hHCOyDTEJ8f9q7oz2FR49D4iBP69OwBqB7fiZEajfbIpPQ8AS14Jgd1aYTyd5cxrKy33iL5h468le+EyZ704kJyutusgR7tuHc3GU7nUhzKTlV0ZhYztEAeAXqshwEv1HZr4VtgLshCFOWCzYtu3GV0793ffuj7XYD24BVHu+vJOCQxF17Yblh3r3fKcjx5dOhEUGFDnMUXnhbBZwK6ev91Ujsbg55LmQnxy7byAs+kbj6ai8TagGHQEXNWJgp//BCCvRvsKHt6L/KUbnPm1QX4EDe6mtjebHWG1UfDDJpcyS37fQ/CQnuQv3Uj5rqMoGk29dNZHh2IpLHU5VoXFERHi16EFwmJFMeg84pPL/jpA2c5jeCW6+uTz2dy/axvyl/xKwQ+b8EqIch5PmHOXi5yG2FUfGYJfV1W+qcZ5hAzvRS0U4Gbga8d2e6CqYuagjiSfbWBHcpEiO8aSeqMoykuKojxQY3uOoiizFUVZryjKLkVR9iuKMrqOfM0VRTng+O2jKMo3iqLsUxRlMeBzjiLjgDNVG5bMPPTRrp1bfXQYlozqm7klK9+tA2yIj8SnQxIVe44690U4wskA8Pat1tU/BFFS4NwWpQUoASFuimnjWuF913N43TwTJTzOJX9NPKVz5bEUfDqqb+sjRvXBKy4MU2Y+XjGhrrJDA7CWVCBs6lqFpozqNL4tY9EF+dH2tSn4d04ialx/R5oCaqOPDsWckefcNmfmo48OxRATijmzxv6sfAy1dKgLJTQcW14Ohr6DMP+xHnt+Lpqws48QeQ0ZiXmXewfKq9/VmP+ofmCqkluFp+RmZ2cTHVBdNaMCvMkpq3TLty+jkJv/8ztTl27jhGNEuVW4P3nCG1NxAUaLjU2nckjPzHTL21gbR04aSfu1b9L81QfRBlU/2OWUVhId6IOmWUfsBRlE+XuRU+qqc0pBGSWVZu7+4g9u/XgDK/anntVWNW0RVdMW/t7klpncbZFZxM2fb2bqdzuco+uR/t7ceEVHft5xiKHvb8DfS0eC3uwRWwQN7YklKx/j4WRVRmSIS1pbUSkaP1f3oo8Kcy0nK7+6fWo0tF45n/Y7P6d0026Me9SHW6+kWPx6qR0g79seRliq9bcX5qEEub9w03Xug+/T7+E7ZS6VX74JgCjOx7x+Of7PfYrfvC9B2LGlVYcEWjLd/cC59NXHRODTqZVT34pdR9FHhTn1bfX9qwAovtUvP+pjV114MJYc9eHYklOILiyo+rxiwvDrrPohv57t3fybNtAPQ7NoSjdVjwLWx78FDumFJSvfzY5Ngad8cvqzH+LXox0ALWdP4NS8Lxvtk7ssn0P3NS8RNa4/XtGhmDKqbSGsNo/o690iFv9e7Wn9/SsA5GkDiPKvrhtR/l7kltfRrrOKufmrv5j6wy7niHJ6iZEQHwOz1x3klq+2MHfdQYwWG6B2bEVxDf1LCtzaiBIYiq59b6zb1rqVZxh5J+ZfvlCnIngSjc7ZKQYQditotC5JLsQnh47uR+jY/i4+WR+tpgkZ2YfyA6fQ+vlgKy4HR12oWRcN0WGYa1x3S2Y+Pm0SVH2EoM3Xs4m4vXoKWG2dw/8xhOINu+qls9bfB0NUqPM+Yi12jxTw7dySypMZzhcpHvHJxWVofL0bZPOq41XlmDPzCRndz8VfaIP9G2RXfXQohjrLdfPl/YBs4Lhjey8wGnUaagugO5BQO5Pk4kZ2jCUN4RvgHzW2bwY+AcYKIboBg4DXFKVGPLE79wMVQojOwDxUx3I23OUIcb4ULmk0vt40X/Q46c9+iL3MCEDeF6s41P8+ZxrD4FtryKtDYK0y7VnJVCyYQeXHz2DduRbvG6c1KH9jdE599C0M8ZEAaP29nTer2qLrKr8qjaLVEnB5Eilvf0fhhj00m3ETPkkxdShztvOoW3k3Hc4iTxMUjDCZsKWeriHPHV3HrngNGYnx8/dqHdCh73kl5j831kPPC5Mr6jip2iW1iwpk1X2D+XZSf27p1pzp36lhlUlhAQxqHc3m0zlMXbqNNpGBaJQ6XG0jbJzz2Sr2XzWFQ8OmY8kpJOGZO12zGnzQd78Wy5bv6tTZZhcczirinZv7sPCWK3l/0xFS8t1DxF3LrsOgtQRfFhnEyrsH8O0dV3FLl2ZMX7EbgJJKC4dyShjeJoY1kwdhtNjYk1FUh7yG2ULjbSBm2jgyXv26+sCFtj27neMjHuZwnzvxvbwNXm0S1SxaLdpANfzPsu1XdG1qh4K728e67y8qnr8P4/vP4TXyDnWnjz+6TldQPvtOyp8aDzo9mvBa7a8h+gpByeotTn310WEghFPfE2PUKQNxs26rQ92Gt2NLTgGpT7xH4Wr1xVKzt2aieBuqM2o1NHt7FpYzOViza71sO4d/U7wNRD04jszXXdcGaFI84JPDx19L5XH1ve2Jf/2Hy964v07R9fHJ+8a/wL5bnqfZjJswRLu/iPWEvui0aIP8OT7mUQC0lw+qQ4grl0UEsnJSX769rQ+3XJ7A9J/UFx5Wu50jOaWM65TAN7ddgY9ey8c7TtdLNwDDiEmYV7t3frVtuyHKi7FnuM4h/du4AJ9cuu0Q1sJSF5+MEHi3SSD+yQmkPLbo3D6qzqcm9djhMU9w6JpZZC5yX8sERSHsxoEIm42C5b/VS+fi3/dQsGKz8z4SNqafSzrvNgl4t4ona9F3dahzgT65Dv3dBdYop8ZxIQCNQvg/rnYpp85HznPZVYj63S/gVqpHiwE+BtKAHcCbwJ+AtXamvxNxEfy72JAdY0m9EULsBiIdc4YvBwqBTODfiqLsA9ahjvJGnUNMf+ALh7x9wL6zJZw6dWr3TZs2jVMUZceyshT0MeFYaj1wWTLz0cdWh8bqo8Ow5DjS6LQ0X/Q4hd//RvEvfznTWPOKwF59Q9bWDH8uLUAJrH4TrASEIspqPcibK8Givlm3ndynvnX28Xfmr8mF6hw+YQRtV75J87cfpWSNGoqX891mjCnZeMWEYc6qJTu/BF2gL4pWbdpesdVpTJn5FPy6h8rkbPRhgRRvOYx/h2Z4xbqP+Foy8zHEVo+8GmLCsGQXYM7Mx1Bjbo8hOgxLlvuIc21Efi7a5q2co7KasAjsBXlu6bTNkvCb+iilLzyJKHUNsdN3643t1HFEcaGr3PBI57an5EZHR5NVanRuZ5dWEuHv+qbb30uPr0Fdv7BfUiRWu6CwQh1N7BWuY3CXy/j41j4EeutJjHN/AdEYG1vzitW6KwS5X63Fr0trZ7qoiDByNIFY/vgWUVpAdqmRiABXnaMCvLkyKQofg44QXy+6J4ZzNMfVHrWJjo4mu6YtyiqJqBGCrdpCV22LFhFY7XYKjWa2puajqSjGOzgUvVbD4FZRFGt8qU1DbeHVPAavhEjar3mTTn+9jyEmjLjHx+PVLNqZVhsc4AyPdpaTVauc6DC39mkvKadsy34CBnR35MmjeLUaomc7sR80WhT/QAA0IeGI4rPXf9vJA2jCY1D8AtFd1gV7fhairESdpnFoB5rwan31MTX8QD30tWTloY8Nd+rr16sDlpwCF31VJTXoQgPrZVdQ/aM+Uu2c6SNDnPMahdlK5Yk0Zz5zShY+7Vo49Ul48UFMpzMo236oQT7Zq1kMhoQoLls1/6x29CSe8snhE0ZgPKAuMJj7418EdG3VaJ9srzBhKSileMthtH7eeMVWj1wpOq1H7nuWzHyX7aiICLIrqp/ps8tM527XzSNUH2c0E+XvTaS/F52i1WiCIa2iOJKrvmATxa4jxEpgqEsUFqiLbnn94xF8Zi1A1+EKvK6/B227nmiaXYb2sh74zFqA1z+mo03qiNe4h/AIdqs6alyll0YHdptLkob6oYiJ19Lmyzm0X/UaluwCKvaddPHJQkDrjx7n9MPzMaVkYS0oUUeUHXWhZl00Z+ZjqHHd9TFhGI+lYYgNd4Y36wLcA+w0Pl4EXNmR0w++Xi+dASqPnsEQE+a8j3gnVUe96WPCaPXh45T8sRdFU91F8IhPDvJ398l12DxwQBfiHhtP6KirsGQXYIgNry4nIRJ9RDDt17zpzNPmmznogv3rbVdLdqFjv/u1roEOuAFYXGOfFZiOOvd4NOrCXMeR/L9CdowlDWUpcBPqyPE3wO1ABNBdCNEFNezE++zZgbOO6bmyYMGCp/v27ZsvhBh3U0hLQkb1o2StaxhsybpthN6ovvn27doWW2kFVkcYYOLLD2E6kUbuh65vWXWRrm/k7blp1b8zTqMJiUIJCgeNFm273liP73ZJr/hVhxZqYpJA0YCxzJnfmU6vu2Cd8z5bydERj3DyjtkUr3GM1Ey/kYKNe7GWVmDOcR99K9x8kIhRVwAQffMA8n7Zrsr6ZTtBV7SjdN8pfFrGEtS7LcbTWUSOcV9wqWjNNsJuGgiAX7c22ErLseQUUr73ON4tYjAkRKLodYSO7kvR2m1u+WtjPXEUTVgE1sP7QKfD0Hcwlu2uc5s14ZH4P/Yc5W/Ow56R5ibD0PdqTH+4zjuzHj+CJiYeTWS0R+V26tSJ1MJy0osqsNjsrD6SwYBWru978soqnaOp+zOLEEIQ7KPOs8tLPoESGEEuvvx+Oo/OV7mPzjTGxvoadTfkmt4Yj1aHQne7YybJJ49x5vghVedDaQxo7dohH9gmht1n8rHa7RgtVvanF5AUVvecPFdbVJBe7LDF0SwGJkW6pMkrNzltcSCrCCEg2FtPdIA3qzZtg8AI8A9hZ0Yx3fsPvmBbGI+ksLfLJPb3uZf9fe7FnJnPoaGP4BWndhYUvQ7fLm0wp7nOhS5Zu5XgG9TynW0vtxBtaCCaQDUEUvEyEHBVF0wn1bpSvGYL/n3UUWJRUQ5aHXj5gFaHrlt/rPu2uJSh1BgF1sS3BJ0OUV6CvSAXbYvLQK92PjRh0WCodpXBo/pTUqstnUvfytMZGJrHYmgZT0Dfrni1iqdk7TYXfQF0Ab5YC0rqXceK1m4jbJxaX8PGDaJojbpfFxpI+f6TeLdQz8/QIhb/KzpSsnYr0bNuRxvgS/rcDxvskyuPpnCw+wQO9a174SpP4kmfbDqdgSlFnQsc3K8jpqzCRvtkRatB42MgsFsr8tftconk0Qb4eeS+V7xmC/5XdnZud+rYkdSCUtKLjWq7Pp7FwCTX9Rdc23Wxs12H+3kRHeBNcmE5ANvOFDgX37Knn0ATFoMSEglaHdrOV2E9ssNFrvG1qRhfVf+sB7dg+vFDbIe3Y1nzFcaXp2B8dSqmxW9gO3UA0xLXrxc0FmE1oWj1zs6xxssPu7ncJU1D/VDup6s4fsezHBo+naJfthIx4RqMR1Px69YGgKQ3HiTthc8p23HEWUbpnwcIHXklAOHjBlHoaF9Fa7YTdtOg6rJLKijesAvvpFi82yao5Y7p76Jv4MCueDWLxpyRh73SXO82bs7Mcx4LGdkHxat6bYnWnz5N2otfkPflGo/7ZL+urTGdcfXJddk8651lHBj0INb8Esp2HiVs3GBCR/fFlJaDNb+YvZdPZH+fe50yDg2fScnm/fW2qyWnkPI9x/GqdR6Fa7bXVG0IcAR1hLgKX6AqVn4oakfZfbVRyUWNUmeYnERyFhRF6QB8AIQDA1DDqVsJIR5SFGUQ8CvQQgiRrChKmRDCX1GU5sBPQoiOiqLMANoLIe5RFKUj6pL4VwghdtRZIIwA3jSlZLYu+HYd2e8sIez2awDI//IXAOKeu4/AAd0cn614C+P+E/j1aEfrZS+pc10co8MZr3xO6YadJL4xHZ/2LfC5rDkAFW9NQ5RXr/aobdlZ/VyTosG673csf65A11V1rNbdG9B1H4K+62CE3QZWM+b1X2NPP+HM7/fEpwCYUjLxlM7hd44ifMIIvJPisBSXY8rI5+jDCyjdq4acdfryCY7OWIQ5uxDvZpG0f286+mB/Svef5vDUt5yh1wkPXE/0LYPQ+hrQ+HhhKzOS+fUGkp5Qw8ntNhvWnEIyXvsG345JBA7shr3SRPKMt5yfXwoa3F1d+EKjJX/xOjLfVhcmCr6mN4nPTUYXGoStpJyKg6cJGtgVgJKnH8ZvygzQaNTPKq1fSeXSL/Aafr1qq9U/4vvAoxj6DMCe61h4xmaj5FFHyLvBi+APl1A85Va1cwKEfvcbBWMHoO/Wu/pzTR6SC7DmyfG88ush7HbB6E7xTO7TmiV7UgAY16UZ3+xK5ts9Keg0Cl46LTMHtaNLnDr6fudXf9Kmay/ue2QmoX7e6E7tRN9jBAApj79L7herAUh8/t4G2bjF/Efw6dAChMB8JoeUx9/FklNIj7TvERYzG1f/xAtvLsBut3P9ZRFM7p3Ekl3qy5px3dRPsfxnyzF+3JuKosDYLs0Z30tdQfrx77ezIyWXIqOZUD8v7u/Xjtve+AaA1Y/dxqsbD2MXgtEd4rmnd0uW7FU75eMuT+SbPSks2XsGrUbBW6dhxoDL6BKrduLf/fM4hWEtuX/6LLz0OvySd+HTZ9QF26Imnf56n8MjZuLXtQ2tP3sGYbVit9jAri5ak/fJCnLeVEN1Y5+dQoCj7aU9Oh/j/hN4X9achNceURfF0mgo+nkTOW+p567odcS/PI2QsYOwnTmBZdcmDH2GgqLBsmUN5tWL0fdVr61l00oMQ25C1/tqsFnBYsb03UfOzzUZRtyOrlt/sNuwp53CsvsPfO9TPxmW9crn5Cz4llCHryhw+Ipz6asJ8HN+rinvg+/JWfAtYRNGEjx2EFpfb7zbNqNw9VZ82jart121wQG0XPQohrhwzOl5nJzyMraiMoJH9CFu5q0oPga8E6Ox5BSQ9+nPFCz9lQ5bP8GSU4A1V+0UWovLMMRF1Nu/VdEl5Ue3a+tJPOmT/Xq0I27OZHw7tcJuMlOZkc/h+95stE9G2Mn8cj1p768k9OqudP7qSUBdaYe4yLUAACAASURBVNqSU0jZX/sp33G40foqeh0Jr0xT731tm1H5/Vv8tnkzr/5+TPVxHWK5p2cSS/ar4eHjOiXwzd5UluxPU9u1VsuM/m3oEqMuLnY0t5S56w9itQnignyYO6QD0TPfo/ypcWjbdMUwcpJ6D921AcvG5eh6DQVwm1dsuHEqtiM7XT/XBGhatEff93pMn7+I3zz1k2iWvHOHWD86+0W2795HUVEJYaHBPHD3Hdw4arjzuKL3QesfBijYK0uxG4vQhyd5zCdr/XxAUbCVG/G9rBm2ikpMpzPxSozCnJHHkXH/QuvnTdLCmeiC/ak4eJpTD73hrAuJ8+4laGBX9bNCM96mYt9Jwv9xtbqSsgK24nL0Ear9Ux5/l6gpY9AY9CjeBrT+PtjLKzl2+5x66ezXqx2GyFCEzUbOJz8T41h93m62UHlc7QvqY8Kwl1diKzd6wCfbsFusTp+c/dFPZL7+Tb1srgsPBpsdc3aBy/EeaepnwHZ3nIA2wLdBdlXldyNx7t2g0ZC3eD2Zb6nn0TP9O4BPgS1Aze9+NQdWo36qKR24G0g5Z6VsYm5odv3/fCduecqP9Yip/99BdowlDUZRlP1AnhBikKIo4cAKQI/ayb0KuPYcHWMf1HnJ7R3pWwHTztExBmBPEzT+qoew8hfcvxF5IVR1jPc0u96jckHVeWPUOI/LHZitPnjsiB/jUblVN66CsQM8KheqO8ZNIRfA+OEMj8r1uUcNdfO0jUG1s/HTxz0u12ei+g3RikUPe1Su7xQ1bLapbLGv+SiPy+2cvILSB0d4XG7AOysBmkznprJxU/m3puRi9MlNpXPFggc9Ltd36juUP+V5W9S3Y9wY9OFJTdZGtseN9bhcR6etye7VTWWLppILeNzODhtfFJ052TH2PLrzJ5FIXBFCdKrxOw/oc5Z0/o7/k4GOjt9G4Jam11IikUgkEolEIpFI6ofsGEskEolEIpFIJBLJRYSM+vU8cvEtiUQikUgkEolEIpFc0siOsUQikUgkEolEIpFILmlkKLVEIpFIJBKJRCKRXETY6/f1U0kDkCPGEolEIpFIJBKJRCK5pJEdY4lEIpFIJBKJRCKRXNLIUGqJRCKRSCQSiUQiuYiw/7cV+H+IHDGWSCQSiUQikUgkEskljSK/gSW5SJAVVSKRSCQSiUTS1Cj/bQXqw6jE6/7nn41XpP50UdiyChlKLbko2BE/xuMye6R9D8DuxNEelds19YcmkVsle1eC5+V2O6PqvD1urEfl9kz/DqDJdG5KWzRVvbDknfKoXAB9eNJF2UaaSmdP12NQ6/LF1PZA1Xl/i1Eel9vp9IomrW9NxcVYL5pK9sV4f2qqOtdUPllniPO4XKs5HfD8fUQfngQ0nY2b0l8cbj3Co3LbHV/pUXlNiZBjRh5HhlJLJBKJRCKRSCQSieSSRnaMJRKJRCKRSCQSiURySSM7xhKJRCKRSCQSiUQiuaSRc4wlEolEIpFIJBKJ5CLCLucYexw5YiyRSCQSiUQikUgkkksa2TGWSCQSiUQikUgkEskljQyllkgkEolEIpFIJJKLCCFkKLWnkR1jyf8i1wDzAS3wIfBi7QQJz95D0ODu2I0mkqe/RcUB9Zt+gQO7kjj3HtBqyPt6LVkLlgOQtHAW3i3VbwpqA/0QdrtTVoftH2PNKwbAp11zjo6YgfHQaeLmTiZokFpGysz5GB1lJL7yEIFX98CaX8yRodNc9AqfNNL5u9P+L8l5dznZC5e5nWBDZfu0a07zd2YBcPnRxWS/u5ysNxe7yY2fO5nAwd0RRhPJM2rIffUhghxyDw+Z5kwbesMANH4+zvxBg7tR/Osu57YhIZKWC2eiC/GnYv8pTk2bj7BYVZnP3u28Bqenv+28Bs1fe5DgIT2wOGwK0P6PRdiNJnDYXRvoh62knCPXTD+rzoEDuxI/ZzJoNeR/vRbjoVPEz5mMxtvgvBm0/PgpTk97HXuZ8ZznX1tW1TXxad+CxBfuR/HSI2x2CpZtcOrc5qfX0Bh0YBekzfmQsi0HGnft2rcg4d/3O7cVnRfCanK7dlU8/e/X+X3zNkJDgvn+i0V1plH0Pmj9wkBRsFeW1JmmoW0kdsYthN82FGu+Kq9w5V/Vtvj5dTR6LYpWS8HyDWQvWNYgWwQMUO2v8TFQc0qUX5fWlO853mB9E569hzBH3TWlZiMqzaS/9AXFv+4EoPuJbzCdycEQH4Gw2ijZuLtedTdwYFcSn70bRaMh9+t1Ttu0eOthALqcWIq1qITURxdQsmEnvl1ak/jiAwDoo8PAZseaX1xn21O0GqzF5c66GXzNFQQP6+20hT4qBMWgb3B7O5/OHY4ux1ZYQvrjb1O6cSc+l7cm7t8POnUWVhvWgmLSZs2n8uDJ6ouj0dDqx9exZBWQ/9lPxM6eDBoNphNnVLnr36L4152kzfu0UfUtZOSVxM64Be/W8Ry+7lEq9tUouwlpjE9raL2oQh8bTodN72EvrcCSXXBOn1zlo3RhgaCtDuYLHNTdKfNC/duZpxahC/YHoMNfH4IQ2CoqwW7n6KhZCJMF+O/fn85mi6DB3Z1t/EL9W01/oQuOAxRAYCvPR1gqXfSuj09uLG3btuSjD96ga9eOPPOvl3j9jfc8Ivd8OjflPcRusmCIDsVaVEbOxz8B0O3EYipPZgBQtusowmK94Ovn1POT5/Ht1QmA4uXryHrmbbdziXrmPvwH9MRuNJH52OtUHjqJoUUccfMfd6bRJ8SQO//zBlhZ8v8RGUot8QiKokxTFOWwoihfNjBfsqIo4TV2aYEFwLVAe+BWx/9OggZ3x7tFDAf63k/KYwtJfGGKekCjIfH5+zh2x7McHPQQoaP74d06HoBTD7zKoeHTOTR8OoWr/kIX5OeUZ8svIWXa66Q88ibmtByMh04TOKg73s1jONR/CqmPLyBhXnXHJn/Jek5OmOt2Lv59Ork86B4Z8hAh1/fDu3WCS7rGyE54+UE0Ab4ApM39kIgJI+qU69UihkP9ppDy2AISa3TGCpas58Qdc93S5n78E3lf/OLcX7NTDJDw1ASyP1jB/r5TsRaXE37r1Y5r0A2vFrHs7/sAyY+9S7MX7nPmyfv2V47d/qyLnMODHwQhSH7odY5cM52iVX9RtGrL2XXWaEh4/j5OTJjL4cEPEjK6H4kvTeXEhLlY8ovAagOgaPUWoqaMPff51yGrynZxT00k841vOHLNdDJf+5q4JyY4dfZKjCJ56qucuH02cc/cCYrSqGsX++REst78xrmt8Qt1S1OTMSOGsuj158+ZRusfjrUkC2vhGTRe/m7HG9NGALI/+FFtJ9fOJGzcYDdbHBk5g7DbhmOIj6y/LRz2PzlxLpUn0xE2mzNd/FMTG6xv+PhheLeIIefjn8n9/BdsJeUcGj7d+ZALUJmSjfFoKskzF7C73fj61V2Nhmbz7uX4+Oc4MGgaYWP6qrbRaAi+ugcAe9vdgjW/BHNaDgDGIykcGTmTjJe+wHgkBTQKKU++69b2Mt/6FkWvd6mb2Yu+4/Cwh53pYqf/o+HtrR46H+p4M9aCap0rj6Zy4vrpZL/yGZVHklE0GtKfXkjc89U6A4TfOQrTiTRVt2encHrSHNKffhe/Pp0BOHj1NLIWfd/o+mY8msqJyS9StvUQfydNYePa9aKK5u/MxFZYStbCZef2yTV8VO5/VmKvqH5xVtUpvmD/9upXxD05kYTn1fOylZRjN1tIvv9ljt/8NMJic5bzX70/ncMWVW38gv1bLX9hLcnCWpSGtTQHrX+k2/nVxyc3loKCIh6Z/ozHOsRVnE/nJruHfLgCBBwY9BD7r7iX0NH9ADAlZ1Xbfu12j14/ny6Xceqa+zgx6E6CRg/G0CrR5Vz8BvTA0CyOk0PuIfOZt4h+Vn0xaD6dzunrH1L/xjyMMFZSuuYvJJc2smMs8RQPACOEELdfoJxewAngFGAGvgFG10wQPKwX+Us3AlC+6xi6QD/0kSH4dWmNKTkTc2o2wmKl4IdNLh3VKsLGDsB47Ixzu3DFHwQN60XI6H4U/vAHAEHDejlHDyt2H0Mb6IcuMkQtc9shbEVlbnLD77iG4rXbnNuW7AKn7Jo0RrZ3qwQqj6YCULJht1NOfeWWbXWVWzOtOT3XrbwqAq7qRMHPfwKQt2QDIcNVewYP70X+UjV/+a5jaIPUa1BVlrWoFI23wSlHWKwU/lhti5Dr+lL4w+9n1Vm9llnOa1m+4zD2Sgvm1Gy8W8SR981a1Ra/7yX42ivPef61ZdXUAwFaxwOdb+ckbMXlTp1L/9hD0LBeWPOLsZWU49u5VaOuHQLnQyMANTqGddGjSyeCAgPOelzReSFsFrCro1x2U7lbmgttI1XpqrDmFhI0vDcaby+ExYqttKLetvCtYX/sgvLdx5xyzdkFDdY3/B9DnGnN6bnOtLVpaN3166qWZapRVsjwXvh1bY21qBRwr8ei0gw2O0HDelG8ZiuIutuef7e22ErKXGyl8fV2VViIJtO5eMXvBA7t7dDZBDY7AUOvoHjNVgQC4x6HzhGqzrroMAIG9aRg8Rq0gX6YUzKxnMkm9NbhFP/0R3W9yC9u8PWrqm+VJ9Iwncpwu25Nzd9RLwCChvdG6+dD2fbDwLl9sp9LG7FjPHjKTe8L9W/aQF+E2YopOQsA4+FkCpasJ2hYL2xFpc5onv/2/ak+trhQ/+aG3eGTbRZQFLfD5/PJF0Jubj47du7FYrF4VO65dG7Ke4ghNtztuKdknw1LejaWM1nYcgqw5uQTcvt1LscDhlxB8ffrAajccxRNQLWvq8Lvyssxp2ZhzXB9ufW/jv0i+LvYkB1jyQWjKMoiIAn4UVEUoagEK4piVxSlvyPNH4qitFIUJUxRlDWKouxWFOU91PilmsQBZ2pspzn2OdFHh2LOyHNumzPz0UeHYogJxZxZY39WPoYY19E5/97tsZUbqTyZ7po/KoyQUWpnTS0jzEWWJStPDZU8B14tYvHr2c657du5lVO2q/4Nl23OynfesEOuuxJtgK9bHkN0WC275GE4i9yaaSMmjnDu19YYSdeFBKgdRZvq2iyZ1Xqq+fOrz8FxDWqi6LUu22qaMPx7t8eSV4QpOfOsOutr7RdWO8Kq3sSNR1PRhQc5bWGIDT/n+deWVaUHQNqcD4l7ahIdt35ExF3XU7r1YLWNEqLQx4RjSIjEp2NL9LHhjbp2aXM/JO7JSc5tW0XBOdOfF43O+UADIGr8rqKxbSRy0kjar32TuH/ejiWvqFrnkgqipt1Mhy0fkvP+99iKy+pti5rXJW3uhwT26+I8lv7C5w3WVx8e5EwbOWkk+uhQmr0wxaXueiVGovXzoe3iZ/Hv1a5edddQpw5hGKJDsZVWANBuzXwCB3bDKzHamc63SxtCxwwg9vEJpD75Ltjsbm1PFxGCsNpqyFaPx/5zvHNf1gcrGtze6qNzq1Vv4T+gO/oaOvt0aUPw9QOIfmwiGU8tBJvdpV3E/msymS9+AnY7ircBi+MaeLWIRRusPmy3Xfo8vpe3avD1q+2T/04a49MaUy80Pl5E3X8DluwCbKXlNfLW7ZNr+yjfy1s7f1fV6wv1b3FP30nRL1tqpBWEXN+fiHtGE+mIunHq8l+8P9XHFhfq35q/+qCLv6hCMfidc5rL/xua8B4Sen0//Lq0ctrYnKW2KUNiFO1/eZ22S5/H57JmHr1+Gl8f0GrQx0ehiwzFkFDt6wB0UeFYMqsHAKxZeeiiwl3SBI4cQMlPG89uM8klg+wYSy4YIcQUIAMYBKxGDX3uC+wE+imK4gXECyFOALOBTUKIrsCPQGItce6va6n1obY63uiqKdz3116XIHR0P8q2H3FLpwsPwm40UXks9exqnGeRA0WndZmv23zhP8+Sr+Gy8z5f6Qwp0vj5qOGotfPUYZezLszgSJv7+SoO9p3i3J3wrzvPKc9ZZp1XqR6LQAhByOj+zhcQZ9W59u4a2ymz3iKw7+WAwxZVb9rrK6uGruF3XEva3I840PtuCpb+in+v6qh9W1EZwSOvIm72PZTvPOII3274tQu/41rSnv3Iua31Dz9Hag/RiDaS89kq9l81hUPDpmMrKce/a5vqNHY7BYvXc+iqe4mcPAZDYlSdsuq0RY1k4XdcS8H3vzm3m7/6YIP1rdpXpW/57uNYCkpIeKa67h4cPhNzRh5n5n5MywUzUHy9z193z1bfFQXjcTWk+PDwR7CVlLu8AKvYc4yyrQdJ/ecCoqfeiOKld2SttkXdRQoyXq6eJxdx29C6y79AnU+MeBh7STl+3at1Nu45Rvm2A6Q/8TYRD4xDMVTrHDC4J9a8YioPuM/5VbRaND7qSHfa85/S8t1HHQca75P/Vhrj0xpRL2Jm3krOhz+C3f1k6/TJNYrI/XwV6c994tyOe+aus+reEP+WNvcjwidc60zi16M9uV+somjlnwQPvwL/qzq7K1NL3tnw6P3pHLZwtvEL9G+WnEIXfwGAVo/WLxRbWZ6bjEuSRto49Zn3KVy1xc3G+3pN5tA1Mzgz9xN8Oyah+Hg1WPbZrp/dWEmL7+YT9dS9mJMzXNaQOdupuNRPvQ7/wb0pWeU+ui259JAdY4mn+QPo7/h7AbWD3BPY7jjeH/gCQAjxM1BYK38akACgKMq9L6iMXV6e7Exgycx3jhICGGLCsGQXYM7MxxBTY390GJasGqNzWg0h1/ahcNVfruliwtBHhTrDqEF9S14zjT46HEv2uUf6LJn5lKzbXr1D2PFOisOS45qvMbIr9hyn0hH+XfjD/7F33vFVFNsD/85t6b0nEAhVmvQmoIBUC0WxgqI/QVFApVhQUez6VHyKFOtTRH36fHYFKRZUlCYtQOhJSEi96fW2/f2x927uTUJ6VJ7z5ZMPd3dnz5w9e+bMzk7Zn7AXltQ4x5KRW80unnJDrxyJV7sYztvwItasPEyx4eqiY26ViF+fqrfztrwi9a2sc/ETo5s8S4YZU2zV235jTBjWLM9b6Zqz5pEmJ5/gCUPJ/+LnOnWufo+FXocwqGsFVp5IJ++zrZotKlMyGyXL6PQXgLBpoyhYr84pKvjqF4zhwVq6ku2J5LzxOadmPYU+0J/K5Iwm3buwK0dRuL5q3pIweNeRugE4bOobf5c8Xc01FJtSRjRfUBTMn/yIMarqTb0104w1MxebuZDSXYfxPb9Tg21hcdMl7MpR2HKq/MTlb/XpGzFzIt2/fZE2D9yI1Vzo4bummDBy1m308N3Kk2fQB/lRdiiZiuRM/Pt1rdd3LXXoYAwNVHcqChUn0rUFjKquMRcUB46ySny6tsMUE07ghX05b8OLannLLUAY9G6ya9oqaFS/Rpe3huucpvX0urBmmsGh4CirwLtrO4wxYdiy8vDt343AMYPo+tMbtF1xL95d4gkYOcB5Ti7W9CwASvceQ3EoGEIDmx6T/2CaEtOa4hd+fbsQ98BM/Ad3J2TSCKLnTSNi5iW13nfw9H9bbqHH6BuXX7dEfPOKj9bSlmxPxBDoh/VMDoXf78a3Z0dVlz+pfmqMLZob33Le3+QRL9DpMQRGYS/O9uhJbS1unzOTXTs3smvnRmJiolo9vxq0Yh1iSVf9x2Vj16gAu3PaQdmBE9gKS/BzjjZpjOyz3T9blplTk+aTdvvj6AL9sCRXjQgE56iHmAht2xAdji27anSI/4UDqDh0Aru5gHMN5Rz4d64hG8aSluYnYATqXOFvgGBgJLDVLU1dJWUn0BlIUBTl7SVLlpiXLFky/gq/9lqCgo07CJs2EgC/fl2wF5dizc6ndN8xvBNiMLWNRBgNhE4eToHbnN/AEb2pOJFG4ZZdeCfEaPtDLh+BV/sY8r+sahgXbtpB6JWjAPDtq+Zhy67ehvekYON2DJFVlbgwGgkaM9Bj3nFTZVvSsvFy6hx91zWanMbIzfvvD1SmZKiLX337G6FXjsIQGYKvW89g+ZEUD5nF2xIJvVSdwxt+1SjyN+5wXutOwqapefn164K9qAxrtWtwVFjcbGEgZNII7HlFVJxIUx/K69C5dN8xvNpX3Uu/Ad3QeZswtY3EGBVKyCR1QY/oO6/WFg9rqKyQSSM021mz8vAf0hNw9XRUvSQImXwhhZt2EDCiN9jtVBw73aR7556HapjmzSVTbJUIvVF7sNF51RwS2JQy4j5P1ys+0uPlfcDw3hRu2oHOxwvffl2pOJ7WYFuU7TuGlzNPa1YeYddU9YxWnMpokL6F3+3m8GX3YDMXkvvhFsKmjVTnpDnTBgw8j/IjqVWZ6nQUb0skcuZEvBNiCBjSvV7fLd1bpafLNvkbd1K69xjendTeMGE0EDr1Im0FVVPbSNDrKNy0g/Dp4/HqGIc+xB97cSlZKz8macICkiYsoGjrXvSB/h620lebY1xxIq3R5a2hOodMHUm5swfY2CYK9DqKN28n9PoJeHWIQx8SiL24DFtOPlnPrSXpgps5MmIWp+f/g5Jf9qFUWjC2iaJoyw4Cxqhz/rwSYtGZDNjyipock/8MWsvG7n5x9MoHOHjBrZya+zzWrDwyX/mY0v3Hz1pG3GOUMTZci2+A5tfNjW8Bw86n8kQaXu3VesSnW3s1xm3ZRcCQnlQcqzufumiJ+qkxtmhufAuZMNgjXhgCo7GX5v9hw6hXr3mHAQPHMWDgODIysv6QPN1pzTrEdTz82ospP3qa0MnDVYE6tblhio9CmAwEXtCr0bJdVL9/poQ4jG2i8LtwAIaQQAo++tbjWkq2bCdoirrInnefrjiKSz1e0AZedhFFX/2IRALyc02Slmc7sBY4qShKhRBiL3Ab4FoNYSswHXhCCDERqL5qjg2YhzokWw+8BRyMmDEegJx131L43W6CRven589rcFRUkrzwZfVMu4PUpa/T5b1HQKfH/OFm7S02qHNf8j77SUvXee1SAEr3HcenazwBF/YFwLxuA0Xf7SZw1ADtM0Mpi6uW/2+/YhH+Q3tiCAmkx/Y3yVj+AXkfbibvw83EPze/6kr0OvK/+oWKo6cJmzGhWbJDLhuGMKrFNWjMALJf/YyKo6cJd8rNdcoNGj2AHj875S5yk/vKIgKG9MQQGkjPHW+S8cIHWFKz6PHjao+erNPL/kXntQ+RfM9KrFn5pD25lg6rFhF37/WUHTxF7gebASjcot6DXr+sVj9tsrAqrw4rFxIwtAcGV28K0P37VzB/uAW//udhzTATPmNC3TrbHZxe+hqd1i1D6HWYP9xCWeJJOq1bhiE4QHsLaQgPQhjVYaCNkeXyi5T7VtJ22Sww6FEqraQ9+Tbxj81WZUeEkLD6PhAC8yffa3k09t6l3r+SNstmaelsxWdf7AzgnkeeYeee/RQUFHHxlBncccsNXHn5eI809pJcDEHRgMBRUYze4EVzy0ibB2fi0yMBFAXL6WxS7l9DhxULAPUBu/2qe9EH+1O6+wgVSSlUJKU0zBbbXif/m210fHdZjQWnin5UF+ppjL65727At2s8PbeuQhj0WDJyCbigFyn3r9bKdM/NL4JOEDS6H/biMvR+PvX7rt1B6kOv0/X9R0CnI9fNTypSMvBqE0HvpH9TmZpJyuIVhM+YgF/fLvj27oxis2mfa2rz0M21lj2djxd9T32CNSefk7OeJnbJjdon5ABSH34TncnYuPLWAJ27J36EJTWT9PteJvT6Cfj06Ypv7y6qzlFhKA4HMUtuJu3el2p3SAXOPLKGhLWPIvR6bDn5GCNC6PLvR7VFrJrib8ETBhP/+GwMoUF0fmcpZQdP1Z5/C9PomNYEv4CqmGxfcC3Rc6/EOm3U2WPyr6+T//U2Oq1bhjEyFEd51eeCXI3tlohvKfevwhgeTKe1D2tzgNuvWIQ1Kw9jbISWz59aPzXAFi0T31ZXOYXeiN43GHzVEUO2wgxQql6SNiQmN5WoqAi2/7qewEB/HA4Hd86fTa/eIykurmUhx0ZQn8611SEAETPGN7sOUYQgavZkbHlF5L6/Ed/uCZy/4w1QHFhzC0lesIKgkX2bff9cK14LvYEO374Gdgd5677CcjyV4OvUtVMKPviGkh924nfRQDpueVP9XNP9L2p2EN5e+A3rW+snniR/T4T8OLSkJRBCJAMDFEXJFUL8BPykKMoDQojrgVVAqKIoDiFEGPABEA78CFwB9FcUpc6JPbvaTGlxRx2Qpn5qZE/85HpSNo6+qZ+3ilyX7N/btrzcfqdVnXfGTa0nZeMYmP4pQKvp3Jq2aC2/sObWXGW1uRjDO7CrzZQWl9vaZaS1dG5pPwbVl8+lsgeqzgcSLm9xub1Ofdmq/tZanIt+0Vqyz8X6qbV8rrVissEUV3/CRmKzqMOEW1pnY3gHoPVs3Jrx4nDnS+pJ2Ti6HfsGap+9/5djTNvxf/lG3ObT354TtnQhe4wlLYKiKO3dfo9w+/0+8L7bthkY53bqgj9CP4lEIpFIJBKJRCI5G3KOsUQikUgkEolEIpFI/tbIhrFEIpFIJBKJRCKRSP7WyKHUEolEIpFIJBKJRHIOIdeJanlkj7FEIpFIJBKJRCKRSP7WyIaxRCKRSCQSiUQikUj+1sih1BKJRCKRSCQSiURyDuFADqVuaWSPsUQikUgkEolEIpFI/tbIhrFEIpFIJBKJRCKRSP7WCLmimeQcQTqqRCKRSCQSiaS1EX+2Ag1hZJsxf/ln4x/SNp8TtnQh5xhLzgl2xk1tcZkD0z8F4LfYK1pU7pAzn7SKXJfs7a0gd7BT511tprSo3AFpnwG0ms6taYvW8guDKa5F5QLYLOnnZBlpLZ1b2o9B9eVzqeyBqvNP0dNaXO6IzI9b1d9ai3PRL1pL9rlYP7WWz7VWTLbmnmxxucbwDkDL1yM2SzrQejZuzXjxXdTVLSp3dNZHLSpPcm4hh1JLJBKJRCKRSCQSieRvjewxlkgkEolEIpFIJJJzCIecDtviyB5jiUQikUgkEolEIpH8rZENY4lEIpFIvPN4uQAAIABJREFUJBKJRCKR/K2RQ6klEolEIpFIJBKJ5BxCDqRueWSPsUQikUgkEolEIpFI/tbIhrFEIpFIJBKJRCKRSP7WyKHUkr8iAngJuAQoA26qLZGpbSQdVy3CEOJP2YGTnLzzJRSrDYD4x24haHR/HOWVnFqwgrLEk3h3jKXj6sU15PTavBxrTgHG8CAADIF+2IpKOTB2EV5tI+m8eiH6YH/KEk9xfL6ah3enODoun4dfrw6cfvZ9MtZ8XkPuoOSPQHFw8r415H70Q43jTZU9MPlDUBSy3lpP6uPv1Cq30+qFGIL9KU08xQk3uR2ccnM+/oHAId0ROh3ZH2zWzu3+7YsoNjuHL11M28dmaTZMXvAyZYnqNxkDR/Yl/tFZoNeR+8EmMleq35gMufQCYhdei3fnNhy+7B7K9p+o0vmUqnNleg7eCTEkjl9M2cHkenUGaPf4LQSP7oejvJKyo6fx790JR3mleu+++ycIyHlvM5lvfNUoWScWvELZAfWaomdfRsT1YzzGJfXavJwzL/+X6FmXoffzpjItm+Nz/4m9pLxZfrF3zxYSE5O4ZdZCKisraxwH6Nq1I2++/iJ9+/Zk6cPPsvzFV2ukeXH5Y0ycMJqy8vJaZUDjywjA+b+9ir2kHBwOT1us+C/Rsy5H521Esdk5teQ1Svceb7AtTHHhhIzuh7286pp7bHmJ8qQUTi1cgVJpbZC+6HQInUCx2cn5YDORN4zX9FVsdgDaPjaLsCsuQufnQ2VqFkqFhfRn16E4HLX6rj7Yn46rFmNqG4nldDYnbn8Oe2EppjaR9PxhBRUnzgDQP2kdlrRsTix4hbb3T8cYGYIw6CjefpjkB17HKy68Vt+LuH4M7Z+YhfAyUvDd7xy94UkAhJdRs0WfA++CAEuGuUHlraE6Dz26lsq0HI7c9Qrtl1yPKSoEYdBT9Nthji95A6824Zy3ZgHGYH9KDpzkyLwVms0B/Pt0pM/XT5H/wz58OsTgKLcA0PG1e/DpGg8KnFr0CqW7jzTJ39q/MI/gMQOw5hae1Y9bisbGtKb4hSumdHl7CV7xURwYfXeDYvLpZ9/HKy5ci08uem56AcVm5+DEe4Hmx7eypBQA+vyyEnt5JQXf7yF0wiAUm52CLbtJfeJdLZ8/q346my16bFyOYrNz6JJ7gObHN1e8AHj26Ye49LKxWCwWTp5M4ZZZCyksLNKONyQmN4WHnlrO1l92EBoSzGfr1rSITBf16dyadYjOzxu9n49HPRK78Boirh+LLU+1a+abXxE5Y3yz6yeA7qvvJOKSQQAU7TnO/hnPqunc8I6PoMerd2MM9qf4wCkOzV2BYrUTf8flRF05AgBh0PoLQ4G8Bppa8j+E7DGWNBshRHshRGIt+5OFEOH1nLtMCFG9tToR6Oz8uxVYXdu5bR+8kazXv+TA8LnYCksJv+5iAIJG98MrIZYDw+8g+b7VtHv6NgAqTpzh4LiFHBy3kLRn39fknLp3DYYAXw6MXcSBsYswf/0bed/8BkD8gzeQ8fqX7Bs+D1tBCZHOPGz5JSQvfbPWho+LHe2v5vA1jxJ98yW1Hm+s7MgbxwOwu9sNHL7qESKmj8ErIaYWu3jKjXCTm7L0TTJe/ZzQiUM4Mv0J9o+8i7DJI7RzD41fwOFLFxM0ur/agB1+Oyn3rSL+6TlqAp2O+Cdu4+gNj3Fw1HxCJ4/Au3MbAMqPpHJ89jOUbD9UQ6edCddweNrDKBYblaezPRrFdekcNLof3gkx7Bs2l5yPvid4VD/2DZvLmVc+BeDgpfdyYMxCgsf212zREFmn7l1DwtO3AmCMDiXqlktJnHgvqU+s1XQ6de8aOrwwl9Sn3mX/xQvIW7+dmNunNOneGaNDtd99+l6MXq/nmqsn17CTi7y8Au5esPSsD18TJ4ymc6cEzus+nNtvv++schpbRlwcuWopac+s87BFwrNzSF/+IQfGLiLtuX/T7qEbG2wL705x+CTEsHfYXE67lb2DF9+F0OsInTy8YfpeOA+dyYCtsJTEUXcSNmU4wqDnyFVLOThuofbA7J0QQ/ZbX5Pz7gbsRaUcGr+Awh/2nNV3Y+ZeSdEv+0kccQdFv+wneu6Vmo6VyZmkP6vaYvd5MzTfOX7b8ySOXciBUXdjDAsk9PKhtfueTkfcXdM4dvtyzrzyCX49EvBx5qtUWrV8Svcdo+JUBllvfdWg8tZQnX/tciPHFq+h07O3knTrcvZcvJjfL1qAMSyQiMuHkvDQDM68+hW7LpiPraCU6OtHVzmCTkfCQzMoOXAKU2QIu4bO59hi9eG98Ps9JF40n4NjF1Bx7HST/S33o+84Ov2xs3hwy9LYmNYUvwAImTgYe2nVQ3m9MdlZRtzjk4vEsYu0RnFdshoS3w6MvhtTdBgAe4fNJfvdjUTdMI79Fy9g/6i7ObP6Cy2fP61+qsMW7mVcldX0+FZd1uYtW+ndZzT9+o/l2LGT3H/fPI9z6ovJTWXKJWNZs/yJFpXpoi6dW7MO0XmbKD94it0dribp6oc95GW9/qX2HBY8ql+z7p+LsIv7Ej6mL/uufZI9VzyKd2wY8XMn1biWjg/N4PSrX/Pb0LuwFZQS64x1qau+ZOfF97Lz4ns58eQHmvnObtm/Dg6Uv/zfuYZsGEv+ikwG1qL23/0GBBsjQ2okChjWi7yvtwGQ+5/vCRk/GIDg8YMwf/w9AKW/H0Uf5Ef1812VOEBJtTRhky7A/NnPAAQO74X5q18ByPnP94RMUN9I2syFlO477vHGGUDv7+OxXbzjMHp/nxr5N0V26CVDAHCUWyjZdQTFZif8qpG1ys1zys2tRa4xPBhbfpHak2a1kff5zzVkBI8bhPnjHzQbGgJV+/j16UxlcgYWt3ODx6l2rzieRuXJMzVkuSj5/SjG6FDyN+5qsM4h4weR69TDu2McjopKjJEhKDb1rbI+wA/sDop+PUToxMENllX9nguDHp23SUvrSqPzMVFxMgOAwq37CL10iJZHY+6dO3q9Hl8fHzIyMs+aJifHzK7d+7BarbUev/zy8bz73scAbN/xO0CtPtacMhI83tMWwqDHFBehXkOgL5asvAbbwrdrW3Jc/uTsxVIF6dD5eGHNzGuQvn59O1N+JBWdjwlDSAB5n/+MzserxnW7fNeSntMg3w0eNwjzf1R7mN3y1WwxztMW+iA/dL7egOo7wmQApXbf8+/bifIT6RR8uwPFYqP04ClC3GzrIu+znxAGPRVJKS2uc/HvxzAE+qLz9fLQWUEheFhPcpw6Z330A2FuZSD2lonkfr0dfYAPhb8eBKDsaBoAhVt2A6BYbdiLyhp0/6Cmv5VsP4StoLiGPVqDxsa0pviFV7toYm6bxJl/fqwdqy8mu8qIe3w6G82Jb+h1eLWJqJI1tAf2knIMwQGaPu75/Bn1U2Ns0Zz4Vp1Nm7dit6vX9Nv234mL82zU1xeTm8qAPr0ICgxoUZku6tK5tjqkNppiY52PF3lf/KIdg5avn9wJnzAAYTRQ8OthinYfAwWiJg2tkS5keA9yvlQ7PTI++oHwiQNrpImaOuys+Uj+HsiGsaSlMAgh3hFC7BdCfCyE8HUdEEL4CCE2CCFmO7cfFEIcEUJsBrrWIisOOO22nebe4wZgCAnAXlgKdnU4jTUjF6PzTbgpOgzLGbOW1pphpvr5Pt3ae2xbzpgxRYcSMLg71pwCKk5lYAj1zMOSYdbetp8Nr3ZR2u9eG5+nw/N3YMnKx1Rd/ybIFga989r90fmYEAY93gmxjZar9/fBVlhade0ZVbbq9s0LhE8fhzE6FMuZXI80xuhQTDGhWDLc9meaMcV4Xltd6LxNlOw60mCdTdGhVDr1MEWHYsnMwxQdSllSKgA+Xdqg8zERPLofptjwBsuCqntuzcwjY/Xn9N35KhFXj/LQzV5STthUtTcz9LIL8Konj7PhavgBpKXuobCoiE2btzbYbtWJi40m7bTnS4gWKyOKQpcPHiF00nAPeWWHU2iz+Br67nqNdktnkvrUew22hT7AV/Mnd1v02fMW9qJSirbua5C+JqdfuvS1ZJgReh1dPniE7uufJ2L6WFUPZ16RN12KMTqUdk/Pwbtj7Fl91xAejDU7X803Ox9DWJCWzhQfpdkiYFA3p3xVl67vL6Xf/n9hLymn6JfEWm1R3db2ojKMtZSZ+KfnUPTTPkr3HGtQeWuozoGDnTpn5OEVE0bPDx5icOKb2EvKKfjlILaiKp0rM6rkm6JDCb9kEBnvbETv44U1T228ejtjXPt/3E73b1+g/XN3oPPxanZM/iNobExril+0uedaMtZ8oU0ZaEwZcY9PLnpueE7z6+bGt35730Toqx77vDvGotjsdPv3w3T/7+P49e7UKJ3daan6qS5buJfx5sY3d1nVufmma9nw7fd1Xu+5Tm11SHWabGO9jqg5kz1s7DoWefMl9Nj0IgkrFqhDnZtx/1x4xYRSnpxF+IQBahKHA1OsZ3wxhgZgKypDccW6M3l4VYvDOh8TYaP61GkTyf8+smEsaSm6Aq8pinI+UATc4dzvD3wJvK8oyutCiP7AtUBf4Aqg5is7dY6xJ0q14RiiZhItTS2H3M8XRgPGiKBa04RPGa71FtcqqLoe1RB6vfb7wLjF2Msq1Df0Nc5rvGxHmfqgdd6/l9H1vaXYSytQ7NV7Jhsgtzb7ODl2w2NEzpyIIaSWN9hK7SfXo7aGX9/O4HBQkZxR7Uhd99LtmPO3oihUHE8HoP2Ts+n63lLKDiU7ezAaKEs7pKAP8iNk/CD2Dr6dop8OeBwvP5ZG2GUX0HPDc+j9fXBYbHXncRb0QX7a77bt+uHn58v1119R5zl1Iery/6pEZ09TRxk5PGUJhyYspnTvcY/DppgwMl79gj0DbiV52b/ouPyO2gXVZgs3Xdxtsa/fLeh8vQm74qKG6euexnks7+ttHJqwmKMzHifypona4ey16zkwbA6le45hzSsibJrnS4+zqeqONTuP/YNmU7zzMAAdVy3QRoUoisKR6x/n9763oDMZCRjSvXb9a7V1zV0nZj+DX5/OeHeNd0vT+PJWXefzVt1VNZJFUUi87gm2956NzmQkyNlori2DDo/fzKnH1znn8lXp4WoA5X21jUPjF+EoqyRm3hXNisl/Gi1kY5df6P29McWGkb9hu1vqxpcRd5KmP0HUTRMJGNy9blkNiG97+qrzqLUs9XqEQc+Ju1aQ8vg7dH51UeN0dqPF6qezXAuglXH/wd2bHd+qxwsXS+6/E5vNxvvvf1KrDv8r1FqH1ExUc18DbFyyK4nkRSs9bawoZK/dwP4LbufguIXYzAUYqz9nNPL+uSlKysuf0ubm8QzY+AxCr0OxVvO9BsTh8HH9Kdx5pJaEf13+7GHS/4tDqeXiW5KW4rSiKL84f68D7nT+/hz4h6Io7zm3RwCfKopSBiCEcE1qmgvMdv7eCbQVQtwK3Hrq1KmeX5zazxj8tcxseUXqA7ZeB3YHxphwrM6hnZYMM6bYqrfQxpgwrFn5RM6cSMT0segDfLGZizDFVKUxxYZhyS0g5JIhJE64p9Y8TDFh2vDR6kTdNIHI6WM9GsYAeV/9SuR1Y7Bk5Xvsb6hs/wFd6bXpBQBKnA2VxPHqlOx+B9+h3LmQSmPk2ovLMbg1TtztYDMXUrBhO4EX9cUUG+6RxpqVhzAaMMW47Y8O8+gBBDBGhdJhxUIcFRaP/WGTh+OosGJthC30Ab50WnE3tqJSSvcex69Xgsf5h696BGt2Pm3un44lw1ynLEuGGa/YcEpcuseqfhG/dCa+Pdpz3oeP1GgMGoL9OXTlw1iz8/HuEEPIxf0b5RcugkacX3W9NhuffraeoUMGeDx83T5nJrfcMh2AyyfdQEZGlocM9+O7du2lTVvP3pj67NqYMgLUbBhHhZL7X7WXO+/LbXR4/o46beEqE8aIYCrTcjR/creFYrOTv/43/Ad0xfzJj/Xq65Lj0jfooj5UnlJftNjMheSv345v9wRMseGUOBstppgw0p5+l44rF3o8LLn7ri23AGNkCNbsfIyRIdjMhUTMnEjE9eNUW+w7BqjzSr07xGq+A+o84fyNOwm8oEettqhua32gL+WHPcstgCHIn+JfEwka2bdB5a2hOpenZOHTMRZTTCiVznOVSivmjTsJHtYDQ2CVzl4xYVgy1esKHtaDsPFqDwxC0OaOyZQlpapDFYGirftUX/h6GzHzrmiSv/3RNDamNdov2kSCotBn+xqEXo8hPJDOry2us4xEuJUR9/jkwmYuJH/Ddvz6dqZ4+6FGx7egEeej8zZy3oePAFBxPB2Tc1iqJcOMT4Avlqx8tWfcoWAIDfxT6qcG22L9dvz7dKakmi0a6m+u/93jhYsbbriKSy8Zw9jxVwP1x+S/InXpXF8dUp3GlGnvrvF0eOkuFJud0r3HMcWGUbLzsGZja1Y+NrcF9rLe+Iqomy9t8v0LvewC7bglKx8U2HuNuqjh0B0rqEjN9rgWq7kYQ6Cv2mi2O/CKrYqHLqKmDCPr058JH9e/TrtI/reRPcaSlqL6ayHX9i/AROH5erK2V0grgT7Ov8+AGxVFeV1RlHnt27ffP6bEv8YJxdsSCb1UDY7hV40if+MOAAo27tR6h/z6dcFeVIY1O5/sd9ZzcNxCSvYcJe+rbZocf2ca367tqDie7jG0uOiXRMIuU+eqRFw1ivxvd9Z68Vlvb+DA2EXsH323x/6Iq0dhLynXhuO50xDZJbuOaIuC5W/Yoe0PHj8QvY8X2e9urFVuqFNueC1yLZl5GEID8WobiTAaCJtatfiWzseLwAv7UPj9bsKmjayyYXEp1ux8SvcdwzshBpPz3NDJwynYtMNDvjUrj5Pzl3No/IKqnUIQPvVCLJl5Z7VFbTpnvPIJ5cfSSBy7iPJjaep81Ox8/Pt1UfPKzscUF07oJYMxf/ZTnbIKNu4k3HlN/u5+8d4mrNn5HJq0xMPG/v264CirVPUVgri7riLr3W+1PBriF5rN0z2HBY4eNZykpGMe+1aveYcBA8cxYOC4Wh/A3I9/8cW33DB9GgCDB/XTbFGdxpaR3I++4/DUBzg4biEF31fNO/Pv1wXFasOno/ogFTi8FxXOBunZbOEqE9nvbqT8SCoRTtvr/bVZFk5Z51N+LK1B+pbuPYbPefE4KizY8osJnXIhhT/tB1TfDbpIHQYXNm2kOn/U6bsBA8+jdP/xs/puwaYdhF2l2iPsqlEUbNxBzjvrOXrdIxyauIgCZw+gd0IM+mB/7CUVVReg1xF8cX8qjqfX6nsle9V8vdpGgk6HX48E8jeqNjKEBmpiwq4eTeDw3qDQoPLWUJ19EqIxBPtjL/XUOfTifpQdT6dg20EinDpHXT0Ss/P+/db9//gl/jp+ib+Owl8PUZGShXnDTrzbOueZB/hU3b+jDbt/1f3tj6axMa2xfmFJy2FPn1vYO3gOB6c8QMXJDA5Pe/isMSnr7Q0kupURV3wKGNpD01n1696UO6ePNDa+Vabnog/w5dCkJSSOXaQNJQUoPXQKoRfaiz9hMmgrBv/R9VPDbdGHsiOqLRrrbzofL3R+3h6yXIwfN5J7Ft/BlCtuorxcLSv1xeS/InXpXF8dUhsNtbElLYfE0XdxePISCn7cQ9i0Ueh8vAhxzj13vVxyETJxCJasvCbfv9yPvtNk5azfQcx0dSGtwP5d0Pv7kPbmhhrXUvDLQSIuV/WJuXokuRuq1jvRB/gQPLQ7ORtqroEi+XshlL/CcCbJOY0Qoj1wCrhAUZRfhRCvA0nAfGAAsBQwKYpyuxCiH/A2MBh1xMLvwKuKojzvLhJ4BZiA+rmmm3fGTd0J0HntQyTfsxJrVj5e8VF0WLUIQ7A/ZQdPcXL+iygW51L/T95K0Mi+6lL/C1donw7SeZvovesN9g+dQ78ktRO77HAKJxa8QvTNEyn+/Sgh4wZycvEqLY/Obp+WOD7/nygWG8aIYHquf059OHQo2Esr2D/yTuwl5Qw5o/YCOixWHJVWjtz8DMXb1EW7u777YLNlOyw2cDhIWfYvstd+W6tcz89h1CJXp0PnZaTyTC753/xGzBx1hWRLZh4573xDxoqPiX/iVgJH9sNRUUnywpc1GwaN7k/bZf8HOj3mDzeTsUJdwCN4wmDiH5+NITQIe1EpZQdPETSyryZXH+TH4akPUeqU0xCdAdo/NVu7l+XH0/Hr1QFHeSW+3dpRfvQ0DqsdpdLC0VuebZSskwte0XSJW3wNYZOGodgc+J4Xr/lFwQ97CRmnjvYXeh0Hpz7YbL9IPJjE3r0HufW2xVgsnr3qLqKiItj+63oCA/1xOByUlJTRq/dIiour+lBefulJxo8bSVl5Ob16dmNn3FSaW0a84qPo9OZ9zuvVq5/jcdoi442viJo5AaHX49UmgmNzXqDwx70NtoUw6LGaC3GUVuDbrZ0qNykVQ7AfhycvwZKW0yB90QmETqd+XmbDdgIvPF8d+i90ZL+znjb3TSf77W8ImzYKYdBjycil4lgaKfevxrdnh1p9Vx8cQMc192CKC8eSnsuJOf/AXlBC8CVDiVt0HYrdjm/3BCzZ+djMRaQ8+jZt75+OzmTAKz4K85fbOHXvarziImr1vbCpI+j40p2gEzgsNux5xWSs+Rx9SABtFlwFgC2/WP1cU2Zeg8pbg3XOyseaV8TJZe/Qfsn16ExGvOIjyf1yG8cWv4p3XDjnvboAQ7A/JYnJHJn7kmZzF11emosxItj5uaZK/Lq1o3Tfcee0lGCSpj1ExfH0JsXkDisXEjC0B4bQQHTG1h3Elv32N42KaY31C/eYct5/HsUUFcr+C+c3KCYrbmVEsdjw6RQHQNmRVIRBz+FpD7dIfCtLPEn4tJFUJGfiqLBQmZ6DV1wEitWGw2rziKN/Vv10NluUH0kF5yr0LRHfzJ/9RJv7pmMwxZF06Ge8vLww56kvbLZv/5258+7XfKchMdkdmyUda+7JWo+5c88jz7Bzz34KCooICw3mjltu4MrLx581vTG8AwAGU1y9suvTuXodArAzbmqL1CHG6DD0/j7YC0sxRgSzM24qCS/fRcj4wVjO5FKRnEHGy/8l/vFZza6fvou6mn6fP0pg/87gUMj67BcO37kKgPPfu5+kha9iycrHu10kPV+9W411B05xcO4KLb/oay4ibHQfDt72EqOzPoI6J539dRgSO/Iv34j77cwP54QtXciGsaTZOBvG3wBbgQuAY8ANwCHUhrEZeAvIURTlXiHEg8CNQAqQBhyq1jCuwc64qS3uqAPT1U/+/Bbb9LmeteFqALW0XJfs7a0gd7BT511tprSo3AFpnwG0ms6taYvW8ouGPNA0FpslXWsYtyStXUZaS+eW9mNQfflcKnug6vxT9LQWlzsi8+NW9bfW4lz0i9aSfS7WT63lc60VkxvSMG4sjWkYNwabRV23o7Vs3Jrx4ruoq1tUrmwYtyznWsNYzjGWNBtFUZKBWlaeob3b75vd0j8JPNm6WkkkEolEIpFIJBJJw5ANY4lEIpFIJBKJRCI5hzgXV33+qyMX35JIJBKJRCKRSCQSyd8a2TCWSCQSiUQikUgkEsnfGjmUWiKRSCQSiUQikUjOIRQ5lLrFkT3GEolEIpFIJBKJRCL5WyMbxhKJRCKRSCQSiUQi+Vsjh1JLJBKJRCKRSCQSyTmEosih1C2N7DGWSCQSiUQikUgkEsnfGiHfNkjOEaSjSiQSiUQikUhaG/FnK9AQBsSM+Ms/G+/K+OmcsKULOZRack6wq82UFpc5IO0zAPbET25RuX1TP28VuS7Zv7dtebn9Tqs674yb2qJyB6Z/CtBqOremLVrLL6y5J1tULoAxvMM5WUZaS+eW9mNQfflcKnug6nwg4fIWl9vr1Jet6m+txbnoF60l+1ysn1rL51orJhtMcS0u12ZJB1q+HjGGdwBaz8atGS8Od76kReV2O/ZNi8qTnFvIhrFEIpFIJBKJRCKRnEM45GDKFkfOMZZIJBKJRCKRSCQSyd8a2TCWSCQSiUQikUgkEslfBiFEqBBikxDimPP/kFrSdBVC7HX7KxJC3O08tkwIke52rN5x93IotUQikUgkEolEIpGcQ/wNFlC+H9iiKMozQoj7ndv3uSdQFOUI0AdACKEH0oFP3ZK8qCjK8w3NUPYYSyQSiUQikUgkEonkr8Rk4B3n73eA+lZxuxg4oShKSlMzlA1jiUQikUgkEolEIpG0KEKIW4UQu9z+bm3E6VGKomQAOP+PrCf9tcAH1fbNE0LsF0K8VdtQ7OrIodQSiUQikUgkEolEcg5xLqxKrSjKa8BrZzsuhNgMRNdy6MHG5COEMAGTgCVuu1cDjwOK8/8XgP+rS45sGEv+ikwAXgL0wBvAM9UTtH1sFkGj++MoryR5wcuUJarf9Asc2Zf4R2eBXkfuB5vIXPkJAB1WLca7o/pNQX2gH4rDocmKe+QW/Pp0QRfgCw4HRy5fjFJpJe7R2QSNUvNIWfQS5c484p+bT+DFA7CZC0kae6eHXuE3Xar97nXgPbJXf0LWqv/WuMDGyvbp1p72rywGoPeRD8la/QmZ//ywhtw2j84mcHR/lPJKkhe6yX1+PkFOuYfH3KmlDb3iInR+Ptr5QaP7Ufjd79q2qW0kHVctwhDiT9mBk5y88yUUq02V+dgt2j04tWCFdg/avzCP4DEDsOYWanK6/7QGR3klOO2uD/TDXlRK0oQFZ9U5cGRf2iybDXod5g82UX7oJG2WzUbnbdLm1XR860FO3bkcR0l5nddfXZbrnvh0TyD+6dsRXkYUu4O8/36v6dzlqxfQmQzgUEhb9gYlvyU27d51T6DtU7dr28LghWKrrHHvXDz01HK2/rKD0JBgPlu3ptY0wuiD3i8MhMBRUVRrmsaWkdiF1xJ+/VhsZlVe/je/Vtni6+XojHqEXk/eJ9+TtfK/jbJFwEWq/XU+Jtzrcb8+nSmuLWTCAAAgAElEQVTde6zR+rZ9bBZhTt+tTM1CqbCQ/uw6Cr/brdq8WzsSXrwTn05xoNdRsHEnJ+e9WK/vBo7sS/xjtyB0OnI+2KzZJuHluwDoc/xjbAVFpN6zkqLvd+PbpzPxz9wBgDE6DOwObObCWsue0OuwFZZqvhk8YQjB4wZrtjBGhSBMxkaXt/p07nHkE+z5RaTfv4LiH3bj07szcU/N03RWbHZseYWkLX6JioMnqm6OTkenL5ZjzczDvPYrYh+ZjT40CKFXB5p1//ZFD5s31t9CLr2A2IXX4t25DYcvu4ey/W55tyJNiWmN9QsXxthwevz8Ko7iMqxZeXXGZFeMMoQFgr5qMF/gqP6azObGt9MPrsEQ7A9Aj1/fAEXBXlbhUe/Bn18/nc0WQaP7N9nfqsc3d981BMcBAlCwl5pRrBUeejckJjeVrl078ubrL9K3b0+WPvwsy198tUXk1qfzH1GHpD+7TnvW6rX9dVAUHKUVKIrC4Uur/K2x+QDEP3lb1e/3niV1use0UwCilt6G/0UDcZRXknHfcioOqTFGF+BHzFN34dW5HaCQcf8/Kd+bhNd5CUQ/Ns91+pfAdKB240haDEVRxpztmBAiSwgRoyhKhhAiBsiuQ9RE4HdFUbLcZGu/hRCvA1/Vp48cSi35q6EHVqI6eHfgOuf/GkGj++OdEEPi8NtJuW8V8U/PUQ/odMQ/cRtHb3iMg6PmEzp5BN6d2wBw8o7nOTR+AYfGLyB//a8Ygvw0eeHTJ5C15hOSxszn2NUPoVjtBI7qj3f7GA5dOIfU+1fS9smqho35P1s4ceOjNRT3H9rL40E3acx8QiaNwLtzW490TZHd9h/z1IY7kPboG0TceEmtcr0SYjg0Yg4p960k3q0xlvefLRy/4dEaaXPe+orcdRu0/e6NYoC2D95I1utfcmD4XGyFpYRfd7HzHvTDKyGWA8PvIPm+1bR7uqqSyv3oO45Of8xDzuHR80BRSJ6/nKQJCyhY/ysF6387u846HW2fuI3jNz7K4dHzCJk8gvhn53L8xkexmgvAZgeg4NvfiJozte7rr0WWy3ZxD84k48V/kzRhARkvfEDckhs1nb3io0ie+zzHpz9C3NKbQYgm3bvYB2aS+c9/a9s6v9AaadyZcslY1ix/os40ev9wbEWZ2PJPo/Pyr3G8KWUEIOv1L9RyMnERYVeNrmGLpEsXEnb9eExtIhtuC6f9T8x8lIoT6Sh2u5auzYMzG61v+IxxeCfEkP3W1+S8uwF7USmHxi/QHnIBOrx8N7a8Ik4tfIW9/W7Bll9cv+/qdLR78laOzXicxFF3EjZluGobnY7giwcAsK/btdjMRVjS1Lq5PCmFpEsXcebZdZQnpYBOkPLA6hplL+PljxBGo4dvZq35lMPj7tLSxS64pvHlrQE6H+p5Nba8Kp0rjqRyfNICsp5bS0VSMkKnI/2hVcQ9UaUzQPjNl1N5PE3V7bE5nLppGea1X+MoU1/quNu8Kf5WfiSV47OfoWT7If5IWsPG1f3CRftXFmHPLyZz1X/rjsluMSrn7W80GwNao7jZ8e3594l7YCZtn1Cvy15UisNiJfn2f2j1niufP7V+qsMWzfE3cItv1eKFrSgTW0EatuJs9P41R2o2JCY3lby8Au5esLTFGsQu6tO51euQ8Qso/GEP8W7+plRaOTHnHxyZVuVvTcknYFgvwq+uqp8MIYGYOnn6m99FAzC1i+PEmFlkLH3ZvcFL1EO3Ubp1Nycn3MbJy+dReeI0ADFP3kXO8/9yJfsUuKdeQ0tamy+Amc7fM4HP60h7HdWGUTsb0y6mAon1ZSgbxn8SQgh7teXF728huclCiPCWkNVSCCHeFkJMc/7+QQhxxDneP0kI8YoQItgt+SDgOHASsAD/Rp18rxE8bhDmj38AoPT3oxgC/TBGhuDXpzOVyRlYUrNQrDbyPv/Zo6HqImzqRZQfPa1tVxxPw7uTGnDtBcXgcBA0bpDWe1i25yj6QD8MkerUhNIdh7AXlNSQG37DBAo37dC2rVl55H/5E0HjBnmka4ps705tqTiSCkDR93s0OQ2VW7LdU657Wkt6To38XAQM60Xe19sAyP3P94SMV+0ZPH4Q5o/V80t/P4o+SL0HrrxsBcXovE2aHMVqI/+LKluEXDac/M+3nlVn9V5maveydNdhHBVWLKlZeCfEkfvvTaottu4jeOIFdV5/dVnueqCA3vlA53t+B+yFpZrOxT/tJWjcIGzmQuxFpfie36lJ9w4F7aERALeGYW0M6NOLoMCAsx4XBi8UuxUcai+Xo7K0RprmlhFXOhe2nHyCxg9G5+2FYrVhLy5rsC183eyPQ6F0z1FNriUrr9H6hl8zRktrSc/R0rpTfjgF314dyPt6G/b84gb5rl9fNa9Kt7xCxg/Cr29nbAXFQE0/ViosYFfjReHG7aDUXvb8+3XFXlTiYSudr7en0RWl0eWtoToXfrmVwLGDnTpXgt1BwNghFG7cjoJC+V6nzhGqzoboMAJGDSTvw43oA/2wpGRgPZ0FDgflh062iL9VHE+j8uSZGrJam9aysUdcAYLGD0bv50PJzsNA3THZz6OMOCg/WNPGzY1v+kBfFIuNyuRMAMoPJ5P3ny0EjRuk1Xt15QN/TP3UEFs0N77VwOGMyXYrCFHjcH0xuTnk5JjZtXsfVqu1ReXWpfMfUYeAZz1SfjiZ3I++I3jcYA9/a0o+MfOv8niGK/z8ewIuHuqRd8CYIRR+tgWAir1H0AWo8U3n74PvwJ4U/OdbNaHVhqNYvX5ThzaU7dDaTZuAK2u37l8H5Rz410yeAcYKIY4BY53bCCFihRDfuBIJIXydxz+pdv4/hBAHhBD7gVHAgvoylA3jP49yRVH6uP3VGC78P8x0RVHOB84HKvF8AxQHnHbbTnPu0zBGh2I5k6ttWzLMGKNDMcWEYslw259pxhTj2TvnP7g79tJyKk6ka/sc5RWEz5hI16+XE+nsfTRGh3nIsmbmqkMl68ArIRa/gd20bd/zO6m6RXme1xTZlkyzVmGHXHYB+gDfGueYosOq2SUX01nkuqeNmFn1WTe9W0+6ISRAbSja1QrMmlGlp3q+ueoanPfAHWHUe2yracLwH9wda24BlckZZ9XZWG2/YnOg2NRKvPxIKobwIM0WptjwOq+/uiyXHgBpy94g7sGb6Ln9TSL+bxLF2w9W2ahtFMaYcExtI/Hp2RFjbHiT7l3ao28Q98BN2ra9LK/O9PWiM2gPNACK228XTS0jkTddSvdN/yTu3ulYcwuqdC4qI+rOq+nx2xtkv/YZ9sKSBtvC/b6kPfoGgSP6aMfSn3630foaw4O0tJE3XYoxOpR2T8/x8F1MBnQ+XnT/+h9E3z6lQb5rqlWHMEzRodiLywDotvElAkf2wyu+ajqUb58uhE65iNj7byT1gdVgd9Qoe4aIEBSb3U22ejz23hnavszXv2x0eWuIzp3Wv4z/Rf0xuuns06cLwZMuIvq+mZx5cBXYHR7lIvbh2WQ88y9wOBDeJqxu98C3d2cA2j8/T7N5c2LyH0lTYlpT/ELn40XU7VdgzcrDXlzqdm7tMbl6jHLZGKpicnPjW9xDN1Ow4Te3tAohky4kYtZkrd7TdPkT66eG2KK58c3dd90RJr86p7n8z/AH1CHtn5+Hd8fYqrQKhE4ZQdStk4i+fWqz8vFqFwW6qhcYwqjHUO05yxAVjjWj6qW/LTMXQ1Q4xrYx2PMKiXl2AQmfryDmybsQPl4AVB5Nxv/iIa5TrgI8u6ElfziKopgVRblYUZTOzv/znPvPKIpyiVu6MkVRwhRFKax2/g2KovRSFOV8RVEmuRbyqgvZMP6L4ezxfUoI8atz9bZ+QohvhRAnhBBznGlGCiG2CiE+FUIcEkKsEULUuJdCiIVCiETnn+tj148LIe5yS/OkEOJO5+97hBA7nb25j7qlmSGE2OHs2X5VCKF3/r3tlH1ACFHvW5jqKIpiAe4F4oUQvV3Z1Za02oWdJUXN/dU/8RY6eQQlO5M89nklxFG0dQ9Hr7yf4PFD8B92fu1q1PO9OGHQe8zXbb/q3rOc13jZue9+ow0j0vn5qMNRq59Ti13O+o07Z9qcd9dzcPgcbXfbh2+uU56WZ613qQFvBhWFkMkXkv/51rp1rr7bbTtl8csEDlfdRefng+J6095QWW66ht8wkbRH3yRx8C3kffwd/oOqRu3bC0oIvnQYcY/MonR3knP4duPvXfgNE0l77E1tW+//BwzoaEIZyV67ngPD5nBo3ALsRaX49+1SlcbhIO/DLRwadiuRs6dgio+qVVattnBLFn7DRPI++1Hbbv/8vEbr69rn0rd0zzGseUW0XVrlu/59O2PLKSBpygOETByC38Dz6vfds/m7EJQfU4cUHx5/N/aiUo8XYGV7j1Ky/SCp964keu6VCC+j89QqW9SepcKZf6zTtiOuH1t7/s3U+fgld+EoKsWvf5XO5XuPUrojkfQlK4i44yqEqUrngNEDseUWUpFYc85v3nvryXjyLQCs2flVNm9GTP5DaUpMa4JfxCy6juw3vgBHzYutNSa7ZZHz7nrSH9eGcxK39P/Oqntj4lvao28SfuNELYnfgO7krFtPwTfb3Oq9aspUk3c2WrR+qsMWzfE39/jm4bsu9Eb0fqHYS3JryPhb0gI2Dps2SkvjP7AbOWs3kP/1NoInDCbA5W9NiR06HTpnzAIImXF5DX+rTSyKgtDr8e7Rifz3v+HU5Plqx8htVwOQseSfhMy4zJU6AHXUouRvhmwY/3n4VBtKfY3bsdOKogwFfgLeBqYBQwD3iZuDgEVAL6AjcIW7cCFEf+BmYLDz3NlCiL7AmzjH6zsb09cC7wkhxgGdnXL7AP2FEBcKIboB1wDDFEXpA9hRFyToA8QpitJTUZRewL9oAoqi2IF9wHnOXWk439IJIW59WmXqJ6XJ2jnWDLPWSwhgignDmpWHJcOMKcZtf3QY1ky33jm9jpCJQ8lf/6tHOktGDpbUTJQKC4Xf78a3Z0esmbkeaYzR4Viz6u7ps2aYKdq80+3iHHh3iMOa7XleU2SX7T1GhXPoUP7nP2EvLKlxjiUjt5pdPOWGXjkSr3YxnLfhRaxZeZhiw7HlFmpDmkAd+uTCllekvlV3Ln5idJNnyTBjiq16Q2uMCcOale+hj2sOkUeanHyCJwwl/4uf69S5+j0Weh3CoK4VWHkinbzPtmq2qEzJbJQso9NfAMKmjaJgvbrIVMFXv2AMrxrVX7I9kZw3PufUrKfQB/pTmZzRpHsXduUoCtdXLWQlDN51pG4ADpv6xt8lT1dzDcWmlBHNFxQF8yc/Yoyq6gWwZpqxZuZiMxdSuuswvud3arAtLG66hF05CltOlZ+4/K0+fSNmTqT7ty/S5oEbsZoLPXzXFBNGzrqNHr5bvC0Rnb8PDquNgu92EzCge72+a6lDB2NooLpTUag4ka4tYFR1jbmgOHCUVeLTtR2mmHACL+zLeRteVMtbbgHCoHeTXdNWQaP6Nbq8NVznNPTBnsMqrZlmcCg4yirw7toOY0wYtqw8fPt3I3DMILr+9AZtV9yLd5d4Akaqc2ltuQWaX+S8v6nB90/bXz0m/8E0JaY1xS/8+nYh7oGZ+A/uTsikEUTPm0bEzEtqve/gaT9bbqHH6BuXjVsivnnFR2tpS7YnYgj0w3omR6v34M+rnxpji+bGN3ffBUCnxxAYhb0426MntbW4fc5Mdu3cyK6dG4mJiWr1/GrwB9QhOe9vwisuQktb/NtBdVpGei6F3/2Ob68OTc7HmpWnLubpQq/DXuI5HNyamYsxJkLbNkSHY8tW6zFrZi4V+44AULThZ7x7qL5vOZnG6Zsfcp3yAfDHrAjYDByK8pf/O9eQDeM/j+pDqd2XcPzC+f8BYLuiKMWKouQAFW7zcXcoinLS2bD8ABheTf5w4FNFUUoVRSlBHXc/QlGUZMDsbCSPA/YoimJ2/h4H7AF+R22odkb9WHZ/YKcQYq9zuwPqHOAOQogVQogJNG/lPvd3ezud+SYoivL2kiVLzEuWLBl/hV97LUHBxh2ETRsJgF+/LtiLS7Fm51O67xjeCTGY2kYijAZCJw+nwG3Ob+CI3lScSKNwyy68E6rm4/t0akvRj3tAryNgSE8qjqVSuGkHoVeqbzt9+6p52LI9G37VKdi4HUNkVSUujEaCxgz0mHcMNEm2JS0bL6fO0Xddo8lpjNy8//5AZUqGuvjVt78ReuUoDJEh+Lr1DJYf8fwmevG2REIvVefwhl81ivyNO5zXulN7G+zXrwv2ojKs1a7BUVH1slUYDYRMGoE9r4iKE2nqQ3kdOpfuO4ZX+6p76TegGzpvE6a2kRijQgmZNEK1xZ1Xa4uHNVRWyKQRmu2sWXn4D+kJuHo6ql4ShEy+kMJNOwgY0RvsdiqOnW7SvXPPQzVM8+aSKbZKhN6oPdjovGoOCWxKGXGfp+sVH+lRKgOG96Zw0w50Pl749utKxfG0BtuibN8xvJx5WrPyCLumqme04lRGg/Qt/G43hy+7B5u5kNwPtxA2baQ6D82ZNmDgeZQ75ziCuip1yW+HCL18GAFDeuDVPqpe3y3dW6Wnyzb5G3dSuveYtgaBMBoInXqRtmqqqW0k6HUUbtpB+PTxeHWMQx/ij724lKyVH5M0YQFJExZQtHUv+kB/D1vpq80xrjiR1ujy1lCdQ6aOpNzZA2xsEwV6HcWbtxN6/QS8OsShDwnEXlyGLSefrOfWknTBzRwZMYvT8/9ByS/7UCotGNtEYYgJJ+jyCwEImTBYs3lTY/KfQWvZ2N0vjl75AAcvuJVTc5/HmpVH5isfU7r/+FnLiHuMMsaGa/EN0Gzc3PgWMOx8Kk+k4dVerUd8urVXY9yWXVq9V1c+ddES9VNjbNHc+ObuuwCGwGjspfl/2DDq1WveYcDAcQwYOI6MjKz6T2hh/og6JGTCYEr3H9eetXy6tyN0yggKtuwiYEgP7UVKU/Ixf/y95m8Aej9fir6sGokEULJlO0FT1IX1vPt0xVFcii0nH3tuPraMHEwJ6gw9v6F9qDyu+oI+NMhdxENAyy5BLjknkJ9r+mviis4Ot9+ubdc9q/4apgHjdTXeAG5C/W7YW27pn1YUxWNpRCHEfOAdRVGWUA3n8OfxwFzgaur5NlhtCCH0qL3eh527bMA84FvUFarfAg5GzBgPQM66byn8bjdBo/vT8+c1OCoqSV74snqm3UHq0tfp8t4joNNj/nCzFnwBQieNIO+zn7R0ndcuBaBwy07a/XMB+kA/Ko6mUvSdaxXQAdpnhlIWr9DktF+xCP+hPTGEBNJj+5tkLP+AvA83k/fhZuKfm191cXod+V/9QsXR04TNmACAed0Gir7b3WjZIZcNQxjVWx80ZgDZr35GxdHThDvl5jrlBo0eQI+fnXIXucl9ZREBQ3piCA2k5443yXjhAyypWfT4cbVHT9bpZf+i89qHSL5nJdasfNKeXEuHVYuIu/d6yg6eIveDzU6bqfeg1y+r1U+bLKzKq8PKhQQM7YHB1ZsCdP/+FcwfbsGv/3lYM8yEz5hQt852B6eXvkandcsQeh3mD7dQlniSTuuWYQgO0BZ0MIQHIYzqkKrGyHL5Rcp9K2m7bBYY9CiVVtKefJv4x2arsiNCSFh9HwiB+ZPvtTwae+9S719Jm2WztHS24rMvdgZwzyPPsHPPfgoKirh4ygzuuOUGrrx8vEcae0kuhqBoQOCoKEZv8KK5ZaTNgzPx6ZEAioLldDYp96+hwwp1hoQ1K4/2q+5FH+xP6e4jVCSlUJGU0jBbbHud/G+20fHdZTUWnCr6UV2opzH65r67Ad+u8fTcugph0GPJyCXggl6k3L9aK9NZr31J7IKraD9qLorFStFP++v3XbuD1Idep+v7j4BOR66bn1SkZODVJoLeSf+mMjWTlMUrCJ8xAb++XfDt3RnFZtM+19TmoZtrLXs6Hy/6nvoEa04+J2c9TeySG7VPyAGkPvwmOpOxceWtATp3T/wIS2om6fe9TOj1E/Dp0xXf3l1UnaPCUBwOYpbcTNq9L9XukAqceWQNCWsf5f/ZO+/4Kor1/7/ntPReSAIJCVUp0otKFxARRL+Wa0EUFUQFFEQUsWJvKCqKV67Xju3aQFFAqlxBkF5DKIGQRnpPzsmZ3x97ak4COeHkKj/n/XrxImd35rPPPjvzzM7O7KwhJhJrpfYpm6jrhlHwzXqvr5/dvvBR/Uh6ahKGyDDaf/AoFXuP1n98H+N1TGtCuQBnTK6dcT1x91yN+ZqhDcfk396l8If/0u7jJzDGOn0MODrbvohv6Q+9hTE6nHYfPuZ4Bzj5jfsx5xRgTIhxHOdPbZ8a4QvfxLe3nYVCb0QfGA6B2riDpTgLpPMhaWNiclNp0SKGzb8tJzQ0GKvVyvRpk+jabQilpfUs5OgFZ7K5vjYEIGb8pT5sQ94msEsb2n/4qPY+uYS2b86kxjZjDZp2LfOWrCLi8osItU3HLvr2F2rSjhN+g/bKadGSHylbu4WgwX1o+8u/tM81PfSq49yzn1pEwiuzEUYD5hPZZNr2hY4dQsRNjqnUmTRxJqTi3EY0+A6iolkRQpRJKT3WyBdCHAN6SynzhBC32v6e6roP6AIsR/uMUbrt739KKf/jkiYJbRp2f7RO72bgZinldttHsHcDRqC9lLLWNpX6KeASKWWZEKIlYAai0RbHulhKmSuEiER796IcqJFSlgghugPv26Za13eu7wPLpJRfCSHWArOklFuFEEbgGaCflHLw6fy1tdWVPi+ovTO+BWB70rgzpPSOHse/axZdu/a2RN/r9jyh2byl5VVnSOkdfU5+A9BsNjenL5qrXJjzPFdZPVuM0W3Y2upKn+s2dx1pLpt9XY5BK8vnUt0DzebdKWN9rtv16NJmLW/NxblYLppL+1xsn5qrzDVXTDaYWp45oZdYarSFQ31tszFam9rcXD5uznixv/3oM6T0jvMP/QinH1z6y9ClRf+/fCduT86mc8KXdtSI8Z9HgG1qsp2fpJTefLLpN7Rly7sC69G+ueZASrnN1iG1z2daLKXcbttXI4RYAxTZpmIjpVxhe5/4N6GtWlAGjJdS7hNCPAKssL2TbEYbIa4E/u2y6JfHiPJp+EQIUQ34Aauo8zkmhUKhUCgUCoVC0TA++BySog6qY/wnIaXUN7A92eXv99FGfd322TquFVLKf1CHOvnnA/PrprF1ZvujLUfvmncB4DGfzvb+8+d1twM96zuHevLf6vL3kMbkUSgUCoVCoVAoFIr/FWrxrb8ZQohOQBrwi5Ty0J9tj0KhUCgUCoVCoVD82agR43MQKeVaYG0T8+5DW1Xa5wghFgIX19m8QEqpFjBQKBQKhUKhUCh8xLn4OaS/OqpjrPAZUsp7/mwbFAqFQqFQKBQKhcJb1FRqhUKhUCgUCoVCoVD8rVEjxgqFQqFQKBQKhUJxDqFWpfY9asRYoVAoFAqFQqFQKBR/a1THWKFQKBQKhUKhUCgUf2uEVCuaKc4NVEFVKBQKhUKhUDQ34s82oDF0iOn9l783Tj219ZzwpR01YqxQKBQKhUKhUCgUir81avEtxTnBnjZjfK7Z5cgyAHYlj/Wp7gXHlgKwr+3lPtUF6HT4BzbEXeNz3YHZXwGwtdWVPtXtnfEtADtaX+FTXYDu6d83my7ApoT/86lu/8yvAd/7GDQ/N5cuwPakcT7V7XH8OwDMeUd8qgtgjG7j8zoNWr1uLl3wfRyya29peZXPdfuc/IZtib4tEwA9T3znc01XzsWY3FxtX3OVt90pvtftelSrI+da7GyuugfN11Y3V0xuLl3A5362+1jx90R1jBUKhUKhUCgUCoXiHEKtSu171FRqhUKhUCgUCoVCoVD8rVEdY4VCoVAoFAqFQqFQ/K1RU6kVCoVCoVAoFAqF4hzCqr4s5HPUiLFCoVAoFAqFQqFQKP7WqI6xQqFQKBQKhUKhUCj+1qiOsUKhUCgUCoVCoVAo/taod4wV5wzBg3oS/9hk0Oko/GIFeYu+8kgT/9hkgof0RlZVk/HAa1TtPQxAh/X/wlpeiay1Qm0tOa985MgTc9c1nHrbUyvh8cmEDO2FtbKajFkLqNx7GOFnpO3nzyP8jAi9nuLlG8l59VPt2HMmEjK8ryO/LiSIgB7nEffoZIReR+HnK8h/50uP47R47E5ChvTGWllN5uxXHTbrQoJIeG46fh1ag4TMh15zy9fm6duIvKQH1soaDt77JuW7j3po+yXFct6iGRjDg6nOKcAUG4HQCbI/+YWMN78luHtbuv/wrCN94rw7CBumnfOxGa9TsUf79mDokB4kPXkH6HXkLVlJ9kLtm7z68GDavjULU2IsNSdyOXzXS9QWlxM6sBst50xw6Hba/G/y3l9G7tv/od1nz2CIjUBW1QBQsSuN4Au7Yq2s5vis16jccwRjfDRJr96HMSYCaZXkf/ozef/WvmUZ0CmF1m/MAuCC1K/I/2wlJx97x+PcWz4xidChvb3SbfXM3Y783TYu5NCUV6jY7fn9Rb/EWNq/PRN9eDAVe46SNm0B0mzBv11L2s6fSlDXNpz6ai2h/TshdDpyl6xy5O289k2QkmP3v0nklQO98nfCzOuJvnEE1mozprhILEVl5L6nfY874PzWtH7+LvTBgUgpKdu8l9DBPRqtHXH5RSTMvB7/9q3YP+YBKnYddtgcMrgHiU9PwZQYS8nabRy59SlPfz85iTBbfUm/f4HD361fvQ9jTDhSav4+ZbO3MTzy7HzWb/ydyIhwvv140RnTC2MAAB3XvkPB5yt9Uq8Bggf3BLTvtOa8/hk58z85a90WM28i/MohjvwtZt1MzssfnbWuPb0uwB8AQ0QIlsJSN01TYixt37ofQ0QwFbuPcGS6Vn4Bkubd7iiTR2e84Sg3AOh0dN3wJgCdNiwif8lKdH5GomJ8bTUAACAASURBVG4ciSW/GIDMFz4mdEhPQof1QlZWc2ymVhYAkl6eRtglvbHkF7N/+HSHbMu5txI2vI/Hufuadqvf9ToOt1v3HtbySqi1ImtrOXrlfQD4nZdC/FP3ANDpw4c4ePcCWj90g1cxuWz3EQ5OfcPhe8AjJkdPueas2rrD42YAEDtjPKEj+iFs5eK8DYvJ//Qnn9SRFvfdQNQE7XvLnQ9+TfF368iYvcDT5scnEzKkF9YqTdduMwA6He2+n485u4D8D5eR8PgkDFHhWC21jiT60CBqS8oB79sq+76UBfdhjAoj87XPyXx5ieazL54iqFs78r9cjbTKJsVkS34JxrhIpKUWS0EJAL3SPqPqSCYAZdtSSX9okdd1L3RID9q//zBI6VGP7ccWRgP64EDMOQUcnvyCVzYDnHzhY6eo3oQ+OBohtHEzS9FJcPkkkLcx2Rsao60LikJnCgRpbVCnKfEt+ZWphA/vjTmvuD7JacBUwAL8AMw+m/P0JepzTb5HjRgrzg10OhKevItjEx8n7dK7CRs7GL92iW5Jgof0xpScwKFhkzn58JskPHW32/6jNz7M4THTOXzV/SQ8eZdje/gVgzy0Qob0wpSSwMEhd3Ly4YW0fEZLL6vNHLlxLocum07q6OmEDO5JYI+OAJT+uoPUkfc4NKLvvo74J+7i+G2Pk3bpXYSNHYSpHpv9khNIGzaJrLlvED/PmT/uscmUrf+DwyOncHjMVKrTTjj2RVzSg4A28Wy9cBqHZi2i3QuT63VbyiPjyXxnGVsH3EtwlxRyv1rHH4NmEHPVAAI7JpLyyHgK1+50pPdPiWfPgLtIf/Atkp6b4vB90tN3knrzPPYOnUbkuIH4t28FQPw9V1OycRd7Bt5NycZdxN1zNQDmghLSbn/GzZaIKwbh1147//R753Nw9H1kvvQRxvgo9g++kxNzFtLqaZufa2vJfPo9DlxyD4eufIDoCaMdeePn3Io+NEi7pne/QOQ1wxz7HNdvaC/8UhK81i1Zs9WhYS2toM1z9fs1ae7NZL27lJ0DpmIpKiP2hksAsBSWcezRf5H1zndEXtafAzc9zc4h9xI1bqAj794hU9k3cgamhCiv/Q2Qs3gpSNgzdBq7+08m0qad8voM0h9axN5LppO14Ev8kuK80q48eJy0Sc9Ttnmfx/kmPn0n1UdOUvTTJgI7t8G/jr9Dh/bCPzmefYOmcPyhhSQ+4/T3yaffY/8lU0kdN5voCaM98p6OK0ePYNH8pxudXh8cDUDqiHt8Vq/R6Wj1jFYvazJyCRt1oU90Ty3+BlwWTom6adRZ69rTH7lhLjWZuQ36KXHuBHLeXcruAfdgKS4n2lZ+w4b1xC8lgd0D7ubYg2/T+rk73fK1mDQWY3Q4APuHTSVi3EAMkaHkLv6eA6NmcGCU1gnzS4ln38AppD+4kKRnnbG24MtfSLv5SQ97SjbsYN/waQ3a6yuaEocB0m+aw5Gx0xydYoCE56aT+9L7AOQv/512L93pXUy+aBqWonLibhzm3KnTkfLIeKzVzo7yWbV1tk4xQN67/yFtzL0I2+/SX7f7ro4IgV14X5fr8O/Stl5dv+QEUofeyck5C2n59F1u+6MnjqU6LUPz7bwpHL31CY7f9wqW3AJHmripWvsSNqyX97FTp6P183dReSiD6oxcIi670LEv86VPyXjqfUwtY5oWk9/9npMvfEzFrjR29bqN9AffAqAqPYe9I2eyd+RM0h/SOnpe1T2djtbPTMZ8qohdfSc7Hj65UrxmGxW70tjW9lqOTH3FK5v3XTqDfZfOoHj1H47thpAYasvysBRlYCnOhDodL29jsjecSVsYAxB6I5bCE9SW5TWYrinxLe+L1aTeNK8+uaHAOOACoDPwclPOTXHu0CwdYyGEFEJ85PLbIIQ4JYRo/FDB6fXXCiF6+0KrEcc6JoTYLYTYJYRYJ4RofYb0twoh3jxDmiFCiItcfk8RQkw4XR4vbU4WQuxpYN88IcTwJupOEELsEULsFULsE0LM8oVNjSGgWweq07Mwn8hBmi0UL1tPyIj+bmlCh/ej6JvVAFTuOIg+NAhDTESDWnaKlq4ndGQ/d62R/Sn6WtOq2H4QfYhTy1pRpZ2TwYAwGJC2m9uyDduh1vkU0/+8FGrSMzGfyAa7zcPdbQ4Z3t/NZp3NZl1wAIF9ulD0xQotodmCtbTckS/q0j7kfrEWgNJthzCEBmKMDfc41/CLu3Bq2W+E9GhHRWoGYX3PR5otnPp2I8mP3ETeD5vdnpDmf6Vplm9LxRAahDE2gqDu7ak+lkXNcc33Bd/9SrjNX+Ej+5L/5Rot75driLhU21659yim+BiHrs7PSNGPGwkb4e7nsBH9KPjPGqefQ4MwxEZgyS10jDJZyyupTsvA2CIKAH1IIBabzfrAAGrSs3yii5QE9+vs0Kg8fBJ9mOaDuoQO6Er+st8AOPXlGiJGaTMFLPnFlO9MwxgdjqWwhGqbzwp/2uyWX5othA7o5rW/AUwJ0R77ASr3H6Ny/zHNvou7kv/VGq+0q9IyqLaNbtSltrSSyoPHqTqYTsXeI4SN7Ou2P2xkXxd/pzbo76q0DIxxkfUeoz56d+9KWGhIo9IKgx+y1gxo/vVVvQ7s3h7hZ7QpSIp/3uQTXf92idS4xKHqY1lnrWtPH//oHZx8eCEAhugwD1+FXNyVgh/+C0CeS70Nv7SvW7lxLf/G+Ciixg2gMu2kw8eF32/Ar20rN+2GygJA2eZ91BaVedhTun6HW+xsNryMw6fDlNKKit+1Jq1w3U4ihnb3KiYD5HyxlqhRzrqUcPtllO0+iqXYGevPpq1zxVpW6d721Vp9VkeMcVGOUVJptlC8dD2hdWJyyIj+FH5dv82GuChChvah4PMV6EODqLG19WVrt1K8dL1DwxSvxerwkX29jp1B3duj8zNy4tF3QULh8k2OfWVb9mOtNuOX1KJJMbk+mwDQe95ie1P3wob1pPpYljZbwVLriPWuBHRIarLN9SEtNVBbY/vhWSe9icneciZtYQrCWlVqs7O6wXRNiW9lm/dhKSqtT+4u4HnAfsCGnzgq/r+guUaMy4EuQogA2+8RwMlmOpZXCCGaMn18qJTyAmAt8IgPzBgCODrGUspFUsoPfaB7RqSUj0kpV505pTtCiMuA+4CRUsrOQE+g3jknzYExLgpz1inHb0tWnrNDY8MQF4U5y/kU0ZydjyHO2elJ/mAebb97jfCrh7lpmbPyPbSMLaKoyXRq1WTnY7Rr6XS0/3EBnf74iNJft1O5I7Vem6uPnHSzx5Jdj80tojBnnnJLY4iLwpgYT21BMQkvziDl+9eJf3Y6IsDPkc4UH0V1Zr7TvqwC/OLraEeGYCkph1orfvGRVB3PxRSvdUqsFdUEd00h64MVbnnczjkrH2NcJKb4SGqy3H1h1zFEh2POLdT8mFuIIcp5E25PA1C59wg1GbkOHya9PJ2OP75GcP+ubudvzva8FqZWsQR0bkPFjoMAFH6/HlPrOAAS5k4k/6vVzmtjwxgX5bXuyXmLCep9vmP/8Wc/oSYzH1OdjpwhMoTa4nLHjXxNVj6mOsfXBwe43dxaLc4RoE4/zaf1S/dgahnttb8BIq8YSFD3diS/PBV9WBA12bZyIKH9x49z/vJXCO7XqUnaDWGMiyT7tc8AqC2t8KwvcVFuuubsPI9rYmoVS2DnNpRvr7++nDU6A1idfvZVvQ4d0Z/awhKnbk6BT3SNLaIwRDk7ToVfrz5rXWOLKIwJMVhy8qmyPSQxtqhTfiPcy685y3mtTHFR1LjEFbOt3AAkPXkbBUs3YskrctuvDwkg5pbRnL9iAUkvT8MvMbZO2cvzqB9/Jt7EYQCkJOn9p0j5bgHh149ypKk+lE6wrYMdM/ZC9MEBXsVkgOosZ/0zxUUSPbovpdsOYa2sctpyFm1dxPWXuuWLnnQVQb20GJc9/xOf1RFdUIAjTcsXpmMpLvOMyS3q2Jzl1E14bBJZz/8brFaEv8nj3OwUr9mmacVFeh3fwi/ti6WgxPHw0JxT4BH7dIH+TYqbsbdeTuS4gUReNQh9WJBju19iDJ1+foWOXz1NcN/zva57AR0SNXukpMOSx4m5aSR1CeiUTMIDNzrbAy9s7rTyNUc+V/ShcRjCW6IL8Hyo9mci9Hq3GF8fTY1vp6EDMBDYDKwDmv+dDy+Q0vqX/3eu0ZxTqZcDl9v+vgFYYt8hhAgSQrwnhNgihNguhBhn236rEOJbIcRSIcRRIcRUIcRMW5pNQgjXEjxeCPFf2whm30bofimEWAqsEELECyHWCyF22PIPpHH8BrS0acYIIf5jO9YWIcTFdRMLIcYKITbbbFklhGghhEgGpgAzbMcfKIR4wj76KoTobjvXXUKIb4QQEbbta4UQLwghfhdCpNptFkJ0tm3bYcvT3nZ4vRDiXdvo7gr7QwohxPtCiGtsfx9z0fxdCNHuNOc+B5glpcwEkFJWSSnfPYPNvYQQO4UQvwGOuWlCCL0Q4iWb33YJIe6s74BCiMlCiK1CiK2/VdYzbabO99uEEA2mOXLtbA5fcR/Hbnuc4EG9PJ+u1/0WXD1SjjRWK4dG38v+CycS2K0Dfh2S6jOfiq17691ex+h6jgPCoMO/czsKP/mRo1dMx1pZRfSUa0+b7bT+sP9tSxNzzUBKfj8I1jMELQn1OaNxn85z5jsx5y1HxvR7X+HgpdM5dO0c9OHBhNje36xPXBfoT/Kihzg5bzHWskoAQgb1oGK71pnNnLeYqH+M8O76NaAbPf4yqg45p6u3nX93AyfbcDlrKInQOUPtvlEzsVZU4ZccX49O/fp2+dwPl3P80X9SuHwT5txCEh+d6EgT3Od8jk6bz8Gr5mCMjSCwa1uvtE9H1cHjjtGi+jOd3ie6QH9S3nmQjCed/v6fcJb1Wvj7ETbqQip2H64/TxN1tTyCyt1pjuQhA7qfva5eR8TVw8h2fQfaQ/M016qB44UN740lr5jqE56DJZUH0tk7YAr7L70PS24h/u0946FsXMD482ggDgMcu+4Bjo67l+O3PUbk+MsJ7KPNKsl88DUix2u3OPrgALDWc45etFFtnprI0ac+9tzvpY5rWxd58xiHvQDFS9dTtEwbgY2+ZUy92k0py6UbdlC8TBvNtJwqJPyKwZ7XvF6TJSHD+mDJK6Zqz2HPBHUo+HqdTauh61V/fNP5mwgffSHlddaL8CyW3umCFpN3XzyF0t/3YSksdYvJqROeYd+l93Piyfdou3AmuuAAD53T1j1bIdx/5Rz2jZpF1qLv3Pbmfric0v/u4djMN9zbg0bavG/kDI92RBj9qS3NxVKUiTAFIYz+9Rn2J1Gvk+ok8T6+nQEDEAH0Bx4AvmicIYpzlebsGH8GXC+E8Eebm+86l3AusFpK2Qdt/v5LQgj7I6suwI1AX+AZoEJK2QOtU+o63ThISnkRcDfwXiN0LwRukVIOs+n/LKXsDnQDdjTynEYB39r+XgC8ajvW1cDietL/CvS32f8ZMFtKeQxYZMvbXUq5oU6eD4EHbSPUu4HHXfYZpJR90UZu7dunAAts59IbyLBtbw8stI3uFtlsrI8Sm+abwGsNpAHtuvzRwL6GbP43MF1KeWGd9LcDxTbf9QEmCSFS6opKKf8ppewtpezdu1hgdJmaa4iPxuzy7hHYngzGRzt+G+OisORoaezvKdXmF1O+cSd+yQnOdPFRnlrZ+ZgSnFqmuCjMOe5prCXllG3aTcjgXo5tEVc73xezZLvbY4iLxpyT76Zhyc7DmBDjlsaSk485Kx9zdh6VO7UOYOnyjYSM1CYZ9Fj1EtXZhfglOJ/Im+Ijqc6ucw75JRhCg0CvozozH/+kWGqytdHdgJQ4wgddQJ8tbxE9xjlNz+2c47VzrsnKxxRfxxe2Y1nyipxTLWMj3N6BsrosKFNzPBtjfDTmnAKHH63llVSlHiewewdHOmOcy7Uw6Ele9BCF366j+KffHGmC+3bWFpYBin7YiF9yvMe1MWflu/n1dLrRE0bT8cfXiJ4wmkqXm7Og7u0xJURRk1Popm0pKNGesNumyZnio6ipc/za0koMLk/hdSaj2/7CH35DmIxN8HcxNSfzMMVHc+rTlZqNtqfhpZv2YiksxVpVQ/WxLIJ6tPdK+3QE9exIp43/JOa2sYSN7IexVYzbfnN2npuuMS7aeU0MelLeeYiCb9ZR/NOmMx6ryVgt2qix3QYf1Gu/1nHoI0IJv1x77mmMiybugZupLa88K10tTx5GlzyBPc9rkr0R4wbj17YVbT6ah6yswtgiig7LX+e8X7UmKWXBvRhinCPTdcuvvV6CbfaDS1wxxkdhzikkpPd5hI/sQ9K82wkd2A2A5AUzMMZHaVM9rVaQkrxPV6AL9KtTrqM9bK6PyGuGnjGNL/AmDoN721G64jcCumnv1dYcyaB0lVaeY8ZdjKWk3KuYDOAXH+WIySHd2nDeOzNo8/RE/JNaOG05i7ZOs9cZX83Z+Y52NGzURT5r+6oPpWO0jY4XLPkZvzYtHfa4H9vF5njN5sBe5xM6vC8dNywm8Y3Z+HdIImSI8025kEvcX9vQzj/fq9jplxyPMSKEyMsvoutv/8QUH0XLh8ZTW1bhfl4VlV7pxtxyGR0+eYJOy1/BnFNAxa7DBHV3xt3qQ9rtWMXuI1Qdy8YQEeJV3atMzcCUEI3Z1gYZQtw71pa8YsxZeZjio5ztQSPbEXudteezI81VtinUEllTgTD48Wei8w/FEN4SQ3hLjxhfH02Jb2cgA/ga7XHD74AViD5tDsU5TbN1jKWUu4BktNHiH+vsHgk8JITYgTY92R+wP2ZeI6UslVKeQpuqu9S2fbdNz84S23HWA6FCiPAz6K6UUtoj9RZgohDiCaCrlLLeFwtcWCOEyAWGA/alSocDb9qO9b3NhrovR7QCfhZC7EZ70tSZ0yCECAPCpZS2x6J8AAxySWJfXvEPnL74DXhYCPEg0FpKab9jOyql3FFP+roscfm/bgf2jDRkcz3bXZdbHQlMsPluMxCF1pFvkMpdqfglJ2Bs1QJhNBA2ZhClq9zf2yz5ZTPhV2kd04DuHaktrcByqhAR4IcuSGtQRIAf/u0S0QUHOvKFjx1Eycrf3bVWbib8/zStwB5OLX1kKDrbwk/Cz0TIxd2pPqw1fsGDexIzxfn8oXJXKqbklhhbtQCbzWW/uNtcusrdZmtpOZZThdTmFWLJOoUppSUAQRd1o2ydtjDU9uEPkP/T78ReNwSAkJ7tqS2twJxbRF2K/ruXmDEXUrojjcAOrSj+/QDCaKD6ZD67xj3Clj53k7fM2VmJukbTDOrZgdrScsy5hZTvPIR/SjymxFiE0UDkuAEU2fxVtPJ3oq7Vbmijrh1K0Qptuz40iJazbnDoCqOBiLEDKVm9BX2ErZoY9AiD3jHV0+Fn29TspBenUZ2WwanF7k/JzVl5BJyXrPl8UA+wSkpW1ikLq34n8uqhjdLN+/BHDo6+j+qjmVSnZzs0anIKqC2pcEwVd9PfuIeoMVp1ibl2KIU/b3HbX5NdgCEyFD+bz8KHuy+JEDrgAip2HvLa38bYCMf+6OsvoTL1BJHjBgDaqtQ6fxPodQi9Hv82Lb3SPh3mU4WkXf8Ip97/AWtJOVkvuK+eXLzS1d/a8ez+bv3SNKrSTnBq8fdnPM7ZIC3VCL32AEIYDT6p11UH09nXa7zzdYHsPCw5+RR9u+6sdAEsxWWYXB7Q6fxMTbK34ItV1BzLImPOQgq+WEX5tgMcGHAHx6e9BMC+ETOwnHKPDaX/3UPk5dqDtuhrh1Joq7dFK7YQZeugBvXs4Cj/Gc9/zM7ek9jZZ5LjPbz0WW8QccVAyv444NANH9WfygPpDZaFhggd0oMWdzX07NaHeBmH67YdQQN7UpWaDoA+KozCj3/Q8u88zKlvfvUqJgO0uG4I+bbYsaXvPWzpcze/95xCrW3FfuCs2rrgAT2ottlrSk5wtKMAVUdO+qztq8nMc5Tl0MsuRmcyUrLKXbd01WYi/s/T5pyXPuTARRM5OPAOTkx7kbKNO5HVNRhbtSB4aB9Ch3t2jItW/O5V7Kw8kM6Obrdgzi3k4HWPUJOVjzm7gIJv1rvpVp/I9Ur31AfLOXTzPPZdOoOinzYTM2EUlQePE9RTexhhX7/DL6kF/inxVB/P8aruFa/Zhn+bBPw7JmrHvXKQm73G2AiHLyJG9aMmt7DR7YidiFH9qDx43PFbGEzYB0SF0V975/hPxFpVgqXoJJaik1iry9H5a/cPp+uwexvfzsC3gH3EowNgAhpe+et/jBX5l/93rtHcn2v6Hm0FtyFonR87ArhaSnnQNbEQoh/OF9xBezJT7fK3q711vS3PoOt44U9KuV4IMQhtqvdHQoiXzvCO71Bb/veBecBMtIcKF7p0RO3Hcv35BjBfSvm9EGII8MRpjtEY7L6oxeYLKeWnQojNtnP5WQhxB3AEdz/WAvXM4QHc/Xi6ErwX6AWsbqSt4jR6Apgmpfy5kVpQayXziUUkfzAPodNR+OVKqg8dJ+LGywAo/HQ5ZWu2EjKkNx3WvKt9DmK2NgBuiA4naZH2arjQ6yj+fh2V+46Q/N4TABQv+5XqQ8eJvEl7f6zgk58oXbOVkKG96bjun9onKx7QPj1hjI0k8ZX7QKdD6HQU/fArpau1G5uWT96JcBkZjHviLrKffJuk95/S0n5ls/kGm81LllO2dgvBQ3rTbvVirFXVZD74qiN/1pPv0PLVBxBGAzUnssmc/RrRk7Sbx8JV24i8pCe9N72JtbKa1PvecuTr/MnDHJr5NjU5hRx76iPOe2cGrR+6nvJ96bS4djAt/jGEnCWrqTiYQdyEkQS0dd6cV6fn0OXXRVirqjk283WH748/+i4dPnkcdHryP19FVao25Tjrza9pu+gBoq8fTs3JPA5PeRGA2FtHu00V7rrvc069+y016dmc98tC0OmpLS2n7NcdYDRw/vp3bJ9V0o4Z1Pt8Iq8eRuX+Y3T8UbuOmS99ROmaPzjx4JskvnIvRqDN4rnkf76SqkMniLJdv/xPfqJk9VZChvbyWrflE5McNuv0eg7P+afjd8eP5nJk1luYcwo5/sxHtH97Jomzb6R8z1HH55iMMeF0Wf4S+pAAhE5Ht40LqcnMI/fTVQR1Tgbggi3/onxnGsfuf52WD9zklb9bzb2FgM4pSCFoMWkcloIS8j5dQWCnFCr2HaPLr4uoLSqleM02dAF+XmmHj+pH0lOTMESG0f6DR6nY6/zUTMaj/6TtR09giAylfHsqVakniBpv8/fHP1Gy+g9Ch/am04ZF2ueaZr2h+bvP+URePVTz93KtbGe92MB00Xp44PHn2bJ9F0VFJVxy5Xjuvv1mrh57aYPpa8vyMITF02HVWxR+scon9ZpaK5mPLSLl/ScwxkWRu+hrn+jGz5qA0Dnbi/xPlvtE1zW9K+0/fIRjDyzEnFNIxjMf0uat+2k5+0Yq9h4lz1Z+i3/5g7Bhvei68W3tcyYz36jjYCs5i5eROHcCnda8Sf7nvxB9/QhS3rgfJFTsOczRe14mfvp1dP7VVhbud2okv3k/If27YIgMpcvv/yLrlSXkf76KVk/d6TGrojlo9/Mir+KwITqCxLfnapn1ekqWrqN8vTZxKmzsYCLGa9ORa7ILOPbMJ7R97g6vYnLZnmNkf/qLu5G1Vkq3pRIxSBuZL/lhw1m1dWXrtfdyW8y+Bb+UVo5JoIFd21Gw5GfflOXZtzimsMbNuJG8D5ZqujfadD916nZY+09kZXW9n3MCtE8TPr6IlA+fxNSqBbWV1ej8TAB0+OoZUq+ZS/FqrZx6E99c95nio8h+62vHvm67PkToBMKo3WJesPldLKUVXsVkpETnZyKoZ0dad9TGY7qsehVZW4spMZb0RxdTW1TmXd2rtZL52pd0Xv4KCLR3Z23EjL+U4D7nE9A5BWNsBMH9OlNzMo+j977qlc01J3JJf+htx9cNaiuLtdFZwFpTgTS7z47xNiZ7w5m0pbkSaQrEEJHoMQX6bONbm4UzCbmwM4bIUPum24F/oc1IfQ/YA9QAt3D6e2XFOY5ojnd/hBBlUspgIUQrtI7qAlvHcJaUcowQ4lkgFK1zJIUQPaSU24UQtwK9pZRTbTrHbL/zXPcJIdYCB6SUU4QQA4C3pZRdvdBtDZyUUlqEEPcByVJK53cY3M/F1YZ4tJHrDmhTj7dLKV+ypesupdxRx87twB1Syj+EEP8GUqSUQ4QQ9wOhUsrHbXmfAMqklC8LIXYCU6WUG2zbw6SUM2znPEtKuVUIEQ1slVImCyHaoI0OSyHEa8AxtCdcy6SUXWz6s4BgKeUTQoj3bfu+sp3bIinl80KI8cA/pJRjG/DDaLSHAmOklNlCCD/gTinl66exeRdwt5TyVyHEC8DlUsouQojJwGjgWimlWQjRwXY9yus7NsCeNmN8XlC7HNEWSd+VXO8pN5kLjmmTHPa1vfwMKb2n0+Ef2BB3jc91B2Zr37Lc2upKn+r2ztDePNjR+gqf6gJ0T/++2XQBNiX8n091+2dqEz587WPQ/NxcugDbk8b5VLfHcW203pzn+Y3os8UY3cbndRq0et1cuuD7OGTX3tLyKp/r9jn5DdsSfVsmAHqe+O7Mic6CczEm72kzxufaXY4sa7bytjvF97pdj2p15FyLnc1V96D52urmisnNpQv43M82H58T7xG3jrrgL99JT8/fdU740k6zjhhLKTPQ3sWty1No77PuEtoQ6zHA2+hfKIT4L1pH+DYvdYcADwghzEAZ7u8uN4iUMksIsQRtIanpwEJb588ArEd739eVJ4AvhRAngU2A/T3apcBXQlscrO7HG28BFgkhAtFGfidyev6BthCZGchG67yGnj6LG362EWcd2rT3epFS/iiEaAGssvlW4ny3uyGbJwLvCSEqANfR4cVoU7u3LymkjwAAIABJREFU2bROAb5vmRQKhUKhUCgUiv8P+csvbHgO0iwdYyllcD3b1qK994tt+rHHSsRSyvfRpivbfyfXt09KOaSB4zZW9wO0d2HPiKsNtt+uHdl/nO5YUsrvAI9H4FLKVLQFyexscNm3A231u7p5hrj8nYftnWEp5XPAc3WSF6AtlmVP/7LL37fWSbtQSvlk3ePVh5Ty32gLatXd3pDNf6AtbmbnCdt2K/Cw7Z9CoVAoFAqFQqFQ/Kk056rUCoVCoVAoFAqFQqFQ/OVp7sW3zhls04nrLnN3s5Ry959hz/+CuqPhAEKIucC1dTZ/KaV85n9ilEKhUCgUCoVCoTgt5+Kqz391VMfYhpSy359tw18BWwdYdYIVCoVCoVAoFArF3wY1lVqhUCgUCoVCoVAoFH9rVMdYoVAoFAqFQqFQKBR/a9RUaoVCoVAoFAqFQqE4h1Cfa/I9QjlVcY6gCqpCoVAoFAqForkRf7YBjaFlROe//L3xycK954Qv7aip1AqFQqFQKBQKhUKh+FujplIrzgn2tBnjc80uR5YBsCt5rE91Lzi2FIB9bS/3qS5Ap8M/sCHuGp/rDsz+CoCtra70qW7vjG8B2NH6Cp/qAnRP/77ZdAE2JfyfT3X7Z34N+N7HoPm5uXQBtieN86luj+PfAWDOO+JTXQBjdBuf12nQ6nVz6YLv45Bde0vLq3yu2+fkN2xL9G2ZAOh54jufa7pyLsbk5mr7mqu87U7xvW7Xo1odOddiZ3PVPWi+trq5YnJz6QI+97Pdx+cCVjXr1+eoEWOFQqFQKBQKhUKhUPytUR1jhUKhUCgUCoVCoVD8rVFTqRUKhUKhUCgUCoXiHEKqdWl9jhoxVigUCoVCoVAoFArF3xrVMVYoFAqFQqFQKBQKxd8aNZVaoVAoFAqFQqFQKM4hpFqV2ueoEWOFQqFQKBQKhUKhUPytUSPGinOG4EE9iX9sMuh0FH6xgrxFX3mkiX9sMsFDeiOrqsl44DWq9h4GoMP6f2Etr0TWWqG2lpxXPnLkibnrGk697amV8PhkQob2wlpZTcasBVTuPYzwM9L28+cRfkaEXk/x8o3kvPqpduw5EwkZ3teRv92af1H42U/kv/Olh3aLx+4kZEhvrJXVZM5+1WGnLiSIhOem49ehNUjIfOg1KrcfIOSyAcRMvxGAvtsWYSkq5+C9b1K++6iHtl9SLOctmoExPJiy3Uc4OPUNpNlCxNDutHlqIvpAP0xxkRyYPJ+8ZZvc8nbf9SGWknKsldUcm/E6FXu0bw+GDulB0pN3gF5H3pKVZC/UvsmrDw+m7VuzMCXGUnMil8N3vURtcTmhA7vRcs4Eh26nzf8m7/1l5L79H9p99gyG2AhkVQ0AFbvSCL6wK9bKao7Peo3KPUcwxkeT9Op9GGMikFZJ/qc/k/dv7VuWAZ1SaP3GLAAuSP2K/M9WcvKxdzz80PKJSYQO7e2Vbqtn7nbk77ZxIYemvELFbs/vL/olxtL+7Znow4Op2HOUtGkLkGYL/u1a0nb+VIK6tuHEC5+StUj7Lqt/2wRH3p6HvwQkGc9+RO6/lrrpJs67g7Bhvc7o/4q9Rx2/q1JPAND5l9cpXv0HGc984JWW/VpGXH4RCTOvx799K/aPeYCKXYcddp2/7m1MCTGApOA/aznx0EJPfz85iTBbfUm/f4HD361fvQ9jTDhSav4+9d4yj7wN8ciz81m/8XciI8L59uNFZ0wvjAEAdFz7DgWfr/RJvW5x3w1ETdC+Jdsl9WuKvltHxgMLzl535k2EXznEkb/FrJvJefmjs9Zt983LBHRth7RYAAgb1pPi1dvcNE2JsbR9634MEcFU7D7Ckela+QVImne7o9wcnfGGo9wAoNPRdcObAHTasIj8JSsJ7NIGvzZa+daHBlFbUk7Z5n2EDuuFrKzm2EytLAAkvTyNsEt6Y8kvZv/w6Q7Z+Fk3Ej6yX73X1Je0W/0uhZ+v8Comt1v3HtbySqi1ImtrOXrlfQD4nZdC/FP3AHDRkY+pOp7LwWlveBWT7QR3b0v3H57lwJ2vkrdsExFDuzv2ddz8EQf73eyh2di27vC4GW75Ep6dqumuf5eCJT/7vI50Pvg1xd+tI2O2Zx2Jf3wyIUN6Ya3SdO02A6DT0e77+ZizC0i/Yx4AcXMmEjZmoNOumdeTOf8zD92mxM28JSuRlloADBEhWApLvdKyx82EmdcTfeMILPklGOMikZZaLAUlACTPn0rQBe1AWjn+2L8o/W1vk+reBZveobasEl2gn+Oc4+75P4pXb6P181PQBQVQcyKXI9Pm03L2TV7ZDxA70fl9b11gJNaKAg8f2/E2JntDY7R1QVHoTIEgrQ3qNMXHya9MJXx4b8x5xfVJTgOmAhbgB2D22Zyn4q+NGjFWnBvodCQ8eRfHJj5O2qV3EzZ2MH7tEt2SBA/pjSk5gUPDJnPy4TdJeOput/1Hb3yYw2Omc/iq+0l48i7H9vArBnlohQzphSklgYND7uTkwwtp+YyWXlabOXLjXA5dNp3U0dMJGdyTwB4dASj9dQepo6Y5NEp+3kjY2EGY6rHTLzmBtGGTyJr7BvHz7nHsi3tsMmXr/+DwyCkcHjOV6jSt01Odmk7B+1ona9/Elzg0axHtXphcr6tSHhlP5jvL2HrRNCxF5cTdOAx0Oto+dwd7xz9H5dFsasurMMVHeeQVJiN7BtxF+oNvkfTcFIfvk56+k9Sb57F36DQixw3Ev30rAOLvuZqSjbvYM/BuSjbuIu6eqwEwF5SQdvszbtoRVwzCr73mi/R753Nw9H1kvvQRxvgo9g++kxNzFtLqaZufa2vJfPo9DlxyD4eufIDoCaMdeePn3Io+NEi7pne/QOQ1wxz7HNdvaC/8UhK81i1Zs9WhYS2toM1z9fs4ae7NZL27lJ0DpmIpKiP2hksAsBSWcezRfzk6xHaqjmY7/t7e6SaETkflwXS3NGHDeuGfEt8o/ye/cDepN88jfc4iQi7qCsDeS6aTvehbr7Xs17Ly4HHSJj1P2eZ9HucrjAb2X3IPB8fNJvLaYfjX8Xfo0F74J8ezb9AUjj+0kMRnnP4++fR77L9kKqnjZhM9YbRH3tNx5egRLJr/dKPT64OjAUgdcY/P6jVCgND+3Nv5OgK6tPWJ7qnF34DLNLiom0adtW7IkF7oI0LIeuEDjtwwF8CjUwyQOHcCOe8uZfeAe7AUlxNtK79hw3ril5LA7gF3c+zBt2n93J1u+VpMGosxOhyA/cOmEjFuIFmvfsaBUTM4MGoGRct/o/LAcfxS4tk3cArpDy4k6VlnrC348hfSbn7Sw56cRd+wf+S9Htt9Tdqld3kdkwHSb5rDkbHTHJ1igITnplO68jcADs99j9Ltad7FZDs6HSmPjKdw7U7H77bP3eHYrQ8JanpbV6dTbGwZQ/i4oZrNV89uljqyr8t1+DdQR/ySE0gdeicn5yyk5dN3ue2PnjiW6rQMt21lG3c6HvAAxEwY5YhXdpoSN/cOnUbU1UMJv7R/k7Vc7ch593tOvvAxFbvS2NXrNtIffMuxb+/w+zh4/ZMkPjYRhGhy3Tv4j8dwXYA4ctxAUl6fQcZzH7Fv+L0U/rSJ1s/f5bX9IRd1IXyk84G+tbKI0+FtTPaGM2kLYwBCb8RSeILasrwG0zXFx3lfrCb1pnn1yQ0FxgEXAJ2Bl5tybs2FFfmX/3euoTrG/2OEEFII8ZHLb4MQ4pQQovHDKKfXXyuE6O0LrUYc6zYhxG4hxC4hxB4hxDjb9v5CiM1CiB1CiP1CiCds228VQliFEBe4aOwRQiSf6VgB3TpQnZ6F+UQO0myheNl6Qka4N2qhw/tR9M1qACp3HEQfGoQhJqJBLTtFS9cTWme0InRkf4q+1rQqth9EH+LUslZUabYbDAiDwfGOR9mG7QR2bevQMMZGanYOd7czZHh/Nzt1Njt1wQEE9ulC0RcrtIRmC9bScgBqDp8goGt7h0bptkMYQgMxxoZ7nF/4xV04tUy7Ycv5Yi1Ro/oS0qMdVUeziRzRi7xlm6g8mkVI97YeeWuLywAo35aKITQIY2wEQd3bU30si5rjmu8LvvvVMboTPrIv+V+uASD/yzVEXKptr9x7FFN8jENX52ek6MeNhI1w93PYiH4U/GeN08+hQRhiI7DkFjpGmazllVSnZWBsoXXk9SGBWGxPdfWBAdSkZ/lEFykJ7tfZoVF5+CT6MM0HdQkd0JV8m49PfbmGiFHajYUlv5jynWmOkQg7wT3aOf4O6deJmpwCgrq1d0sTPrIv+V+tPaP/y7YewFptpuZ4DjE3jqRg6a8ODUt+sVdarteyKi2D6iOZHucKUH34JDXHc6jadxRpsRB2WZ0bypF9Xfyd2qC/q9IyMMZF1nuM+ujdvSthoSGNSisMfshaMwDSbPFZvTbGRTlGgHyp698ukRqXOFR9LOusdUNH9qdq/1FHeqDe8htycVcKfvgvAHku9Tb80r7kf6Vdx/JtqW7l3xgfRdS4AVSmnXT4ovD7DYS53FRHjBmAMOjqLQsAZZv3UVtU5mGPtazSY1uzYG87GhmTT4cppRWmpHgACtftJLRXe69isp2E2y8j74fNjpEqe6y2U1ta3uS2ri4tX5xB1T6tPkpLbbPVkeKl6wmtE5NDRvSn8Ov6bTbERREytA8Fn69wy2MtLafmmLOO1OQUeMwsaErclGYL0mqlYvfhJmm5xs2G8gKOWTeW/GJqS8oJ6tauSXUPILBrW6pdfFHw3a/4t4mnbNNeAErW7yRsSE+v7Y+5+TKyFv7HeSKnGYkF72Kyt5xJW5iCsFZpI/vSUt1guqb4uGzzPixFpfXJ3QU8D9gPmOvNOSnOPVTH+H9POdBFCBFg+z0COPkn2uNACNHoqfVCiFbAXGCAlPICoD+wy7b7A2CylLI70AX4wiVrhi2fVxjjojBnnXL8tmTlOTs0NgxxUZiznE8Rzdn5GOKcnZ7kD+bR9rvXCL96mJuWOSvfQ8vYIoqaTKdWTXY+RruWTkf7HxfQ6Y+PKP11O5U7Ut3y2Slb9weW7HrsbBGFOdPlXLLzMMRFYUyMp7agmIQXZ5Dy/evEPzsdEeDnls+VmqwC/OqM+hoiQ7CUlEOt1rhVZ+Vjio/ELz4Sc2Ep0aP7kvXBCqwV1RgiPBsg1w5dTVY+xrhITPGR1GS5+8IUr3VuDNHhmHMLNT/mFmKICnOks6cBqNx7hJqMXIcPk16eTscfXyO4f1c3X5izPa+FqVUsAZ3bULFDu9Ev/H49ptZxACTMnUj+V6ud18aGMS7Ka92T8xYT1Pt8x/7jz35CTWY+pjodOUNkCLXFTh/XZOVjivMcfXc7lsv+yCsGULppr5t/NJsj3ctcA/6XllrHKIp/mwTHdez41dMEdmvnlZbrtTwddq3w0RdRczwXY7T7TbgxLspN15yd53FNTK1iCezchvLtqTQLOgNYnaNLvqrXuqAAR5pWL06ntqjMJ7rGFlEYopydqMKvV5+1rrFFFLWlFUTfcjntl78OgH+7lm6ahgj38mvOcl4rU1wUNZn57j60lf+kJ2+jYOlGLHlFdfZreYP7dcKcV4Q+KKBO2cs7Y/0ASJg9/oxpfIE3MRkAKUl6/ylSvltA+PWjHGmqD6Xj31l7uBgz9kJMCdFexWQAU1ykIybb8YuPpDrTvb43ta2LuP5SR5qQS/piraymKu24M18z1JGWL0zHUlzmGZNb1LHZpewkPDaJrOf/DVb3Tlnd8yzfluqTuBk2og/mnAKEXjRJq27cjL31ciLHDSTyqkHow4Ic28NH9QO9DlNiLIFd2+LfoVWT6h5S0vrZyQRe4HyYXZOdj6W43DHaGznmIvTBdeveme33b5NASL9Ojn3C4Lzn+Ksh9Hq3GF8fTY1vp6EDMBDYDKwD+jTVfsW5geoY/zksB+wvddwALLHvEEIECSHeE0JsEUJsdxmFvVUI8a0QYqkQ4qgQYqoQYqYtzSYhhGvtHi+E+K9tNLZvI3S/FEIsBVYIIeKFEOtto717hBADqZ9YoBQoA5BSlkkpj7rsy7Jtr5VSus7NXAZ0FkJ0bLr7bNRZjU8I0WCaI9fO5vAV93HstscJHtTL8+l63ZX96pFypLFaOTT6XvZfOJHAbh3w65DkaoTjz+Lv1tRvd712gjDo8O/cjsJPfuToFdOxVlYRPeXaM+RrpA+EIKRXB44+9bHz5qMxqxlKqM8ZjVsI0ZnvxJy3HBnT732Fg5dO59C1c9CHBxMyuGeD4rpAf5IXPcTJeYsdo0ohg3o4RsMy5y0m6h8jvLt+DehGj7+MqkMnHGnazr+7gZM983XwwCVL2Mi+lG9PrUe2/nLhcTyXdEKvQ2d7eJLx9Ae0ffsB77QaYbod/w6JJMyZQP6Xq7z2iS7Qn5R3HiTjycX/u9HBOjYATarXpRt2ULxMG5U35xYSPm6wb+KFEFTuTnMkDxnQ/ex1BRT/vIkDgyZzaLQ2NbnFHWPraJ7mWjVwvLDhvbHkFVN9op7BElveiHGDKPxufb36jVk5NfPFj8+YptlosL7Asese4Oi4ezl+22NEjr+cwD7arJLMB1/D2KoFAPrgAGSN7Ybdi3apzVMT3WNyg7Y0ra2LvHkMgX06I/z9iLnnHxT/uOGM2mdbRyynCgm/YrDnNa/XZEnIsD5Y8oqp2nPYM0Gd8yzbeuCs46bO30T89Gsp/PG3pmvhdEnuh8vZffEUSn/fh6WwlMRHJzrSmPOK6Lz8ZZKevJ2yrQccnbV6hU7j9/1XziHj2Y8oXrvdbXfprzuJuWU05//4CrrgAGR9o71nsF/odejDgh3b9SGx9RjyV6E+J9VN4n18OwMGIAJt8OcBtIGeRhiiOFdRHeM/h8+A64UQ/mjvLWx22TcXWC2l7IP2bsNLQgj7I8guwI1AX+AZoEJK2QP4DZjgohEkpbwIuBt4rxG6FwK3SCmH2fR/to32dgN2NHAOO4Ec4KgQ4t9CCNe7r1eBg0KIb4QQd9rO044VeBF4+Aw+QggxWQixVQix9efDezG6TM01xEdjznVfIMKclYcxPtrx2xgXhSVHS2Oxpa3NL6Z84078kp2LIRnjozy1svMxJTi1THFRmHPc01hLyinbtJuQwb0c2/zPS3ZLY4iLxpyT77bNkp2HMSHGLY0lJx9zVj7m7Dwqd2qdvtLlGwkZeRFtlr5Bm6VvYMl11zHFR1KdXcfu/BIMoUGg16q2X3wUNdmFVGfmY4oN57x3ZtBny1uE9GxPaP9ORI1yf/gpDHoXfe2ca7LyMcXX8YXtuJa8IudUy9gIx1ReAKvL4jI1x7Mxxkdjzilw+NFaXklV6nECu3dwpDPGuVwLg57kRQ9R+O06in/6zZEmuG9nbWEZoOiHjfglx3tcG3NWvpuPT6cbPWE0HX98jegJo6l0uTkL6t4eU0IUNTmFbtqWghJtVMDmY1N8FDU5DS9WAtqTezsVu4+gDw50+NDVZrcy14D/hV6HMGiTO2qy86nJ0Ea6ynccQlolhsjQRmu5XsvT4ZcST8o/55A+4zV0RkM99SXPTdcYF+28JgY9Ke88RME36yj+yX2xN59itWijxnYbfFSvqw+lY7SNAhZ89jN+bVr6RNecnYfRJU9gz/OapBsxbjB+bVvR5qN5mHMK0Af5ax0t2w2ffWEsO3XLr71egm32Q4JzpM8YH4U5p5CQ3ucRPrIPSfNuJ3RgNwCSF8yw7S8AvY7wURdS+P2v2gixW9mL9rD5z8SbmAzubUfpit+InHglbZa+QasFDzreMT71za9UpWd7FZMBQrq1ccTk6DH9afv8JPyTYvFz8Z8w6Jvc1pWu+I2Abh0wtY7D1KoFcbNvJXzcEADaL3sNv3atfF9Hlmh1xFI3Jmfnu9scr9kc2Ot8Qof3peOGxSS+MZvgiy6g1asztXPJyiPApX2oL155Gzf9kuPxS4yl1ZwJRF01GIDzf5qPISbc67gZc8tldPjkCTotfwVzTgEVuw4T1N35ikzGvA/YO3Imabc9hyEsiPJdh72uewDmnEJt9Dcy1M2GyoMnOHTTE+wffT8F326gtrjc67hfk51P0fI6cVn8dboGOv9QDOEtMYS39Ijx9dGU+HYGMoCv0R4x/I52Dxt92hz/Q6SUf/l/5xp/ndL/N0JKuQtIRhst/rHO7pHAQ0KIHcBawB+wD0mukVKWSilPAcWAfUnb3TY9O0tsx1kPhAohws+gu1JKaW9ttgATbe8Fd5VS1vvShZSyFhgFXAOkAq/a3yWWUs4DegMr0DraP9XJ/inQXwiRUp+2yzH+KaXsLaXsfeHhEvySEzC2aoEwGggbM4jSVZvd0pf8spnwq7RFTQK6d6S2tALLqUJEgB+6IG3mugjww79dIrrgQEe+8LGDKFn5u7vWys2E/5+mFdjDqaWPDEVnW/hJ+JkIubg71Ye1BUOCB/ck7LKLnCI2O8t+cbezdJW7ndbSciynCqnNK8SSdQpTijb1MeiibpSt28qRsdM4MnYapSucjVdIz/bUllZgzvVcKKPov3uJGXMhAC2uG0L+z1so3ZFGTW4Ru65+gq0XTae2opr0F5aQ/9MWt7z2J8dBPTtQW1qOObeQ8p2H8E+Jx5QYizAaiBw3gCKbv4pW/k7UtdpiLlHXDqVohbZdHxpEy1k3OHSF0UDE2IGUrN6C3j6F26BHGPQYW0S6+9k2NTvpxWlUp2VwarH7QlbmrDwCbA8gggf1AKukZGWdsrDqdyKvHtoo3bwPf+Tg6PuoPppJdbrz3b6anAJqSyocU8Xd9DfuIcrm45hrh1L48xaPNK6U7XCODBYs+9XNh3aKVvxO1DVDgNP7P7j3eej8TZgSYylaucUxlc4vJQGdyYCloKTRWvXZUR9BPTuSu/h7KnamETF2IMV18hSvdPW3djy7v1u/NI2qtBOcWvz9GY9zNkhLNUJvBLTy5qt6XZOZh8n2IC3ssovRmYw+0bUUlzl0AXR+pibpFnyxippjWWTMWUjJik1EXj/SkZ7/x955x0dVpX/4eSe9VyChF+kgUhVFpQmKWBF/6tp17YpiX3Vt61rWhq6CZe0NsWMFKSI2EKT3TiAJJKSRnsz7++PemcykJzOjBs/DZz7htu8999z3nnPPPe95D1C8rmaU5IIf15B4slVWJU8eRY793ObOWUrSWdZ9jBrUw23/aY+8xcohf2fl0L+7x+HtvOVZEk61bCH22AGUbE2jPCO7Xluoi7DOqfVu9xtNLJOr1x1Rxw4i572v2XbK9ey8+G53mdzhprPI+W5Vk8pkgKXDrmXp0GtYOvQasj7/ma13vETajNmEd63Kj6CYqGbXddEjBlK6aSelG3eyYdj5bDzmYve92HL6zcSOHur3ZyTW9Yx8661b8O0vJJxZM82Z/3mDDUdfwsZjL2f39Y9x8MdVpN30JACOuBjCulYFufJHuVlZWMyqoZdTtnc/G868E4D1J06lYn9uk8vN/a9/xeYLHmDd+JvI/foXWl14IsUbdxE1yGrMVxYUWXly7AC0opKSzWlNfvYcEWE4osIpXLGZcI+PXImnjeDg0vXWggipUyaT/cn3TS73c7/+hZhj+nvkqDQ4zvj3xFmST0XuHipy9+AsLcQRbr0/1Ofy3dQ8boBPAFe0vB5AKFB35C9Di8dM1/TH8RlWdLuRgOdgHAEmqepGz51F5EiqBv+D9dWq1OP/nvey+icabUC30L2j6iIROQ7L1ftNEfmPqr5R2wWo9SloCbBEROYCrwL32du2AtNF5CVgv4gkeRxXISJPALfXplsrlU723jeDzq8/gDgc5MyaS+nmXSScdxIAOe98xcEFvxIzcgg9FrxkTQdx29OANQ6244y7resNcpD32XcUr9tG51fuAyDv88WUbt5F4t+s8WMH3v6aggW/EjNqCD2/e9GassKeniWkdSIdnrgRHA7E4SD3i8UUzLdectrdfyUSGuJOcs+l75D94odWOs+10/nuVxxcuJTokUM4bP7LOEtK2Xv7U+5j0u9/gXZP3YqEBFO2O4O99jXEjBtOyj+tCJNHfPlvnMVlrJp0n/u4vm//g81Tp1OWmcOOB9+k1ws30emOczi4ZgcZ78yDSidb//Ey/d69GwlyULprH2V7s0m5cJxXNjsiwhi840PK9+ey5bJ/u/N+1z0v0ePte8ERRPbMb91TBKX/9yO6zbiV5HPGUrYni61XPQZA64sneL3s9l83k/0vfULZzgx6zXsOHEFUFhRycPEKCAmm96IX7GmVrHGRUUN6kzhpNMXrd9DzSysP9v7nTQoWLGP37f+lwxNTCAG6vnwX2TPnUrJ5N0n2/ct++2vy5/9KzKjBTdZtd9/fq/IiKIitd75YdT/fvItttzxPeWYOux56k+7Tp9LhtvMoXLOdfe9+a9lHq3j6ffUfgmIiwKmkXD6RVSNvoNLDfbjt9ZPJencuJZt20+p8awzg/re+IW/+MuJGD6bf4hk4S0rZMfWZOvO/aO12erx9LxJk9SaFtIqnx3v3uwOONEXLdS/jTzySjg/+neDEOLq/fg9Fa6saVOpU2t97Ge3vu5yKnAIqsvNJOt/O77e+Jn/+MmJHDaHP9zOs6ZpuedbK76G9SZw0ysrvryw7T2+Cy+yt9z7C0t9WkZubz5jTz+eayy5g0inj69y/8mAWwXGp9Pj2eXLe/9Yvz3XqbRe53fNSbjqPrNdm+0f3lgsRR5VHXvbbX/lH9+7L6LfpI3Ba1cDu+14FoPsbd7Pj1ucoz8wh7aE36Pr8zbS77TyK1m4ny7bfvHmW3fT/Ybo1ncnUZ6tlsJPMlz+nw10X0mfBf8meOY+STbvp+Nh1lO3KBCB//jLiRg+h72LbFm6u0uj835uJOaofwYmx9FvyP9KfeJfsmd/S9s4LCe/mPRY6EBz2zQxyP5jb6DI5ODmBDtPtkBhBQeTP/o7CRcsAiDvleBLOt6YoSho3mNK92Wy6sSoacYPwih5hAAAgAElEQVRlcl24yuq3rfNKSBCdX3uAgz+vomjZ+ibXdQcXLffS3nvfDDq/ch+HffQfDrw3JzDPyOv2M3KerftOlW6PhS+ixaW1TudUnbb3/p3K/EIcduwKZ2m5X8rN6mVf0uTRZL74abPKzfZ3XURE3y6giiMslKhBPenU0+pz6PPNE+BUgpNi2XT+gwBNfvZCWsVz2P/sVyWP8iJn9g9E9u9Ktxes4TNZ789nz8Nv0vFfVzQp/Vkz59H5ieuqTORg/bGlmlomN4WGtLW8GA2NJDihQw0XaF/Lt67PTSVmeF+Cq3rlLwP+h+V1+QqwBigDLqLmO7bhEEJaYjd3S0ZEDqpqtB28apKqThORkcAtqjpRRP4NxALXq6qKyEBV/U1ELgaGqOp1ts4OeznLc5uILAQ2qOpVIjICmK6q/Zug2wnYYzdebwQ6q2rVHBVV19EWSFHV5fby5cDp9jWcDHxpn6c38D3QBrjAI52hwDogBjhSVXfUl29ruk70u6H222YFAl/V+ZQG9mwah++wOvLXdTu5gT2bTp+tX/B9yll+1z02w5rL8tf2p/tVd0iaNX3Qik6n+lUX4IidnwVMF+Dntmf6Vfeovda8kf7OY7DyOVC6AL91PM2vugN3Wb315Vk154j2lZDkrn5/psF6rgOlC/4vh1zaS9ud4XfdoXs+ZnkH/9oEwKDdnza8kw+0xDJ5TdeJftfut+3zgNnb6i7+1+2/3XpGWlrZGahnDwJXVweqTA6ULuD3fLbzuEWMI06M6f6nb8QdKNjcIvLShekx/oNQ1TSgtk+mDwJPA6vEirCxA2hqzZgjIj9iNYQvbaLuSOBWESnHCqx1YS37AIQAj9sN5BJgP2BPmscFWK7VRVgTov9NVSs9A4aoapmIPEPteWAwGAwGg8FgMBgMvxumYfw7o6rRtaxbiDXuF1UtBq6sZZ/XgNc8ljvXtk1VR9Zx3sbqvo413VK9qOpOqsZdVN92Th3rq5/rGeCZhs5lMBgMBoPBYDAYDIHENIwNBoPBYDAYDAaDoQVhhsP6H9MwNjSIiPwCVA8BeIGqrv4j0mMwGAwGg8FgMBgM/sQ0jA0NoqpH/tFpMBgMBoPBYDAYDIZAYRrGBoPBYDAYDAaDwdCCcJqZo/yO449OgMFgMBgMBoPBYDAYDH8kpmFsMBgMBoPBYDAYDIa/NGIimhlaCMZQDQaDwWAwGAyBRv7oBDSG2Kiuf/p34/zCbS0iL12YHmODwWAwGAwGg8FgMPylMcG3DC2CX9uf7nfNIWmfBEQ7ULou7aXtzvC77tA9HwP4XTtQui7tlpgX67tP8KsuQO/NX7bIvGhpdhHIcihQaV7d5RS/6/bfPpvlHU7zu+6g3Z/6XdOTlmZv0PLS3BKfkUCVyfPbnO133dGZ7wP+r0d6b/4SaHn2BlCetc2vuiHJXf2qZ2hZmIaxwWAwGAwGg8FgMLQgnGY4rN8xrtQGg8FgMBgMBoPBYPhLYxrGBoPBYDAYDAaDwWD4S2MaxgaDwWAwGAwGg8Fg+EtjxhgbDAaDwWAwGAwGQwtCzUymfsf0GBsMBoPBYDAYDAaD4S+NaRgbDAaDwWAwGAwGg+EvjXGlNvwZORGYBgQBLwOPVN+hwwOXEzd6MM7iUnbc9AxFa6x57GJHDqTj/ZdDkIOsd+dStHY7He+/nKCYSBAhOCmW9RNvpWjVVrfWgJWvExQdCarseewtMl/8rFatjOc+AiAoPpoe795PRM9OUFlJxoyP2fvEe0Qd0Z1Oj17j1j3s9bsJ79YOLS2D4GC0pAyA0I6toVKpyC2oodvt+VsI7dCast372Hr1f6jMK6TDA5cTP/5IghNiAOj77dOsO/lWRIRuL95KWKcUxCE4IiNwFpdQtHob226YhpZXANDxgcvceVW8aTdRAw7DWVxK6e59RA/uSXlWnlfetrroJDrecxESHkr+opVsvuihWrW23/Ssd74/cBnicFCelUdIchzO4lK3Zr9F/4WKSnLnLSPtoTeI6NeF3h/8C0dUOKU7M1gzakq95whtm0SXaVOI7NMZR2Q4FQcK3Nptp/4frc47gYoD+QBk/O9zWp8/nuCE6EblhVZUUllUTFBkBDid3nZ236W0vuhEUHCWlLJtyjTy5v7a6LzY/+637vvroufaTynfnc6Os27CebCYqGMG0uqWi5GQEIKT46305OSTfvuTlKyz7NQRE0Xqv6cQedQAgqLCKd+7nz03PIw6naQ8cB0A3V/7B1uve4rghBi6PX9zg9fflPs3ZPeHrDv5Nvdz09T7J2EhHP7ziwTHR0G16SXa3Xou8eOGgSoVB4sJigwnKDq8WXa8dswUt25oh9b0mvUgIW0ScZaUsv+duaQ9+Hq9+ZByw1m0u+lsECF/8So2n/8gAAkTjwZg8K6PODD7B/e5d9z0DFpZSadHriakdSIhrRMoy8gm6505NZ7ryAGH4QgNoXRXJtunPE149/akXFU1t+eQ3R+y6eKHaHfj/7nvnUSEEdahDWvHTGmyvbW7/Tzr2dv2GdlvfEH6fS+4zxXeqzPtHrqW0C7tcESFU7Z9D7tvfpqStVuR0BC6vv8IEhqCBAWR99UP7Hv6Heu43p3p8MxtAAzYOJPM6R+R8fRMqtP+/r8TO3owWlzKjqnTKLbT2vHx64kbM4SK7DzWj73BvX/8yUeTetO5NXR+D0I7tG7y8zJww9s4wkLA6W3L3abfTHi3dgAEJcQQHB9NeeaBP6RMPuyVO4gbPRhU2ffmHHb/82WgypaH7P6QzZc+QtsbziI4IZqKAwU4IkJxeWZG9OlM2d4sKvMK67S3gl/WET20F+JwkDtvGQB9vp1G2e59bLv+SZwHi911tZZXEto+mb2Pv0vmC5/WWr92eOByEiceQ1BcFBISXKOu7jvnSSQkmNAOrajML+LgL+uaXL55PiPdpt8MQJfPniUoOZGg2CgqMrLI/XAuoZ3aEt6vOzidZP7rBYqWrKbNPVcSffxQnMWl7vI5tEs72k27w53GkA6p7J/2ptf96/7QJSSNGYizuJR1NzzPwdXba9hheMdW9H3hRkLioylYvZ111z6LllfS8ZpTaDPpWACC4yLd+yddMZnsF2fV0KktjVBVh4R17wQo6Xc8TewpxxMz9miC7HcLAEd0BM6Dxe7l5jwfnZ+4jsTTRiBBDkq27PFKX+tLJtD6kglQUUnBkvVE9u3SZO34sUNqPCMAjvBYHOGxADjLinAWHQDg7n8/yaIflpCYEM8nb82ocVxLxkzX5H9Mj7Hhz0YQ8BxwEtAHONf+6yZu9GDCu6SyZsTV7Lz9eTo+fJW1weGg47+uZNMFD7B21PUknnYsnR+9hk0XPMCm8+6jIu+gVyXromj1VpZ3m8zWKx+l3Z0XQpCjVq3w7u0BSL1uEmHtW7Nm5LXsfWYWrS44kfDu7SnesJN1E25268YeO4A1x1/LjlufozK/kHXjb2LdSTfjCA1l5z+m19S9dhL5P6xizbHXkP/DKlKunWRda9e2VOYXsvOO6QBsmHwPWl4JQMaMT1lz/PUUrdtJZUERu+75HxV5hSSfO8bOq0GEdWnL6hHXkPX+fOJGDWL1iGvYcft0wruksulvD9TIj/gThpD26NsU/LSWyoPFtWrtuH06nR6+0p3vnR66gs3nP8ju+18lsndHNl/yb3bcPt2tuXbsjawZPYWMGZ8C0HbKZDJe+Iyd/3gRZ2lFg+fQCic5X/7MweWb+a3fhWhlpVeaM1+azdpxU1k7birxowaR+dJsVo+4tlF5sfvB13CEhbJm5PWsO+V2L93Y4wZwYPaPLOt6Ngc++4HQ1KRG58WaUTeQdPoI6/46qorajUdMwhEZQetbLwWgIiePtCvvZ99/XqFs+x5QJf2eZ9wNXoA2d19JRUY2JSs3smHAJNL/+V9SHriO1IemsP/xVwHI+eoXUq8+nQ53Xdjg9Tf1/hX8vM4rX5p6/2KP6U/x+h0s63I2G//vXi+t9OmfsPaEm1g7bipBUeFU5BY0+t7VZ8ddnryeysJilvc8lwOfLqbCfpGqMx+Cg2k39f/YdO79/NbnAmKH9yVu7BAAijfssv5u3EVYu2SvsqfLMzex8x8voJVO1p92O2tH31DjuS7LyKZw+Ub2Pj2TwjVb6fjwVRz4eBHrxt/kTm/p7n20mjzafe+CYqMIaRXfbHtLmjQSgMIla4k5biBhh3Wwjgly0P6pqeR8soDilZvYcORFpP3jOdr962oAtKyc7efdxZYJN7D55BuIOX4QEUf0BKDdwzdYHxmBtPtfptWFEwjv3sEr32NHDSasSyrrjr2Knbc/R8d/X+3edmDWPLZccH+Ne1WycRfbrqjx/fN3oanPS9zoQTiCg1g56DI2TL7HS2vr1U+4yyFncSl585b5xZabWibHjRlC7LFHsOa469j4f/fS6rwxbnt02XLBz+toc+nJ7msvWreDfW9+w9pxU9n31hycJWWsGnZF3fY25kaSzjyOnXe/xJpRN9DqbycAsG7sFHK+/pmUq87wqqvL9+egJeVuner1a/L54wjvksrGs+9h25SncRaW1MiHtSfdQvHGXey+/zUkKIiK/KaVb17PiH2/ALafPgVHWAg573zB1pOuIuG8k3HERLF94jXsuvguWt95OVEjhxLaqR1bx17uVT6Xbd/D9lOvt36nT0GLSyiY85M7zUljBhLZJYWfj7qBDbe8SM/HLq/VDrvdfT67X/iCn4dPoSK3kLbnjQZg1/OzWTrmNpaecDuO0BD3/rETjyf0MO9nL+r4IbWmEaw6pHDRMradeCXbTrmO4JRkQju1oyIrh8xHXnbvl3r16V6aTa5PgOItaRSt2UbJtnSveiTm6H7Ejx/mfh8IaZ3QZO2s9+fX+oxISDgSGklFbhoVuWk4i3Pd206fcAIznvxXrfluMFTHNIzrQURURN70WA4Wkf0i8rmf9BeKyBB/aHloXisiKzx+a+zr6C0iQ0TkmWbq9hCRL0Vki4isF5H3RaRNE45v7LUOA7YA24Ay4D3gNM8d4scNI/uDhQAULt9EcGwUIa0TiDqiO6U70inblYmWV3Dw1w04S8sp25VJ8YadZM9a4O519SR71gIAijftRkRq1Trw6WLixx0JQMLEERRv2EnZrkyyZ84DEeLHHYmzpAwqq3ocnXYPsWcaEyYcBarkfPZDDd34ccPcacmetYCE8UcSP24YRet2ULx+Bwc++g4AR0gwOJ04S8oo+HENYFU4+YtWEpKaRJZ9LED8+GFkf2Bphh/WDmdJKSGtEyhcvsn6ABBUswiIGnAYma98AUDut7/WqlW4fBNBcXa+D7TyqnRXJnFjB5M7bxkJ44dZ57DRMusrcEW21TiJOaove5+ZhbO0jJItaQ2eo3xfDhG9OpL9wQKchSUUrbG+uIe0TqiR/phj+nPgix8BGpUXefOWISHBhLROqPEyFtaxDcXrdtSrVVdeuO5vwvhhRA3sXiVaXkHeZwuIGX8MAKXrtlGx7wAxY48i5+3PkbBQStdtxRETRXCrBBzREUQO7YeEh5D3yTwor6DoxxU4YqII7daeoiWWDeR/v4KECcMbdf1NvX818riJ9y9+/DCyZs4DoGj1Ni8tz96J8K5tKd2R0eh7V58dRw/pye4HXkPLKsiatYDYEYfXm8bks0dRWVBEwc9rcRaVWA2HSyYAULIlDYDgxFh3z1jh8k2EpiRRsn0vjrBQSnekU7xmG1paVuO5lqAgsj9YSPasBUQf0cNdHnhy4NPF7nvniAwnuHWC+7lpjr2VbLbSjCoHv/+N2BOs9MQcO5CSDTsI79WFnI/mU5lbQPHyDQTFWvYG4CyyngMJDkaCg3F1I4Yd1oGSjTsByF/wGwBx44Z5XUfcuGEc+NBKa9Fvmyxd+1oP/rKOytyDNe5VyZY0SrftqbHe3zS3vKhuy5V2/riekdp0wzunkvb4u/XqBqpMbnXeWLddHFyyHmdRKUlnHg9U2bJLt7Zrb/W3E8j/bkUNXU97i+zXhbK0/UQf3g0tr0Ac4tbNX7SShAnD3XV1/PgjKVq1BVRxREfUWr8m/99Ysj9YSMmWNHI//xEJDqpZX1c6iTmmP3nfrwRVsj5Y2Owy2ZOIw3sgYaHkvP0FlFdQnr7f3XNZeSAPZ34h8ZPHW+UvULJio7t89rpPRw+gbFcGFXv3udclnziEjFmLrHxZtpng2ChCW8fXuMcJI/qyf/bPAKS/v5Dkk4Z6bY8ddJjXcv4Xi4gZM9xrXczYo2pNo6sOyZ31jbVjeQVRxxxB3ifzCO3antx3vqxKx4Rqmk18PgDCO6dw4LPF7m1gPSOtLzyRjOc+cpdr0UN7NVn74C/rqMit8hhz4QiPxVns0YusVe9iQ47oT1xszXc/g6E2jCt1/RQC/UQkQlWLgROAwNfejUBEglW1ovp6VX0Oq8fVtd+/gRWqut5e9WszzhUOfAFMVdXZ9rpRQCsgsxnJr492wG6P5TTgSM8dQlISKdub5V4uS88mJCWR0NREytKr1mtFJVpRlUVlGdlIWAjVcUSH03feM4S2b0Xx5t2EtIqvoVWWkU203bgJTogh/3vrpaF8Xw6O8DBCUxMBvBpAGc9/5G4ou9IYP2E4Jdv31q6bHE/5vhy3bnBSHCEpiThLy0Gh+1tWT1vKdWey+5//c2sEJ8RQWVBE3NjBZL48G62oICTF6tkMTUmibG+2+//lmQcISUmkfF8O5enZ7h4pL628Qne6y7Nya9UCrONTEgn1uB+hKUkUrtnmPsZF79mP4iwtJ+3B1yjdlel1jsqiEsIPa1/vOcr35bi3hbZvRWS/LoBlC2C5ZyWdNZKiDbuoPFhclf70rMbnRUoiElpVJAYnxKAlZbS++CSSJh1P8ZY0QtslNzovXPc9amAPQu10ughJbYUjJso779skE9IxhdJ1W9GyCioysghuk4xWVlJ5II/o44cSeeQAooYfQca/ZlCRkYWWlRE95igAEiYeQ2jbZMr35zZ4/U29f17prGYjjbl/oSlJlGUcoO+cJwnrnFJDs93tfyP57FFIcBB7Hnun6feuFjtGIXpIL9rdci6qSkhSXL1pDO/W1stFv3R3JtFDennpOkKDrfy1cRaX4ggLo+PDVxGamkTK1WeQMf3jGs91UFwUZXuz3M910Zpt7vS7yJu/nMRTjoFKJ+1uO5d9r3xBytWnWy6ozbA3z/UVWXlVedmlHSjEjR9O9FH9CWmbTNYLH9maSVTszwGHg8NmP0Vop1QOvPkFxSusl9vyjCwQqwGUMPFogmIia9iKlVbPNGURmpJEhce1/lFUz/Ma5V2jnpcktKKSHu/e63Y7rq4bN3YIWlFBqe1G6qstN7lMbptM6Z797vUVWXmEdU710pXgICoLay8rw7u2JfPF2bVcu2dZkUhZ5gH3MWV7sgjv2haAxIlHE9o22bqu7Dza3Xoem869j4QJls3UVr+GJMd52Y2zrJzg5DivNMceP4Cg6Aj6zXmSbTdMo3zP/iaVb1D1jHgSecxAnIXFlO+06uayrbuJHNoPghyEpLYivN9hlO1KpzzdI0/t8rlif9V9jz35ePI/X+ilHZaaSMmeqvOXpmcTlppI2b6qciQkMYaK/CLUvhelew8QlupdZ0R0bE1IfHTV9WVkETGgp9c+wW2Sa02jqw5JffQmwnt1pWTNFoLbJFGevp/STTvcdQhAaNvkKr1mPB+uujp/0UqvtIWkJBLetS3Rw/rQ7ra/oZVOa3hZE7XrQoJCkJBwHJEJgOIsPIBWlNa5/6GCGldqv2N6jBvmK+Bk+//nAu+6NohIlIi8IiJLReQ3ETnNXn+xiHwiIrNFZLuIXCciU+19fhYRzxLvfBH50e7ZHdYI3VkiMhuY01DCReQ44GzgGnt5pKu3W0TuE5E3RWS+iGwWkb/XI3Ue8JOrUQygqgtUdY2IhIvIqyKy2k7rKFs/QkTeE5FVIjITiPBI1zgR+UlEltvXE+1xLqEm3k++1LKL1nJonft5U7IpjbVjbmD9ybcS1r41EhJcazLqK39c2wp/2+xelzTpeO+GuEL0kN6U7sys9dhaEYEgIXpob7Zf/yQAsUf3I2ZE/6p9goMIaRXPvle+oHRXpreo52W4/u91wmonrzXPatHy3OZ5TK3ngPWn3E7av16n24xbmncOe5uEh3LYS7ez+95X3Nv2vfE1q46+mrXjplKRnUtI9V6GRuaFI8zSrtpHqCwocmuXZ+UR4uohaExe1LG+88fTkLDQGuMTHVERJJx3Mun/fNbrWAkKIrzvYZTv3U/6nU/hLC4h+cqzAdj/7DsknD8RgKCocLTC28W8zuuvK8113D8vmmUjgFNZO24qK4fUdCXc8+jbrD1hKs7CYmv8WX26jbVjgeC4KNafcjvpz3xAaNukBtLYmPKiehkDkX06s++Vz8n7dinxJx5JzDGH10xeI7RLtlqNqIi+nQnvnEr+d79V7eODvVWttsQkOIioIX0oXreNPfdMJ27ccKKOPtxrH5xOtpw8hQ3DLyFiQA/CenQE4MBbXxFmu047oiKsIQ3VbaWec//hNCKtjbHlnXe+wLoTb2GTPQY9sm8Xr90SJhxFZXVX4N+1TK5tvbOWlTWPjRpojat11yVeup5lhXilZf87cwHo/eUTOKIj0PJyECH5nLFkvjTb7YVQa11d18VUy4qi1dsp25PFugm3kXrdJAgNaVr55rneg8jBfSjfle5eLlyymsrCYrp8PI02d11B8fL1tb47eOmEBBM9+kjyv1rciOuqfo9r0/ZejDmiG2X7q42rraZT26V61iE573zJ9tOux1lcQmgn60NJ+p1Pu+sQwN1TXqdgI+vqWrcFBbnL5L1PzqzxEahR2nUiIA4q8/biLDxAUEzrBvY3GGrHNIwb5j3gHLvX9HDgF49tdwHzVXUoMAr4j4i4uoH6YTUohwEPAUWqOhD4CbjQQyNKVY/Gary+0gjd4cBFqjq6vkSLSDzwqr1vfh27HY7V6B8O/FNE2taxXz9gWR3brgVQ1f5YHw5et/PqavuaD8e6/sF2upKBu4GxqjoIqwd7qodeGtDB3veKhy3O+Khwh3uH8vRsr6+aoanWV/ey9GxCU6vWS5DDdgO090tJQsvKa1yAS6tkSxoEBxEUHVFDKzQlifIMK5BDRU4B4fbX95DWCThLSt3bPFGFiJ4d3WkMirUCDznCQ2vXzcq13OAuOom+857BERFKeeYBcCoFP6+lIsfqzcpdsJyoft3cGu3vOB9xOMh81XKHCklNto4DgmIi6frsjfSd8yTlGTmEtEmkPDPH3i+J8moVbcWBfILiotzufCHJ8W6tsvTsqsaF6/jMHKIGdifx1GPc5wjvkuo+xpPCFZtRuzHoeY6gyPA6zxHesyNdp02xtPfl0vGfF5P98SJyvrJczsozc6yxo04nqJL58uc4IsKq0t/IvAhNTaLdbeeS/fEir7xwREdYlbQqBT+sRoKD6s2Lsnps08WOM6ZQnpZJZU5V3genJBHeqyu5731N+a4Me10yUSMGkfroVNTppHTLLkJSW5H/9WLC+3YjOCWZkt/Ws/uSuwHI/nQxJdvTve+fx/X7ev8886Ux96/1RScRPbQXXadNoTwjx72+Mr+oTl3E4Xbl89WOQcj5Zom1nFOAVjoJToytMx9KtuwhOLHqo0pYhzY1eiicZeVeL3OOyHAKlq6nZHMaIa0TyZu/nMj+XQlNSSK0bTJ9vnkKR3gIlXmFVg9a6wQqsvPcdlFbvkYP7UVk/270/vwxwjq0IrxrKpF9uzbZ3rx6fpLjqLDPV56eReEvayjbnUlwUhwFC38lol83QlKT3Pu4r7egkMKfVxNz/GAAildupHSTNUY159Pvqcw7WOM6ytKzqqUpuV57+j1x2YyLGuVdHc9LdVt2leGuoSGe10uQg/jRgy3X4iaWQ76UyZ5pLNubTVi7Vm6N4OS4mh9kKyoJioqokcbE00ZQvHlPg/ZWlp5NaJtEd1rE1lk/4WYOfPI9pTszKE/PJrJfV9rfdRH9f3qR0HatSD57NJGDehCamkyri06izzdP0f4fF1KeneeVj47QEHf+Vs+Lku17cRaXEDOsT4PlW13PiCfh/bvjLCurOrZ1EgVffs/2U68n7eoHccRGUbY7nZBUjzxNSaZiX1W5Hn3cEErWbaUyO5eEv1kNzaHzHqMsM4fwdlXnD0tNojTD2w7LswsIjo1052FY20RKq71TxPTvSkV+YVUaU5Kp2Oe9T3lGVq1pLM/IsnqY+3Wny2fPEn38UCQ0hJDUVpRtS3PXIQAl9lAWz/xuTH3iVVdn5BDSxtvNvDwzh/L0LHfdnb9oBTgcBNvlaWPqqvpQZwVaZuWPu6dYTBPH0HSM1TSAqq4COmM1+r6stnkccIeIrAAWAuFAR3vbAlUtUNX9QB7g6m1dbeu5eNc+zyIg1m7Q1qc7V1Ub85YxHXhLVX+oZ59PVbVYVbOABViN+KYyAnjTvoYNwE6gB3Ac8Ja9fhWwyt7/KKxgWj/Y13cR0MlDbynQHeiiqq/deeed2Xfeeef4M6M6u3fInbOEpLNGAhA1qAeVBYWU78uhcOVmwrukEtrB6vWNHtILR3ioeznxtBHuxqUnSZNHARA//kgkKIiiVVtraCWeNoLcudZLds4XPxDRqxOhHVqT9H9jQCF37hJCO7T2Gh8W3imFst373GmMPW4A2bPm16mbO3cJSZNHsf/1r8j+aCH7XvmC3K9/IaJ7ByJ6dyL6qL7WNffvRvFmy9u83W3nERQTSe63v5J4shVtNHnyKHLmWJrp//2I4s1prB03leItaTgiwijfl2OlKb+oxosHQMGPa9xa8WOHuLVy5ywl6axRVfmeX0T5vhzS/v0m5dn5bL7sEXK//ZX4MYPJmbOUqEHe7mphXdviCA2m4kC+1znCD2tf5znK0vazZvQU1o6bSmiH1gTFRJL54mdu7fJ9OV7j+xJOOq2zRdQAACAASURBVIqyzANNzoughBiK1u1wRyR3Ubhso1sr5erTKbZ79erKi8IVmwmrdn9z5iylcEWVJwGhIcSfdQI5730FWNFCO7x4Pzlvf07EEZbrbvgRPXEWFJL9wvtsP/lqSlZupGT1JuJOH0PU8COozDuIs6DQ7XoH0HbKWex/8xuvvPW8fl/vX102Utf9K1y9laJ1O1kzegr5P6wm+ZyxAG47dttFlyoXz9K0fTiLipt07+qy4+INO2l90UkAtLn0ZLS0nIoD+XXmQ9YHCwiKiSR6WG8ckeHEHNWHzNe/8tKsOJBP/JjB7mPL91kfEoo37iS8ayqxxw+kZOseEk8bwZ5H32Ld+JvY9+oXaEUFSWeNJGnyKApXbnaXWdV7ZAp+XEPlgYOsHHwZuXOWsnfaLCuAzW3PN9ne3PkqQvSxA8n/1srLgkXLCe/VmYJFy0mYNJqoYf2g0kllQREV+3MISox1u/lLWCjRI46gdKs1LrV0zz7COlvfT1Om/B8AeXb55SJv7hISJ1lpjRxolX1/BjdqoFZXzMY8L562nLtgOcnnWEGCYoZbtnxw2Ua3XuyxAyjesof8xat/1zLZM437353rtguXPXt+9HNRuGpLtTQuJXHi0ex/65sG7a1o7XZC27fi4KqtSEiwewwzIqROmcy+N78hd84SynZnsnr4FWy79nHK9+eQ/sws9vz7DcK7pJI3fxnrJ95KRXYeWTPnedXrWllZs74OclDw4xpaX3Ai4V3bETu8b4PlW13PiCelm3YSktqKkPZtICSY2FOO5+APyy2tYwZCpZP8j+cRd7p1313ls5cb9cTjyf/cigOS87YVhmbpmNvY/9USUiYfZ+0zuDuVBUVebtQucn9YS6tTLJfm1LNHkvV11ai3oJgIont3JCja7XhH7MnHUTDvZy+Ng/N+qTWNlVk5VKTvp/DH39h+6vXkfbaAYrs+CUqMI/yIKpfs/W9+46XZ2PrEs67O+eYXEk4a7t4G1rOX880St0dNWNe2aFk5scP7Najtupf1oWWFSIidP44QQBrnJdHC0Rbwr6Vhxhg3js+Ax4GRgOeAKgEmqepGz51F5EjAc3CD02PZiXe+V7cabUC3kAYQkYuwGt8XNLBrbeeujbXA8XWdrgn6rv3nqmpdc3NUANcB32BFqH4FWNvq/PEA7H/rG/LmLyNu9GD6LZ6Bs6SUHVPteGKVTnbd8xI93r4XHEFkz/yWorXb6fH2vQRFRyIRoThCQ+k580Gv8U1RA7ozaNsscDrZ88ib7sq4ulbJJqsxmv7sh8SOGEC/Rc9DRSUZL31KyabddHryeuKOG+jWzf9hNb1m/8edxm7Tb2XzhQ9SuHxT7br//YhuM24l+ZyxlO3JYutVj1GZe5C40YNJmHi0dQxW8KK8ecvo+f4DVrTfzWmgStzowXR88HIKfl5L1rvfApA3z8qr/j9Mx1lcSv53K9z/L8s8QO/PHiE4MdbrBuR9v5Iu025AQoLRsnKCoiPY//rXNbS2T322Kt/vfome79wLDgfFm9Lo/uo/vKb76TtvGqHtkthxy/MApD30Bv0WPmv1wKrS9vpJFPy4ps5zRA/tTdyIwyk/kM/g7e97uSG3v/tCEsYfSdneLEp2pLP1ysfp+ODltLvtPIrWbm8wLxAISYwl9uj+9J3zpFdeOCsr6fzkdXSZdgMVBwpYf+odtWrVlRdZM+e576+LXis+pOi39WQ//x7x506wI4m2JXrkEILbJFvTOe1KZ++tT7iPyXhwBqkPTSGkfRsih/ajfO8+9t76BLGnjHT3TlQWFJM1cx4FP62h6/M3N3j9Tbl/0YN70vuThzm4bAMbJ/+zyfeveNMuIvt2rnHvAHp99BCV+UVomdVwDYqPpv/i5xt176rb8eCtVVMHbb32Sfp8+jCDt7+Ps7jUHYG2znwoqyB92ix6znwABAp+WkPenKW0umA8kX06AxDetR3qdDJw80xKd2awY+ozhB/Wnt6fPQYiRPToQId7L6v1uY48vBsxR/WjdPc+tt/4NGAFMfMk7aE3vO5dxgufknjqsc2yt+yPF9HuxrOJGtYXZ1EJqXdfRv43VrTcrP99QsrU8wlulYA4hODkeNJumwZASOtE2j9+IwQ5EHGQ98ViCuZbDYn4CSPc4/Djxg5h3wufULJpN8nnn2jpvvU1+fOXETd6CH0Xz8BZXMrOm6uGBnT+783EHNWP4MRY+i35H+lPvEv2zG+JO/EoOjxQ32ge/9L9jbvZcetzlGfm1Mjzhp6X4rXbiezX1bJl270zf+Fvbl1nYTEHPv2e/O9WNEo3EGVy3txfKfhhFf2/fw5U2f9ulT32+epxwHqmKw8W0+nRq9xpLN22h7L0bLLem0dk/24N2tuBTxfT+aErwOGgZEsaET07MmD5KxSt3W4FpgSvujpv3q9VOtXq16w3vyayZ0cGLH/Vmj5Iofvr91C0drs7H/rNfQpEiBs9iMqCYhyR4U0u32ork/M//47yvfvo8Mq/kCAHBXN+pN0Tt+GIicSZf5Bdl/6Tir37iDp+KN3m/c+aCumOp9zHS3gYUccMJOOeZ6lO9re/kTRmEMN/eYbK4jLWT3neve3wt+9gw9QXKMvMYcu/3qbfCzfS9Y5zOLh6O3vfme/er9WEYRz4biUZ7y9iwDt3Wmn+6nvKtuwi/lxr6Enuu19ycOHSOtOY8eAM2j5xGxISTPnuDPbe8RStbrqQrl/PwBFVNQ1U1sx5Pj0fAElnHk/UEYfhiAij10cPVWm/N4/Df55B4inH4CwuYfutz9PmilObpN31uanEDO9b4xlxlhQQFN2K4Pj2gFJ5sCoA2q33PsLS31aRm5vPmNPP55rLLmDSKeNr3CuDAUD+NGN//oSIyEFVjRaR9lgN1WkiMhK4RVUn2oGtYoHrVVVFZKCq/iYiFwNDVPU6W2eHvZzluU1EFgIbVPUqERkBTFfV/o3VrSPNXYFFwHGquq3aNs+03wecjtWDGwX8BhylqnuphohEYPV0T1HVL+x1J2IFIjsB6Kuql4lID2AuVo/xtUAfVb1cRPoBK+xz7cRyyx6tqltEJBJor6p1h8AFfm1/ut8NdUjaJy7tFqHr0l7a7oyGd2wiQ/d8DOB37UDpurRbYl6s7z6hgT2bTu/NX7bIvGhpdhGoZxoClxeru5zid93+22ezvMNpDe/YRAbt/tTvmp60NHuDlpfmlviMBKpMnt/mbL/rjs58H/B/PdJ7s+UQ2dLsDaA8a1sDezaNkOSuUH+nz5+GsPAOf/pGXGnJ7haRly5Mj3EjUNU0YFotmx4EngZWiYgAO4CJtexXHzki8iNWQ/hSP+jejtXQ/Ui83fSur2XfJVjRpjsCD9bWKAZQ1WIRmQg8LSJPA+VYrtFTgOeBGSKyGqu392JVLRWR6cCrIrIKq1G8xNbabzfw3xWRMPsUdwP1NowNBoPBYDAYDAaDhenc9D+mYVwPqhpdy7qFWON+sadwurKWfV4DXvNY7lzbNlUdWcd5G6Vbx7FX1nasBws9/r9JVa+oT89DdwNwYh2bL65l/2LgnDq05gNDa9tmMBgMBoPBYDAYDL83JviWwWAwGAwGg8FgMBj+0pge4xaKiPTHjgbtQamqHtmY41X1Pn9rGgwGg8FgMBgMBkNLxDSMWyiquho44s+uaTAYDAaDwWAwGPyLGWPsf4wrtcFgMBgMBoPBYDAY/tKYhrHBYDAYDAaDwWAwGP40iMhkEVkrIk4RGVLPfieKyEYR2SIid3isTxSRuSKy2f6b0NA5TcPYYDAYDAaDwWAwGFoQ2gJ+PrIGOBNYVNcOIhIEPAecBPQBzhWRPvbmO4B5qtodmGcv14tpGBsMBoPBYDAYDAaD4U+Dqq5X1Y0N7DYM2KKq21S1DHgPOM3edhrwuv3/14HTG3NS8zO/Q+oHXGF0W2aaTV6YvDB5YfLiUNVtiWk2eWHywuSF+fma78CvHr8m3wdgITCkjm1nAS97LF8A/Nf+f261fXMaOpfpMTYcilxhdAOu3dJ0A6nd0nQDqd3SdAOp3dJ0A6ltdAOv3dJ0A6nd0nQDqd3SdAOpHcg0G+pAVV9U1SEevxc9t4vItyKyppbfaXVpVkNqO21z02umazIYDAaDwWAwGAwGw++Kqo71USIN6OCx3B7Ya/8/U0RSVTVdRFKBfQ2JmR5jg8FgMBgMBoPBYDC0NJYC3UWki4iEAucAn9nbPgMusv9/EfBpQ2KmYWw4FHmx4V3+ErqB1G5puoHUbmm6gdRuabqB1G5puoHUNrqB125puoHUbmm6gdRuabqB1A5kmg0BQETOEJE0YDjwhYh8Y69vKyJfAqhqBXAd8A2wHnhfVdfaEo8AJ4jIZuAEe7n+c9qDkQ0Gg8FgMBgMBoPBYPhLYnqMDQaDwWAwGAwGg8Hwl8Y0jA0Gg8FgMBgMBoPB8JfGNIwNBoPBYDAYDAaDwfCXxjSMDQZDg4hFh4b39OkcUX7WmygiASnjRCRCRHoGQjtQiMiUxqxrhm6irxqHCiIyuTHrDM0nkM91S0REOonIWPv/ESIS80enqS5EpEtj1hn+3LQkmzMYmooJvmU4ZBCREUB3VX1VRFoB0aq63UfNycDXqlogIncDg4B/qeryZuoVUM/E46oa27yUNtxAUdUDzdW29Zep6mBfNOrQPRp4Get+dRSRAcCVqnqNj7pvYUUy/BB4VVXX+55aEJFTgMeBUFXtIiJHAA+o6qk+aJ5Z33ZV/ai52h7nWK6qg6qt+01VB/qouxlYAbwKfKV+rFREpA3wb6Ctqp4kIn2A4ar6vz+pbm15XGNdM7X9mmYRqTdNzS3jPPQjgZuBjqr6dxHpDvRU1c991PX7cx2oslNEpjag+2RzdD30/w5cASSqajc7j2eo6hhfdG3tKVjPdAFW+TwQuENV5/igWdvz0ex6JZA2HMj6NNB2YZ+jP9DLXlyvqmt81bR1/WpzItKxvu2quqs5uh76ASmHDIcuwX90AgwGfyAi9wJDgJ5YlXkI8BZwjI/S96jqLLvRPR6rQTQdOLI5YqoaY6f3ASADeBMQ4G+Ar19dl2E1ugXoCOTY/48HdgG+fpn/WUSGqupSH3Wq8xRW3n4GoKorReQ4X0VV9XwRiQXOBV4VEcWyjXdVtcAH6fuAYcBC+zwrRKSzT4mFU+y/rYGjgfn28ij7PM1uGIvIucB5QBcR+cxjUwyQ3VxdD3oAY4FLgWdFZCbwmqpu8oP2a1j37C57eRMwE/CpAetvXRE5CZgAtBORZzw2xQIVzU+mF6/h37x4wv4bjlV2rsQqLw4HfgFGNDehNq9ilUnD7eU0YBbg0wtpgJ7rQJWdrjK9JzCUqrk1TwEWNVPTk2uxyqJfAFR1s4i09oMuwKWqOk1ExgOtgEuw8rnJDWMR6QX0BeKqfQSMxbK/5hJIGw5kfRowuxCROKy5WjsAq7DS3F9EdgGnqWq+L/r43+a+oCqfXSiWzbUGgnzQhgCVQ4ZDF+OOZDhUOAM4FSgEUNW9+N7QBKi0/54MTFfVT4FQP+iOV9XnVbVAVfNVdTowyRdBVe2iql2x5nI7RVWTVTUJmIgPDSsPRmE1jreKyCoRWS0iq/ygi6rurraqstYdm66bj9Wz9B6QimUny0Xkeh9kK1Q1zx/pc6Gql6jqJVgvBH1UdZKqTsJ6mfSVH7FeIDfYf12/m4ETfRVXi7mqei5wOXARsEREvhOR4Q0c3hDJqvo+4LTPVYF/bMPfunuBX4ESrJcw1+8zrI8+/sCvaVbVUao6CtgJDFLVIXbP3UBgix/S201VHwPK7fMV4/3y22z8/VwHquxU1ftV9X4gGSuPb1bVm4HBQPvm6npQqqplrgURCaYej6Qm4rpXE7B65lfS/PvXEysv47Eaf67fIODvzU1gIG04kPVpgO3iQayyqLuqnqGqpwPdgaXAQz5qg59tTlX7q+rh9t/+WHbxA3AQuNHn1AawHDIcmpgeY8OhQpmqqt174M/xqntE5AWsHrFHRSQM/3xQqhSRv2G92ClW74dfGoPAUFW9yrWgql+JyIN+0D3JDxq1sdt2p1YRCQVuwJqk3Sdsl+dLgW5YPfPDVHWf7Vq1Hni2mdJrROQ8IMh2y7oBq/HpDzqrarrHciZWj2yzUdWdWC+OvjZSa0VEkoDzgQuw0ns9VoPwCKwv8770rBTa+q7n+ijAHx8l/KprNxpWisg7qlruh/TVRqDyopeqrnYtqOoae3iAr5SJSARV6e0GlPoqKiKnYvVe+vu5hsCVnR2BMo/lMqCzH3S/E5F/ABEicgJwDTDbD7oAy0RkDtbze6c9jtTZHCH7g/KnIjJcVX/yU/o8CZQNQ+BsAgJjF2OBw1XVfa9U1Wnbyeq6D2s0AbE5uy69C8sb7wngBj+VpQEphwyHLqZhbDhUeN9uwMbbY2AuBV7yg+7ZWL1qj6tqroikArf6Qfc8YJr9U6wvpOf5QRcgyx4P/ZatfT5+cJlV1Z21jeP2VRe4Cisf2mG5Oc3BctfylcnAU6rq5ZqmqkUicqkPutdjVeClwLtYPQr+elFaKCLf2LoKnAMs8Iew7cL4KJZ7mtg/VR/Gtdv8hNVAOV1V0zzW/yoiM3zUnorVyO4mIj9guded5aNmIHWHich9QCes+tWVx139oB2oNK8XkZfxLi/8MR7/XuBroIOIvI01rOViP+ieRWCeawhQ2Yn1fCwRkY9t3TOAN/ygewdwGVaD50rgS6zxwP7gMqyPW9vsvE3C+iDhC1vsRlVnPN4/VdXX+xYoG4bA2QQExi7KbG8SL1S1QkT80SD0q82JSD+s+rQv8Bhwmar6q5MAAlcOGQ5RTPAtwyGD/fVyHNbL6DeqOtdPun4P6hVI7KAh9wKucbqLgPvV9+Bb7nHcqtpDRNoCs1TV13HcBg/sBuyx9uIiVf3YT7pbsFwC/fXC6NI923bx9Vw3WVVn+Uk/GMsVU4CN/uqRDYSuiGwAbsJyo3a/3KmqX16kA5TmcOBqvMuL6apa4gftJOAorPT+rKpZftB8VFVvb2hdM7UDUnba2oPwfq5/81UzkIiIK/ZFV1V9QKwgSSmqusQHzR+B76n5fHzoY1oDacPVbeI7rGCLPtuEre9Xu7DLoHOp6S4swFuq2tsXfX8jIpXAbqyxxjUaxKp6gx/O4fdyyHDoYhrGBkM9+LsxKCK3qepjIvIstYzL8UclEChEZAXW2K3lakcyFpFVqnq4j7qvA1NUNddeTgCe8LUXwXY1fRbojTUuPAgobG4PqYjMpv6I4s2OSv17ICI/BOIjhgQgErMEKEp3oHQ99H9R1WYF5qtHM+ARy/2JBD7adW325nM5FAhEJFZV86WOCMfNbVyJyGrqL4t8zgsRmY7lOj1aVXvb5fIcVR3qg+YKVfWXi/Pvgoh0VdVtAdK+TKtFlReRR1T1Dh80F1K/bYxqpm5AbE5ELm5A9/Vm6ga0HDIcuhhXakOLRgI4/ZHNGdiNQVtvr/g2Z5+rt+5XH9NVAxF5WlVvrKsB54eGW6DGcR/uahQDqGqOiPg0hZDNf7FckWdhfdy4EDjMB73H/ZCmWhGRxao6ohZ79pe7M1iuzTOBT/AYY+VDIzOQkZgDFaU7YNG/bRaIyH9sHc889uUlLCBpFpH3VfXsul54fWhcBSRSsIhcjTWesZt4B/2LwRqK0mwCWHa+gxWsyRXh2H1Ke7m5LvYT7b+uISdv2n//BhQ1U7M6R6rqIBH5Ddzlsq+BJz8XkQmq+qUf0hdIG/bkNRFphxW8ahHwved4Zh85S0RKVPVtABF5HgjzRVBVR/ojYbUQEJtT1deqr7M/wuSqbz13gY66bzhEMQ1jQ4tGAzv9Efi5Maiqs+2/9X4FFZFnVbWpEVZdFVWgGnCBGsftEJEEVc0Bt+uaX8omVd0iIkH2mKVXbVe+5mp95/q//YLYC+tlbKN6ROlspvYI+2+9NuuZT80gFusFZpznqWl+Y9AViflUrBd/FwVY7sTNRq0I3YjI51hRutPt5VTguT+brgeu3uIhnqcFRjdXMIBpnmL/nVjvXk3E1SMlIu8BV7gaEfZYwlt8kH4H+Ap4GGuco4sCP7i1BqTsVNWJ9t96A9CJSF9VXdsE3Z32ccdU8wK5wx5//kBz0luNchEJoipoUSuaGXzLgynAP+yxruX4/uEvIDbsiaoeZ5f3Q4GRwBciEq2q9c5z3EjOBD4TESdWcMsDqnqNL4KB8jAJlM2JyD+B91V1g1jBTb/CGtteISLnqeq3zUxvoMohwyGOaRgbDhXGV3NhnC4iv2AFc/CFQDUGG6LJLq+qusz++119+4nIh2pNBdRU/cfFGsedjxUp+Z/qn3HcTwA/isgH9vJk/DOtRJH9QrNCRB4D0gGfe7lF5GRgBrAV68Wui4hcqapf+ardCOZhTXHSZFwNLH+hVZGY39Zagr34Cb9H6Q6kbnPdFBuJX9Ps0nK98NaFiPykqs2JaO7vSMGqqjtEpEZgPhFJ9KVxHOiysxG8SfOe6ygRGaGqiwHEiu7vL0+eZ4CPgdYi8hBW0LO7fRFs6MNfM/QaZcO+IFaMkWPtXzzW/Lff+6jp2ai+HGve4cXAA77aMlUeJrXhy4dQF/62uf+jKnjlRVh1aiussu11oFkNYw8CGbHccAhiGsaGQ4WATH9UrTHYE/81Bv9IfImQuxpwTX3gF3cyVX1DRJZhuYYKcKaqrvOD9AVYU2tdh9WD2QEf54q2eQIYpapbwD39wxdYX7oDTbPnXxSRV6nd3bBZY7ldbozAby6Pimq6/nBjDFSU7oDo2r0fNVBVf/TgBSxieQOEN/M4f0cKru6W7Pks+OKW3BQCdY7mPteXAa+ISJy9nIv18dZnVPVtu1weY6fvdPUxcJ+IHFfbeq0WYbwJenUNpfLnEJTvsDxjHga+9NU7yMbThl1/J9g/8MHOGvsBVEQuaub4XX/bXJmHy/R44D3bw2u9WMEGfSWQEcsNhyAm+JbhkEBEOmNN+ePqaV0M3KiqO/6gJPlEbQFm/mhtEbkc+CfWGEcBjseKzvmKH9IUBLTBewqPXX7Q9avLs625SFWP81gW4DvPdYHCF7sQEc+PAuFY4+f3ajMDvolIqqqmi0in2rb7qxdHRM7AI9qs+i9Kt991ReRmj8VwrIbc+uZ+fKhFPyB50cA5m1teBCxS8B9FoMplX3VFJBbrfc4f81q7NGtzFS5QHyKh22O4XYQDw4BlqtrsoQaBRkTisd4rjsNyp3YCP6nqPX7QjsAaNz8Cq476HpihqsW+ajfi3H8KmxORn7F6zTOBjcBgtWf9EJENqtrLR/1DrhwyBBbTY2w4JLAbwKf5W7eOL9J5WF+Qb9YARavEh57BAHIrMFDtqWfEmgLhR8CnhrGIXI81HUYmVi+/6yu6r9Gu/ery7DF2a62IfAm8b6dzMlZglj81Wm1KFBF5Fx/c1H4PN0abH7GCeSnQ7Klifg9dVX3Cc1lEHseae9hfBCov/I6qlojIc1g25vow5Y/ppeap6piG1v0VsHvt3FMJiYhrKiF/NJCXY3nZ5GCVn/FAuojsA/7ucj9vCqrq5eYrIh3wfbiTp15rPDwc/PFxVVVzRWQbVl60xwqAF+Krrs3rWN5oruCF59rrzvaTfn006x0jADZ3I/ABlvv0Ux6N4gmAz1OaBaocMhy6mIax4ZBARNpjTc1zDFbhtxhrCqA0H6WfxAoy9A5WRXIOkIL1ZfMVrGAczUnvQK1/vsJpzdFt7OmbeVwaVmAlFwVY8w/6yhSs6bD8MterB/52efZ8qcvE6jEH2A8kNDeRTcSfH0y6Ax2bnZDfwY1RRM4G/oMVfVmAZ0XkVlX9oN4D/yDdWojET+63v2Oaa5y6WQeJjMR6yd9ha3Sw3Teb6zYbjpWfyWJFrXWlKxZo2xzN5iSjyQdYHiXtVbW+srK5niyvAGuoakhdALyKFdTJV74GPlbVbwBEZBxwItYHweepCjTnC2lAP19FRORUrPK+LbAP6ITlLtvXB803VfUCsQJjfY31TjEDuMRP7tRg1XsDPJYXiMhKP2k3RHPdRf1qc6r6M5ZXV/X1XwI+Ry/3dzlk+AugquZnfi3+B8wFLsH62BMMXAzM9YPuL7Ws+9n+u9IH3QXABqygE339nBdnAGH1bB/XRL2p9u8NrC+49/0/e2cer+tY7vHvj2RIpmjOECIpKTMNKpXSYCwJ0UzoOFHqFFFJqRMqUuakSDIkQ+Z53mxDTieqo5JU2BHC7/xx3c9e71r7XWvt9dz3s6Z9fz+f9VnredZ6r+fe737f572v6XcREeMbibKv3PVeBDytg9fEpUOONfTcZPwiyup2Sj8vA6zQ87ulMuzOIrITzff/Abac6H/vKGu+GXh2z/EyOe+7cbA7E7glfd1GbNI/Mcmfi037nPtYz8+rt7R7A7Hxb45fQpTNtl3nHsDdxBisu9LPd6fnpdRzXPTe2ftclFhfH7sz5uZcS9vXD3eu7TWI4PWh6evbhLP5wwJrvRl4FnBTOt4YODLT5u2Eg30LsNTQr0LP8bHAej3H6wLf7eK10ufaN02G1xwRcF6u5/gL6f/zjN7Pvgz7Re9D9Wv6f9WMcWW6sIztY3qOj5X0yQJ2n0qZmiYrs1XP71o36NveWNJziajrkalf5ye2v9R+qbN5J/AtSZcSYmTnukc12PZ5Y7TXKIn+Nn01nJ61ygHuIoSFfsHg2a/fzLTbt+S5KYn2GMdWSNrb9tckHUZ/EatWvbpDrrEvMepnFSIKvwAhGrJhukaO8m5RRVhJi9l+aJhexKy19jCf7ft6jv9GCKpNVru9Y2OeAP7icordXa3585Ies30hgKRPE5UwR0CouLa0u4DtO5sD2/8jqXUJqu1DgEMk7Wb7sLZ2RqH0vbPhaklr2y7dcvGvIQrBGwKl+lP/nl4LP07H7wH+kfQg2o5tur7n5yeAk2xnzaBO/Nv23yTNJ2k+2xdJOijT5hFETcGdfwAAIABJREFUpngFBq87dwY1Gpi7vACwg6Q/pOPlCId8PGj7vJd+zX0ZWC/Z2owQx9oWWJP4P3hLhm0ofB+qTH+q+FZlWiDpV0T09aR0alsi65bVdybpxURZ8/rEB9fVhMLxHwmRiMtz7KdrvBzYG3iP7afn2ks2FyDmIr6HyECeb/tDJWyXJjmDc2D7i5l2jxnh1/YYBZEkvcP2mZJ2HMZgG4XPodeYQWwIbrS9Zjp3i8soPDclh40IycW2z8qwdZbtzSTdTR+VYNvZJcSSvk70mjfv6/cAM23vPRntJttrEKNdICoUbsm1mex29VwsTYyg2YsolV0VeK8z+/AkHU28LpoZwdsRlSHZY8MUI2KWZ7BY3/G5dpPt4vdOSbcTwa7fAQ8z0G6Qq6PwSqJMtFEI/gfwAccotSzS62Jf4jmANE6I0NhY1qlFpYXdpzMwZqxU3/mvgHcDXyUyx/cBa9veoIDtw21/PNfOEJt9BQsbXEC3QdIeRHB1FvAD4nPlMxnBncbuGkT1WJHXnKSbncrJ0z3jTtsHpeNssbs+96H3A/OXuA9VpifVMa5MCyQtS5RmNQ7slUSPcesPmBQZ/6rtvcqscpDtlxIbr62IzM+PgVOHZIRyr7EAsdHdCXiN7WUy7a0FfI6IavduSIs4bVMFSVvbPmW0cy1tX2t7nWZDIOkZhAJq9nMs6auEquqJ6dS2RGnkPrm2uyRl+DdioBS+lCp1cbtpM/phBmaFbk6UdBbJcHb4XDybEKe5AdjZBTYGkhYEdqVnvUSZ6GMjPnB0uycAKwIzGBjJ5xIVGz3XKH3v7Fq5fbFk76FC9uYHjrP9/hL2euy+niH9nsCOzuz3VIxJO5qYVf9+wmk70eV1K6YMjcMp6S3E+/DzwDG5jmaP/SKvOUm3EIJmjxCtEVvavj797nbbq2XaH3ofuoRQpc66D1WmL9UxrlRGQNKF7mCUhGJEwUnAKbb/VNj2WwmRsI0JoZ6fAOfllnRKupPIKs2kp5Qud3MnaRkiY/4yBiuKZj3vXQmy9Ytil4hsJzufIkSxNiHmZu4M/KiEY5U2IK+0/VQ6np/oMyvhdDcOm4HLbP8812ayuwLwZ6fRGorxJs9x5hi2Du3eAqxv++F0XDKwUXTNmlM87ekMKF7bmeJp6d/+qGMmafN6W9D2I5l27wBWK+G897Hdyb0z2d4IWNn2Memet6iTAm+Gza8AX7P9QDpekpiW8F8F1nsu8A6XE5pCMRf5fU1pq6SXEOXUr860uy/RlvR3Isj8U9t/yV3vVKapNJJ0CFEddJqkm5pKpBb29gQetH3UkPO7ERnYb7W0uzPwWUL34j7bb03n1wQOblv1l95jy9i+fcj51YkWl7+2sVuZ/pToT6pUJhxJxynmDTbHS6YSmlxuknSGpO0lbdF85RhMG8Tf2j6ktFOc2BH4OfAS2zvaPrvExg74q+0zbN9t+/fNVwG7JxJCZCsAXySyCSV68Y4hBDyeD7wAODOda4WkTRX9xS+QdGjP17GEQ5GN7YOJfvZTidLLL5TKNiaW6Pl58WH/agxI+i7wMSJgcivwMcV4jBKcwuB+xifTuclqVwxkMRu7pZTEi67Z0XO+OCGutZjthWwvavuZuU5x4gJg4Z7jhckYD9bDrcRkgC7o5N6ZHLdPA011RqMdkMumjVMMYPsfwNsK2IW4D18h6fOS9my+Mm3O0e9JgdFHtr9o+2VEZvD5wCWpvHpe5gZJ5xGvh3MlPZP2veEQQdoT+pw/Mv2uFbaPJiY8fJDBr917iYoNACSNVWH8MEKgcCgvoNupH5UpThXfqkwXXjF0g5AijrksRZQ692YvzUCp5Jix/aSkZ0l6esloPMx2upcplbEbwr6SfkBseHtFslo/F4ln2T5K0h62LyE2NZdk2oTygmx/IkRY3kmUnDbMIvrOS/E/RMbuV5IWkfRM27NGfdToHEgEei4inLXXMrBRz+F1hHMV0t/ScYSTXIKn9b5HbD+eehQnq91jgGskNSXO7waOGuHvx0LxNdt2WmtWxm4YFrL9z55r/VPSIgXsLg3cLulaBt+H3pljtON75+Yk7QAA239Kjkou80tasCkLTVUECxawC3G/+xORQCkl3He9pKMY3Hc+5nnII3Af4VD9DXh2QbtTkQ8CrwTusv2IpGfR42i2wP32K7Yfk5QV/LP9R0K3pffcn4f82QnAWKqyXp72E0Ovda6kb/R7QKUC1TGuTB/mk7RkipijUMrNfn27O4GG3xPR+DMIMZbmellKzMnpfkTS4rYfzF3kEHYihHkWYCDynBUkSDTiK3+W9HZiM/bCTJsA90t6P4MF2Vr3nDnERW5OjsTDQ0tEcxebbH0Y+AgRkFmRiG4fAWSJyAHYPknSxUSfsYBP27431y4x03tZ4jUN0TdYRHAK+Kukd9o+A0DSu4D7J6td299Mz3HTz7aTR55XPha6ei66Ukx+WNKrbN8IIOnVlFFM3q+AjTno+N75eApCNMGjZxSy+0PgAoXQoInMXbYIIOSLHw7Dx4ms7u709J3nGpX0cUKzYxmi4ubDQ0to50EMrEYo5e8PPIOeVqU2SHrO0BJ1Sc/JsTmWy4/x70eqRKiq1JVhqY5xZbrwDeBKST8lPhC2IcYAZCFpISLyOrT/tXXpUKKLaHzDo8BMSecz2OnOFadZw/bLM23040uSFgf+kyh/WowyGdidCUG2/2ZAkK1EoOM84E1Akw1bOJ3LVkAlNo3rANcA2P6NQhipFE1p2fzABpJaZ/wlnUk8r4sDd6QMnolZnFeWWCxRon2ipG+n43uA7SexXQgBmSeIz1f1OoeZdLXmjYGPSvo9BRWTgU8Cp0hq2kWeRzgvWfTLAhWkq3vnyZK+ByyRgl87A9/PtIljfNwtxP1IwAG2z821C91oP6TM9jfTV0mWAz5pe0Zhu1OZ7xIB7DcQjvEsokVn7Zb2vg78QtJ/kiofiEqTrwEH5y11rhirpsBvJL3N9tm9JyVtSoyIrFT6Uh3jyrTA9vGSric+BARs0Rsx7s0mj5ETiP7XtxAfLtsBdxRY7xfTuhaLwyKlsg2/SF+luVrSaiUj8SnburJjbNCDxCa9FAcQiqe9VQQHk9EPleiqRBTgsVQiC4Ckp5ExL7uX1HP/CuA2ymT8O98M2f4tsJ6kRQmxyEHvE0k7usWYrK7sSjoA+AAx77v5fzODWzFa0dWaidFExbF9naRViV55Ab92z2geSZvYPn+sdiWtRwTQXkoIhs1PVHCU6Ivu5N5p+2BJmxACQ412wJj/7cPYPoeYtzsHkq6yvX5L0ycS4mObEUGZHYEswSLFnNoDGJhs0ARhsv7vbH8m5/HTlHUdkw1ugtntZa1bL9Ie66/EPmh14r52G7Cv7V8WWXFZ/gM4S9I2DJTrr0VMLtls2EdV5nmqKnVlnkAtVYOVVBw1oPC4AHBuTtQ82V2L6EdsssUPEmNSivRbpQ/AVYkPrztL9DIr1GBXJDJij1EosyTpItslHeLG7hwKnP3OtbB7BbDbkBLRb2dsQHttfw14ANgB2A3YBbjd9ucK2M4efTHZaPu+7squQrn95SXeby2u3fq50ODZy5e5wBzcubhm2+f4ekI5+hRio7sDEVz7bKF1Fb93ThQ59ztJN9h+tXrmqEu6xPbrMtbzv8AWxPztuvnsEEnXEFVM1yUHeRlCYb2E9spI193H9oEd2L3a9npjfMyCwPsIRx7Ckf+Rk7J/pdKPmjGuzCu0FYdoMhwPKGT+7wWWL7Ceo4FdbF8Gs0d5HENk9LKQ9Dbge0TWSsAKkj5aIKr71ty1DcOVqTz0JwwuX8wtP+2k75yOSkQTnyFK92cCHwXOBn5QyPZVJTP+ki63vZHmHPtTJAs0t8uYZHZvJZS/i80jHwOt1qw5Zy//UFKx2csjXbrtA23/r6T5U5//MZKKlO6Xvnf2eW8MYhzeIznOZxfaD/8H3Fqd4nHhUOA04DmSvgxsBWSP8ZoLtiaEHseEpA2BGbYfVmiDvAo4xGnyxVid4vSYxxhlEkVmVUVlGlId48q8QtsP4iMVsyE/T4z+WRT4QoH1zGqcYgDbl6dNVAm+CWxs+38BJK1IlAfmOsZdbWaa3tz9h1wrt/y0k77z0UpEM3kbcJTt7P7DPhxHOMf3UiDjb3uj9L10j/yYljHJ7DbK37dSUDF5Lmm75g8SZZfN7OWDgKuIcuUuabveR1JWd0aqsPgzISxUgqL3zua9IWl/Iqh6AvG+247y2hKl6UL7YW/gbMXUgd73R+me43ke2ycq5ka/kXjNvdt2dhvYXNA24HU4sEaqXtmbUPM/nph60CVZgmSV6Ud1jCuVEbDdZOsuAV5c0PS1SYzlJGKD+B7gYkmvStfNyZbe12zsEndRJoP1C2KtIj5MViAUicc6X3AQXZRRJ7sj9p23RdIOQ06tmUSsjs+1TZSIHiLpVOCYwhuZowmxppnkzbMcRHIe7nGM7Xg9UfVwvHvGp3XIZMsYHwccROHneC5pu+YuZy93wfZEX/EnCEftRcCWhWx3de98i+11e44PT6WuXytgeyRysvJnpR9Laj98mRAtXIjoD690y9LAI7aPkbSMpBVs393xNdsGvJ6wbYXa/iGOEY47llzYMNTqhcogqmNcmVdoW2a4ILHpWp6e94vt/Yd7zFzyyvR93yHnNyA/W3qbpLOBk5OtrYHrJG0B7ecOe4gidXLiP5qxzsZO3wx8geeY5AiXHtvRq+q5EBGRv5GIbmdh+/1JkG1bokTURCnYSUPFllrwB6dRP4U5FVhL0kpElP8M4EdE9rtrrphkdu+3fWjRlcw9bdfc5ezlkfhdmwc1pZXE6KfSI4U6uXcCT0raDvhxsrstg4MRrZG0HNFj/SvFHOOn9dwrWquWp57UDzPnZ1+OeOFStt+c8fjKXCJpX6IHfxXiPb4AMd5rw64v3fJxsyTtA7wfeG0S5qxjlSrjThXfqkwbUp/uyk10FFi0iY5KWsr231vYPIeImN9Az0bGdqcD4jMUZlHMtBwOZ25shl4rW/xIMf6hYSFCMfKOkuvsklRueELJcllJSxMbhE8SKugrAYfm9H1K+i7R/3omg8sYs+ZQN68BSXsBj9o+rITIWbL9LGJu7YaEQ3E5sL/t1vOok93nAF8Bnm97U0mrAevbznIIJX2TeG7PYPBznD2uqas1J9uvYmD28qUuMHs5VWscQ4jdtJkIMJzdu+mT5bGdXdHT1b1T0vLAIQy8jq8gxgv9ro29Hruz557bXlHSysARtrPnnqe+7cuY87Pv1AybXwUutH1e7voqIyNpBrAmcGNzL+4VUuvwup+1/ZUWj3suIZR1ne3LJC0LvL5QJdZI1y3yWVWZPlTHuDIt6I2O2n6JpOcDp9jOio5KutX26qP/ZVlKOJwj2G6lGilpz57D+QhxjGfZfkuxxTE7S39GabtdoVAqv8X2SwvYegcxTmpFoh/xONv3KcZB3WF7uQzb/Tb92YGSVBL6LeBzwDts313qfaOYJ3spkemA6M18ve03Zdr9JeG0fc72GoqxWDcNrYpoYfeiPqftTBX7ZLurNe9POEBXNn3GJUgVBDsRbSKNk3xervBSCpY0LERkdZeyXUL7YbRrd6K425bk/KwDXNPj/MzMfU00tm2/cvS/HJPNWUQ/+GOEuNd4CvXNU0i61vY6PYHLZwBX5TrGkl5MBHnWJ9pFrgL+w3br2cApO3xu7n19BPvPJd4nJhzve3t+t7rtW7u4bmVqUkupK9OFzUnRUQDbf5JUQtzkSkkvtz2zgK2x0GWPXyvVSAaLxTxB9By3zh6MwCKU7ecuiqQzGchYzQesRpRelmBr4L9tX9p70vYjkrIcWNs7Za1seHYi5px+OTnFKzDgyOaylO0Deo6/JOndBewubfvkVLqH7SckZZe2dtUvn+hkzURJ87bAoclxuYzIGp+eYzT16n5O0ueJKpCjgacU87QPaVPBk+wOrRb4lqTLKSOKOBpjundK2tv21yQdRv8s9+6Z6+ls7jkxA/Ztts8uZG+ihfrmNU5OOiZLpMqCnYESoo4/Ar5D7LkgdDFOAtYd9hGjYPtJSY9IWtz2gwXWOBtJHyLuDRcS+6rDJO1v++h07eoUVwZRHePKdOHxJNxggBQdbY2kmcQG42nATpLuouDs3rmgy1KOVk637dL9fMCg5xpCVGcZBitUTzYO7vn5CeD3tu8pYdj2DpKeI2mzdOpa2/el312QY1vSQoQC8cvoUeLMzRinPu7de47vBr6aY7OHiyS9l4HAw1ZEQCaXh1PmsblfrEe0TGSjGG0z9Dku8XruZM1pg3h0yqpsA3yKKM/NdmIkvYIInLyNCKKdSJRsX8iAzsJYbfZW0sxHVAqNl8M11ntnI553femFJC6R9FlgYUmbEHPPz8wxqIERUwI+K6lodlcx5WFlBr8/Lh3+EZU22D44vSYeIvqMv2D7/AKmZfuEnuMfSvpEAbuPAjNTlVDv2Mbc4NFewJpNQC3dQ68kAnWVyhxUx7gyXSgdHd1s9D/plC4zxq2cbkkvITbNyzNYjCW3TLT3uX4C+IvtJzJtdobtS7qyLWlrwvG+mIHo9l62f1rA/AnAr4G3EIGH7RjYuLdGMX9yP2A54nXRbKBLZP0/CuzJwJib+QgHcU/yNul7En3AK0q6ggjGbJW7WElHEBUPGxPzp7cCrs21m+hqzT8gqh7+QmSLtyJV3mTavQF4gBDy+oxjpiiE0FdOi8s3GLiHPUFkvLfOsDcWxnTvtN04qbeU6NvuQ/G5511mdVP2bg9iHvIMYD2iFDe71aAymOSsnljIGe7lIkmfYUBI7j3ALyQtBdC2EoQIeJYIeg7lHqBXuHIWMU+7UulL7TGuTBtSdLRRvDyvxAdCysrc5qTymcqzV7N9Ta7tUa77bdslorD9bLcSm5B0M3AEc4qx3JC5nokc9zPX9GRS+lKiTy49x5s0WWKFiNyvbK9RwPZNttdsBFhSb/S5uYENSb8mxuYMfV1kCWR1TSo7bWZR3+kCs6h7ntvm+6LAz1xIibejNZ8GPJ9Qb7+EKKNu3S/YY/fFQ+2owLgYhVhfk9GEIe9JdzgTN+PeeRHwPOAU4Me2byu+uMJI2pwQynowHS9B9Pf/PMPmTELV/2rbr1TMg/+i7fcUWXRlNpK+RJQ530hkR8/N7e9Pdkd6/2YFRBWq6svavrOtjT42jwdeDpxO3CveRQQr/wfqDO3KnNSMcWU6MRNYmLj5leoJPpwQmWp4uM+5MaPBQlYNDwI32J7RlVOcOKXl456wfXjRlQQTOe5nrmkyKUms6F4GspjbUa6Uc77GKU78jciSlqBxoh6QtDrxb1i+gN0Hbf+ygJ3ZSFrV9q+HlM3Oxpkqz5J2JbIpt6XjJSVta/u7OXaJEUIAjygEAP9GzPvOpqs129482XspUU1wkaT5bb8wc8k/Zc775E+BV2fafTXhXJ1OvP/eQQi0jUcWqNW90/bGPaXqRypGsv3E9pdyFqMOFbqBfW03I7yw/YBC5LK1Y0yo1j8qCUkLpvf4KvlLrQzF9n+l/v43E+0M35Z0MnCU7d9m2C1yPxuKQnjyYGK+9QqSXklMIMid9vDb9NXQaCfUfvdKX6pjXJkWjCawkGO6N8pq+6mUtcllrfTVlNq9HbgO+JikU2x/ra1hSf3mqD4IXG/7dLcYpZA4U9IuwGkMHkXTtnSq4akkJLQF8C2ncT+ZNrvkLbZ7hUYOVygzt/4/6+EcSecSYiYQZWqlxG+OTP19/0UEHxYFPl/A7kWSvg78jHIjivYk+lz7jUXLnfMN8GHb35lt0P5HasHIdYzPSpm1rxOZGlNG8AY6WnPqZ38N8FpgSeIeelmGvVWJHuvF03u6YTF6+kozWBp4VU8Vz37EBIIP5Rru8N6JQwn30JQ93pv4vMpyjInPkIbZCt2ZNhv6BeRyP/vuSe+PnwPnS/oH8KdMm5VhSLor9xJB0CeI9/dPJZ1ve++x2JL0BtsXDnlP914ra+wf0Y6zDtFGhO0ZCiHHLLrSRqlMX2opdWVaIOlOYIOhAgu2s6LRkn5G3KibTOkuwMa2s5Rxk/Ozpe1/puNFiWzK5kTWeLUM20cCqzKQ3dgSuA14EXCX7U+2tNuvhCq7l1QdjvvpAsV8z+8w0GO1LbCr7Q0K2d+SmHfazJQ9bZSHFEEtZ2erwxFFXSHpFmCNJuilGBdyi+2XFbzGgsBC7lFZlbRJ2xaPrtYs6TtExvUy29lOiqR3Ae8G3kkEYBpmEWXEV2ba/zXxPDyWjhcEbra9ao7dZKure+dLiSDX1sD9xL3j1CHVIUWQdLntjQrYOZroEf8OcZ/bDVjS9gdybSf7rwMWB86x/Xg6t6QLzryel5G0O7Aj8Xr7AfBz2/+WNB/wG9srjtHeF23vqw7H/tlet7ddQRlzlyV9y/YnNXiKRO+CczPRlWlKzRhXpgtdCSx8DDiUyLIZuIDIZOWyLPB4z/G/geVs/0uhAprDSsAbnASsJB0OnAdsQkaJ+WglVBmb/i7H/XTB+4g5jocQr4kr0rki2D6VbsZgjcYewJgdY3c7oghJGzCn4NvxmWbPJQT7jiD+Dz8GnJNpcxDJcRv6Xj4IaKt90NWa/2n7J70nJB1k+9NtjDnGPJ0uaX3bVxVY31BOAK5NvdEmgoljft0OQyf3TmKG80mEfkCxDKm6VejejagoaV4b5xGfg0VwfxHDC8hsU6rMZmlgC9u/7z2Zqt7GLC5qe9/0vauxf7dKeh8wv6SViUkHOUG0Rjn74BH/qlIZQs0YV6YFEyWwIGkf22OeCZx6fzZnoN/lHUR25RvAkba3y1jTncA6HhBNWRy4xvaqbcVj5vK6N9qum5oWaHhhryIjUuZyDW2FhRYH9iVKcSEEnPZ3gXmUkk4AViQUbBthLztzhEfKmnwUeCPxHJ8H/MB2ibnAI1239fuvqzX3e99mZmr6zuxtyP2/S9d4FVH+DVFVUaT1ost7p6SnAy9Jh6WE03qrNRqF7oNdULxohGsfZnu3wjY7+3yaF5G0BgPvk8ts31zA5oJEJcXyDA5WZo2kk7QIUTX2ZuL+di5wgO1HW9pbZbj3gaQNbV/RerGVaU3NGFemCxMlsLA1MGbH2PYBkn7JQMnsx2w3sy5bO8WJrwEzJF2cbL8W+IpitvOvMm2PRKsRU+p23E9xFGOrDgeeY3t1xazWdzpDSMcdjkgZA22jpEcDtxLCQgDbExmyvr1oY2QtQgW+aATX9lPE/2EXYnIjXrr1AwuvWdLHidaQFVOZdsMziSqItnQ1s3c2qX89e6RUHzq5d6ay4eMJx1XAi1LrQtb83q6rNUYhZ+TWcNRMTSFSKfVHCO0HiHnDR9o+LNP06SShUOasiGmN7UeAz0k6KA49a7THjMIdKbC6a9Oy1sNh1MqEyjDUjHFlWiBpddu3TsB1czJA8wPPYXDU9Q+F1vU8QshCwLUly/dGuGarjLGm2LgfSZcAewHf6+mFKtYTnbJhGxGbxMtLZcPm4rptM8YzbL9ytHMt13QKsLvtP+faSvZOtr2NYmxMv76zVlnSMVx/zO+RrtacsqFLEoG9z/T8apbzBfWmLF3cOxUznd/XZLBScO0k21kK3V1l7+by2sUrhGrVUTlSsGt92w+n42cAV+Xe47rS/5C0NhFkbYLEDwI7u+U4yHS/PINIXuxg++qe39XKhMqw1IxxZbpwRCpVOxb4kcdvBm6ryJKk3Yjy078QzqCSrVIb8/mAvxLv8ZUkrZSbneiQ4uN+OmYR29dKgxLkT5QwLOkLxAd5E+U/VqFSnqtei/rMkB1yrm2W8F+SNrJ9ebK5IQNji1rRI5jyTOB2SdcyWPG6rXDKHun7mHvsCvG7Fo/pZM2pXPhBYFtJGwEr2z5G0tL9XitjRTGD+9PAavSoUXsSi7Ilurh3LtBb1mn7fxRzxHPpJHs3gbSqOqr0RfQEmhnYZ+RypaSX2y41ErPhKGAX25cBpHvSMbTfE/3b9ucUQqc/TO12X0qVNzUjWBmW6hhXpgW2N0pR+J2A69NG+ljb53V86bYfNHsAq3SRFU2lSO8h1FSfSqdNKM92ye9aPq6LcT9dcr+kFUkfrpK2AopkNAmF6zWbvipJXyVKRrMdY0LQa9i5sm4/O/vjwHEpAyng74Qaag6dCKb0ZJ63AE62/ccSdjXMCJOe6/4sfR9zeXlXa25QzKZdC1iF2Ig+nRC/yy2VPZEQbno7IRS2I+FwTlo6vHfeIOkoBgSBtiOc2VxeaPutBey0Ya4/+ySNOEKqp0LhjVkrqvRyDHBNEqmDUIo/qq2xnoqVpwE7SbqL+LxuWp9yg/qzGqeYMHh50t7IwvalktYixtpdJim3Va0yzamOcWXakKLw/0X0uB0KrKlI633W+TP2huOU0f+kL/9HRPq74N2E0100g5DEMf4TWNb2h5Ny5Cq2z4J2m/5EMxO4dyZniVm1XbErcCSwqqQ/AneT3xfe8Dsiu9YIjizI4N75MaOO58rangGsIWmxdPxQAZuXwOzyv385lFRfQozSKVFdsBhwnqS/E6Nzfmr7Lxn23pG+PxvYgJgFDLAxMe6txP2n9JobNgfWJPXs2v6TpBI978+yfZSkPdL/5yWpDWEy08m9kwgM7Eoo7YpwtHNnZkN32bu54ZAx/O0NxD1dxESGf6SflwD+AKwAgxzkSia2v5l65TcinuudMttyOqmy0YCy+rWSvkeot5sIUF2cY7r5IVUQvk/SjsSM9kUy7FamObXHuDItSAJIOxHZifOBo2zfKOn5RF/NcmO016myasoerAL8gsFZ0mz17CTqtXUfwYlcuz8hNjg7JNGphYnnNruXdCogac8hpxYmyi4fhmL/dz8H1iZewybGxFwO3JeuMebXnbqfK/ssoi1gdl80oUqdXQ2RejNfQ/TCXk0EvR5xhmr7EPuvIDZgWwL32H5Tpr2zgA83Wd7Ur/qOgpWvAAAgAElEQVSdjKBRv2uUXvO1ttdp+jsL9iJebXu9VMp4KPAnwpkf0/zU8aSLe6dCTfyWjvoybydGTN1Noeydhpn72pDRxoBi1NgZts9Ox5sCb7L9n21tVgYzhux8W/srEvedxyS9nih1Pr5t+5oGK6sPxW1bLyTtYnuO4JOkFwN72/5YG7uV6U/NGFemC98Gvk9kh2f3N6bsR5vZi42y6oZEj1wzy3FrypTA/SF9PT19leQRQln1AgY73bljUla0/R5J2yZ7/9KQRtuxIOn9tn/Yx+Ek2e9kxFYGTRZtFcJ5PZ3YiG5PuTL109JXw8W5Bt39XNkfE//+LdPxdsT7JcthS8j2I5I+CBxm+2uSZhSw23AfcC/wNyLbm8vyQ4TC/sLAiJ5SlF7zySlTs4SkDwM7E/fSXL6Uyuv/k1CBXYwQ2ZvMFL93pmqHmyUt60Liij1sWtgeDLQxbAE8l4GZ8tvSvl2mYe1eh8T2LyUdkGmzMpje7PxQDOROezgVWEvSSkRp9hnAj4C3tTHmjpTV+znF6fxdRAUHAJKusr1+F2uoTE2qY1yZLvzM9gm9J1IJ3yFDz88Nto9LNj4AbOw0czJFvLP7lm1/MdfGCJzB4MxgKR5PWeKmt3ZF8gRfnpG+T4ZRRaPS/J9JOg94ldM4CUn70b6kfug1jithZxg2l3QbIYx1DrAG8EnbPxz5YaOylO3eze2XJL0702aDJK1PONsfTOfmL2D040TWdRmiz/rDtm/PtQtcnDKkTTnge4GRMiJzTVdrtn2wpE2Ah4igzxdsn1/A7lnpxweJkvKpQFf3zucBtyXti4ebkznZ1/T43w8RTlsGWDTTZtPGcIDt1/b86kxJuQHA+1Og+ofE++P9RICnUgjbK3R8iadsP5Hacr5l+zBJ2ZMTJC0B7MCcCuvZc89HIbudqDK9qI5xZbqwA/CtIec+wNj6oPrxfMJxa8qPFk3nWiHpW7Y/OVy5Wu5GKdnoyrnal3CoXiTpRCKb/oG2xmx/L33vMkjQBcsCj/ccP058mGcjaTPgAOac6bxYAfNvtr23pM2Be4jqh4sYyAi15SJJ7wVOTsdbES0CJdgD2Ac4zfZtqQyuhKO5LBEUKJl9xvYn0obxNenUkbZPG+kxY6CTNQMkRzjbGQaQtHfK7PdtRxmHjW5rOrx3dnKP6yOctgBlhNMAlpH04pRhQ9IKRFAmh22Jz5HmPXFpOlfpgHQvalpcLrP98wJm/52qxnZgQFuhhML62US7zEwGhO/Gg9pPWhlE7TGuTGnSDfp9xM3/sp5fPRN4skD/3U7Afgxsxl8H7Nd2AyXp1bZvkPS6fr9vovUtbXc+ozX1k65HOGxX276/gM0XEqWWGzLQo7qH7XtybXeBpM8B2xCbOxPiRT+xfWAB2/9LlDDOdOGbs6TbbL9M0veBU22fI+lm22tk2p1FZP+bcSCz+64p59QXo8uez67ouE91C+AgoixbZAZjJL3D9plJ6GYOOq6KaMU43TufS8xHNnCd7XsL2JxBEk7zwEz1Wwqt962EyOBd6dTywEdtn5tru9I9kr5L9J+flE69B/it7V0z7a5GlCJfZfukFDB5j+2vZtqdkBnWE3XdyuSlOsaVKY2k5QhFywOBz/T8ahaxkcyeL5s2NI1y8jUlNjRdIOl5tv+cnpM5sP37Atd4AQPZzMZuVnmdpPOJHqWm5P39wHa2N8mx2yUKJc0mK3ip89Q+e+1eBLzRMWuxKIrRT+8mSqnXIRRhz7K97ogPnEAUStSfYs7yuizF8lTxsE+pnk9JlztGxs1isGNVLONfes09dv8XeIftO0ranUp0fe+U9CHgC4RauYgA6/62j86024lwWo/9BQkleIBfu6Va93hUSlUGk9pmVm8CrCm4NtP2yyZ2Zf2R9B/AP4GzGNzf36lSuaSbmqBSpQLVMa7MI7QVWEjiUtsBL7a9v6RlgefavrblOvpmJBpKbWi6QMPM+Mzd1Eia4SHK1v3OzQtIWpsopb6Ewmrlyf6SwEO2n0yb6GfmBnokbQjMsP2wpPcTs5K/VcKBk3QzcAQhKPNkc952lgCepAsJAbWiPZ9d0tWaJV1hu0Tp7VC75xMKzw+k4yUJFfS3lL5WCSTND5ybW2U0jO07gQ2clNpT5c2VtlfJtPspYGVCvf5AQjjtR7YPy1xyM55vT2A59xnPN0ZbnVVKVfoj6WfAfzRBnRT0+artrNL1dL/fjznbfbJEvSTtCnwZeICBPVKW3bl5T0ta3fatba9RmX7UHuPKvEJbgYXvEk7gG4D9iUz0qcQGtQ3NLMCmnKnJkm5HKKK2pk+2avavKJO16mrG5/3JoWpKvrZl3hVk+TIRNV+IwmrlaaO7K9Gr+hGiV34VIkKfw+HEHOM1gL0JpdITiKxYLk/YPryAnaF02tcu6dn03HMKZXm7WvP1ilFsP2dwMCZ39vIy7hnhYvsf6XmZlKRg0SOSFrddesb8PcRnR8MsYpZ9Fu5IOC1xDBGQagLK9xAig2O+XzSBrOoAjyvPAu5Igm8Qe5arJJ0BWQG1owh1+UHBygLsCaxUoj2rYW7e09UprgylOsaVeYW2pRHrphK1m2D25q61w9ITvd1wSJbmM5KuIJzvtra7Vne+ixDZKO0Y70yM2/pv4v/pSmIm9bzIUrbf3JHtZqO7QTpuvdEdwhO2rZiXfIjto4brL23BmZJ2Ifq5i5XX2b4kZVBWtv2rFDQooXb9TuAbRNDhPiKrcgeQXb7Y1ZqJMUqPAL2vOwO5jvGT6hlRlNY+2UvUHgVmpmx3b1Y+VzDsj8A1kk4nnoN3AdcqjaprWxGSyk9PKegM91J0PB9AyjofSIxA7A0c5Y4QqszJFzqy+6DtX3Zg9zYykwPD0NV7ujJNqY5xpTIy/07lOE2fzjKUUUx8hqSNbF+e7G7AwPiiVkhaaqTfF+jV6Wo+8gHAjrb/AbP/HQcTDvO8xq8kvdl29kiwPhTf6CZmSdqHmOf8mvR+KaFSCtA42Hv1nMuexamY1/sRYClgReAFRMn2G3PsEq/l9YBf2V5T0sYUUt3tas22RwxCSdrH7YTlPgdcLqnJEr6WWP9k5heUU1Tv5bfpq+H09D03mLkYcK6kvxPzxH9q+y+ZNhtKj+eDCM7tSwRBNyYCoCXuQZUheGDs1mIM1mfI3QdcJOnrROCsdx9wY6bdJ4n9xUWU3V909Z6uTFNqj3FlnqCtwIKk7Yi+2lcBxxGjaP7LdtbcWkmvBo4GFk+nHgB2zvlwkXQ3sYnpt9Eo0QPUicpsv/+beVUQI5XDL0KMgPo3ZcWbriScqCtSFcSKwEm218m0+1xCGf4625elPvzX2z4+d81doVDzXYcQ02vUfGfafnmm3ettr5V6o9e0/VQjkDRZ1zwX122t2ippaQZU7K8qWSZZmi57jOfi2ofZ3i3j8a8gPqe2BO4p8W+Q9GYiuLEacB4xNWAn263HpUm6wfare1+3ki6z/ZrRHlsZG5I+QgTq/kUE80v1Avf7/7fzBRE7U7FPAZ5lbd+Za6sy/akZ48q0QNJBtj89wrnt29i1faKkGwiHQsC7XUC9NfVcrZGiuSrR02Z7hVwbo9jvaszKfJKWHJIxnlfvTYsT/eYreEDs7XmFbBedQ91g+15JpxIiQAD3MzCnNAtJCwAfJ7KNABcD37P970zTj9l+vEmYS3oaZcp8H5C0KDE67kRJ9wHZyviJrtY8Gq0yeqka4a30CBdKWscthQu7puMe49HIFT+7D7iX0GYo0sdt+7z02dcENvYoENh4VKGO/BtJnyBKzCdt3/kUZy/gZaWDUbY3Lmmvx+5xXTiwkt5BVKA9HVhB0isJRfhJK7RYmVhqxrgyLeiX1VCBeY6S9ic2uVfafni0vx+D3QWJ6P7yDC5zat1jLGlV279WjBKag7bZaHU841PSDsA+wE+T/W2AL9s+YcQHTkMkHU4Se7P9UoWS73m224q9NXbnI6odLqD8HOrZJb62V0x9hEfYzi1LRtIPiLLsJiizPTGf/EOZdr9GVGnsAOwG7ALcbvtzmXafQfS0NWr2iwMnOqkRZ9ruZM1zcd1WGeOuXstdIulk4v0xrv2IGc/xx4lM8TLE/fMntm8vtKYLhr6H+50bo821iZ77JYhs5uLA12xfnbXYyhxIOgfYwnbRvl1JixNB1iZYeQnhaGYFk3odWNvFHNgU3HkDcPF4VtpUpi7zalamMk1IG4NdgBdLuqXnV88Erihwid8RPYKHpjLXy4i5taeP+KjROR14kBBDKiVmtSfhoHyDPrNUiQ+HNuyRvm824l+1xPbxkq4n1ifiw7zI5m4KUlTsrSGV9H7C9smU77falVTim671G5VTH17b9ho9xxemMuVcPgN8EJgJfBQ4G/hBrlHHyKrnEs/H34nS3FIK652seS5o2wPayWu5Y6ZaP+JywCdtzyhlUNJCRDvH0imY0fz/L0aIyrXG9nXpGvMBu9ueNcpDKu3ZB7hS0jWU7dk9GriVCGBDBCuPAbbItLsfcd+8GMD2DEklquCesP3gEDmNmhGsDEt1jCtTnR8BvySULj/Tc35WAZEJbB8NHJ02u9sAnyKcz1zRlBfafmvu+nqx3QjbvI0IFmxEfABcRozUaWv3z+n773PXOMI1bgfmVWe4l67E3gDOV8w9/QmDs2G575MuS3yflLSi7d8m2y+mwIgQ208B3we+n0r3X+gC5VOSPkSowV5IOBSHSdo/3Uey6GLN6bW2u+3/HuHP2uopdPla7oSuyjnnglbBB9ufkbSRpJ1sH5Oe40Vt352xlo8CnySc4Bt61vYQ8J0Mu0hai3CinpmOHyS0NbLmklf68j3iPjSTsu+7FW1v2XP8xaR/kEtXDuytkt4HzJ+qmXYnJl9UKn2ppdSVKY2kxWw/pGEUmXM3/amUczXgL4SDeTlwo+2svkFJRwKH2Z6ZY2cY2ycTm5gT06ltgSVsbzP8o0a01/V85EpCHYm9Jdv9NsslxFg6K/GV9EZiI30X8XpbjkwBoGT3YuCdRHB4BvBX4BLbe2bavRPYoMkSS3oW0YaxSo7dZOtiulnzxbZfn7u+Pnab1/KrgWMp+Fruiq7KOefiuh+wfWyLx+0LrEXMl3+JpOcT45tye5aRtLvtQ4ecW9AZc+xTVdeuti9LxxsB381tx6nMiaQrbW8w+l+O2e5VwF4emKixIXCw7fVHfuSodo8iWn0+Q7SZ7Q4sYPtjmXYXIUTk3kx8hpwLHGD70Ry7lelLdYwrUxpJZ9neTP0VmUts+k8jIue3E700l9q+K8dmsns7sBJwN1Hm1DiZ2RsESTcPKT/te6406hHQqrRH0qoMiL1d4AJib12iCPF/iMEbjx+UyMAm+wsCqyTbv87ZmPfYvMkxTulDwIts71tIk+ACYFPbj6fjpwNnu4xKcFdr/jLR6zm0kiB3/ErvaxngwinwWu6kH1HSmcwZXHwQuJ4Qk2u1SU+ZujWJYG2z3uzXRLLTT7ejtUJ5evwVQ532fucq+aT39e+BMyk4Az4Fi44j7hkiWkY+YDurxaVrB1YhdOpavl8ZjVpKXZnS2N4sfe9Ekdn25gCSXgq8hZjhN7/tF2aa3jR7ccNzk6T1GkETSetSpt96NC4gMp2VDGz/Gvh1abtp47EnUSb6kVRWtortszJszgfcYnt1osy3CJLeYPtCSUP71laUhO2fZV7iaZKeR7RHlBSv+iNwjaTTCUfoXcC1kvYEsP3NDNtdrbnJKvUK/+VoEvSyCNCUUy9cwF7XdFXOeRchkHVSOn4PUYX0EuJ902pqAvC4bUtqytWfkbvQ1Db0AmBhSWsyuMd4kUzz10r6HvE8mHgeLlYSjCwRjKnM5n3p+z4957JnwKd+9maiBrYfyrHXY/cR4r5WVExQIfh2NLV8vzKXVMe4Mm1QzHJcnsEqz1kbaEmbAa8hFBiXJHp2Lsuxmdb1+1RGtnJvb1jmWhvV6AWAHST9IR0vx/j077YV6amMD8cQPYONI3QP0T/a2jF2iHrdLGlZ238osMaG1xHvtXf0uyyQ6xjvT2QkLrd9Xepd/k2mTYDfpq+GRqQvV5MAOlqzOxq/IukLwNbAqcS94RhJp9j+UhfXK0RX/Yhr2n5tz/GZki61/VpJt7UxmCo1zkqO5hIKdfidyQ9QvYUY4/ZCoDeQMwv4bKbtV6bv+w45vwHlgjEVyicLJL3f9g+bIF/P+eZ6rYJ+ks4Y6fcF2hiOAnYZUr5/DFDL9yt9qaXUlWmBpKOJG91tDAhN2PbOmXa/A1wKXGb7T3mrHGS3eG+YpOVG+r07FM9K188qs6t0i6Trba/VlOSmc9kl9pIuBNYGrmVwKW52X6akFYYKCfU7VxpJ+9g+sAO7h9nerbTdZLvVmiU9B/gK8Hzbm0paDVjf9lGZ67mDcAgfTccLEyW/L82x2yVDyjkhAhFfyi3nTM/FW5rgkWI++Tm2V+t9P7aweyPwaXrKT22fn7PWHttb2j61hK0xXHNH28eN/peV4ZC0t+2vpZ+37u3pl/QV262CG5I+avt7ae8yFLvlqElJfwX+j6giuIYhAXbbl7Sx22O/lu9XxkR1jCvTAkm3216tI9vPITb+ANfavq+Azc56wyaK6hhPbiRdSfR7XuEYo7MicJLtdTLtvq7f+dwNTbLdr8/xBtuvzrU91utOZrs5tiX9ksigfM72GgpV8ZsK9NX+EtjW9gPpeAngh037y2RC0gm2t5e0h+1DOrD/NuAIoppAwAqESN3FwIdtf6ul3e8AxzqNQSpBT2bwP+k/tz6nHWC0a9fPkEx6n8Ohz2eJ51fShravGO3cGOzND2xCiIS+ghiXdpLtVpUUPXabf+f2RAtAb/n+P9zx/PfK1KWWUlemC1dJWs2F599K2ppQKb0YZo9f2cv2TzNNF+8NmwTUUurJzX7AOcCLJJ0IbAjslGt0NAdY0lUeo2KpQrTpZcDiQ/qMFwMWGvsqx8xUfC23XfPStk+WtA+A7SckZY/EIgR/bpN0PrEh3QS4XNKh6Tq581RL8upUcbOzpOOZM2uVJVhk++xUmr0qAyJyTRa6lVOc2Bj4qKTfM7haIyfA2nwWZbX2tGQqvu8mGxrm537HbTiMObVE+p2bK2w/SXwunaMQWtyW6Dvf3/ZhGev8xpDj3kx3zQhWhqU6xpXpwnGEc3wvZVWe/wtYu8kSp17gXwG5jvHJfXrDfpBps3MkLQm8iMF93I1gyhv7PqgyKbB9nkJ1dz3i/bGH7fvH4dJtHNlVgM2AJRjcZzwL+HCJRY3CVNw4tV3zw4qxUk2Qbj1CMTmX09JXw8UFbHbFEcTm/MXAUAGobMGixKsZ0MB4hUJE7vhMm8VFHG1/L33/Ymnbc3P5CbjmdMPD/NzveK6RtD7RC77MkD7jxQiBvdYkh/jthFO8PHAomToSXWknVKY/1TGuTBeOJkpmSg+zn29I6fTfgPlyjdo+WNImxLzhVYAvlOoN6wpJBxCiLL9l4AN2tmBKblal0i2SLrD9RqJUbei5LhnzZsz26cDpkta3fVUHaxqNrjJXXWbE2treEziDUPy+glBP3ip3Mb29ok1AzfYtuXa7wDGv91BJh9v+eGn7kk4AViTmTzfZeANZjnGXuhGSViDmki/P4EBolzOda8Y4nzUkPUQ8lwunn0nHOdU2TyeqCJ7GYDHBh8i4X0g6Dlgd+CXwRdu3Zqyxn/0lgB2Y83U8mSpWKpOI6hhXpgt/sD2iumFLzpF0LoPHbJyda1TSQbY/DZzf59xkZRtgRacZrZWpgaSFiB6rpZOD0jt+5fkTtrC54yZJuxJl1bM3dW1F9Zr32FBRmj6M9Lscxty/2vWabd+Y+sSbWdF32v53G1u9SLoYeCexz5gB/FXSJbb3HPGBE4jtj2vwtIClgWcWEHtbC1jNU0vU5eeEou+ZlA02j8R4jBWc1tjOyt6OYPcS4BJJxxYOyGxPtAG8BNhdA6PSmqq/xTLtnw1cTfmkSWWaUsW3KtMCSd8lyi6HDrPPHeuCpC2JfkwBl9o+bZSHzI3NfqJCk1p8S9KpwMdLiI9Vxg9JewCfJJzgPzLgGD8EfN/2tzu+fo7q7inETOf3EeOKtgPusL1HS3sziV64azoS13oJsBcxIq03O9F6DE1Xa9acM6IHkXvvbP7fJX2IyBbvOwXuccWnBSS7pwC72/5ziXWOB5Kusb1uYZsLAlsyZ/aulaJxZfxJ7WR7M2ewclKO2qqCbpWxUjPGlenCwoRD/OaecyXmneIYWVFkbIWkjxNqpCtK6i0rfCZl5mV2yYFEBu9WBgcfuiytq2SSVHYPkbRbppjJHCRF0XNtv2mEP9s+4xIr2d5a0rtsHyfpR8QInbacA9wPPKOn3NCUy06cQvSrfp+Bktlculpz07v9bKJ38MJ0vDHRD5x773yapOcRlSZTRQF2c9K0AADbf5JUYgb10sDtkq5l6tw7D0mBgvMYvOahPdhj4XSif/2GXpuVKcWJwE8IDYiPATsCf53QFY3MCUnH5SwGv45r61elL9UxrkwLbGer6/YiaRb9eyNzN6M/InppDgQ+03N+1hS4UR8HHEQtSZqS2D5M0gbMma1p3edo+0lJj0ha3HZfwabMnrGmpPcBSasD9xLrb4XtvYC9JJ1u+10Z6xqOJ2wfXtJgV2tu7pmSziLKfP+cjp8HfKfAJfYnghiX275O0ouB3xSw2yVdTQvYr5Cd8eTlRFDrDQzc72drSrTkhbbfmruwyoTyLNtHpdFmTXl19mi+Dnkc+DoRnOvVRikhqFeZhlTHuDKlkXQYI4j7tBVYsF0iS9DP7oPAg5KeGNqnozRLs4vrFuL+JFJTmYJ0JQAEPArMTGN5ekfGlBA3OTL1RX+eEIhaFPhCrlHb79Lg+eTX2C6R9ThT0i6EGnPR7ESHa15+SInvX4h+vyxSP/QpPcd3EWW0AEjax/aBudcphaK58aw+0wK+n2vbBWZ6TwCbAy8urClxpaSX255Z0GZlfGmClX+W9HbgT8ALJ3A9o7EnUXk0HhMYKtOA2mNcmdJI2jH9uCGwGlHiA7A1cIPt/2hpd6mRfp+70R3a9yLpacAttlfLsdslkr5JbPbPoFxpXWWckHQHHQgA9bwHB9GrSjzZ0JzzyV8DZM8nl9RPpMm2s7MTHa7528DKhMCggfcC/2t7t6wFj37dSdf7J+lG4NNES46INoHW0wIkXW57oz4VSKVK9ztD0k+A3UpqSki6HVgJuJuyYxUr44SkzYDLiLGNhxEijl/sSPw0G0lnAO+1/chEr6UyNaiOcWVaIOki4M2NmqqkBYDz3HKWXdrgNn18Db19fa02upL2AT5L9ET33qj/DRxpe582dseD9BwPxZNVdKMymC4FgCQtDCxr+85C9kZULrb9zUz7NwObeMh8cttr5Njtki7XnIS4XpMOiwgMzsU1W4uydYWk7wDH2r5uotcy0SRV8VcA11GoL1rScv3OF1Y5rlRmI+k0QijsIga/juu4pkpfail1ZbrwfELAqsnkLkrGKBrbKzQ/p+zxyuTNAGzsHggcKOlA4GtEyWJjd1JHqdoGGSqThk4EgCS9g8hkPh1YQdIrgf0z7XbSytBDJ/PJAVIv9GoMVmzNLVeHDtecFKizhQrHetlxvt7csDHwUUm/Z3BbQOuMpqT5iGqg1QusbzzZt7TBxgGW9GwKfJ5Wxo+u2tbGgZ+nr0plrqiOcWW68FVCMbnJar6OAoInadTIHkQPzQxgPUI9+o2Zpu8CLh1i9yryhE06QdL7bf9wuCxebvauMm7s16HddYgSX2zPkLTCSA8YDdtfzF/WiHQ1n3xf4PWEY3w2sClwOfl93FB4zZOgzFej/8m4s2lpg7afknSzpGVt/6G0/a6wfYmk5xLvbQPX2b43x6akdwLfIILW9xFjze4gMnqVyc31E72ANqRpBkUrmirTm+oYV6YFto9Jm8btiQ/acwhRiFz2IMRurra9saRVgRKb9t07stsFjTJr11m8Sod0KAD0hO0HQ7to4HIlDCvmAh8OPMf26pJeAbzT9pdy7NreK5UPb0Q4aEcWKh/eClgDuMn2Tkks6wcF7BZfs+2N0vfi7+s0xmt32/89wp+dMsLvJoQOS3qfB9yWqjV6M9GTdlxTCgp/gRjjJeAwSfvbPjrD7AFEEPhXjhnXGwPb5q+20jVDNSMkPcP2w8P9/WSho4qmyjSm9hhXpgXDZHavyu1/lXSd7bUlzQDWtf2YpBm2XzkZ7VYqQ+k6MyjpKOACYvzYlkTQZwHbH8uxm2xfAuwFfK/pR5V0a9dlqZKusr1+i8dda3sdSTcQZbmzgFttd54Ry1jzIcCPbV9VeD0X2359SZtTFUmv63d+MqtVS7oT2MD239Lxs4Arba+SYfN622ulfvk1Uzb9WtvrFFp2pWMkrQ8cBSxqe1lJawAftb3LBC+tL+le/Abg4p7PkJm2Xz6xK6tMVmrGuDJd6Cqze4+kJYgelfMl/YMymeiu7HaGpIWADxJlb739kztP2KIqo9JlZjCxGzEj8jGizPdcIjNUgkVsXzskG/1EIdsj0bb/8fr0vv4+cAPwT+DaYqsambZrvhH4fMrOnwb8xHaJsskrkuL1TxicJZ3nVOxTWfJywMq2fyVpEWD+iV7XKNxDBHYaZgH/l2nzAUmLEm1EJ0q6j/F5P1fK8S3gLcR0CmzfLOm1E7ukEemsoqkyPamOcWW68KjtRyUhaUHbv5bUOrLdYHvz9ON+qX95caJMe1La7ZgTgF8TH4r7A9sRZeuVeZg0BuNzkg6KQ88a7TFj4H5JK5I2MpK2Aoqraveh1capJ2tyhKRzgMVs31JuWSNfvtWDokTyuCQyuCVwUOqHXTlzPRuk7/sPWeOk01HoGsVM5I8ASxGzxF8AHEG+VkVxerQk/ghcI+l04v/tXeQHed5FzD3/D+LzY3EGvz4qUwDb/zfE0XxyotYyF9wq6X3A/JJWJpADucMAABVuSURBVCqarpzgNVUmMdUxrkwXOs/AdlX2NpnL6Yawku2tJb0rCVr8iMgOVuZhJK0NHE3qQZf0ILCz7RsKmN8VOBJYVdIfifmn2xWwWxRJw87jlfSqKZIlXQlYFVgeuD3XWFWxH8SuhIjVNQC2f5OUmScjTWXJb9NXw+m5hof0pE7aOeeVEfk/SRsAlvR0wtGczAHyLiuaKtOQ6hhXpgVTNAM71fh3+v5AGklzL7GJrszbHAXsYvsyAEkbAccQM1BbkwScPm77TZKeQYwrKpmNHvHyY/z7b/T8PEcfN+OTJW2l8pwy/VsQTtDJwAG2H8heTAiPfQV4vu1NJa0GrG/7qFzbU5DHbD/eZNkkPY1JWs7ZhSL8cPoGzfdxUECvlONjwCFE1cM9wHnApOwvhoGKpvRVqYxKdYwr044plIGdahwpaUng80R/0aKEamll3mZW4xQD2L48bYSzsP2kpFenn4urnw7p+VwYeFqP4739WGw12dFkZxdCOdrAZYSq9qRbcw93Ew7r/UUWOcCxRICk2ZD+D9FvPC86xpdI+iywsKRNiNfImRO8phFJAeY5nPc2gpYd6htUxpl0n5hdtZP2BLsAX56wRfVB0hkj/b6qUleGo6pSVyqVSmXM9JQPbw8sQpSpmZiv+w/b2RF6Sd8AViZG+/QKOP0s0+7snk/bK6besyNsZ/V8SjoZeAg4MZ3aFljC9jY5dpPtTtacbL8TaAR0LrGd7bT1KO/f1KMGO08q70uajxAufDORJT0X+IEn8QasCUolFiL6z5+wvXem3VcxEDi63PZNOfYq44OkFxFB8ecTIn0nEf3hOwAn2d5jApc3B5L+SojFnUS0MAxW36oJlMow1IxxpVIZkR4xlr7Y/uZ4raUyqfjGkON9e34uteFfCvgbg0uRDWQ5xnTX87mK7TV6ji9Ko2lK0MmaJR2Y7DbO/O6SNrC9T6bph9OIn0Y4bT3gwUybUxLbTxFK5d+f6LXMLX00Aq5I49NaI+kLwNYMvH+PlXSKM+eSV8aF44FLgFOBtwJXA7cBr7B970QubBieC2xCBCffB/yCcOBvm9BVVSY91TGuVCqj0ZTBNT1hvUzajEelW8ZDXMn2TiP9XtI+tg9sYbqrns+bJK1n++pkd13gigJ2obs1vx14ZXLekHQccBOQ6xjvSbRcrCjpCmAZYKtMm1MKSTMZ4f/IdlYffpcklfKG+YC1CGcjh22J+cWPpmt8lRgXVh3jyc9StvdLP58r6S/A2rYfm8A1DYvtJwmdmXMkLUi89i6WtL/twyZ2dZXJTHWMK5XKiDRiLGnDvEcjzJN6i4ZmDSvzGEkNfgdCiG32Z4rt3cfh8lsDbRzjrno+1wV2kPSHdLwscEfjIGU6Ql32qS4B/D39vHgJg7ZvlPQ6YBUioHan7X+P8rDpxmbp+67p+wnp+3bAI+O/nDFxAwPB0H8DvyPKwXP4HVGW/Wg6XpDByteVSUz6zG+C4/cCiyRhRGz/fdgHThDJIX474RQvDxxKfrVRZZpTe4wrlcpc0dsrONK5yryFpCuJsrqZwFPN+TQft+trt3r9ddXzmcSxhsX27zNsd7Xm9wIHARclu68F9rH945b2thjp97n94VMRSVfY3nC0c5MJSdsA59h+SNLngVcRiuWtR49J+jmwNnA+4XRvAlwO3AfjFkyrtEDS74j7ez/1e9t+8fiuaGRSIH914JfAj23fOsFLqkwRqmNcqVTmitQr+Xrb/0jHSxFCPS+f2JVVJhJJN9oedo7vZLx2ynI8msrtmtFQC6bRHpOSLtacnO2tCPXstYlN7zU5PYOSjkk/PhvYALgwHW8MXGx7RMd5OiJpBvAJ25en4w2A705mITJJt9h+RRq/9hWiOuizttfNsLnjSL8fj2BapVskvWwy9PFKeooBwcY5RoXVEWGV4ail1JVKZW75BnClpJ8SHzTbMMlGNFQmhBOSYvJZwOx+s3EqrWs1uxe4AHgT8M90vDAxj3ODEovqiOJrtv2UpE/YPpnoB86m6QuXdBawmu0/p+PnAd8pcY0pyAeBoyU1ZeoPADtP4HrmhifT97cT6uenS9ovx+Bojq+kU21vmXONyoRzAlFdMKHYnm+i11CZmlTHuFKpzBW2j5d0PaEQLGAL27dP8LIqE8/jwNeJebVNZN5AdmmdpA1tXzHCuVNaml7IduNgYvufkhZpu85xoqs1ny/pU8SM4d6RWLmBjeUbpzjxF+AlmTanJEnheQ1JixGVelNBnfuPkr5HBGMOSv2aXTsbk6oct9KKtsHKSmVSUB3jSqUy1yRHuDrDlV72BFayfX8Htg9jzuzD7HO2v9LS7sOSXtX0S6aZrf9qvcrxoas170wEMnYZcj7XSblY0rkMzLd+L9HHPM+RnMotSQJ1jbK47f0ncFmjsQ0xludg2w+kjP9eHV+z9vZNfer/YWVKUx3jSqVSqeRwG4UVdiWtT5QILzNkjvZiwPwFLvFJ4BRJf0rHzwPeU8Bul3S15tUIp3gjYlN7GXBErlHbn0hCXK9Jp460fVqu3SnK6cQM5xvoaTeYzKTe9Z/1HP8Z+PPwj6hUKpWpT3WMK5VKpZLDk8AMSRcxuMc4R2H26cCixGfUM3vOP0SBWbi2r5O0KgOjhH492UcJdbjm44jn9dB0vG06t02u4aRAPc+pUPfhhbbfOtGLmALUMtypz+MTvYBKJYeqSl2pVCqV1gynNFtCYVbScjkjjkaxvTqRLV2oOWf7+C6uVYou1izpZttrjHZuDPYut72RpFlUNVgAJB0JHGZ75kSvZTIj6c22z5vodVSGR9KGwAzbD0t6P9HWckhX9+lKZbypjnGlUqlUspC0MLCs7TsL230J8ClSb2Zz3vYbMu3uC7yecDLPBjYFLrednY3uiq7WLOlYQnX46nS8LrCj7aE9x5WWSLodWAm4m6iqaIIEr5jQhY0TkmbSv/d0nnoepgOSbgHWAF5BKFAfRQhxvm5CF1apFKI6xpVKpVJpjaR3AAfD/7d3/7F21/Udx5+vdjpgWuoy5+K2YnGsDJzAJlAyZHEoczHg4hRWspGJ25xsw0CyqGNMAlGDGyZqDKiwjkRWYRMXYSphUic/h0ApBTq3EQPLoiOgQIXCVvveH9/vTW/LLZSec/r59pznI7m5/X5O+72v3jbteX8/P968uKqWJzkcOL+qThrDvdfT7Xe9k23tY+ZO+R3lvhvo3tytq6rDkrwCuLSqThzlvpM0qcxJNtItz36oH1oGbAS2MkLRkuTjwOer6tZR8k2DJAcsND4rs2w7+/3PmZXvwzSY6x2f5C+B/66qy1r2spfGzT3GkqRRnAccBXwdoKruTrJ8TPfeUlUXj+le823ue/hu6VvoPMzwW8VMKvOk9r7eBZzbz/p/Ebiyqu6Y0NcatKp6MMmxwEFVtTrJy+n20M8EC9+psinJB4DfAY5Lshh4UeNM0thYGEuSRrGlqh6fa0HTG9dSpGuSnEFXWM0/2GvUHrt3JFkKfJZuNvoHwO0j3nPSJpJ5UkVLv8f88iQ/Tteq6MIky6rqoEl8vSHrl8G/jm5mfjVdIfE54Fda5trTkqyka7f2C3QH7C0GnpzFfed7sVOAU4F3VdV3kyyj62MvTQWXUkuSdluSy4CvAe+nK4DOBF5UVX80hnt/e4Hhqqqxze4meRWwpKruGdc9J21vypzkKLo3078J3D/k5eqTkuRu4Ajgrqo6oh+7Z9b21ia5g66f9d/TPSg4ja4H+jlNg2mX9LPD11XVG1tnkSbFGWNJ0ij+FDiHbkb374DrgAvGceOqGteSbACS7HQfXJJfqqq7xvn1xmFvzAyQ5ELgbcADwFXABVX1WNtUzfxvVVWSAkjyY60DtVJV/5lkcVX9EFid5JbWmbRrquqHSZ5Ksn9VPd46jzQJFsaSpFEc0n/8SP/xVuAkulNLR5JkP+BsuhOv/zDJQcCKqrp2N2950bwfP6uVEDDSadcTctFzvDbUzNCdwHxMVT3SOkhL6fYYXJvk08DSJH8AnE63JH7WPJXkxXR9zz8KfAeY2YcEe6mngQ1JrgeenBscsW+9NBgupZYk7bYk36JrqXQv3UnGwHj2ria5km4/7WlV9Zq+LdStVXX4iPfdFzgDOJauuLwRuLiqnh41s7ZJchJwXH/5L1V1Tcs8rSS5C3gfcALdQ5jrqur6tqn2vP506v+h2198FrA/8KmqeqBpMO2ySfatl4bAwliStNuS3FRVx07o3ndU1euSrJu3N3N9VR024n2vAp4AruiHVgFLq+rk0RJPTpJ9eHYxf8lQi/kkH6E7rXz+9/iOqvpAu1RtJPkU8LdV9c3WWVpK8t6q+vjzjWnYJtW3XhoCC2NJ0m5Lcjxd0fM1tj85+uox3PsW4Hjg5r535quBNVV11Ij3fVZxPY6Ce5L6Yn4T3WnG0H3PX1ZV72iXaueS3AMcXlVb++vFdD2YZ+rAKYAk9wM/DzzI9stPZ+p7sVC/2/kPvTR8k+xbLw2Be4wlSaN4J3AwXQuauaXUBYxcGAMfBL4K/GySK+ja2/zeGO67LsnKqroNIMnRwM1juO8krdihcF+bZH2zNLtmKTDXWmv/lkEa+43WAVpKsoquxc/yJF+a99IS4NE2qbSbzmNyfeul5iyMJUmjOKyqfnESN66q6/v9mSvp9ma+d0yHOR0NnJbkof56GbAxyYbuyw5yJm9vK+Y/TJd5Ld2f3XHAzC2jhsn1it6L3EJ30NZPsP1hcpuAwbcc03Ym2bdeas7CWJI0ituSHFJV94/rhkkOrqp/m9eq6Dv952VJlo2hRdGbR/z1Lew1xXySRXSrB1YCR9IVxu+rqu82DaYm+gcDDwLHJHkF3d8JgI1VtaVdMu2Ge5OcCizuuwScSffgQ5oK7jGWJO22JBuBV9O153mGvvXRKIVaks/07ZnWLvByVdVQWxRNTH+i73N5oqq+v0fC7IIk36iq457/Z2pWJHkH3f7Ur9P9O/F64M+q6h9a5tKu61voncO8E9bpepQP8hBA6YWyMJYk7badFWxjate0z45vuBYa08IHG7WU5FxgM3Al2x849b2d/iJNtX5P/Juq6uH++uXAPw/50DstLMkSuoeUm1pnkcbJpdSSpN024f2TtwA7FnsLjambvRmS0+n2Hp6xw/iBDbJoGBbNFcW9R4FFrcLohUtyJPA3wEv768eB06vqzqbBpDGxMJYkDUqSnwJ+Gtg3yRFsK/qWAPs1CzZsQ1v+dQgL9F1umkitfSXJdcCa/voU4MsN8+iFuww4o6puBEhyLLAaGMwZB9IoLIwlSUPz63RtmX4G+Ni88U3An7cIpBfscuAJ4BP99ap+7ORmidRaAZ+me1gS4DN0B7Rp77FprigGqKqbkricWlPDPcaSpEFK8ltV9YXWOfYGSdZV1RGtc8xJsn7HvaMLjWl2LLQPPsk9QzpRXQub1yHgd+lW7ayhe9BxCvD9qjqnVTZpnJwxliQNUlV9IclbgEOBfeaNn98uVRtJ/hpYXVX37eSnHL8n8+yCva3vsiYkyXvoltUfmGR+3+KX4t+JvcVFO1x/cN6PnWHT1HDGWJI0SEkuoZudeANwKfB24PaqelfTYA0k+X3gnXQPtFcDa6rq8bapdq5v47UC2K7vMl1/40H1XdZkJdkfeBnwEeD9817a5CnlkobEwliSNEhzyyznfX4JcHVVndA6WytJVtAVyKvoZts+W1UL9Xtu6vn6Lk/4NHNJE5BkKXAa8CrmrTqtqjNbZZLGyaXUkqSh2tx/firJK+nauyxvmKepJIuBg/uPR4D1wNlJ3l1Vv9003A4sfKWp9GXgNmAD3eoPaapYGEuShurafobio8Bcn8xLG+ZpJsnHgBOBG4APV9Xt/UsXJvlWu2SSZsg+VXV26xDSpLiUWpI0SEn2Bd4DvJ5tvXAvrqqnmwbbw5IE+Avgoqp6aoHX9x/yfmNJ0yHJWcAPgGuBZ+bG3SuuaWFhLEkapCRX0fUu/lw/tApYWlUz1ws3yZ1V9cutc0iaXUn+GPgQ8BjbTqOuqjqwXSppfFxKLUkaqhU79L1dm2R9szRt3ZbkyKr6ZusgkmbW2cDPVdUjrYNIk7CodQBJknZiXZKVcxcz3gv3DcCtSR5Ick+SDTv0hJWkSbsPeNZ2DmlauJRakjRI9sLdZmftjzz9WdKekuSLwKHAWrbfY2y7Jk0Fl1JLkobqza0DDMVcAZzkJ4F9GseRNJv+sf+QppIzxpIkDVySk4CLgFcCDwMHABur6tCmwSTNlL5bwLKqsk2cpo57jCVJGr4LgJXAv1fVcuB4Zne/taQGkpwI3A18tb8+PMmX2qaSxsfCWJKk4fu/qnoUWJRkUVWtBQ5vHUrSTDkPOIquXRNVdTewvGUgaZzcYyxJ0vA9luQlwDeAK5I8DGxpnEnSbNlSVY8nmT/mnkxNDWeMJUkavrcCm4Gz6JYxPgCc2DSRpFlzb5JTgcVJDkrySeCW1qGkcfHwLUmS9hJJljBvtVdVfa9hHEkzJMl+wDnACUCA64ALqurppsGkMbEwliRp4JK8GzifbtZ4K92b0qqqA5sGkyRpSlgYS5I0cEn+Azimqh5pnUXSbHm+k6er6qQ9lUWaJA/fkiRp+B4AnmodQtJMOgb4L2AN8K90K1akqeOMsSRJA5fkCGA13ZvSZ+bGq+rMZqEkzYQki4E3AauA1wL/BKypqvuaBpPGzMJYkqSBS3I7cBOwgW6PMQBVdXmzUJJmTpIfpSuQ/wo4v6o+2TiSNDYupZYkafi2VNXZrUNImk19QfwWuqL4VcAngKtbZpLGzRljSZIGLsmHgAeBa9h+KbXtmiRNVJLLgdcAXwE+X1X3No4kTYSFsSRJA5fk2wsM265J0sQl2Qo82V/OLxzm2sYt2fOppPGzMJYkSZIkzTT3GEuSNFBJfq2qbkjytoVeryr3+EmSNAYWxpIkDdevAjcAJy7wWuHhN5IkjYVLqSVJGrAki4C3V9VVrbNIkjStFrUOIEmSdq6qtgJ/0jqHJEnTzBljSZIGLsm5wGbgSradDmu7JkmSxsTCWJKkgevbNT3rP2zbNUmSNB4WxpIkDVySfYEzgGPpCuQbgUuqanPTYJIkTQkLY0mSBi7JVcATwBX90CpgaVWd3C6VJEnTw8JYkqSBS7K+qg57vjFJkrR7PJVakqThW5dk5dxFkqOBmxvmkSRpqjhjLEnSwCXZCKwAHuqHlgEbga1AVdVrW2WTJGkaWBhLkjRwSQ54rter6sE9lUWSpGlkYSxJkiRJmmnuMZYkSZIkzTQLY0mSJEnSTLMwliRJkiTNNAtjSZIkSdJMszCWJEmSJM20/wfFB1eYl4qUJgAAAABJRU5ErkJggg=="/>
          <p:cNvSpPr>
            <a:spLocks noGrp="1" noChangeAspect="1" noChangeArrowheads="1"/>
          </p:cNvSpPr>
          <p:nvPr>
            <p:ph idx="1"/>
          </p:nvPr>
        </p:nvSpPr>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457200" lvl="1" indent="0">
              <a:buNone/>
            </a:pPr>
            <a:endParaRPr lang="en-US" sz="1400" b="1">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Dummy Variable :</a:t>
            </a:r>
          </a:p>
          <a:p>
            <a:pPr marL="457200" lvl="1" indent="0">
              <a:buNone/>
            </a:pPr>
            <a:endParaRPr lang="en-US" sz="1400" b="1">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	Dummy variables mostly used when we have to convert the categorical variable into numerical variables.  Dummy variables are also called Indicator Variables. It is useful to take the categorical variable as a predictor in statistical models.</a:t>
            </a:r>
          </a:p>
          <a:p>
            <a:pPr marL="457200" lvl="1" indent="0">
              <a:buNone/>
            </a:pPr>
            <a:endParaRPr lang="en-US" sz="1400">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You will see in a variable gender there are only two types of values “male” and “female”, here will create two new variables “ </a:t>
            </a:r>
            <a:r>
              <a:rPr lang="en-US" sz="1400" err="1">
                <a:solidFill>
                  <a:srgbClr val="0070C0"/>
                </a:solidFill>
                <a:latin typeface="Arial"/>
                <a:ea typeface="Arial"/>
                <a:cs typeface="Arial"/>
              </a:rPr>
              <a:t>Var_Male</a:t>
            </a:r>
            <a:r>
              <a:rPr lang="en-US" sz="1400">
                <a:solidFill>
                  <a:srgbClr val="0070C0"/>
                </a:solidFill>
                <a:latin typeface="Arial"/>
                <a:ea typeface="Arial"/>
                <a:cs typeface="Arial"/>
              </a:rPr>
              <a:t> ”and “</a:t>
            </a:r>
            <a:r>
              <a:rPr lang="en-US" sz="1400" err="1">
                <a:solidFill>
                  <a:srgbClr val="0070C0"/>
                </a:solidFill>
                <a:latin typeface="Arial"/>
                <a:ea typeface="Arial"/>
                <a:cs typeface="Arial"/>
              </a:rPr>
              <a:t>Var_Female</a:t>
            </a:r>
            <a:r>
              <a:rPr lang="en-US" sz="1400">
                <a:solidFill>
                  <a:srgbClr val="0070C0"/>
                </a:solidFill>
                <a:latin typeface="Arial"/>
                <a:ea typeface="Arial"/>
                <a:cs typeface="Arial"/>
              </a:rPr>
              <a:t>” see in the table below.</a:t>
            </a: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p:txBody>
      </p:sp>
      <p:pic>
        <p:nvPicPr>
          <p:cNvPr id="2050" name="Picture 2" descr="http://stepupanalytics.com/wp-content/uploads/2018/08/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709" y="2325107"/>
            <a:ext cx="6802582" cy="3951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879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descr="data:image/png;base64,iVBORw0KGgoAAAANSUhEUgAAA8YAAAPkCAYAAABr9Sf8AAAABHNCSVQICAgIfAhkiAAAAAlwSFlzAAALEgAACxIB0t1+/AAAADh0RVh0U29mdHdhcmUAbWF0cGxvdGxpYiB2ZXJzaW9uMy4yLjEsIGh0dHA6Ly9tYXRwbG90bGliLm9yZy+j8jraAAAgAElEQVR4nOydd5RUNRfAf5myvffCLixL770IIiBNkCY2LFhQil3Agl1REcWCiCAoCnZFKRZUQBBBEKT33tney+zslHx/vNmZnZ0FgR38LPmdM+e8SW5u7stLbl5e8vKElBKFQqFQKBQKhUKhUCj+q+j+3wYoFAqFQqFQKBQKhULx/0QNjBUKhUKhUCgUCoVC8Z9GDYwVCoVCoVAoFAqFQvGfRg2MFQqFQqFQKBQKhULxn0YNjBUKhUKhUCgUCoVC8Z9GDYwVCoVCoVAoFAqFQvGfRg2MFQqFQqFQKBQKhULxlyKEmCuEyBRC7DxDvBBCvCmEOCiE2C6EaFMprp8QYp8j7lFv2KMGxgqFQqFQKBQKhUKh+Kv5AOh3lvgrgPqO3yhgJoAQQg/McMQ3AYYLIZrU1Bg1MFYoFAqFQqFQKBQKxV+KlHI1kHsWkcHAfKmxHggTQsQDHYCDUsrDUspy4DOHbI1QA2OFQqFQKBQKhUKhUPzdSAROVPp/0hF2pvAaYaipAoXiL0L+vw1QKBQKhUKhUPzrEf9vA84FS/bhv/29sU906mi0JdAVzJZSzj4PFdVdC3mW8BqhBsaKfwSW7MNe12mMqgtA0X1XelVv8JvfAlC2eYlX9QL4tRlEerfuXtcbt3oVABsTh3pVb/tTCwE43u5yr+oFSP5jxUXTC3CoWV+v6k3d+SMAf9Qa4lW9AO1OLmJzUo1XEHnQ5sRiANK69vCq3vg1KwHYWde7bQ+g2eFvOdy8j9f11t3xE8WPXOV1vUFTvga4aDZfrPo2Nfkmr+udcPwjr+usTNnGr7yu06/9sIvqk00rzuf+8dzwv3wUxQ9519cDBL2ykNJpY7yuN+D+WQBsrT3I67pbHVty0dqIt/tTcPWp3ra53clFwMXzyRdLL1y8slB4B8cguCaO7CSQVOl/LeA04HOG8BqhllIrFAqFQqFQKBQKheLvxhJghGN36k5AgZQyDdgI1BdCpAghfIDrHbI1Qs0YKxQKhUKhUCgUCoXiL0UI8SnQHYgSQpwEngaMAFLKWcD3QH/gIFAK3OaIswoh7gF+BPTAXCnlrpraowbGCoVCoVAoFAqFQvFPwm77f1tQY6SUw/8kXgJ3nyHue7SBs9dQS6kVCoVCoVAoFAqFQvGfRg2MFQqFQqFQKBQKhULxn0YtpVYoFAqFQqFQKBSKfxLS/v+24F+HmjFWKBQKhUKhUCgUCsV/GjVjrPjX8MSLr7F67QYiwsNY9NGsc06nb9wGv6tGgU6HZd1PlC9f4BZvaN4Rn/43gZRgt2H+eg62w7sBMF42CGPnviDAsu5HLKvcd4pfu3UvU+YvwW63M7RHB0YO7ukWX1Rq4rEZn5KenY/VZueWKy9jSPf2znib3c7wx6YRExHKWw/f7gz36dCBkPvuAZ0e03ffUfLxJ+7nlJxM6KOPYGxQn6J336P0s8+dcQFXD8P/yivRRUYgpMSWk3PGsvFJiiH17fEYwoMo3XGYw/dNQ1qsACQ/N5LQnm2xm8wceXA6pTu1b03XefUewnq1w5Jd4KYrZOxthN58HRgNFH+xiLxX3nIv59pJRD79MD6N6pH/9lyKPvrSGZew5GPspaVgsyNtNjJG3OWM8+vcnvAJd4NOR8mi7ymc95lX9Pp3aUfUo2MQej2FXy0l/70v3PQaU5KImTQO3yb1yHlzHgUfuOpN9KRxBF7eBZ2fL9b0LAq/Wlpt+SY9d4ezDI8++KazDEO6tyb52TtAryP702Wkz9C+dVv37Qn4pSYCoA8JxFZYwsnJ8wFotv5dpJTYS8pA2tl75QSk2QJArWfvJKRnW6TJzNFx0zA58kmeei+hl7fDmlPAnl73Oe2Kf/B6Im9wfVc36Jab8e/bC3R6Sr/9jpKPPnU7D31yEmGPOerbnPco+dRVVoHXXo3/wAEgJdbDh8l/cYpb2qBubYh/Smt/eV/8RPYs9/YHEP/UKIK6t0OWmTn50BuU7ToEQIPV72EvMSFtdrDZODT4QbfrF/nIWIReR+HXP1Dw3uduOo0pSURPGo9v43rkvvkBBfO0fPWx0cS8+BD6qAiw2ylc8D2FH7u+a6lv0BrfQbeD0GHZuBzLqoXVXltdrXr43z2Zsk9ew7ZjHRiM+I95HvRG0Ouw7VhH+TJ3m2pqsyEpAUNkOPaSUvLneZYjnH+dS5hwA2F9O4BdYsku4Oi4adr5GfX0mTyS2BYpSLudlc98xIn1e+j57M2k9GiF1WRm6fjZZO486mFD35fvILZFCkII8o6ks3TcO1hKzdXa623WbtvPlA+/1Xxy9/aMHHSZW3xRaRmPzfyC9ByHT+5/KUMua0t6Tj6Pz/qSnIJihBBc3aM9N/br4kznDZ+MANO331H6pfu1W7vrCC9/uRK7lAy9pBm39+3oFv/Bso18v3EPADabnSPpuax8eSyhgf5c8cQcAv180OkEBp2OTx51fX9a37A1voNGan3fhuVYVn5dbZnpatXD/96XKPvoVWw71iFCI/G9/n50weFIacf6+zIsa751yddugs9l14LQYd21FusfP7rrS2yA78CxyMJsAKwHt2DdUGn/HCHwu34isiQfy7ZVzuCYscPInOn5LerEZ+4kpEc77CYzxye8gWnnYYzxUSS//gDG6HCkXZLzyY+YD58i8ek7MESGgl6H5XgGAKE921Lw8yagZj7ZJzkWnY+RssOnAGj602tOG/0b12ZXv/HYCkvPq0+NGt6L2i/cCQis+UVu512RtzEuAkNIINJmZ++QRy+oH6nAt1Edkt58BJ/kOACypn9G1gx3PwQX5pNr6uuRYIgJByBz2iceaS/k+oUPuISEcdfjV78We658iNLthypUdcD17V0BPANU7+wV/yrUwFjxr2FI/97cMGwQj02ael7p/K4ZS+mMJ5D5OQRMeB3rzt+xp59wxlv3bcO643cAdAl18LvtEUpfGIsuvjbGzn0pfXUc2Cz4j30O664/nOlsdjsvvr+Qdx4bRWxkKDc8/ibd2zYltVasU+bzn36jbmIs0x+6ndzCYgaPe5kBXVtjNGhN8+Olv1I3MYZiU6WbRp2OkAfvJ2/cBGxZWUTOnkXZmrXYjh1zisjCQgrffBO/rl3dztWQkoL/lVdS9N57BA4aBHo9pUuWEP7cs9WWTdLjI8iY8w25S9ZQ+6UxRA2/nKz5PxLasw2+KQns6HoXgW0aUHvyaPYMfASA7C9+JvP970mZdr+bzUED+pD5wERC77gZv87tMaTUxnrEZbO9sIi8qW/h371LVTMAyBw9HntBoXugTkf4I/eReffD2DKyiJv/NqWr19VcLxD9xN2cvnMi1vRsan0+nZKV67EcPu7SW1BI9kszCex5iUfaosXLCOjcBktOPieGjqbW59M9ZEJ7tsUvJZ6dXccS2KYByZPHsHfgw6DTkfz8aPbf8DSWtBwaf/cK+T9toOzASQ7f5arbtZ68DVtxKcnPjwbAVliC8DFyZOzLWLLykRZtt8qQHm3xTYln96VjCGjdgOQXx7Jv0EMA5H65gqwPvqPOGw94lsu7S6j1xG0A+PfvS+6DD2HLzCLq3VmY1/yG9Wjl+lZE4RvT8evmXt90UVEEXH0VWTfdCuXlhD33NP6XV3o4pNOR8OxYjox4Amt6DnUXvU7R8t8xH3S1v6Du7fCpk8CBnqPwb9WQhEl3cfiq8c74Izc8hi3Ps15EPX4PaaMexZqeTeJn0ylduc7t+tkKisiZ/DYBVa+fzUbO1NmU7zmICPAn8fMZmNZt1uKEDt8hd2J691lkQQ7+97yMdfdGZOZJdx1Ch88VN2Pbv9UVZrVgmv00lJeBTo//2BfQ7dviPZtfnUPs1Mc5ed3dxL7+FMGD+1CVC6lz6bMWcnqqdhMac/sA4h+4DoAWw3sAMK/PRAIiQ7hq/kOsffUrwuvE8V638cS3TqX3C7fy8eBnPOxY+dzHlBebAOj+5I20vrUPG97+xkPO29jsdl6ct4R3Hr2d2IgQbnjqbbq3bURqYiWfvGw9dRNjmD5+hOaTH3qdAV1aotfpmHBDfxqnJFJiMnP9k2/RqXk9mrbHKz45Z/QYsFoJf+VlzOvWudk8+fMVzLrvamLDgrlxysdc1qIeqfGRTplbe7fn1t7aA9Vfth/io583ERro74yf88A1hAcFuBeG0OE7dBSm2c9odfm+l7Hu2lB9XR4wAtu+SnXZbqf82w+wnzoMvn4E3P8q1oq6LgQ+3YdjXjgNWZyH3/UTsR3ejsxNc1NrP30A85K3q71OhlY9seelI3z88Onu2rA2fFA3CpZvwHzA5R+Ce7TFNyWBPZeNJqB1Q2o9P5YDQx5C2mycfn4upp2H0QX60+Db19D5+XDw2seIuKYXkdf35uj9r9J4+QznoLgmPjm0Z1uSnx9FxhcrKFy9lcZLXmZXn3EA+DdKpt7ciZh2HSV11oRz71MHTyT+nmHs7H4f5Wk5NPn+FXxiI5znfviuqYT2bEvMbf0x7T+JLsjvwvqRohICmqYAkPTaePSBfhzoPQa7yUydeZMo/PE3r/jkmvp6BBzoM9aZvioXcv1M+45z8M6XqDPlrqrqdgLtACsQD2wDvnH8//tgV0upvY1aSn0REULcKoR4688l3dJ8L4QIc/w8WmoV2TpCiBtqZuVfgxCi+GLn0a5Vc0JDgs87nT0rDZmTATYr1s2rMTTv5C5QXuY69vEDqR3qYmthO7YXLGaw27Ed3ImxRWen6M6Dx0mKi6JWbCRGg4F+nVux6g/3T6wJBKUmM1JKSsvKCQ0KQK/TmmVGTj6/btnL0B7uswPGxo2wnTqFLS0NrFbKVvyMX1f3QZ89Px/r3n1gc9/KX187Gcvu3fh17IDphx8o37oVQ3z8GcsmuEtzcr/7DYDsL1cS7pipCOvbgZwFKwEo2bwffWggRseT3OLfd3s82fZp2gjLkWOYN2wBKSlb/wcBl7nf3Nvz8infvQ+s597v+DRthPXEKWyntLIo/WmlV/QCWI6fxnoyHaxWipeuIrBnZ7d4W24B5p37kdXolRYrFkfaivRVCevTgZwFWnjJ5v0YQrQyDGxVH/PRNMqPZyAtVnIXryGsT0eP9BEDu1B24ATmo9oNp2nPUXK+XEFonw7Y8oucHWZonw7kfqVdq9It+9GHBDqfuhf/vhtb/p83TdvJ09hOa2VsWv4zvtXUN8vefdWWhdDrEb6+oNchfH2xZbtWKPi3bID5WBqWE9q5Fny7muDe7u0vpFdH8hf+rJ3j1n2a/dHhZ7XXt3lDt+tXsvQXAntUqRe5+Zh37QerexuxZedSvucgALLUhOXIcQyxUQDokuphz0lD5jr8xbY1GJp08Mjf2KU/tp3rkMXuqyacvkSvB71BW4XiJZuF0YDl+GksB49iOXKcsi2en3O8kDpndwxgAXT+fk6bI+sncmytlkdpTiHmwlJaXH8Zu75aA0DalkP4hgQSGBPmYUd5JZ0GP6NbOVxMdh46SVJsJLViIjSf3KkFqzbtcZMRAnefHOiPXqcjOjyExinaLFugvy91E2LIzNVu/r3hkzGbwWajfOtW/C691GXz0XSSosOoFRWG0aCnb9uGrNp28IznuPSPvfRr1+hPy0KXXB97dqW6vHUNhqZnqMs71iFLXHVZFuVpg2IAcxn2zJPoQrWBui62DrIgU5sNttuw7t+Ivm6LP7WnAhEUhj6lOdada8E3AFmQ6YzL++ZXQnu7+8LQ3h0r+bd9Tv9mzcxzroyxl5iwZuVjzS6g/EQG2O2U7j7soasmPjmsTwf0wf7kLv6Vks37tbJz+NmIIZeSu1hrF+fTp4b2bIP5aBpmR74l2z2ve4XNEQO7kDFr0QX1I7mLf3X+t2TkUnbgBJYTGdiy873mk2vq64WPkfITGW7pz1QWFWV4LmVRdvAk5sOnqzO5FNcg2A/nnZ/i344aGP/NkFL2l1LmA2HAWQfGQB3gHzEw/jtjz8+qdJyNCI30kDG06EzA4zMJGP00ZZ9oSwntaccwpDaDgGAw+mJo0g4RFuVMk5lXSFyk66YwJjKUjDz3G+Xr+17C4dOZ9LprElc//CoPjxiMzjEwfnn+Eh68YQA6nXBLo4uKxpbpstmWlYUuOvqcztV65Ag+LVugj4vHlpePb6dO6GJiqpU1hAdjKygBmzbAsqRlY4zTysYnLpLy064BjiUtB2NcRLV6APQxUdgyKtmcm4c+JuqM8h5IScyMl4n7cCaBQwecUa81M8sregGs6ZX0ZmRjOA+9hphIrFmu8rFmZHvIGOMiKD/tCi93lKFPfATlaZXC03PwiXcv26COTbBk5YOUTlkpJRGDuxFz52Bixwx1ymrXqnI+2fjEedbxqkTf0t95bMvLcx7bs7LQR59bWdizsyn+7AtivvqcmEVfIUtKKN/oWlVhjIvEklapnNOyMca622aIi8RSqTws6TkYKuyXkjrzniN18RuEX9/XlSYmqsr1y0If++fnXBVDQiy+jepRtn0vACI0Epnvuq6yIAcR6n5tREgEhqYdsaz/yVOh0OF//6sEPvk+tgPbsJ844DWbK9JX2Gx22FyZC61ziQ/fSIsN7xI5tBunp2rL6LP2HKdenzYIvY7QpGhim9UhOCGKojRX+RSl5xIUV/0Nc7+poxi7aQYRqQlsfr+asroIZOYVEBcR6vwfExFKRpWZret7d9Z88j0vcfXEN3n45iudPrmCU1l57D12muapSYB3fLIICQFfXw+fnJlfTFy464FvbHgwmQXVP8wylVv4bfdRerWu7wwTAsZO/4rhkz9kwZrtrvCQCGS+65prddm9vomQCAzNOmFZ574U2k0mPBpdQgq249pgUASFI4tc/kIW5yOCPOuALq4ufjc8ge/gexARroezxm7XUr7ma+1hid7opqtyH+SUj4vEctpV9pb0HA8f4lMrBt96tSjb71p9EdiiPjF3DgFAHxro0HXhPtm/UW0sOYWYj7hmxiv6xIiBXcld9Ot596n+DZLc7PGt4/kQ2xgXgT4sCEtWPuYjaRfUj1S2Wefng2/9ZFKXvEHUqGFe88k19vU6gV/D2k691jTv9qlnoCOwC9gBjOHvNlusuCiopdQ1QAixCEhCe5o0TUo5WwhxGzARSAP2A2aH7AeACWgE1AZuA24BOgO/SylvdcgdRVu+8RKQKoTYCiyTUj5UjQkvAY0dMvOAq4B7pZRbHbrWAmMd4alAosPel6WUcxwyDwHXAr7AQinl02c53xHABLQnZ9ullDcLIWoDc4FoIAu4TUp5XAiRAnyCVsd+qKLnnPP8v1DN7IV1+zqs29ehT22K74CbMM14AnvGScqXLyDg7klIcxm2U0fcPrYuq9EjcB/k/rZ9P41qJ/DuE6M5kZHD6Bdn06ZRCpv2HiYiJIgmdWuxcfehqkrOyebqsB07TsknnxJ8912E3HMXll27PWYwXPlUk1FFPjWw4ULkM0bejy07B114GDEzXsZ69PiZhf8Geqstu3ORkVBd4VbNOmLwpY6n/C7ZoPZNyJj1Nf6N6hDarxOlOw5RtHZ7tflUVzcrk/XhUtKmfUGbY9orVT5NGp/doDMggoPw63oJWdcOx15UTPikZ/Dv0+vsiaroFmeph4eveRhrZi76yFDqzH8e8yHHMlAv1E/h70fs60+RPWUmsqT0LPa6//UdeDvmpR9Wv1uotGOaNh78AvAb8Qi62ORKGdbQZgHCoHfarPP3q0bmwurcqZc/5tTLHxN39zBibtMemOz4/Bci6iVw87eTKDyVzelNBwiICjnnc/hhwmyETnD5c7fQaGAndn7pOQPkbaozpeqZ/7bD4ZMfu4MTGbmMnjKXNg3rEBSglWdpmZnx0z7moZsGOMO84ZMjXpuKNJmwHjrk5pNlNRNVZ/Iuq7cfolXdBLdl1B+MH05MWBC5RaWMeXMBKbERdL2cs/t3B76DRmL+fv6Zd7718cNvxCOYl8wFs6l6mWr02rOOY3r/cbCY0dVphu/AsZTNewpdSnOkqQiZeRyR2OCcdP1Z2esC/Kgz61FyF/yMwTEAzv5oKeYTGQS0qEf0rVeS9ORtHJ3wVo18sjEugvxlGz2EAlvXx24yY9p3HEPEWdpHtRfVlYkwGghoVtdTRAhCLm3pNut7/v2IC5/UWpSs2cqpx94i5aMXKPl9h3d8crWnd+56M1/7CP+WDciYOp8685+naMXvnrI1uH5n4HegKdAY7R57KVB21hR/MVLtSu111MC4ZtwupcwVQvgDG4UQ3wHPAm2BAmAlUOklMsKBnsAgtHcVugB3ONK2qhjQOngUaCalbHWW/B8FJkgprwQQQuQCtwIPCCEaAL5Syu1CiKuAFkAnIBDY4rC1GVAfbZMBASwRQnSTUnrcoQghmgKPA12klNlCiIrHbW8B86WU84QQtwNvAkOAacBMKeV8IcTdlfT0OY88RwGjAN5+9XnuGDG8qohX0IVFVzqOQhbmnlHWdmgXuqg4RGAIsqQQy/plWNYvA8DnyhFuT+BjI0JJz8l3/s/MKSAm3L1jXLxqI7cP7oEQguS4KBKjIzhyOpOt+46yavNu1mzdi9liocRkZuJbn/D63EHajF2My2Z9dDT2bM+np1UJGDpE2+AFKFu5ivLNmzHUrYstK6taeWtuofYkXa8Dmx1jfBSWDK1sytNy8ElwPe01xkdiycirVg+ALTMbfWwlmyPCsWX+uc3O9I7lt/a8fEyr1uDTtFG1eg0x0diyzryZ2LnqBTDEVdIbG+U2A/xnWDOyMUS7yqdiKW5lLGk5+CS4wn3iI7FkaEtifeIrhcdFYkmvVCf1OsKv6Mzu/uPxiY9yyhb/vhN9SCDlp7OwZObi3yyVorXbtRnihChKnPm4ruMZ7a+ycZouynUuuuhot+XQZ8O3XVtsaenY8zV9Zat/xdi8masM0nMwxlcq5/goLJnutlnSsjFWKg9jXCRWh/1Wh6wtp4Cin9bh31K7mbZmZFe5ftHYMs9+zm44BpjF3/1M6Yq1zmBZkIMIc5WFCI308Be6Wqn4DdfeLRSBwegbtcVss2HbvcElVFaK7fAu9A1bO4NqarM1O5eAbh3Jf/czSlesJWzk9R4yF1znHOQuWk39eU8AIG12Vj33Ma1G9KLF8B6EpcRyZOU2giu9+xocF0FxRr6HngqkXbL3m/W0HzPgLxkYx0aEkp7rqtuZudX45F82c/vAbg6fHElidDhH0rJonpqExWpj3LRP6H9JK3q1d9XjC/XJFZi++x7Td9rmU0F33uHmk2PDgknPc72akpFXRHRoULV6fti0j37t3ZdRx4RpshHBAfRoWY+dR9PoSkVddl3zautyUip+N2rveDrrst2GbdcG0OnxG/Ew1i2rse1c70wji/MQwa4ZYhEUhiypUgcqvZ5kP7oTegwHv0D08anoU1qgr9MMoTdoS6kDXTP8xmp8lyUtB2NCNKAtiTfGRbp8iEFPnVmPkrfoF0o27yXuAe0ewpqdjzE2wqkrsFV9p67zaR/Rt1xBtGOTQmNkKGUH3QeBlow84u4a4hx8nm+fatp/kpAu2jL00B5tsGbmYQjyd88jPZfwgV04/uScc7LZSaV+pDKm7QfRR4Qiy8wUrfqDgDaNKNno/lrGhfjkmvr6sn3HCOnXxanXr0V9qlJT/3YW9gAlaPfMf/yJrOIfjlpKXTPuE0JsA9ajzcTeDKySUmZJKcuBqlv5fSO1qZodQIaUcofUHvfsQlsWXVO+BK4UQhiB24EPKsUtllKapJTZaAP2DkAfx28LsBltNtvT22j0BBY40iOlrPAqndFmhgE+BCp2FukCfFopvIJzzlNKOVtK2U5K2e5iDYoBdNEJiIhY0BswtOnm3GirAhHlWr6kq5WqLe8q0ZbfiSCt0xbh0Rhadsay6RenbNPUJI6nZ3MyMxeL1coP67ZyWdsmbrrjosL4faf23lBOfhFH07KoFRPJ/cP7s2zGEyyd/hhT7ruJ9k3rMfkebdW8Ze8+9LVqoY+PA4MBv8t7Yl7725+eZ+nCReSMvIO88RMw/7oG/0ED8evWDduJMz/RLfptJxEDtPcco67pQd5P2s19/k8bibxa23wnsE0DbIWlWDLPPDAu370XY1Ii+oQ4bcfRTu0wrf5zmwGEnx8iwN957NexHZZDRz31GgwE9OnhFb0AxuREDImxYDAQdEV3SlauP4MmT8w79znTVqSvSv5PG4i8WgsPbNMAW1EJlsw8SrYdwC8lHp+kGITRQMTgruQvcw2qQi5tSdmhk1jScpyyAP6N6xAxuBsFK/4gqGMzyg5os98FyzYQMUy7VgGttXysZ7lW4Nr5s1JpOeubf69zq28AtoxMjE2bgK8vAD5t27ht2mXavh/fOgkYa8UijAZCr+xG0XL39le44nfChmobdvm3aoitqBRrVh7C3xedY2ZM+PsS1LU15v2abvPOfRhrJ2JI1GwOvOIySlat41yJfnYclsPHKZjvvgOu/eRBdJHxiPAYzV+07Iptj/ssUemUsZROGUPplDFYd6zDvGi2NigODAE/xwZIBh8M9Vpgr7TRUU1tDrl6AMJgoGTFWmf6qlxInfNNcfm/sD4dMB3Sdtw1+Plg9Pdl6/zl/PLip2TsOMquL3+l6TCtC4hvnYq5qJSSTM+BcVht12ZXqb1ak3uw2nf8vE7TuonuPnn9di5r474aIi4qlN8dO+HmFBRxNC2bWjERSCl55t2vqZsQzYj+7htoXahPrkAXpr1yo4uJwa9bN8qWr3DZXDuO45n5nMouwGK18eOmfVzWItVDR5HJzKYDJ+nRop4zzGS2UFJW7jxet+co9RwDB/uJA+iiKtXlVl2x7a5SlyePoXTyaEonj9bq8tfvaINiwPfau7FnnsSy2v1LDPaMY4iwGERIJOj0GBq0x3Z4u5sMAa6HEbrYOtpMX1kJlt8WUTZ3ImXvP4556XvYT+wBm8UpGz7wUgqXVfEPyyv7N4d/cPi35JfvxXzwJC005FIAACAASURBVFnvLqZ02wF8UxLwSYrFmBDlpsu0T/OV59s+suYtZXffBzk5eT5lx9II69XOmRbAkpVPxJWXON8vhvPrUwtWbsbXkW/E0EsRvj5VL7u2RNhux5KWc8H9SGWMMeH4piRirB1PYKfm+KbW8opPrqmvNx86gW+dBHzqJRF0aWv8HK8xVOZC+9QzkIJr8rA20BA4+meJFP981IzxBSKE6A70AjpLKUuFEKuAvWhLLs5ExdbC9krHFf9rfC0cdiwDBqMtVW5XObqqONqM7WQp5TvnoF5Uo6NaM86SZ4Wec83zvHjo6ZfYuGU7+fmFXD7kJu4aeTPDBvb903RlC2YRcNdz2icr1i/Dnn4cY5crALCsXYqx1SUY2vfUlrdZyin7wPW5Gb+RjyECg8Fmw/zlLDC5Pntg0OuZeOsQxk6eg91uZ0j3DtRLiuOLZdrN7rW9OzNqaC+enPU5wx5+FSklDwzvT3hI4NkNttkofGMa4VNfAZ0O0/dLsR49iv+gQQCYlixBFxFB5Ox3EIEBYJcEXn012SNuQZaWEjbpOXShIYiwMLBaCb73bjf19ec/wdGHZmDJyOPkC/Op+/Z4Eh++gdJdR8j+dDkABSs2EdqzLc3XztQ+LTHOtety3RnjCO7c1H3ZmM1OyQ8rSPh6Huj1SFMZYQ+OxbRKu2Eo/upbdJHhxM2fiS4wAKQkePgw0q69HV1YKNGvOHbN1usp/XEFZes2OvXmvjKdmOlTQK+jZMlSLIePETTsyprpBbJfnEH8Oy9qn85Z+BOWQ8cIuVZ7D7nwi+/QR4ZT6/Pp6IICkHZJ2E1DOD54FLKklJjJD6ML8EMXF03dP5ZQsmodvg21ZXDRN/Ul66MfKfhZK8Nma2ZhLzNzdNybznM6/uQcGnz8NOj05Hy+nLL9rp07IwZdSu6iX91k689/UntXTULKW+OxpOfik6A9nS/8eROhPdvRdM0s7CYzx8a7rlWdt8YT3KkZhogQmm14j7RXPyXn8+UkPnaLc5dSgIKprxHx2stafftuKdYjRwkYPBCA0sXfoIsIJ+rdSvXtmqvJuulWLLv3ULbyF6LnzkbabFj2H6B0ybeEPnif0/7Tz8yizrznEDodeV8uw3zgOOE3aO0v75OlFK/8g+Du7Wiwcg72MjMnH34DAENUGMmztNlLoddRsOQXildvdurNfvEt4mZp169o4Y9YDh0j+Brt+hV9qV2/xM/fQheoXb/Qm4dyYvCd+DRIIXhQb8z7D5P45UwAct+cq+m12zEvfhf/kU9p/mLjCuwZJzB01GaNrL+f+V1ZXXA4vtfeCzqd9hmb7Wux7d3k1kZqZPPAXlhOpVFrybsIBMU/rMK3YSrRN2k+8ELrXK2JI/Crm4CUkvKTWRybOJOIAZcQEBXC1R8+grTbKc7IY+kDMyk8lUNKj5bc8eurWEzl/DBhtvP0rvpgAj8+8i4lmQVc8fpofIL8EQIydx9n+eMfnLHcvIlBr2fiLYMY+/L72O2SIZe1pV6tWL5wLMu89vKOjBrSkyffWcCwR6chkTxwXV/CgwPZvO8o367ZQv2kOK59TGtD917bh97t8ZpPllYrha+/gSwurmSzjkev68nYt77CbrczuHMz6iVE8eXqbQBc060lAD9vPUDnxrXx9zU60+YUlTDuHW3garXbuaJdI7pUtGu7HfOiOfjf+bTjc02OutxJqy/W9Wd+r1hXpzHGtj2wpR3F/0Htk0TlSz/SIqWd8lWf4zvkPq2e7/4NmZuGobm2oZh1x68Y6rXB0KIb2O1IaznlS989Y17lqz7Hb/A9AOR/t4ayAyeIvLGfdn4f/0Dhz38Q3KMtjVe/4/hck1anA9s1JmJYT0x7jtLwe81n5C5YQd35z2CMicBuKqP2dO0NtYpP+tTEJ2d9sBT/RrWdaQGCOzWhPC2H5OfvvLA+1Wbn+BNzaPjp0/gmx5H25gISHrwWcPUjvslxmPYcq1k/Uons9xYRO+Fm6v/4NtJkJnvO117zyTX19RKo9+2b2EvLyHl3IbETRriVxYVcv7B+HUmedCeGiFDqz3uS0l1HKoqiK9qqTAvaPfpdwLkvA/mrULtSex3xZ++aKapHCDEYuENKOVAI0QjYivbe8EtAG6AQ+BnYJqW8x/GO8bdSygVCiDqO42YOXZXjjqINaCWwWUpZ+yw2tAVek1JeViXsG+BXKeV1jrBn0JY3O5dSO46bAZOAy6WUxUKIRMAipcykCo6l1AvRHgTkCCEiHMvIlwBfSik/FELcCgyWUg51hH8hpfxICDEWeEVKGeRYSn1OeVbGkn3Y6xXVGKUNVIruu9KreoPf1L7nWLZ5yZ9Inj9+bQaR3q271/XGrV4FwMbEoWcXPE/an9LeUT3e7nKv6gVI/mPFRdMLcKjZnz9UOR9Sd2o3mn/UGuJVvQDtTi5ic9Jgr+ttc2IxAGlde3hVb/wabffVnXW92/YAmh3+lsPNPT9VVFPq7viJ4keu8rreoCna9zQvls0Xq75NTb7pzwXPkwnHP/K6zsqUbfT8Bm5N8Ws/7KL6ZNOK2WcXvAD8Lx9F8UPe9fUAQa8spHTaGK/rDbh/FgBbaw/yuu5Wx5ZctDbi7f4UXH2qt21ud1L7VvvF8skXSy9ctLI4h41C/v+Un9zxtx/E+dRq/o8oywrUUuoL5wfAIITYjjbQW4+24dYzwDpgOdpS4QtCSpkDrBVC7BRCvHIGse2AVQixTQjxoCPdJrRB+ftVZDcA3znsnCSlPC2l/AltGfQ6IcQOYAFQ7feOpJS7gBeAXxzLxyu+XH8fcJujHG4GKj5eez9wtxBiIxBaSc8556lQKBQKhUKhUCgUfwVqKfUFIqU0A1dUE7UKz0EpFbtOO46Pos3WVhdXp9LxWT/FJKW0AG5TZkKIBLQHHlXX9O2XUo6qRsc0tI2y/hQp5Ty0nfkqhx1Fe/+4quwRtPePK3jpQvJUKBQKhUKhUCgUiouNGhj/i3B8TukFYJxUe7grFAqFQqFQKBT/TtStvtdRA+N/AEKI5rjv7AxgllJ2rBwgpZwPzK+aXkr5zHnkFQmsqCbqcsfyboVCoVAoFAqFQqH4V6EGxv8ApJQ7gLN9z9ibeeX8VXkpFAqFQqFQKBQKxd8BNTBWKBQKhUKhUCgUin8Sdtv/24J/HWpXaoVCoVAoFAqFQqFQ/KdRA2OFQqFQKBQKhUKhUPynEVL+7b8NrVAAqIqqUCgUCoVCobjYiP+3AedC+dE//vb3xj512v0jyrICNWOsUCgUCoVCoVAoFIr/NGrzLcU/gqL7rvS6zuA3vwXAkn3Yq3qNUXUBKHnqeq/qBQh87jOOtOztdb0p25YBMD/xJq/qHXHqIwB+T7jKq3oBOp7++qLpBSh5YYRX9QY+rn1JbUvyYK/qBWh9fDElj1/jdb2BL3wJQMFtvbyqN/T95QBsrzPQq3oBWhz9hh0p3tfb/Mg3WNL2eF2vMb4xwEWzeWPiUK/rbX9qIYvibvC63iHpn3hdZ2VKnrzW6zoDJ31xUX1y8QTv+4ugqYsxH/jN63p9619C+bHNXtfrU7sNACWTb/G67sCJ8y6aT15/EfqnTo7+yds2tz6+GLh4Pvli6QX4o9YQr+ptd3KRV/Up/lmogbFCoVAoFAqFQqFQ/JOw2//fFvzrUEupFQqFQqFQKBQKhULxn0YNjBUKhUKhUCgUCoVC8Z9GLaVWKBQKhUKhUCgUin8QUqql1N5GzRgrFAqFQqFQKBQKheI/jRoYKxQKhUKhUCgUCoXiP40aGCsUCoVCoVAoFAqF4j+NesdY8Y9B37gNfleNAp0Oy7qfKF++wC3e0LwjPv1vAinBbsP89Rxsh3cDYLxsEMbOfUGAZd2PWFYtOed8n3jxNVav3UBEeBiLPpp1fjbXa4lP/1tA6LBu/hnLr9Xnq0uoi9+o5zF/MQ3b7t+1QL8AfAePRhdTCwDzIlfe/pe0I+KRuxA6HUULl1Iw93M3fcY6SUQ9NwHfxvXInf4+hfO1stLHRhP9wsPoIyNA2ila8D2Fnyw86zm0f+5mEnu2wmYys/bB2eTuPOoh03X6WCJb1sVusZKz9TDrHpmLtNqc8S3XzsBuMnPowbco3eH53WjfpBjqzRyHISyIkp1HOHTvNKTFCkDtSSMJ69kGu8lM6f4TBLWsh91kBqD5yjdAQuneYxx+8C2k2XLOuirbEnfnlUTf0AukyyZ93eb4XnUP6A1IUzHYrEhzKWXvPul+7eJT8Lv1acwLZ2DbuxEAQ/s+GFt11+rbll+wbvzRKd9k9SxyPltGxttfeZRD4rN3EtqjLXaTmWPjp2HaqdmX/Mq9hFzeDmtOAXt73+eWJurWAQD43/catsyT6ONqg06H9Y8VWFZX/z1GXWIqfmNexPzZ69h2rXdFCB1+d72ELMzF/OFLzmBDs/b43XCX1vZWL8X8/Wdu+gytL8Fv6K0g7UibjbJPZ2I7sBMMRgInvo4wGEGvx/LHasyL5jvTNVz1DrmfLyNrpntbBkh4ehTBjrI4OWEapl2HEL5GUj9/CeFrROj1FCxdS8br2rdv4yfeRujAS7Uy3vUl2bO/JnPapx56458eRXD3ttjLNL1luw5VKhgd9Za8hiU9l2N3PAdA7LgbCe7dEQB9RBK//PgtL735DjabnWEDenPHjcPc9BcUFfPklOmcOJ2Or48Pkx6+h/p1a3Pk+CkmPPuKU+5kWgaTn3mMvoO17xhHj7marFme5XC+9qYuehW/xinOz3gYY8OxZOS56fRJiiH17fEYwoMo3XGYw/e52kjycyMJ7amV+5EHp1PqqIMt1r+Drdjk8XmQ7j+9QEijJKTdTu4fB9hw++tYCkvdZFJu70Pqnf0ISonj+yajKc8tcosPa1WXy757zuPcLwb6ei3xGXCb5pM3rcDy6+Jq5XSJqfiNegHzF69j26X5ZP9xb0F5GdJuB7uNslkTnfIX0yfrG7bGd/CdWvv7fRmWlZ6+A0CXVA//e1+m7KOp2LZr3yn2vfZe9E3aIYsLME119x1rNu1gyuxPsNvtXNWnGyOvGeAWX1hcwlNvzOVEeia+RiPP3n879eto/dFTb7zHLxu3EREawsK3n3fXu3ErU2bOx2a3c1W/Htxxvfs3dwuKinnq1Xc4kZaBr48Pz40bTf2UJGe8zWbn+nseIyYqghmTHq72XEHz0T69btT83dZfsKz/zr08khvhN+x+7AVZmt59m7CsXeyWHi6eT+5w9HNsRaXsuWHSGfu9+jPHoQ8LonTnEQ46+iq/eomkvnYPgc3rcmLKJ6TN0mwO7d7ambbZ5vnY8go59tB0Sjfv84q9AE22fUrWrK+87pOb7v6SrNlfk/mGp08+m159RAjGuEjspWVkvfM1WTMXED/xNoJ7dXCmT35pLCFdW2A3mTn64JtOnxXSvTXJz94Beh3Zny4jfYb2DWh9WBCpb0/AJymG8hOZHBr7CraCEgJb1af2lLsq1G4DngEWAsHAr5VMrgV8BDzgcTJ/NepzTV5HzRgr/hkIHX7XjKV01tOUvHgXhraXoYtLchOx7ttG6ZR7KX35Pso+mYbv8HsB0MXXxti5L6WvjqN0yr0YmnZARCecc9ZD+vdm1mvP/7mgh80Cnytvp+zDlzC9NR598y6I6MTq5frcgO3gNrdgnytuwXZgK6bp4zG9/TD2rFNahE5H5GP3knHXY5wcegeB/XpgrJvsltZWWETOlBkUzKvSudls5E59h1NDR3L6pvsIuX6QR9rKJPZsSUhKHIu6jmfdI+/RcfKt1codWfgbi7s9xDeXT0Tv50P9G7q7xW/rcjdHHp5FyuRR1aZPevxm0uZ8w7au92DNLyZ6+OUAhPZsg19KPNu63E3WFysJ69GGbV3u5vgUrePdecXD7Oj5AEKnI3Jw13PWVdkWY1wEsSMHOHU5y7/fCEzvPkHpK6OQpUXYju3FtvcPd8OFwKfnddgO73AFRSdibNUd0/vPYJrzBIb6rRARcc74PZffQ/igS/Gr715/Q3q0xa9OPLu7jeH4ozNIemGsMy7nyxUcGvGsR7kFdW5OWB9t0GaaPgF9rVTK5r2AadqD6Ft0QUTX8ixsocOn703YDmz1iDJc0h9ZUc8q4XfzvZS8/hjFj4/E2LEHugT3OmPdvZnip0ZR/PQYTHOn4n/bOEeEhZKXJ1D89GiKnx6NoVl79KlNnOn2976bsEHd8K3nXhbB3dvik5LAvu6jOfXYDBIdZSHNFg7f8DgHrriP/f3vI/iyNgS0bghA0dptzsFd7kffEXlT/2r1+tZJYH+P0ZyaOIPE58e6xUfdNhDzwZNuYVmzv+bgFdqNpLWkgBemzWbmlKdYMm863//8K4eOnnCTn/PRAhrVS2Hh3Gm8OPF+XnrrXQBSkhP56r03+Oq9N/hi9qsE+PvTs99AZ7rQM5TD+dgb3L0ttqISdjW8isPDHwcg4cHrqErS4yPImPMNO7rejbWghKhKbcQ3JYEdXe/i6CMzqT15tFu6fdc8ya4+45z/Yy9vhbTZ+SblVtZc9TxB9RKof98gj/xyN+zjt2tfpPRElkccOkHTJ4aTsWq7Z5y3EQKfgSMpm/8ipukVbeRMPvlGbAc924hp7rOUvf2w26D4ovpkocN36GhM7z5L6Sv3YGh9KSLWvZ5UyPkMuAXbvi1uwZY/VlA2x9N32Gx2Xpz5ITOffZBFb7/A0l9+59Bx97Y/54tvaVg3ia/emsQL4+5kyuxPnHGDenVl5rPjqqrFZrPzwlvv8/YLj7B4zlSWrvqNQ8fc29S7ny6mUWptvn7nZV54aCxTZs5zi/9o4VJSkqu5Lm7nK/DpM4KyL17FNHsi+iadEJGe/brt5H7K5j5F2dyn3AbFFenB+z458rpeAGyocx0H73uTumfo95Kr9FUxjnZozSvm6JPvOQfEAOh0pLx4p/OvNTOXI/dMdWv/Ne1DAPb3uTg+OecsPvmMem96EqRkf997KD92mohre+NbL4miNVvZ3+du13lf2pKdXcdy7JG3SZ48xlleyc+PZv/Nz7Grx71EDL4Uv/pafxh/9zAK125n56V3Ubh2O3F3aw83TXuPsbv/+Aq1/YB30CYQi4BWlX7HgK89ClPxr0ANjC8SQoijQogox3HxX5TnrUKIt84zTR0hxM6LZZO30NVugD0rDZmTATYr1s2rMTTv5C5UXuY69vFzzv7pYmthO7YXLGaw27Ed3ImxRedzzrtdq+aEhgSfv8216mHPTUfmZYLNhm3HbxgatfOQM3Tqh3X3BmRJoSvQ1x99ncZYN6/U/ttsUKbNwvg2a4jlxGmsp9LBaqXkh1UEdL/ETac9N5/yXfuRVqtbuC07l/K9BwGQpSbKDx9HHxN1xnNI6tuWQwvWAJC9+RA+oYH4x4R5yJ362TWoz956iID4CA+Z4s370YcGYowJ94gL6dqc3G/Xaem/XEl4P+1pcHjfDmQvWAWAX2oi9jIzxphw59N331rRoNeh8/fFkpF7zrqq2iIMenR+PqB3uUR7biYyPwvsNmy716Nv2AZr5dlVwNCuD9a9G92unS4yAdvpg2AtB2nHdnwvxna9nfHSYiXvm18J7dPBTVdonw7kfqVd79It+9GHBGJw2FeyYTe2fE83EnVzP+csh65WPezZpx31zYpt+1oMjaupb537Yd213r2+ASIkAkPDNlj+WOGRxp55GpmVBjYrlg2rMLbu4i5gdrU94eunrdqoGqc3IAwGdAm13coi/5vVhFS6MQMI6dOJ/K9/dpTFPvTBgRiitbKwl2r6hEHTJx152YtLKD+WpqXZtBdLRi4hvd31BvfuRJ5Dr2nrPq2MHXoNcZEE92hP7uc/uZ97scl5vGP3PpJr1SIpIQ6j0cgVPbvy89rf3eQPHTtBpzYtAKhbuxan0jPJzs13k1m/eTvdL7sUPa5VFQXfrK6xvcG9O5H3xXKnPKDV6yoEd2lO7nfajGL2lysJ76vlG9a3AzkLtDpYcpb2WkFc37YcfOd7pM1O3uaDICWBKXEecgU7j1F6IrtaHakj+3L6uw2UZxecMR9voatVD3tOFZ/cuL2HnKHTFVh3/Y4sLqxGiycX0yfrkutrNuc6+r6tv2Jo6u47AIxdB2Dbvg5Z7F6O9sO7kaWevmPn/sMkx8dQKy4Go9FAv24dWLnefVB9+PhpOrbUHmSlJMVzOjObnDxNf7tmDQkNDvLQu2PfQZIT4kiKj8VoNHDFZZ1Z+Zv7A8VDx0/SsXUzAOomJ3IqI4vsPK2NpGfl8OuGLQzr18NDd2V0CXWx52W4fPSe3zE0aHPWNNWlB+/7ZEt6jvN/wcotZ+33chx9VValvsqaU0DJtoNuq66CWtfDfCLT+T/vm18J7dkWW2FJje0tWLbB+d+akXvRfLI1I/e89Po1SKL8WBqWtByE3kDRmi2E9OlI8a9bwOaaKbVkan1/yeb9GEK0sg5sVR/z0TTKj2cgLVZyF69xPgAI69OBnC+1csqp5P/sZeWV9frhtobMSX0gBvcZZMW/CDUwVtQIIcRfshxfFxaJPd8122DPz0aERnrIGVp0JuDxmQSMfpqyT6ZpsmnHMKQ2g4BgMPpiaNIOEXbmwaC3EMERyAJXBykLcxEhEVVkwjE0bo914zK3cF14DLKkEJ+hY/EbOxmfwaPA6AuAPiYKW7qrLGyZ2Rhiz/98DAmx+Daqh3nH3jPKBMSFU3radQ6labkExJ35RlkY9NQd1pXTK6uf/Sk/nYNPnHsZGCKCsRWUODuk8rQcfOK0a+sTF4H5dLbzuDw9F5+4CCzpWkfY7MdXaLP1PWxFpRT8su2cdVW2xZKeS9rMxbTe+A5ttr7njJdFrvPG6As2G9JxIwWOa9ewLdbNP7udjz3rFPqkRuAfBAYf9KktEeEx7uWQloMx1r3+GuMiKU9z2WdJz8YY51nHK+ObkkBgB+3G1WfoGLBYXPYX5nq0ERESgaFJR6wb3OsbgM+A2yj/4SOo5vMPMtd1Q2bPzUKEV9P22nQh6MW5BDzwAqa5UytlqiPo2VmETFuAddcmbVl6JSzVlUVsJOWVr1V6jqssdDrqfz+NJps+pGjNFkxb9zvTWBxpwq/tTenWvR7lZ4yNxFK5jNNcehOeupO0l96vdmla7ISbAcgsKCE2MsQVHh1JZlaum2zD1Dos/1V7gLJjz37S0rPIyHIfFC79eQ29LusKNtcgyVL5HC/Q3gr52Ak303DtXADnw6AKDOHubcSS5qpnPnGRlFdq71p+jvYqJQ0+fZomS13X1j8+HNNp1/nrfAwUVPOqxZnwiwsnvn97jsxbfs5paoIIqeKTC3IQwdX55A5YN/5UNTkAfrc8jt+YlzC0u9wZdjF9sgiNROa76oDMz6m+XTfrhGXdD+ecV0ZOHrHRrnOPjYogM8d9yX2DlCRW/LYJgB37DpOWmUNGFZmqZGbnERftsi82OtIjTcO6tVm+RnvtZMfeg6RlZJPhaEcvz5zPg3fcgE539ttTERSOLHTVPVmUiwj27Jv0ifXwu30SvteOR0QlnjG9N32yb4o2c93kq0kEtqx33v1edfjERWIrdr2iEHljP8KHdkfn71tjewPbN3b+929R/6L45IhrelOyZe956TXGR+PfvJ5Tb+nmfR7pAQrXulZslTt8lk98hFtZlKfn4ON4YG+ICsOSqdVJS2YehshQp1xg6/oVhzuAMYD7kywYDnxO9YPmvx5p//v//mGogbEXEEIsEkJsEkLsEkJUv2ZGkxNCiFeEEDuFEDuEENc5wt8WQgxyHC8UQsx1HI8UQjzvOL5JCLFBCLFVCPGOEELvCL9NCLFfCPEL0OUMWVfkH+vQv83xq3ikrRdCzHHY/5MQwt8hf6cQYqND9ishRIAj/AMhxGtCiJXAFCFEqhBivUP2ucoz5EKIhxzh24UQzzrCAoUQ3zn07qwoh/NGevol6/Z1lL4wFtO7z+M74CYA7BknKV++gIC7J+E/9llsp46A3eaR1uuIasKq2OxzxS2U//SJ57no9OjiU7BuXEbZzIlQbsZ4qeM9LeGpWFZTFmc1zd+PmFefIueVmciS0rMInl9enV68lYzf95K5Yd8ZZTzTV1NQFTKV83ccSynRhwYCsP+WyWxpfQe6AF8ir+p27roq2aIPDSS8bwe2dhzLltZ3VGuzLrEeMjfNLcyn942U//y5x7WTOaexrPsWvxsexm/4BOyZx6vvHM6nHM6AMOjRh2qzNtatq9HXbXbW9D79b6X8R8/Br75hG2RJAfbTnu/BVUs1Zlk3r6X4sdspnf40fkNvqyRrp/jpMRSOux59SiN0ETGeiaue59najt3Ogf73s6fzbQS0bIBvA8ey00rXV1ptlG7a61nXqi1iSXDP9lizCyjbechTAMiY+qGWtbkUYfB1i6tare64YRiFRcUMG/kAH3/9HY3q10Wv1zvjLRYLq9ZuoGXThtXaUiN7hcvefV1uByBiYJVuoZp24GojnlEVcXuGTGR3vwnsv2kSAJGdGrnpanD/YJCQsWJbNUqqp/mkEeya9CnY/6p7zGpP0O2fT/9bKf/p42rbXtmcJymb+ShlH76IoWNfdLUdA4q/0idryt3++g6+A/N382p8EyqqnMfIawZQWFLKNfc+xaffLqdRajL6PxmwymqcQ9XiGXndIAqLS7h6zKN8svhHGtWrg0Gv55f1m4kIC6Fpg7rnYmw1mbvnbU8/SumMcZTNfRLrpmX4Dav0bu05pL9QnyyM2nzBsUnzqP/OeO/oFrjZnDb1Y6TVRuxdw6oInb+9ukB/5//aMx6pPl1NfbJN88nnpVdKCn9c79RrjIus9nyKfqnyyoOsXvG5NMmSLQcqDtsDE9FmjitzPeD5orTiX4PafMs73C6lzHUMKDcKIarfGQOuQns/oSUQ5ZBdDawGLgWWAIlAvEO+K/CZEKIxcB3QRUppEUK8DdwohFgGPAu0BQqAlYD7Wih33gR+kVIOdQysjkX6MQAAIABJREFUg4BwtKUhw6WUdwohvgCGoW0s8LWUcg6AY4A+Epju0NUA6CWltAkhvgWmSSk/FUKMqchMCNHHobsDmpdaIoToBkTD/9g77/Coiv5v37M1vSekEEroRWkBFUHpgqKAiI+gj70CokhRwYK9g0q1olgQRUWkNymCINKL9BJCem+bzZZ5/zjLbjYJ0jbvTx/nvq5c2T0z8zlzZme+c6aTJqW8weXP011XCVcnw4MA80bczs1XXed204VFefX2VsVxdB+6qFhEYAiytAjb5pXYNmujZKb+d3r1wNcWVUfsREgEsti751yXkIR5yGOae0AwhiZtsTodOFMPI4vycKZqU+zs+7dg7Kqt3XNkZqOPjXZr6GOicGTlct4Y9MRMfp6SJWsoW/1rNedmd/Wiye3aNLbcnccIiPc8Q0BcBJbMgmphAC4fPQhzZDB5G1Lov+KVGv2Y4iOrbQRkzyvSGrp6HTicmOIiqXBNi9YHB9B46uPYi0op3XmEwMsaYsvMJ7SrNlXVcigVaXeQv2QLwcnNyf1h/Vm1KtJzMcdHUVIlLqFdL8d6KhN7XpWpxcGu5xY69PGNsG2rMqof1xDzIG2jDhEQjKFxG6xOB45D27HvWo9913oAjN1uQVaUQxPPximmuEj39K8z2DJyMMVFcWZinDE2yj09/GzY0nMpXPobMff0x3l8P3S/BQJCoKxIy29VyoguoRHm/zzuinMIhqbtsDod6BKboG+ejH/TdmAwIcz+mIc86kmLSo1ZXUQ0suDs+c1xaA+6mDhEUIj3VFRLKfaDu9BFx3n5N9aYFrmY4qM40zwwxUZWSwtnUSklm/cQfG0HrIdSsGXk4N+uKQCnHn+HqHtuxJ5ZXdcY5xnJM8ZFYs/MI7Tf1YT06kRw9w4Iswl9UAB1pzxB6ujJXuFjwvzJyPY8e2Z2LtFR3iNBQYEBvPyU9gIupeS62x6kblwdt/uGLdtp0TSJYH8z6D1VsDE28qLiqw8NRhfoR4udX1O0dJOXf4CgK1p6fa9a3oxxnnxWkZ6LqVJ5N8Z5yuuZ/xH9tf7U5FkjyVy1E//4CBJv7Ups7/bYikopz/jrEcXKhLVpSMcPtHxmirjw5SoXiizyHm0VoZE12ORGmG89Y5PPlBEnjj+3evyWFuHYvxVd3cZA7dpkWZjrNcNJhEVWL9eJjfG7Y6zmHhiCvkUHrA6He9OwmqgTGe4epQXIzMkjOsJ7mUxQgD8vPX6fFg8p6XffOBIqPWeNulER1cpITIT3SG5QYAAvj33Yrdv3zlEkxEazdO0mftm8nQ1bd2KtsFFaZuGp16cxeean1e4ji71nYIngCGRJlbqp0vIqx9Hd0OdObSaPpaRa+Eu1yVF3Xk/k0N6YEqIp2bIPc2IdSnceAafEXDeaiguo92qiIj0XfUigV3xLdxzEv3Wji4qvO0x6LkWrthLavQMA0unEnJTgc5uc8tg7RN174wXp2jJyMMZHuXUDO7WidOs+AMIH9/CkRbynfJjitPDCaMBUyRaaYiPdM83sOQUYY8KxZeVjjAnHnlvjMo4/gVKgNXBmLUAbtHbTtrMkp+J/ADVi7BtGCSF2AZuBRLTGYE10AeZKKR1SykxgHVqv1AagqxCiJbAfyBRCxAFXAZuAnmiN361CiJ2u70nAFcBaKWW2lLICbXrHX9EDmAngisMZa3BcSnmmy20b0MD1ubUQYoMQYg9wO9CqktZ3Usozw65XAd+5Pn9dyU8f198OYDvQ3JU2e4BeQog3hBBdK8XDCynlh1LKZCllcj9DEbroeEREHdAbMLS/Bvse70pfRHleuHV1G4He6F5HKYK0trcIj8bQ5ips29b9dUr5AOfpo+giYhFh0aDXo7+sM/YD3vbUMmUUlimPYpnyKPb9W7Au+hTHgT+QJYXaS1yk9kz6pNY4s7SNUaz7DmKsl4AhIRYMBgL7dqNs3W/nHa+oSWOwHUuh6Iua+28Ofr6KRX0msqjPRFKWb6PRLdqmVlHtG2ErKsOSVb1h3HhoN+K7XcaGEdM5+NlKd/jKBLVviqOozD2FqTJFG/cS0V9b9x01pDv5y7VpdunTfsByOJW9vcdgOZyqrSXOykcXFACAo1h7BQjpchkW1yYkZ9MqWLGVqFu6VYuL9XQOQe2bovP3Xoupi6iDCI1C3+gyEGDfs8nL3TJ9jPvP/udWrMs+x3Fou+YYoL3ki5BIDM2SsW1a5A4njAbCb+zqta4LoHDl70QM1jokAto1xVFcir2GtKpMwYotBHXWOgmkpVRbx2v2A70B/eVXY6+yWZjlnRFY3tb+7Ps2Y134MY4/t2Jb8TWWNx/G8vYIrPOm4Di2F+t3U93h9DEJiKhY0BswduqGbYd3WuhiPJve6Oo3BoMRWVKECA4Ff9fLnNGEoWV77Ps8ZUAYDYTdeA1FVdKiaOUWwm7u4UqLZjiKy7Bn56OPCEHnejkUZhPBV7fFelT73XWhwZiTXJuNORyE3ngNRau8dYtXbSHcpevf1qOb+dYcDnS+h4Nd7+fUo29Ssmm3u1FsauCxK5e3ac/JkydJTc/EZrOxdM2vdO/svS6xqLgEm2tK+/eLV9KhTSuCAgPc7ktWb+D6ntcgbRaE3pPnLja+Jx94ieJftvFn22EUrdhMxO393P4Byg+lUJXiTXuJuEFr4EYN6U7+Cu2+BSu2EnmLlgcDK5URnb8ZXaA2cJLzrbZ0YMfoD0lf9geNH76eJiNv5MA732MrLMNag304Gys7Pc6Kjo+xouNjpC06eyPOVzhPH0UXGVfFJlcpI5NHuv/s+zZjXaSVEYxmbe8KAKMZfePLkZla2tamTXaeOowuKk7rnNIbMLTtimOfdz4pe/VB95999yasP3zwl41igFZNG3IyLYvUjGxsNjvL1v9OtyvaefkpKinD5to86fvl62nfqhlBAf41yblp3awRJ09nkJqehc1mZ+m63+h2VYcquqUe3aVr6HBZC4ICA3j8vqGs/no6y7+YylsTRtGpbStef2pkjfdxph1HF67ZaHR69C2uwH7Ye1xABHr63HVxSSB04FrKcSY8+MYm58xZwsF+ozn96uc4irV9CfyS4tAF+mEvKDlrvRfpqquiK9VVNVGy8wjmBE9DL/zGruBwUH7Ys/nfxdYhhphKHQxGAyG9OtWKTb5QW19+PA1Tg3hMjeoS3KUd5sZ1KVr5O0HXtif6Yc9IeaSrXg9srz2zLSuf0l2H8WsYhykxBmE0EDGgCwWuexes/J3IIVo6RQ7pToHL/pkSYyrvM1IfaAacqBTdofzdRoudjr//3z8MNWJ8iQghugG9gKuklGVCiLVUn3rh9l7TRSnlaSFEONoueOuBCOBWoERKWSy0+U2fSymfrhxOCDEQ36xzsFb67ADO1HyfAQOllLuEEHcD3Sr5K+XcCOA1KeUH1RyE6ABcD7wmhFghpfzrszqcTsrnzyJg+IvakRWbV+LMSMF4tfYSaNu4FGPbzhg69tA2qrJVUP7ZG+7gfvdNQAQGg8OB9btZYDmf6GuMe/51tu7YTUFBET0H3sHw+/7L4BuvO3dAp5OKxbPxu3OCdpzE9l+Q2akYkrUdK+1//PW6uorFszHfMhKhN+DMz8L64yxMXW4Eh5Pc16YRO/M10OkoXrAc29GTBA/pD0Dxd4vQR4YTP3c6usAApFMSesfNpA66H1PThgTf2JuKQ8eIn6cd/5Q/tXpv/BlOr95JQo82DNr4DnZLBZue+NDt1mPOWH4b9zGWzAKufP0eSlNz6LdwEgApS7ay+13PUUFtNs3AabFybLRnb7hmX0zk2NgZ2DLzOfXKFzSe+QSJ44dRuvc42XO1tClYvY2wnu3d4QvX7XJ/Bmi9/G2k3YkhNJDUt7UjhM5X60xcSnccJm/xb24td/ovn4Pf0PGIoFAcJ/Yhc05jaK9Vpu5N0c6C3+BRCP8gpNOBdfkc98sYQIs108idt5ryQ6eIvKMvALlfLqNozTZCuifTcsMs7aiNsZ6GaYOpYwi6qjWG8BBabfmE9MlzyZu3irx5q6j3ljbiZv7PKCpWfYPf3RNdx4P9gsxKxdBJ2/irpnXF54vlq6kEjnldK3sbluFMO4mpm5bfKtYuwpDcFVPn3tqRVhUVlM3UdnEXoREE3v8k6HQgBLat67Dv9DQYmq6aQf63q7AeTiHidi0t8r5aRvEvfxDcPZlm6z7UjvAYp+0XYIyJIPGdx0GnQ+h0FCz+leI12stkwvMP4CgqRRcZSsu931K+/7imO8yl+7VHt+naD5EWK6nj3zvns8eOvxtzkrY20RgYyoRRD/DQuBdwOB0M6teLxg3rMe8nbW3nfwb05VhKKhNefQ+9TkdSg0ReHO95sbeUW/lt2y6eH6PtvOooysAQoU07LFz86yXHt/iXP4h7/kFaHfzBPT055Tlt3XyTOc9wYtx0bJn5pL4yh6QZY0gYP4yyfcfJcZWRwtXbCO3Rgcs2ztSOa3pCy4PG6DAaf6JNsRSuaeFZrn0EOswYgSHAjytmP4ElNYc2b9zLric/5cqvxrPziQ8pzywg6b7raDKiP+aYMLqveZ3M1TvZOeajc6a9z3E6qVj0KX53TfTY5KxUDB1dZWTr2cuICArFPMw1KqvTY9/9q+ckgdq0yU4n1h8/xP+BSSB02Lauxpl5CsNVWj6xn2Ndsfn2MegbtUYEhhDwzCdUrNDe6w16PRMevp1HnnsHh9PJwN5daVw/gW+XaLbt1uu7c/xUGhMnf4ROr6NRYjwvPHavW3f8m7P4Y88BCopK6HXXEwy/fSBDm3TWdEfezcMTXsPhdDLoum40bpDIt4u0tL21f2+OpZxm4psz0el0NKqfwAtPnHUF2tmRTipWfoHfbeM0e7d7vWaj27ls9I5f0DfviLFdD6TTAfYKrD/NqB7+1jE+t8lBydoU+8tXv0tFZh7Hn/bUm5XrvZRXvqBJpboqy1UOjdFhtF76Fvpgf3BKYu/vz+5uozgx8WOaf/mM9vtFhWGsE0nJln1E3tHXJ3UIgNDrKFz0q89tcqt9lWzyhegCTZe+j7OsnJyPFmA9nELSN6+47RCAMT6K1r/Owllu5cQT72sXHU5Snv2Ipl89Dzo9ufNWUX5I60RIn/YDjWaNI+q2XlSczuHow28CENSpJXHDbz4j+yMwHKg8vfBWtPdWxf8w4kLXwSi8EUIMAO6XUt4ohGgO7ERr4H4GJEspc4QQJVLKICHEzcBDaAUrAm16xhVSygwhxGdoI7o9gEhgPjBfSjnaNZL8E9pU6iwhRATauWoVaKPU7YEiYA2wS0pZYxerEOIbYLOU8l3XVOpAVzwWSSlbu/yMBYKklJOEEDlASyAfWAKcllLe7YrrIinlfFeYxcAcKeU81/Tnya7n7QO8BPSUUpYIIRIAG1qHTJ6UstzVuL9bSjnwr9K5eFR/n2fU4Pe1UTxbznmuqzxPjFHa+qjS527zqS5A4IvfcLxN73N7vEAa7tJeWuYk3OFT3TtPfwnAlvibz+Hzwrki7Yda0wUofeVOn+oGTtTO791Rb8A5fF447VJ+onTiEJ/rBr6iTQQpvKeXT3VDZ2svgLsb3HgOnxfO5Sd+Zk9D3+tedvxnbOl/+lzXGKe9RNdWnLcmDPK5bsfTP7IgdpjPdQdmfH1uT5dA6bO3+lwz8KVva9Uml4z1vb0IevsnrIc3ndvjBWJu0pmKk9t9rmuqr+02XfraXT7XDnz681qzyZtroX660lU/+TrO7VK0o6FqyybXli7AH3X/8vXxgklOXQBnGcj6u2E9sO5v34gzN7/2H5GWZ1AjxpfOMuBhIcRu4CBaQ/Vs/Ig27XgX2kjveCllhsttA9BHSnlECHESrcG6AUBKuV8I8QywQgihQ2tcjpBSbhZCTAJ+A9LRpivrOTuPAR8KIe5DGxl+xBXubDwLbEE7s20PWmO8Jh4HvhRCjAEWo613Rkq5wrU++jfXph4lwB1AY+AtIYTT9SyP1KiqUCgUCoVCoVAoqvMP3PX5745qGF8iUkor0K8GpwaV/AS5/ktgnOuvqs4nwCeuzza00dzK7vOoYQ2xlHI2MPs845oJ1NTN2LqSn7crfZ6Ja01yFZ27q1w6DVwppZRCiNvwbFSAlPI9oOr8v6PA8vOJs0KhUCgUCoVCoVDUNqphrPAFHYBprrXQBcC95/CvUCgUCoVCoVAoFH8bVMP4fxAhxESg6oLD76SUNZ+hc4lIKTegbWOvUCgUCoVCoVAoahunmkrta1TD+H8QVwO4VhrBCoVCoVAoFAqFQvG/hjrHWKFQKBQKhUKhUCgU/2rUiLFCoVAoFAqFQqFQ/JNQu1L7HDVirFAoFAqFQqFQKBSKfzWqYaxQKBQKhUKhUCgUin81QjtaV6H426MyqkKhUCgUCoWithH/1xE4H6x7V/7t343NrXv/I9LyDGqNseIfQfn2hT7X9Gt/EwClz93mU93AF78BwJZzzKe6AMaoJHKuu9bnulHL1wGwNWGQT3U7nv4RgLTO3X2qCxC/6Zda0wU43qa3T3Ub7loJwI56A3yqC9Au5ada0wXI6unbPBezWstv+xvd4FNdgJZHF3OyfS+f69bfvoqyN+7xuW7Ak7MBai3Of9Qd6HPd5NQFTKp/u891J538yuealbGl/+lzTWNci1q1ydYD63yubW5+LaWv3Olz3cCJc7DMfd7nuv5DXwBgZ/2bfK7d9uTCWrOdm+Nv9rnulWk/AL6vR87Y+tqyybWlC/jcxiWnLvCpXq2ijmvyOWoqtUKhUCgUCoVCoVAo/tWohrFCoVAoFAqFQqFQKP7VqKnUCoVCoVAoFAqFQvEPQkrH/3UU/udQI8YKhUKhUCgUCoVCofhXoxrGCoVCoVAoFAqFQqH4V6OmUisUCoVCoVAoFArFPwmpdqX2NWrEWKFQKBQKhUKhUCgU/2rUiLHiH8PGnQd4Y85CnE4ng7p34r4BPbzci8ssTJg+l4ycAuwOJ3f1v5aB3Tq63R1OJ0MnvEdMRCjTxt/rvq5v3AbT9XeB0GHfvgbbhprPTNbFJ+H34MtYv30Px/4t2kW/AMwDHkIXUxcA64JZ5/08z7w6mfUbfyciPIwFX55/OABjcicCH34UoddRvnQxlm+/9nI3d++F/63DAJDlFkqmTsZx7CiBIx7Hr+8NICWOvBwqVq+k7IvZXmFNiTE0mjEGQ3gQZXuOcWzUe0ibHYB6L95HaI8OOC1Wjo+eStle7azmkG7tqPfifQidjuy5q8iY/oOXZuDQWwl99BHsqacBKPt5MeWbthD25BOIgECQTvJfeIWw8U9gbNqEog8+oXTutwDo6yUS8eJzbi19QhzFH3nibL6iI6GPjwS9nrKfF1PyxVyvexvqJxI28ckL1vXvnEzEk8MROh3FPy6l8NN53r9Bg0SiXhyLuUVj8qbOpmjOfE2nTjTRr4xHHxkB0knx/CUUff2jO1zL9bPI/WYlmTO+r/a7JrzwAKHdtfQ9OeY9LK70rffWo4T0TMaeW8iB3qM8cWzRgAbTxgJw+YF5ZM36gYx35/lEN/HVR9zfTV26EnT/g6DTUb5kMWXfVMlvPXsReJsrv1ksFL87Gfuxo+iiowl5aiK6cC0tLIt/xvKD93MHXtOB2GcfROh15M9bQe4H31WLf53nHiK4WzJOi5W08VMo33cUAF1wIPGvjcLctD5ISHvqXXcYv84diRg7HPQ6Sn5cStFn33hpGhokEjVpHKbmjSmYPpuiL1z3NRmJ/XgKwmTU8tTq9RTOmlMtTmfQNWyNqecw0Omw71qPfcsSb/fEZpgHj0IW5ABgP7QN+6aabcylxlkXFoIhJhqnxULR59/WeI/EF+93l+ETo9/3LsMv3A96HTlzV7rLcPzYYYRd1wmcEltOISeeeA8AvVFP/1fvo1mv9piC/ChKz+O74e+TvvdEtXve9OYDxF/WECEEucczWDBmFhVlVhpc2YLbPnqCglPZZ01fX/Prlu28Pu1jHA4ng2/ozf23D/ZyLywu4dk3pnIqLQOzycRL40fSJKk+x1NOM/aFt9z+UtMzGXnPUO4d1QK4eJuM0UToO+8jjFp+q9iwrppN/nX7Xt74aB5Op5Obe3fhvlv6ebkXl5bx9JRPycjOw+FwcNfAPgzsdTUAX/68mu9XbAApublPV/57k+e8bH3SZZj63KHVfTvXYfttUY1ppotriN/dz2P9cTqOA1sBMHTsg7FtNxBg27EO+9blbv8bD6fz5rLtOJ2SQe2TuLdry2qaW49n8tayHdidTsIDzHxyT0+3m8PpZNiHK4gJDmD6WE9dHfPIYLJm1mA3Jz1ASHfNPqSMfRfL3mMY46KoN+VxjNHhSKck9+vl5Mz+GQC/Fg1IfHU4huhwAFr++gG5X6/wmU0+Yzs7Hvkaa0oWRx57n7I9x6ppmxNjaDLzCfRhQZTtPc6RR7W61q9xAo0mjyTwsiROvfE16bO0M4ZDu7Vzh2297XMyZ8wn+5OffRZfAF2QP/7tW/rMJud/sxSAxms+uiitxI+ew79NMwSQ/+0KMp6fQXC/LkSPGuYOf6E2TR8WRKMZYzElxlBxKoujj7yFo7DUlR71z8juA5xAR7RBxO+ARoAD+Bl4qtqDKP4nUCPGin8EDqeTV2f/yIwn7+PHt8eybNNOjqZmevmZt2ITSQl1+O6NJ/jkuYd558ufsdntbvevlm4gKSGmmrap/72Uf/E6lmlj0F92NSI6oXoEhMDUZxiOI7u8w/a7C8fhnVimjsEyYzzO7NPn/UwDr+/NrMkvn7d/NzodQSMep+iZ8eQ/cBfm7j3R16vv5cWRmU7huFEUPHIvZV/NIeixsRg7XoE+Lp7cITdROP5xZFERxuROGJp7v7QkTryTzI9+Zk+XEdgLS4kaqr2whPZoj7lhPHu6DOfEkzOp/9pD7vjUf+VBDt/xEnu7jyJyYBf8mtT10jR3Skba7eQ/+wJZw+7Gv3dPwl9+noI3p5B9xz3kjBiNM6+AwilTKZnr/ULvSDlF9t0PaH/3PoQst1K+/lf3vUPHPkbumKc03V49MTTwTgtnUfGF6wKREx4lc/gEUgfdT2Df7hiT6nmHLyom943pFH4+3/v3cTjIe/sDTg+6j7Q7RhFy200YG3vi9GfPkYTf1BW/JolewUK6d8CvQRz7r3mYlKemk/iK52Ul97vVHL3zBaqS+OZIdMEBAKS+8DFR/73eZ7ppr3sagyFjn6Tg6fHk3XsX5h490devkt/S08kfPYq8B+6l9Ms5BD8x1p0WJbOmk3fvneSPfAT/AYO8w+p0xE16hJR7n+fIdY8QeuM1mBp7xz+oWzLmBvEc6fEA6ROnEvfiCLdb7HMPUrJ+G0f7PMzR/iOxHjnl1o148lGyHp1A2uD7tN+voffv5ywsJu/N6Z7G5RkqbGQ+NJb02x4ifehD+F/VEdNlLaqlEaDZhd7/xfrdFMo/noih5RWIyPhq3pynDlH+2fOUf/b8WRvFlxznR8ZrnQO33o/91GmCBno3ngBCe3TAr2Ece7s8wsknZ1DvtYfd96738kMc+u+L7Ov+KBEDurrLcMasH9nf+3H2XzeawtVbiXv8PwC0H9qDkNgITu8+xpQrR+GwObjhlXtqfLTlL37JrH4TmNn3aQrTcuh0Vx+3W8rWg8y6fgKzrp9Qc7r4EIfDwcvvfcDMN55j4edTWbJmA0dPnPLy89GX82neuCE/fvoerz79GK9P+xiAhvUS+P6Td/n+k3f59sN38DOb6dn1Si3QRdpkAGwVFI4fTcEj91HwyH3VbLLD4eTVD75m5vOjWDDtBZZu2MrRlDQv7W+WrKVRYhzz33uOT14Zy9uzv8Nms3P45Gm+X7GBr99+mu/ee471W3dzMs1VbwqBqe+dlH/zNpYPnkLf6kpEVPW8ixCYevwHx7E9nkvRCRjbdsMyexKWj57B0KQtIryOFl+nk9eW/MH026/lhxH9WLY3haNZhV6SRZYKXlu8jfeGduWHEdfz1pCrvdy/3nyIhlEhCJ0OY4cb3NfDb7oGcxX7Fty9A+aG8fx57UOceno6dV/W7Jt0OEh7+VMO9BzB4YHjiLrzenfYem88Stobc8CpTUPN/2mDT21ywfLNAJx45mNKdhwm6bUHq6crUG/if0n/6Gd2dRmJvaCEGFdda88v4cSzn7gbxADodCS95bm/PSef8P5dMDeIu+T4Vrb1kQ/e4jubfNMoIu66CeCitcxJdTna52H+7HAbAR1bYWqciPXQSVKHv+L2d6E2LW7EYIo27mZv1+EUbdxN7AhX55heR8P3R5+RbQV0A2yu728DzYF2wNVAdQP7f4HT+ff/+4ehGsa1gBBiQqXPYUKI4T7UbiCE2Ov6nCyEeN9X2rWFEOImIUSNvWtCiJLz0dh7JIXE2Cjq1onEaDDQ96q2rP1jn7cWgjKLFSklZeUVhAYFoNdpWTwzt4ANOw4wqPsV1bSdeRnI/CxwOHDs2YSheXI1P4Yr+2Lf/zuytMhz0eyPvkEL7Nt/0b47HFBedj6PA0By28sIDQk+b//uuDRrgSPtNM6MdLDbsa5dg+mqLl5+7Pv3IUu0pLUf2IcuKhrTVV0oX7Ucyi3YD+xHBAYhTGaQ0its8NWXkbd4EwA53/1C+HVamoVd14nc+dqzlm4/hD40EGNMOIHtmmA9kY41JRNps5P306+EX9fJS7Ns+Uqkw4EjIxPsdioOHkZardiPaD3DsqgIZ14etj8PQqXOjKqYk9vjOJ2m6QDGls2xp6bhSNPSwrJqDX5dvV+ynPkFF6wLYDuVhv10BtjtlC5bS0C3zt66eQVU7DuErKLryMmj4sAR7bnKLFQcS8Gvk6enX9rs5P+8gdA+3mkU2qcTed9r6Vu24xD6kEAMMdqIRunv+3EUVC8qfo0TKT+YAkDx2h0g8I1uUgIlWyqVL4MBZ7orv/2yBnPns+c32/596KKjXWmUh/3wYe25LRYcJ0+ii4p2h/Nv05Tpap7yAAAgAElEQVSKk2nYTmWAzU7hovUE97rSSzu415UU/LgGAMvOg+hCAjFEh6ML8iegY2sKvl2hebTZcRZrvf6m1s2wp6ZhP63FuXT5Wvy7Vc8XFfsPIu3Vj7uQlnIAhMEABkO1MnIGXVwSsiALWZgNTgf2P39H36RdjX7PxaXG2diovlYWsnJAb8CyeVs1P2F9OpE7fy2glWFDiKsMt9XKcEWlMhzWRyv3zhKL53n9/dxpEd0kAZ1Bx67vN1CaW0RxZh5BUWEExYRVu6+1kobBbEKeJT1rmz0HDlMvIY7E+FiMRiP9enRhzcYtXn6OnjzFle0vByCpfl1OZ2SRk1fg5Wfz9t0kJsQSH6t1tF6sTXZT7kofgwGh985vew8fp15sDHVjozEaDfTt2pFffvfuoBVCUGopd9V9VkKDAtHrdRxPTefypkn4m80Y9HqSWzdl9eYdAOjiG+HMy0IWaHnXsX8zhqbtq6WZIbkP9gNbveo+XWQ8jrQjYK8A6cSRcgBDsw5afE/nkRgRTN2IIIwGPde1rsfag94dxkv3nKRHi7rEhQUCEBHk53bLLCxjw+E0bm7fiIZNmyNL8txu+T9vILS3dx0e2vuKSvbtoNu+2bPy3aOlzlIL1iOpGOtEAmBOSkBW2LCeSNc0+l7pO5uclIC5fiwAhet3EdShqbuurEpIl8vIXfQbANnf/UJ4X+3+9txCSncd8SrnQe0aYy8o9qTFwg04SssJ7euxl76w9aE3dfOZTfZvmUTFcddvfxFagVe3o3zfUS0uZeUULlxLcK8rqTh6yqMLF2zTwvp0Ivc7LZ1yK73jhF7bDsufJypHLxdthLgMcL3oUQFsB7x7/xX/M6iGce1Ques7DPBZw7gyUso/pJSjzu3TtwghLmgKvpRyoZTy9Uu5Z1Z+EbGRnheumMhQMvO9e6Fvu64zx9Ky6DX8JW4Z/w7j7xyAztUwfnPOQkYPuwGdTlSPX2Gu53NRHiIkwstdBIdjaNER+9aVXtd14THI0iJMgx7B75HXMA14EIzmS3nM80IXGYUzO8v93ZmTjS4q6qz+/fregG3rFvRRrnA6HWEzPkYfF4/96GHsB/90+zWEB2tTihxaL58tPQdjrPYyYYqNpCLNk1a29FyMsRGYYiOoSMtxX69Iz3WHcWO1ah0HLoRejzCbiZjyJlGzPyDo9tvO69n9e/WgbOVq93d9dBSOTE9aOLKz0UefPS3OVxfAkeGZ3unIysFQ58J1DfF1MDdvjLPI+4WkIj3X/ZJ2BmNsJBXpnnS0ZeRUT8cqVGTkgtDydNgNndEHBfhE13IwhdDenpdEYTS6Pzuzz5Hf+t1Axe9bql3X1YnF0LgJ9j/3u68Z6kRiqxQ3e0ZOtfgb6kRiS8v28mOIjcSYGIcjr5D4N0fTcOH7xL06CuGvlT9DdBT2jEr5IisbfcxfP7N3ZHXEzZ1F3VXzKd+yjYq9B2r0JoLDkUWeF3dZnIcIqv4CrEtojN89L2AeMrrmUTkfxNlQJwZTiyaeOO/ZX82PscayGoEpLsIrj1Rk5GKK89jBhPG3c/nvHxM56BrS3taWKmTuP0lUo3iKM/MJS4wmvnVDrCVlhNSp/vwAA956kLF/zCCqcTy/f7bCfb1u+8Y8vPRVbv98/Hk/68WSlZ1HbCX7UCc6kqzsPC8/zRo1YNUGbcRvz5+HSM/IJjM7x8vP0jW/cn2Pru7vF2uTPQKaTY6ct4CKHX942eTM3ALqRHl+izqRYWTl5nvpDb2+O8dPpdPznnEMHvUCTz7wH3Q6HY3rJbB9/yEKikqwWK1s2LaXzBwtrAgORxZXqfuCvX87ERyOoVkH7NvXeF13Zp9Gn9gc/IPAYELfqA0iRMurWUUWYkMCPPEN8SeryOIV/mRuMUXlFdw3ezVDP1jOzzuPu93eWradx3u3RQgIj4xClnnq+cr10RmMsd72wZZR3baa6sbg3yqJsp0HASg/dJLQPle6bY8pLspnNtlyMAX/1o0AiOjfGXN8FBVpuZhivd8rDBHedW1Fei6mv9A2xUZSfjzdE5ecQvyb18cU58lnvrD1+qhwn9nk6NH/xZ6df9FaTks5xsRYt3235xVWCw9csE0zRIVhy9LiZcvKxxAZCoC5YTx4+qS2AzUZpTDgRmB1DW6K/wFUw/gSEUIsEEJsE0LsE0I8KIR4HfAXQuwUQnwFvA40cn1/yxVmnBBiqxBitxDiBde1BkKIP4UQH7m0Vggh/F1uHYQQu4QQvwEjKt27mxBikevzJCHEp0KItUKIY0KIUZX8PSuEOCCEWCmEmCuEGPsXz7NWCPGuEGKTEGKvEKJTJf0PhRArgDlCiC1CiFZVwnU4i+bdQohprs8NhRC/uZ7/pfNN55pGGATejdxNuw/RvH48q2Y8y7evj+a1z36kpKycddv3ExESRMuk8+zgq3IvU7+7qFjxdfVRI50eXVxD7FtXUj7zaaiwYuw64Hwf6eIR1Rv3nGUAxtimHebrbqD0kw/gTHo5nRQMvx/7vj3o6zdAX7/hObRd4jU4IeVZw+j8TJUj7e2u06GPjKRg0svkPjwKv2u7YOpQfbTCC4MBc5fOlK9Zd3Zdas4rF65bnQvVFf5+xLzzHLlvzURaK2oSrBriPPx4k/PFEvf0MH2QP9Lh8Iluyrj3ibrres+FqtOhzpbf2rbDv98NlHz0gXcM/PwJnfQiJTOmIssqzaqoKe9U5Sz5XRh0+LVqTP5XSzh+0yiclnKiHh7yl2HOG6eT9KEPk9r3NsytmmNs1OACAnvfyJl5EsvMsZTPfh7bttWYB52lL/NS4ywlZb9sdMdZH1NDw+ys96ipHHk+n37zK3Z3up/cH9cTc4+WL3Z8uw671cZNbzxA3+f+y6nth5Hy7OXkp3Ef8k6nEeQcOU2rG7VRo/S9J3i382PM6jeB3z9bXmM4XyJrSNCqSXL/sMEUFZcw+L7H+eqHxTRvkoRer3e722w21m78nT6VR/Mv2ia7cNnkvNuHYGjWwtsm1xhn7/tt3LGPZg0TWT37Lb5791le/WAuJWUWkhLjuOfmvjz4/BQemfQ+zRrUdc+iqpEqtzL1vp2KNfOq2QuZm4btt0X4DRuP39CxOLNSwOlwSZw7jR1OyZ9p+Uy7/Vpm3NGND9fv42ROEesPniY80I+W8Wcakedhu85WL7nQBfjRYNZTnH7xY/fsh5Rx7xN8bXtCXSOI0marWfsibaeprjaTQB/kj7PC7httAY4ij+2s8/Ag7HlFSIfT29NFxNfL1juqz0apHpfzs8mywoa5ecPqfs9Ty5QYS8XRU277HtyjU3W/NXEeNq3GqBh0BHV0L5vpAgwCelbyYgDmAu8D1ReN/18gnX//v38YqmF86dwrpewAJAOjgLcAi5SyrZTydrQF+kdd38cJIfoATYBOQFuggxDiGpdWE2C6lLIVUACc2RVkNjBKSnnVOeLSHLjOpf28EMIohEh26bQDbnbF81wESik7o410f1rpegdggJRyGPANcCuAECIOiJdSVp+7V533gJlSyo5Axl95dHU0/CGE+OP3PQfIyPVMZ8vKLSQmPMTL/09rt9KzU2uEENSLjSIhOoLjaVnsPHiCtdv30+/RV3ny/S/Zuu8IT0/zbIwiQj09kCIkAlns3RuvS0jCPOQx/EdPxdDyCsz970XfPBlZlIssysOZqk2bte/fgi6+wXkkwaXhzMlGF+1ZK62LisaZm1PNn75hEsETJgEQ+sZknHm5XuFEeAS2XTswdfRUNva8IvShgaDXTIMxLgpbpjaiUpGeiynek1bGuEhsmfmu656XcFNcJLbMPMwNYt3XQkY/ivDzJ2r2h+giwkGAPfU0zsIipNVK+aYtGJs1+cvn9rvqCmyHDuHM9/w+juxs9HU8z6SPjsaZk1tT8AvSBdDHeqY66mOicGRdgK5BT8zk5ylZsoay1b/iyPTeXMgUF4kty3ukypaRU6X335P2Z6Ns52HKD2lrJPN/2oCjsMQnutajpzl6xyT3d1nhadjros+S35KSCBkzjsLnJiCLKi050OsJmfQi5atXYf11g1cYe0YOxkpxM8RGYcvMre4nPtrLjz0zF1t6LraMHCy7tFGg4qUb8WvVWAuTlY0htlK+iInGkX1h+QJAlpRSvm0X/p071uxenO81w0QERyBLvKfdUlEONisAzmO7Qa/XRtqqcKlxPhP+TJz92l1WzY/tLGW1Ij3XK4+YYiOxZVTPI3kL1hM1tDcAD/78Msc27uOXyfP55oHJ+IUEYA7ypziroFq4M0inZO/Pm2nZT7M51hILFWVa2hz+ZddZw/mKOtGRZFQa/c3MziU6ynskLygwgJefGsX3n7zLaxMeJ7+gkLpxddzuG7Zsp0XTJKIiPDOYLsQmBz0+jqJJE5DFRdXcZWlJNZtcJzKczBzPb5GZW0B0hPd09Z9Wb6TnVe21ui8uhoQ6URxP1arXm3t34dspz/LZa+MICQ6kXrz2LLI4HxFcpe4rqVL3xTXEPGg4/iPewdCiI+a+d6F3Tbe271pP+SfPUf7Fq0hLCc58bRlKnZAAMio14DKLLEQH+3vp1gnxp3PjWPxNBsIDzXSoH83BzAJ2nsph3cHT9JuykKfm/8amPQc5UuxpzVSuj85gS8/1sg/G2Eq21aCnwaynyF+wjsJlv7n9WI+eJnXiDMr2aEt5rCczLtkmR915Pc2WTqHBtLEUrtBmA+Qu2KBpx0dSkemdtlXrWlNcJBV/YZer1r9589dgzy/Cetyz3twXtt6enu0zm1yyessladlzC7VNENHsuzkpsVp44IJtmj2nwD213RgTjj1Xm5VQkZ5L8Wb3tPIyYAlQucf+Q+Aw8C6K/1lUw/jSGSWE2AVsBhLRGrd/RR/X3w60qRrNK4U5LqXc6fq8DWgghAgFwqSUZ4azvvgL7cVSSquUMgfIAuqg9Xr9JKW0SCmL0XbTOxdzAaSU64EQIcSZWnihlPLMnKhvAdfwDLei7dh3Plx9Rv8cz4KU8kMpZbKUMvmpe28hJSOH1Kw8bHY7y37bybUdvDeNio0KY8terZGaW1DMifRs6sZE8tjQ61k5/RmWTp3AG6PuoGOrxrw20rOjoS4iFhEWDXo9+ss6Yz/g3b63TBmFZcqjWKY8in3/FqyLPsVx4A9kSSGyKBcRqW1+oU9qjTPr/DffuljsBw+gT6iLrk6sNtrZrQcVmzd6+dFFxxDy3EsUvTCBggfupGD4/Vg3bcCv7w2IwCAMzVsiLWUYW7TCfirFK2zxpr1E3KCtp40a0p38Fb8DULBiK5G3dAcgsH1THEVl2LLyKd15GHPDOEyJMQijgYgBXchfsRXLAY9u1qBbwekg/6lncBYVY2yUhDCbEGYz6HWY27XBfuLkXz63f+8eWFZ6T+mz/XkAQ90E9HFaWvj36kH5r5suKD1r0gUw1kvAkKDpBvbtRtm632oIXTNRk8ZgO5ZC0RfaLqfWfQfdbsJoIPzGrhSu/N0rTOHK34kYrKVvQLumOIpLsWd5v0xVpSI1C3NDLf/FPvYft86l6p6ZWubGbkcX68pv3Xtg3VQlv8XEEDrpJQpfewVHaqqXW/DYJ3GknMQyv/ouyZbdhzA1SMBYtw4YDYT2v4aS1d7TsItXbSFskLYDvX/bZjiLS7Fn5+PIyceeno2pobZZXmDnNliPaHmuYt9BDIkJGOJdv9913bCsO798oQsLRQRpax+F2YTfFe2xnUip0a8z/TgiPAYRGgU6PYYWnXAc2eHtKdDTgaeLa6iNkFiqr/W71DjbTqZq4Rsk4ndlBwxVNu4CKFjxO5G3dNOi1V7LC7asfEp3HcavShkucOWjM/kLtLV5Jdu0vPzJzZM4snYXbQZ3JalLawx+JspyiyipoWEcUd/TsGzWqz05R7WX+aBoTz5LaJN0Xs96KbRu1oSU1HRS0zOx2WwsXfMr3Tt7j0IVFZdgc40gfr94JR3atCIo0DM1eMnqDVzf8xqvMBdik4vfegXnaU8ZEaGhiEBXR4nJhKl9spdNbtWkASfTs0jNzMFms7Nsw1a6dWrjpR0bHcmW3dr069yCIk6ezqRubJT7O0B6di6rf9vO9ddonTzOtGPoIuq4866+5ZXYD3nnXcv0Me4/+59bsS77HMeh7ZpjgLY/hgiJxNAsGfs+zT62io8gJbeY0/kl2OwOlu9N4dpm3htadmuewI6UbOwOJ5YKO3tS80iKCmFUrzasGDOApaNv4vVbrsK/JIumjT35IvzGrhSt9LYPRasq27dmOIrL3Pat3puPYj2SSvbHP3mFMUSGUrbrsDZ1FsiZu+KSbXLOnCUc7Deao3dMotC1+VbCY0MoWL/TXVdWpWjjXiL7a+Md0UO6k798a43aACU7j+BXqSyG39wdU0I0+QvXX1R8K6dFZXI/XeAzm2yIidD2aYCL0rKdTMPcpB7GunUI7NIOfVhQtfDABdu0gpW/EzlES6fIId0pcL3jFK3bUXlXagNwLXBmTcrLQCjw+F8mqOIfjzqu6RIQQnQDegFXSSnLhBBrAb+/DKTN73hNSuk111AI0QCwVrrkAPxd/s93Ql3V8AZqnmh0Lqre78z3UvcFKU8LIXKFEJcD/wEeugT9c2LQ63n67oE88tpHOJ1OBnbrROPEWL5dqVXGt/a+igcH9eLZWfMYPP4dpJQ8PvR6wkMCz6ldsXg2fndO0I5b2f4LMjsVQ7J2pIX9j1XnDGu+ZSRCb8CZn4X1x1mYutx4Xs807vnX2bpjNwUFRfQceAfD7/svg2+87twBnQ5Kpr9L6Ktva8fnrFiC4+QJ/G7Qdn8sX7yQgNvvQgSHEjRS22FROhwUPvoQ5p59iJj3o3ZcU0421lUrsG3xbvClvjKHpBljSBg/jLJ9x8mZq6VB4epthPbowGUbZ2rHNT0xVQvgcJLyzEc0+/p50OnImbfaPYrpxuHEWVRE+MuTQEDZoqU4MjKJ+fYrQGJZvgrbgYPUWfAtIjAAnJKg/9xC1rC7kWVlCLMZc8cOFLwxuZpu4eT3iZzyJuh1lC1aiv34CQIGar9B2YKf0UWEE/3pBxemC+S+No3Yma+BTkfxguXYjp4keEh/AIq/W4Q+Mpz4udPRBQYgnZLQO24mddD9mJo2JPjG3lQcOkb8PO0YrvypnokXLdZMI9eVRpF39NXu9eUyitZsI6R7Mi03zNKO2hg71R2mwdQxBF3VGkN4CK22fEL65LnkzVtFeP+rEUbNjIf0TCbrgwW+0R3Qlag7PdPrit54lbA33kbodFiWuvJbf1d+W7SQwP/ehS4klODHXDt6OhzkD38IY+vL8O9zHfZjRwn/QNvdt/STj7x+v4wXZlLvs5cQOh0F81diPZxC+FBtw8/8uUspWbuVoG7JNF7zMc5yK2lPTnEHT3/hAxKmjEMYDVScyiBt/LtEPTAYHE7y3phKzPTXQaejZOEybMdOEjRY+/1Kvl+ELjKcuC9noAsMACkJHnYzabfchz46gqgXntRGcoSgbOU6LBuqv4wBIJ1UrPwK861jtCNv9mxA5qRhaNsNAPvOtRiadcTQrjs4HUi7jYqFZzmazRdxFhD/zYfacU1fzid8xL1E36HZlOwvl1O4RivDrX+dhbPcyokn3nffO+XZj2j61fOg05M7b5W7DNd9+k78kuKRUlKRms3Jp2cScUNnAqNC6Dn+VgIjQxj68RgK03L44ckZ7se5/bNxLBz/ESXZhQyc/DDmIH+EgIw/U1g8UTuOqOX1nUi+oxdOuwN7uY3axmDQM+GxB3ho3As4nA4G9etF44b1mPfTMgD+M6Avx1JSmfDqe+h1OpIaJPLi+JHu8JZyK79t28XzYx7xFr4Em6yLiCR4rFb/oBNY16/1sskGvZ4JDw7lkUnv4nA6GdjzahrXi+fbpVpf+a39ruWhW2/g2fdnc/OoSUgJj991M+GujR2feGMWhUWl2rM/NIwQV6cP0knF8jn4DR0POoF913pkzmkM7bUGg3tTybPgN3gUwj8I6XRgXT7HvfGkQa/jqes78MgX63BKJwPaJdE4JpTvtmqd1kM6NiYpOpTOjeO4deYyhBAMap9E4zrVN21zOp3Y/liCudsdABQs/pXyw6eIvN1l375aRtGaPwju3oEW6z9wHdek5enA5BZEDO6B5c8TNFuiDfClvfUFxb9sI+yma4i683q37YwdPth3NrmS7Qzvk0xFWi5HR09zh2v2xUSOjZ2BLTOflFe+oMnMJ0gcP4zSvcfJctW1xugwWi99C32wPzglsff3Z3e3UZyY+DHNv3xGS+fQQE48NoWwG7v6LL4ABd+uwJ6V5zubPPF9Eqc+TePlsy5Kq+60p2i08gOwO8j9dAHWwynEvjSC0Bs8nVN+TetdkE1Ln/YDjWaNI+q2XlSczuHow29qQQpLyfxoIUnaztQ70UaMF6NttDUROIA2oAUwDfi4WqZV/OMR/1e7Q/4vIIQYANwvpbxRCNEcrSD1BX4EYqSUNiFEJLBdSlnfFaYP8BLQU0pZIoRIQNsOPgBYJKVs7fI3FgiSUk4SQuwGhkspfxVCvAHcIKVs7WqYj5VS9hdCTAJKpJRvu8LvBfoD0cAHQGe0hvI24KMz/mp4prXAASnlw0KILmjTni+rqu/yOwK4Cmjnmv59tnS6G0iWUo4UQiwEvpVSfimEeAR4S0pZfV5hFcq3L/R5RvVrr720lD53fhs/nS+BL2pnj9pyfL8ExRiVRM511/pcN2q59pK1NWGQT3U7ntbO703r3N2nugDxm36pNV2A4216+1S34S5t87Yd9Xy/Dr1dyk+1pguQ1dO3eS5mtZbf9je64Rw+L5yWRxdzsn2vc3u8QOpvX0XZGzUfR3QpBDypNRJrK85/1B3oc93k1AVMqn+7z3UnnfzK55qVsaX/eW5PF4gxrkWt2mTrgb/e++BiMDe/ltJX7vS5buDEOVjmPu9zXf+h2jFDO+vf5HPtticX1prt3Bx/s891r0zTzuL1dZzP2Prassm1pQv43MYlpy6AixtU+v9O+dbv//aNOL+Og/8RaXkGNZX60lgGGFwN15fQplODtg5htxDiKyllLrDRtZHVW1LKFcDXwG9CiD3AfOBcZ/bcA0x3bb5lOYdfL6SUW4GFwC7gB+APoPAvA0G+EGITMAu47y/8zQduQ5tWfb48BowQQmxFm5aiUCgUCoVCoVAoFP+nqKnUl4CU0krNh3yvBZ6s5G9YZUcp5Xtom1BVpXUlP29X+rwNqLyoaJLr+lrXvZBSTqpyj9aVvr7tGnkOANYD75ztmVx8L6V8uorepKqepJSZnEceklJ+Bnzm+nwcbZT5DJd0jJNCoVAoFAqFQqFQXCqqYfzv4EMhREu09c+fSym3nyuAQqFQKBQKhUKh+JvyDzwO6e+Oahj/C6g6Yg0ghJiOtkN0Zd6TUna72PsIIe5BmypdmY1SyhE1+VcoFAqFQqFQKBSKvwOqYfwvpTYaq1LK2WhnLisUCoVCoVAoFArFPwbVMFYoFAqFQqFQKBSKfxJONZXa16hdqRUKhUKhUCgUCoVC8a9GNYwVCoVCoVAoFAqFQvGvRk2lVigUCoVCoVAoFIp/EmpXap8jpJT/13FQKM4HlVEVCoVCoVAoFLWN+L+OwPlQ/tvcv/27sd9VQ/8RaXkGNWKs+EeQcU03n2vGrl8LwPE2vX2q23DXSgByrrvWp7oAUcvXYcs55nNdY1QSAFsTBvlUt+PpHwHYm9Tfp7oArY8tqjVdgANNr/epbvNDSwDYnjjAp7oA7U/9xMbYW3yue3XGfKD20mJDLcS5a8Z8xjYY6nPdt0/M9bmtAI+9qK04b46/2ee6V6b9wM31b/K57g8nF/pcszJZPX1vk2NW165NzuzWzefaddau5URb3+flBjtXcqpjT5/rJm5dDcDaOkN8rt0t87tas8lbaqHsXZH2A+D7eqT9qZ+A2rPJtaULtffeovh3ohrGCoVCoVAoFAqFQvFPQu1K7XPU5lsKhUKhUCgUCoVCofhXoxrGCoVCoVAoFAqFQqH4V6MaxgqFQqFQKBQKhUKh+Fej1hgrFAqFQqFQKBQKxT8JtcbY56gRY4VCoVAoFAqFQqFQ/KtRDWOFQqFQKBQKhUKhUPyrUVOpFf8YTJ06ETJqJOj0WBYvpvSrr73c9fXqEfrUkxibNqH4408o+2ae2y3glsH49+8PAiyLFlP23Xy3m3/nZCKeHI7Q6Sj+cSmFn87z0jU2SCTqxbGYWzQmb+psiuZoYfV1ool+ZTz6yAiQTornL6Hoa+/z74zJnQh8+FGEXkf50sVYvvWOs7l7L/xvHQaALLdQMnUyjmNHwWgi9J33EUYj6PVUbFhH2Rezzzutnnl1Mus3/k5EeBgLvpzlvi5MAegDwrX7SXCW5iDt1mrhk6Y+TkCbxkibg9Kdhzn55Eyk3XHe99eHBdFo5hj396ZrPybvm2UU/ryeJitnYj12GgDLzoPIChtB3ZKR5VZSx71L+b6jWpj1n+AstSAdTnA4ODpgNAB1nrqH0P7XANBy73yyP/qB7Pe+pipxzz14Qboh/a4m9ul73eEjHhxC3offVdONeeYhgq7tiNNiJf2pyVj3H8XUMIH4d59y+zEmxpHz3hfkf/4T0ePvJajHFW63Vhs/IOerFWTO+L6adt0XHiCkRwekxcqJJ97Dslc7H7Xe248S2jMZe24hf/Ya5XnG0bcROawPAFednEtFZh4H7nub0j3Hq2mb68XQbNZoDGFBlO45xqGRU5E2OxHXdaTek7chnU5wODn27GyKfz9AnWGe80gb/foFugB/9zNdbFpEPfZfgnpe6XYz1QmnIjOfpJfvJaJnO5yWCg4+Nu2s8W8+azTGsCBK9hzjoCv+Zwhq24i2i1/1CjPg+bto0b0tFZYK5o2dyel9J6rpnmHgpLvpOORaJra6B4DoRvH8562HqNuqIUvf9tiE2rQXtRHnthun47BYOTp6GmV7qp+3axi0tcAAACAASURBVE6MocnMJ9CHBVG29zhHHn0PabMTOega4kcMBMBZVs7xpz6kbL8nLrO3zaEwt5A9m3bTvnsyVouVaWPf5dje6vcY+fZjtLqyNWVFpQBMHfseJ/YfZ8BDg7hmgHa2sN6gP+tz+hJTx04EjXgUdDrKlyym7JsqNrlnLwJvc9lki4XidydjP3YUXXQ0IU9NRBeu/X6WxT9j+aF6GT4bZ7PJFxz/Tp0IHjkS9Fo9WPa1d/z9evUiYOhQT/ynTMF+9GiNWv6dk4kYPxx0Okp+XErh7Op5OfIFLS/nT/PkZWEyEvvpZK1++n/snXd4FNXawH9nW3ovpFBC6E06gvQiXREVFRsoVkCQavfae0NF4Oq9Kur1KlwrIiBNkBqkJkAoSSjp2fS67Xx/zGazm92EBML99Dq/58mTnTnnvPPOO+95Z86cMjot5Ru3U7hsZY0OA/oSvGAWaDSUfb+Wkk//7SJX16oFoU8vxtCxLUXL/knJ5zVxNvr7L7CVlytDRC1WsqfNdKT12fIGx+cspdRDfPBuGUnnFQ+jC/an9Egqx2bVxIfgqzrT9vm7EDot5vwSDk7+GwBXfPUEAD1OrybzzS+bPCb3Tf0KU3Y+J+99vc6613bZfCUmJ6Zy2l73vNvGEv/WbPy6xXPu1X+RtVyJuUHDejrKdt33T8zZBSRPWOAi81L0BQgZ2ZOCTQeaPCb32fVek8gq2HoIn/hobBUmR1qXTUtIGjnXsW1oEUmbDxagC/Gn/EgKKXOWOGS1fG4GQSN6Y6uoInXee5Tb7RP35myCR/XBnFdUW7UpwDNAJ6AfsM9N+f9HpGz4c5lKw1B7jFX+HGg0BM6bS8GiR8i7cxreI0egbdXKJYssLqb43Xcp+7frzV3XujU+EydivP8BjHffg9eAAWibxzrSwx5/iOyZj3N+8j34jR2OPr6lS3lrcQnGV5dS9OlqXBOs5L+xgvTJM8i4fQ6Bt1zrWlajwX/WwxQ/uZiCe6fhNXwk2pauOluzMylaNIfCB++m/IuV+M9dqCSYTRQtnkfhgzMofHAG+j790HXs3GBzXTf+apa/9YLbfmmqwFKYjqUwHWtpLlr/CI/ljd9uI3HIbJJGzkXjbSD81lENPjZA9KzrKd6R6NguWr+DoGuGYoiLwXQmi9MT53B64hyKN+7BEBfDyRH3kf74+8Q8P9NFTuqtjyt57Y1XgLIdh8Ci3OSMX/xE2O3j8WrbwqWc/7A+jZZbdeosaGpCYuDEoRjauMr1G9oHQ1wsKVffQ9ZT7xL17GwATKnppE16SPmbPBdZUUnJL7vs+h4g9ZpZDhkFa3cSMmkw3u1cZQcO741X62iODn6AM48speVLDzrS8ldt4tQdz3q0dfGW/QDsajWV5Afeoc2r93nMF/fk7WSsWMP+qx7CUlhGs1tHAFC4/QgHRyzg0KhFnHz4A9q++SBoNMTOmewoa80vRppMjnO6WFvkf7SatGtrbNFy/hRCRvbEJz6afQMe4uTC5bStQ//Wdv332fWPsusPgEZD6ydvp2DrIceujsN6ENE6ileGzWP14x9yw4szPMoFaN4tHp9AX5d9FYWlfP/Mp2z9cI3LcS5bvGhinSPbxABwcOAsUhcvJ/5lz3Zt+cQdZH74I4cGzcZSWErkVOWFSNW5bI7e8BRHRs0n/e1VxL/2gEu556c9g7efN9GtY5g19H6WP7aU+1540NMhAFj50scsGP8wC8Y/TNpR5cH4+xXfOvZ9/urKOss2GRoNAXMepvCxxeTfPQ2vESPd7iPWzEwK5s0h/967Kft8JQHz7THZaqV0+VLy776TgtkP4jNpslvZ+qgrJjda/7lzKXzkEYzTpuE9wv0+aM3MpGDuXPJnzKBs5UoCFyyoU1boYw+RPetx0q+vw5eLSsh/bSlFK119WZrMZN27iIybHyDj5gfwuaoPXt06OeSGLJ5D7tzHyLrpbnxHj0DX2lVHW3EJhW++79Igdib3gQVk33Y/2dNm4n1VP8f+EwtX0P61ez2WiX/yNs6vWMPeAXOwFJYSbY8PukBf2r1yL0fufJWEofNJuvdNh55+HZTzrUrNuCwxOaH1zZye+Tat66h7LWrVvQh73bMUlHLmqX+QubzmJSQaDXEv1Zy7xVjMmYffaRJ9cz76wfG7YNOBJo3J1S8xmkqWITLEIasuWjxxJ9kf/siRQbOwFJURbrdr0IheeLWO4cigmaQ9soxWL9/vKJP39WZO3PacJ3GJwPXAtjoPqPI/hdow/gMghIgTQiR62P+REKKz/XeaECLc/rvU/j9GCLG6drk/GkKIPkKId+tIc5xXfeg7dcSano41MxMsFio3bcZ70ECXPLbCQizHk8Hq+gZN26ol5qNHoaoKrFZMBw/iPXiwI918LgNLehZYLJSt24rvsKtc5eYXYko6gbRYXPZb8/IxHT8FgCyvwJRyFm1kzanoOnTCmpGOLUvRuWrrZgwDBrnIsBxNQpaWKr+PJ6EJd2qoVlbYBekQWp3SxdtA+vToRlBggIeUGhlCiDrLF23e7/hddvAkhmjlvDQ+XsS9OZvOP71G5/VvEjy6n8fywWP6UXH8jGM7cOSVFK3Zhv+gHi75AkddSeG3mwGl91gb6IcuIqTec7OWllOVlglA+e/HMWfnE3B1f5c8FyNX4+9H1alzju3in7bhP2qASx7/kf0p+nYTAJWHktEE+KGtJdd3QHdMZ7OwZOQoOu44gHeXto50Q7MwCn7YTlAt2wWN7kf+f7YoZQ6cUHSOVGSX7jmKtbDUo97eHWoeZkv3n0QX6Is+MtgtX9DAruStURqoOV9vJXSscnxbeaUjj9bXC6QkoGdbKlOzHPsrE09gq6hynNPF2sJWVlFLK0nYmL7kfL0VgJJ69A8e2JVcu/7ZX28lbGyN/WJmjCPvpz0ub/u7jO7Nvm+2A3D2wCm8A3wJiHCXKzSCiY/fypqXXXveSo3FnDucgs1ppIRX1w6XLV40tc5R7Wse8kv3n0Ab5Ic+0r0OBA7qhtFu19xVWwix27V0XzLWIqWHt2T/CQzRYS7lSgpL8fH3ZavdZ08cSMYv0I8QD8doCIMmDbmoco1B17ETlvR0bPb7SNWWzXhdVXdMNh9NQhOhxGRbfj6WkycBpSfWeuaMa7y+AHXH5Iaj71jrPrh5M14DXe+D5iRn/Y869K+NV9cOWJx9eb0HXy5QfJlavgwgK5S4IXQ60OmQ9vuToUtHzOfSsaYrOpb/sgWfoR7kHk12qyOe8Blac37Fv59EF+iHwUN8CBnUldwfdwOQ9fWvhI/rC0Dk9YPIW7uHqvQ8xSZ5xQAE9mpL2fGzjvKXLybXX/fy7XUvz6nuWYxFlB065TJKy79nWyrt972m1rc2TRmTtQE+jn1NIatoV5JDVl0EDOxG/k87AbtdxygjtoLH9MO4WrFPWa3rUrrnKJbCEk/ijgHJdR5M5X8OtWH8B0ZKeY+U8mg96RlSyhv/mzoBCCEaNQRfSrlPSjnnwjnrRhMegTUn17Ftzc2t84ZfG0tqKobuVyACA8HLC6/+/dFERtbIynKSm5OHrtkF2+lu6GKa4dWxLVVHjtfoHBaOLbemIWHLy0UTXrds77ETMCfsqdmh0RD8wUeEffUdpgP7sCQfa7RenhAGX3TBzdEGRmEtza0/r05L2A1DKbK/AY+eeyMlO45wdMJikqc8RYunpqHx8XIrpw8PRuOld2zrwoKxZOahCw/B0KIZbX5cQusvX8arQxzmzDxHPnOWEV2U/QFcSuI+fY42379DyC1jamRHhWHOVPQOmXI15QeOo2/m+tCuiwq7JLkAlqw8N7n6ZuFYnPzFkp2Hvpa/BE4YSvFPW2uVq5FTvOV3zJlG9FGusg1RYZgyanQ2ZeZhqJXHEz6d4gBo+/ZMtEF+VGXm41WrEaMLDcBSXAZWZQXLqkwjhuhQR3rouH703L6ETp8/xql5H2CIDnXRRd8yBnN6jovMi7VF+Lw7Hb/PvPYVhugwqjKMTufdOP0NUaGEj+9H5qcbXMoENQul0EluUVY+QVGh1GbgtDEkbfydktxCt7TaaCPDL1u8aGqdvZ0eSAFMGUYMtWTpQgOUxq/drqZMo0efi5w6isItB9zPQ6clL6PGHsYsI6HNPPvsrQtv561173LXUzPQGVxvIQZvAz2H9qrzXJoKbXitmJx7gZg8bgKmvXvc9muaRaFr2w7LsTpvz5cFTUQEttwae9tyc9HWcx/0mTAB0969HtO0ke71t/aLmvqV0RDz1XJabF5F5e79mBIVX9ZGhGPNdqoj2bloIxohV0oi3n+NZiuX4Td5glvZqkwjXtGufqwPDcBSXK5MjwGqMmry+LaJQRfkR49vnqH3hldpNkV5AeMVFeoSdy5HTG791iy0QX6XVPdcdanRN/zWMQQM6eEhT+P1jZg2vkavIL8mjcnaWs8HlyrLnO+x8VojK8TVrubMPMd1rW1D5Zq7x9c/FTbbH//vT4baMP7joBNCfCqEOCyEWC2E8BVCbBVC9KmrgHNPsxBiuhDiGyHEOiHESSHEa075ZgghTtjlfSiEeL8emZ8IIZYLIbbby0x0kr9KCPEjsEEI8ZUQYnytcjfUIXOYEGKN/XeYEGKDEOKAEGIFUHe3pYsQD/sa2INqPXOWsn99SehbbxD6xmvKfCtr3fMyZCN6ZgGEjzeRbz6N8fVlyLJypwQPStchWt+9J15jJlD2jxU1O202CmfeQ/5tU9B16IS2VetG6VUX0lSOpfA81uJsNL719+60eul+SvYcpXSv0igPGtKDqFnX02XDW3Rc/QLCS48hto4HMw/nb6uoJHnQXZy+Zi6ZL36ET5d4RO2Gtd3+KVMWc/rah0m7+2+E3jER375d3I9hsVLx+zE3X/DYG94YubXK1Aj2lMUpj16H/8grKfn5t1rlagrmf/trHbLdhV/IF3M/+5nSXUcAMGUX0PqZaZ7L1WMPgPyf93Jg8FyO3/UaLR+5xS2/d5c2mM9k1JLpSeSFbZH3ds2Q2ei7x3pUrTHXM/75u0h9/nO3G7CnMrXtEhgZQvfxV7Ljk/UelPDARVwjNxF1xQuaWOcLXHN7pgvmCbyqK5FTR3L2xYYNdfZkjy9eW8lDI2ay+Nr5+AcHMPkB11tF31H9OL6vaV781U8jYnKPnviMm0Dphytc9gtvH4KeeY7SD95Dlpd7LvzfpA7/0/fogc/48ZSsWOExvWH+UQ82Gxk3P8D5MVMxdO2Avk2cXW7DdfRE9j1zyb7jAXLnPob/jZPQBLv3sru7sad6Y0/SagnoHs/h21/m8C0v0Gr+jfjERzdMz0uMyebsAlr+bXod5Rpp/1rZs1d8i0/HVvhf6TTF6iL1TRpUM02i9TPTmjgmX/g8L0lWberz60v0TZW/BuriW38cOgAzpJQ7hBD/BGZeqIAHegA9gSogWQjxHmAFngJ6ASXAZuBQnRIU4oChQBtgixCiehzoAOAKKWW+EGIycDOwVghhAEYCdU8wq+FvwG9SyueEEBMAzxNOACHEfdXpn984hRsnTnCkaSMisOXl1VXUjYqf1lLx01oA/O+9B6vTW3dtVE3DThsZjjXH6Fa+TnRaIt/6G6VrN1O+ybUBYMvLRRNR0zOtCY/AZnTXWds6Hv+HF1H05GJkSbFbuiwrxXzoAIa+noctXwiNdyAab+XhwlKcBTblpYC0VCK0ehCe34/FzLsJXVggafcsq9kpBKfve5XK066NpLi3ZuPXNR5TVj4n73wBc14htsqaxTEsxkJ00eGYM/Ow2ocrVSaexlpUik+3dpRtV3qj9FFhWLLzlTI5yn+rsYiSDbvw6d6e8oQkzFlGfHt0AODcvDcIu+tazPa81Zgz89BH1/Q0NFSuPrrGF3RR4e5ys/LQOfmLrlk4Fid/8R/Sh6qk01iNrj15hg5xLtv66DDM2a6yTZl5GGLCKasuEx3ulqea8GnjCZ96NQDlh5ThudlfbKTTZ4+h0WkxZbmWsxiL0QX6gVYDVhte0WGYsgrc5BbvPoZ3XDOspRUYYmrsZ80twHQ20yXvxdrCmeazriNn9Ta8Ymp6EAzRoVTV0t9cj/4B3ePpuEKZK149xPKx7Us4+VsiwU5yg6JCKc52PefYLnGExUXx6K/KXD29j4FHt77NK8Pm4Qlrdu5lixfz1r7MuUMpl6TzVXdczZVTRxAQEUzBedfRIIaYMEy1ZFnyi9EG1djVEB2GycnnfDu1Iv6NmRy//XksBcowzGbTxwLw5CdPY7VYCY+JQBltCGFRYRTkuPtsQY5yXIvJwuZVG5l032SX9EHXDOa3H7bRd9TFxbiGYq0dkyPqiMnx8QQuWEThY4uRxU4xWasl8JnnqNy0karftl9WXT1hqzVSShMRgdXDfVAXH0/gokUUPvKIq/5OWLNz3eqvNbcRvlytU0kZlfsO4TNQeYdvzclD28ypjjSLwJrXcLm2PCP+Uybhd914tKEhWLKyXdKVuu8pPvgitBqk1YZXTE2eqkwj5vxibOVV2MqrKNp9DP8urZSRNU517XLE5JwvfqHDyicQei3mRta92pgyjRic9NUG+FKRlIZvj/aU7jnaaH0detRabCpi8qBLjsnBA7sQNsbep2NvqIaN7YtxXcIly2o+cxLlx89iXJfg+Xxq2VXvZIPaNlSuuft9UOWvjdpj/MfhnJRyh/3358Cg+jLXwSYpZZGUshI4CrRCWUXvVyllvpTSDHhe7cKVr6WUNinlSSAF6Gjf/4uUsjqi/QyMEEJ4AeOAbVLK2hMIPTEE5fyQUv4E1BmVpJR/l1L2kVL2GZlnRNu8OdroKNDp8B45gqodOxtwOAVNsPLArImMxHvIECo3bnKk6VvGootV5PqNHUb5r7vqEuNG+DMLMKecpfgz99UsLcnH0cY2R9NMke01bASm3Ttc8mgiIgl8+nlKXn8RW/p5x34RFITw81c2DAYMvfpgOXeWi8FWWexYcMvllanWoGxL96Eu4VNHETSsJ6dnveXyRrXo1wNE3lXzgsK3i9KLnTb/fZJGz+fkncriMoUbEvDpWLPgSvGmvQRNHEJZQqJjgSt9i2YIgx7/AVcA4NOjA9aSciy5BQgfLzR+ylBQ4eOF/6CeVJ1Q5ixrg/wxxDdXBFutBE0cQslG1+GOxZv2EDx5RKPkVhw+gVdcjENG4IQhlG7a7SK3dPMegiYrC3l4d++ArbQMa26NCwdOHErxml9dyvgN7k3gmJrqLPQ6Qq4dTNEvrkMci37ZS+gNwxW79myPtaQMS47n6pH36VqOj53HqTufo3C9omPYuCsxZRdgKSnHnOPeGC3amUT4RGXOdORNw8hfrzxYeMdF1ejarTVCr6Nw22GlV6VaZy9Dk9hC3yrGZbtg4+8Y1+0l8qZhAAT0aoe1Dv0LdyYRYde/2U3DMNr1T+g3i4S+M0noO5Pc75T69fLguSRt2Eef65W1BFr2bEtlSbnb0ONjWw7wXN8HeWnQHF4aNAdzhanORjFAVVLyZYsXb49/7JJ13vnZL7w9/jF2f7GRrBM18cS/V3usxeWYPfhT8Y5Ewux2jZgynAK7XQ2x4bT/aDGn5iyhMqXmpUj2J+sAeGH6c5SXVjDM7rPte3agvKTc0Qh2xnne8ZWj+3M2uWb9Ad8AXzr378reDe5Dlpsay/Hj6GKbo4myx+ThI6jaWSsmR0YS9MzzFL38Itbz513SAhY+gvXsGSpWf33ZdfWEOTkZbfMa/b1HjKBqp+t9UBMZSdDzz1P80ktu+jtTlZSMrmUsuhi7L49puC9rQoLQBPgBSmzwubIX5lRlfQbT0ePoW8aitcv1vXo4Fdsadq8W3t4IXx9KV31Pzoy5WDIyqfytJu4E9m6HpaQck4f4ULAjiYhrlLUmom4aSp694ZS3LoGg/p0QWg0aHwOBvdpSfjKdkgOnXGLc5YjJoeOuxJxTUG/dC7XXvXCnuueJ0oOn8I6viZ+h1w1BFxJApVNdaoy+1ehqzX3OX5dwyTF5d+e72dFyKjtaTqVol9JoN65LaBJZlWeyHbLqomRnIqETlHnt4VOGU7BBua6FGxIIu1Gxj189MfFPhbT98f/+ZKg9xn8cao/nuJjxHc7f3bGiXN+GDVVumC5ljh1SVgohtgJjUHqOv7wE+RfGaqX4nSWEvPE6aDRUrP0ZS1oaPtdeC0DFDz+gCQ0l7O8rEH6+YJP43XgjeXdOQ5aXE/z8c2iCApEWC8Vvv+NYnATA+PL7RC17GTQaSr5bj/n0GQKmTASgZNUatGEhxHy5FI2fL9ImCbr9es5PvgdD+9YEXHM1phMpxHylrJBY8N4/a3S2WSld+g5BL72hfBpkw1qsZ9LwnqDoXPnTD/jeNg0REIT/bOXBVlqtFD10P5rQMAIWPq40IjWCqm1bMe9p+AP4or+9QsKBwxQWFjPyutuZOeMObrhmDBovPzReAYBESom1xPVtvL5ZCObsAuJeeYCq87l0/uEV5bzW7ibjna/JeGcVLZ+9my4b3wEhMJ3P4eS0F92On7n0G9ouX+jYDho7kIKv1qMPD6Hljo+RNonVWEj6onfwH9qL9ls+xFZZxfnFSi+YLjyYlsufBEBoNRT98Cul2+zznJ++D1txGZqwIDodWUXlsVSqTp4l5NZxiq7/+pnSLfsIGNanUXIDRl6Jxr9mXqbw9sJ06izBtygzBgr/vZayrQn4D+1L/MZ/YKuoIuuxt13y+13Vk6yn3nOxRbOnH0QYauZbX3HoM7KXfUPliXOE3670vuV9vo7izb8TNKIPXX5bjq2iijMLauTEvb+AgP5d0YUG0nXvP8h880uMX20k9vFpjpcTLR+9har0PE7OrinX6YvHOT1/GabsAtKe/4wOK+bR8tFbKEtMI/tfysuhsIn9iZwyFJvZgq3SRPL9byufbXr8Izp/oXzOpOibX5rEFpEL78LQumZF+NNPfowpK5/Qkb3os/t9bBVVnHj4A0d6ly8e56ST/h1XzKPVo7dQmphG1r82UR/Hthyg4/AePPrrO5grqvhqUc2Q0hkfL2bVIx9SXM9DUUBEEHN/eBFvfx/HcETh7X354sVl0rnH7mXYyio5Pa9mBk2Hz54gZeEHmLMLOPviZ7RbNp8Wi2+lLDGVnC83AtB83k3oQgIcK+pKi5XEcYsdMl759jUCQgIJDAng4/2fUZhbwPsLa9ZYfOKTp/lg8fsU5OTz8JIFBIYGIoQg9WgqKx6vucZXjunPoW0HqKpw/2xck2OzUvLeOwS/+gZCo6HiZ3tMnmiPyWt+wO+OaWgCgwiYa39BYrVSMPN+9F274TN6DJaU04Ss+AiAsn982OBD1xWTG4XVSsmSJYS8rtwHK3/+GWut+6D/tGloAgMJmFejf/7993uQZSP/lfdpZvfl0u/tvnyj3ZdXK74c/S/Fl5GSwNuuJ/36e9CGhxL+/GKE/f5UtmEbFdv3OOQWvPYeEe++itBqKP3hZywpZ/C7XpFb9s0aNGEhNPt0mUOu/y03kHXz3WiCgwh/TVk5Wei0lK3bRMnH/yLoAeVzZO3ffIDkuUsdp9Dti8dInr8cU3YBKS98TucV82j96FRKjqSS+S9l8cXyk+nkbz5Iny1vgrSR+cUmyo4rjfjK9Dx8WjXDu31LrKXl+PXsgH8/ZWpNU8Tk5o/ciik9j9MPLXGUc6575178jLZOdS/XXvf0EcF0/fl1tAE+SJsk+p6JHB42h/S3V9HmbWX1f11YMLkfr8HQvBnht49tEn0BTj/9MeacwiaLyaZMZbRAU8mSFqtDVjXebWLofforzr/6Bdl//4HzL64k/oMFxC6+lfKkVPLsdi3a9DtBI3rTbccy5XNN82vsE790PgEDuqALDazeNQP4BzAZeA+IAH4CDqI896r8jyIaOz9KpekRQsQBqcBVUspdQogPgePANcBCKeU+IUQa0EdKmSeEKJVS+tvLrZFSdhVCTLenz7bLXAO8AZwEdqAMsS4BNgFHqvN50OUTIBKYCLQGfgXaArc4y7fnnQDcA/QB2kgpTW4ClXzD7Ocx0b46dY6U8gUhxDhgLRAhpax3XHTWkGFN7qhR27YCkNr96iaV2/rQLwDkjRnapHIBwtf/ijnP/XuIl4o+PB6AhNjJF8jZOPqmK99pTYyf2KRyAbqmrLlscgGOtx9/gZyNo+MJZSj//haTmlQuQK9z37MjqunX4RuYpSx6f7lssf0y6Dw4azUL46Y2udw30r5s8lgBNfHicum8O+b6JpfbP+Mbrm91bZPL/ebMDxfOdAnkjGz6mBy56fLG5Oxhw5pcdrOtW0nr0fS+HHfwF871HXnhjI2kRYLSSNrabEqTyx6WveqyxeQ9l6HuXZnxDdD095Fe55RPQ12umHy55MJle265mE6l/zoVWz76wzfifIbfU68thRBjgSWAFvhISvlKrfRFwG32TR3KN6Uj7NM601DaNlbAIqWsc12mhqL2GP9xOAZMsy9IdRJYhtIwviSklOlCiJeAPUAGyhBrty+Y1yIZpUHcDHjA3jvsKd8GYCXwQ12NYg88C3wphNhvP8bFjQ9WUVFRUVFRUVFR+avyJ1z12RkhhBZYClwNnAcShBA/OH+RR0r5OvC6Pf81wDynaZ0Awy/UudYY1IbxHwApZRrQ2UPSMKc8cU6//Z3KdbX//gT4xCmPc1fav6SUf7d/ZulblAZtfeyQUrpMtKst377PDFzwWwBSyq3AVvtvIzDaKbnuCX0qKioqKioqKioqKv+L9ANOSSlTAIQQ/wYmoXTieWIqjZu62WjUxbf+GjwjhDgIJKIM2f7u/1kfFRUVFRUVFRUVFZW/LrHAOaft8/Z9bgghfIGxgPPqlRLlE7K/279kc8moPcZ/AaSUC2vvE0I8AdSesLNKSjn9Yo8jhBgDvFprd6qUsmkngKioqKioqKioqKj8lfkTrPrs/OlVO3+XUv69OtlDkbrmTV+DMqLVeRj1QCllhhAiEvhFqHxuMAAAIABJREFUCHFcSrntUvRVG8Z/UaSULwLuywlfmsz1wPqmlKmioqKioqKioqKi8ufD3gj+ex3J54EWTtvNUdZD8sQt1BpGLaXMsP/PEUJ8izI0+5IaxupQahUVFRUVFRUVFRUVFZX/JglAOyFEayGEAaXx6/Z5AiFEEDAU+N5pn58QIqD6N8r6RYmXqpDaY6yioqKioqKioqKioqLyX0NKaRFCzEYZbaoF/imlTBJCPGBPX27POhnYIKUscyreDPjW/tUcHcpCw+suVSe1YayioqKioqKioqKiovJn4k/+uSYAKeVaYG2tfctrbX+C+5dxUoDuTa2POpRaRUVFRUVFRUVFRUVF5S+NkLKuxb9UVP5QqI6qoqKioqKioqJyufG0WvIfjooNH/zhn419Rs/8U9iyGnUotcqfgoTYpv/iU9/0bwFYGXt7k8q9M/1z4PLpfDltYc5LaVK5+vB4ALZF1f4y2KUzJGvVZZMLsCfm+iaVe2XGN8Dl84t9za9rcrl9ziufPN8edWOTyh2ctRrgsul8uWy8vEXTxgqAB879OePF5YxDl4s/oy0uVx35pInvewDT0z/nx6ipTS73mixlIdo/W7y4nDG5qXW+3P72Z7TFn4I/weea/myoQ6lVVFRUVFRUVFRUVFRU/tKoDWMVFRUVFRUVFRUVFRWVvzTqUGoVFRUVFRUVFRUVFZU/E/8Dq1L/0VB7jFVUVFRUVFRUVFRUVFT+0qgNYxUVFRUVFRUVFRUVFZW/NOpQahUVFRUVFRUVFRUVlT8T6lDqJkftMVZRUVFRUVFRUVFRUVH5S6M2jFVUVFRUVFRUVFRUVFT+0qhDqVX+iAhgCTAeKAeme8pkaBFJmw8WoAvxp/xICilzliDNFgBaPjeDoBG9sVVUkTrvPcoTUwCIe3M2waP6YM4rcpHVamI/us+/nqB2Mayd8DfibxxE7IgeWCuq2DHv7+Qnprkdf9Kvr+HfKhJptZH56xG23vcu0mK9ZB0Dh/Uk7o1Z6MMCsRSUYM7K5+zf/klpwjEAou6fRIunp3Og6520fG4Gvt3bIjQatAG+WIxFSJvk6IRFyCrzBQ2tDfanzbIFTpbXKB+M1+jQhTQHqyLDZq7CVpbHky+9xbYdewkNCea7z5dfUH41fXe9h7WiihNzl1J6JNUt3btlJB2XP4w+2J+SI6kkz37PYScA/x5t6PnTSxy7/23y1ux27B909l9gkxTuTCLprtfdzvli5QJ02/wOQq9FaLXYyis5Pe99yo+kuOnu1SKStsvmowv2pywxldMPKdfYu20snVY9hz4yGHNOQZ22uRgfaffF0wQNugJps5H+xr8dsuI/WIh3m1hFbstmaAx6KlPSSZv3rot/tXz2HtBqyPvyF7KWfgNA8yenETSqL9JsoepMFmnz33PIvSr1C0xZ+ViKy0l97jOKdiTWnH/LSDoun4c+2J/SIykOG4cM70H883eh9fXCEBXK8fveIm/NbgwxYY6yPY58hrTZMOcUNEhHbbA/bT5YiKFFJKZzOZx+8HWsRWW0+ehRgob3BikBCBjYjZIdRwDosOp59M1CwGrD0DwCc24h5YdOXVK8GPjsHbSdNACDvw+lmfmk/pzA7pf+7ZJn5LsPEnFFPDaLhZyDKWx79J/Y7PFh4LN30HpsH/yiQ5vUL+LenE3opEEIrYbKU+ku8iLvGk/kXePBYqVk7zF8u7RulOwuW97Fp00M0uwa42Lm30zErVdjyS9G6HWg1SA04pJj8uWiKWNys7vHK7bZ8BbaQD+sxWVUJJ8lYGA3dEH+2CqqMGXk4dOpFUljF1CRlOaiS+CwnrR8bgZCoyH3y41kLf3GLSa3fOVBAgddgbRY8WoR6biupiwj3nHRDa4jhuaRdN36HpWnMwAY8Mpd7Hr0Y/o9dwdtbhiI3s8bq8XKF21nuNls8HsPEt49HpvZQt7BFHY+8k+kxUpQm2gGvn0fYV3j2P/qKpcyXV6YRrORPbBWmDg4dxlFR9Lc5MbdPZr4e8fh1zqK9Z3vw5RfAkCnJ6fS+t5xCAGV2YUer2OL5+5xXKuGxI6QCVcRM/8WvNs1J//HHfh1b4utospx/aqpvlbW4vJG+UngsJ60WbYArZ83ZmOJi67VcVkfFYou0A9ptXH8ukcbrnP7FpgzjViKSmvsW0vnE9NfJPbhm+vVF41SN6XFSu6XG/GOj3Grey2eu4fwm0citFqq0nPRGPRYi8s4//LKemOyd/sWaAP9sOQVkvvFBsoPnyb2sTsRBqWZEXBVN4LHXknQiN7oI0Kw5BdjLS4DIPP9/xC7cGqdsn27t0Vj0FN1NpvUue+gCwkg9rE7HToHDOxG1dls2nywAJ9OrZBWK6az2SAheeqzxMy9sc56Xbv+OfEQMBuwAD8Bi4EwYDXQF/jEnv7/i1SHUjc1ao9xAxFCPCOEWHiBPA8IIe6sL08Dj1Vq/x8jhFh9qfL+GzTEPo1gHNDO/ncfsMxTphZP3En2hz9yZNAsLEVlhE8dCUDQiF54tY7hyKCZpD2yjFYv3+8ok/f1Zk7c9pybrMLj59l67xKydycT0bcdga2j+G7QAnY98g+ufHm6W/7YEd0xl1XyRdx0Nkx5kYi+7Wl367BL11GjodWL93HytufY3/5WLMYiMpasIu6NmQ6ZgUO6U3U+BwDjt9tIHD4HW0UVZUdOk/3JWo5Pecrt4bUuomddT/FvRxzbGp/gmkSrBUthOpbCdGxleQBcN/5qlr/1QoNkO5Mw4CFOLlxB21fv9Zje+snbSF+xhoSr5mApLCXq1hE1iRoN8U/eTsHWg45dkTcOAWBn++kcuv4ZAnq2JfK6gZcs1xBV01A5+8JKtP6+pL+zitTFy2n98n0edW/xxB1kfvgjhwbNxlJYSoT9Gvt2jafqbDYZ7/4H45pdddrmYnzEt2NLTs54hcqUTMKuG+SQlTLzDY6OmUf6q59jLSgh871VnHnkA1q+/ICjbMsX7ufEHc+RNPwhQicNxrtdcwCKtx0iaeQcjl79MJUpGbR6rcbnjt/7FuaCUk7MfZ8O7z9Uy8a3k7FiDfuueghLYZliY42GNi/fQ9LtL1ORmoW1rBJDtNIgdn55VHbkNNaiUjLfW90gHaNn3UDxjsMkDp5J8Y7DRM26gaARvdGFBXHkqvtIvulJAOKXzHXRMWX221QknyVtwVKOXPXgJcWLlsO7E9mzLcajZ/nx1leoLCjh4Iq1btf15Lc7+fewRXw96jG03gY6Th3mKB8UH0VRahbZv5/05BLAxcW3ilPnKU9MoTIlk7RHasJmwFVdCR7Tj6RRD5M4Yi76yJBGyQ4a0QtbaQVHxy/GlJXvpmv2hz+SNHo+FclnyXjj300Sky8XTRmTTz/4JgBJo+dTsHYXBWt3Y/x2G4d6zeD3NjdT9OtBCn9JoOpcjluj2CH39udJHD6HsOsG4d2uuVtMDhzcncRBD5L+8mdgkxwdM4+j4xbg3aZ5g+tINVVpWRwdMw+AXY9+TOyI7gS2jmLjHa+zecY7aA16jzZL+XYn3w5ZxPcjFV9ub7/XVRWWseepz0is5f+RI3vgHx/F5gHzOLTwQ7q96t7YBsjfe4JdN71I+blcJ7sIYm8YxG/jn2Jtm7uQNulWLmhEb7xbR5M46MEGx7eK5LOcuvcVKpLP4hUb7ihbff2SRs8nZc47jmvVKD+xX8u0R5Zx7NrH0AX6utpv5hukv/o55YdPkf3Pn8j7z5YG65z9jx+xFpZy6p6XHfp60jliyoj69R0yG41Bh6WozOFvxTuPuNU979bRHOgwleSbnsRaXKb49brd9cfknUewVZrJ+XQt+Wt3ETppMBp/H07d9QJHRymxOH75Isc1q0xJx1Ze4fDl2Edur1O2KctI2f5kMt75irLE07R8+QHM+cWcuqvmOSR+yVzH9So7cJLiXw+R89l6kkbPx697m/rrda3658Qk4AqgC/CGfV8l8BTQVM+6Kn9A1IZxEyKlXC6lXNmE8jKklDc2lbw/KkLB2RcnASsBCewGgvWRIW7lAgZ2I/+nnQDkrdpCyJgrAQge0w/j6i0AlO0/gTbIj+rypXuOYikscZNVdCqD4tOZADTr34nTq39T5O4/jSHID5/IYJf8Lcb05uiKnx15pE0S2Cb6knX069mOqrRMKpLPIs0W8r//jaBhPRRL2Dn34krHdtHm/QQN7UHFsTMU/3oQQ3Q41oISNF564t6cTeefXqPz+jcJHt3Pg+Xteqza4tjWGHw95qumT49uBAUG1JunLkr2n0QX6Iehli0Bggd2JdfeY5v99a+Eje3rSIudMZbcn3Zjyit27AsZ1l3R19tAyaHTaAx6bJWmS5brTMjYfphyCjBn51Nay4+cCRzUjXx7wzdv1RZCxiq2DhzQheyP1yItVkzpeXXa5WJ8pOL4WSqOnwEg//vf3M97dD+0AT7kf7+dsv0n0AXay/ZQ/Mt0NtvhX8GjleMVbzsIVpv9eMn4dmntkJe/8Xd0gb6Y80vQeBkcvQA1Nt5lt/FWwsb2I6BnWypTswi9ujd5a3ZTkZpJQI82AJhzanqAjF9touLkeawFJQ3SMXh0jb8a7bYKHt2P3E/WYs4uoGz/CQA0Pl4uOl6MncFzvIgb3RtskgMf/EjW3mS8Av3QaN1vpWe3HHL8zj14Gn9773Dc6N5U5BWT8nMCRalZbuUuRV/vuCjyf/jNkQagjwwh8s6xZC39BmlSepD8+3ZslOzgMf3I/uhHLIUljnp2uWPy5eJyxGSA0GsGYvx+O0Wb9zv2lR08qRzv+9/Q+Hi5xOSo+ydRlZZJlZOfh4zp5x6TvQ0AlCelgkZzUXWkLlqO6c3p1b+Ru/805zcdRAjc7nUA6ZtrfDnv4Gl87b5caSzGeCjF7UVs1JjenPt6OwCF+0+hD/TFy4Pc4sQ0Ks65xsaQnm0pOX6O4qQzSLOV9NXb3coFj+6HcfVWxcYNjG+Vp85TlZKBLjSQwk2/O8pCjS+HXjfYEU8b4ydBI3pRlZZJwQ87MOcVYikur1Pn0GsGkr38uwbr7HdFW8y5hS76OlOt84X09evZjorks2h8DOhCAsj//je8osPc6l5tu4ZOGkTlyXP1+lvF8TNUpWWS8+GPhFzdj/zvf8M7PhZzds1IKa2fN8bvtgFgK61A4+fTIF8WWi3G1VsxrtqCf4/26AL9sOQWusjWeBtczr9w474G1+va9c+JV4Aq++8c+/8y4DeUBrLK/yhqw7gOhBB3CiEOCyEOCSE+q5V2rxAiwZ72HyGEr32/o9dUCLFVCPG2EGKbEOKYEKKvEOIbIcRJIUSDutyEEHFCiET77+n28uvsMl5zyjdaCLFLCLFfCLFKCOFfj8w0IcSz9rxHhBAda+tu3060Hz9OCHFcCPGRfd8XQohRQogddj2cI0l3IcRm+/57nWQtstvrsBDiWadzOyaE+ADYD7RwkhMLnHPaPq+Pch1yqAsJwFpU5niQN2fmoY9SeqQMUWGYMoyOvOZMI7XL14d3WCDlTuXLM/PxjXJ9CPSNCnHkETotOm89hcfPX7KOhqhQTBnKg0Lw2CuJvHsC4TePJHXB+wRfrTTqKo6mueobH4MUELvgFkImDCDqweuInnsjJTuOcHTCYpKnPEWLp6ah8fFyO1d9eK1hvhptzW+tDl1wLNqgaITOuyGmuyBVmUYMtYaP6kIDlAcJu51MmUa87HkMUaGEjb+SzE9/cS0T5AfAlb8vo//hD7GWVVKRlnXJcp17wyJuGo4lv5iiX5WHQlOG0aVHufoYztfYlGnE4LjGoVRl1N0ghkv3kepj1sanYyvMxmKqUjMdefRRoRiiQzFlOpXNcr8eAOE3j8Ja5nrvN2Xm02zKUEoTUx0NLMXGNfpXX1+v6FDMBSWEj+9H5qcbsJVXoQtxf6Fis1jx7RpP6YETDdJR5+Sv5pwCdGFB6GvZA6AyNcOhI0DrJXPR+vkQ/dANDbZzXfhFheAV6k90vw5M/uEZfMIDiR3ctc78Gp2WdtcP4uzWwwAEtookrFMLjn62qc4yFxvfDFFhLg+MAPqoULzjY/Dv15lOP75Kx+9eRlaaGulzrvur5VYTedd4umxegkavQ+vv0yid/5s0dUyuxv/KzphzCx31DZT7QtgNQzE0jyT/u+1uMbnZvRNdYq/i/2FuMVnj6+0kU0OHr58n7o1ZSEuNf1+ojlRjaNmMzuuUIbiR/TrgGxVCmdM5Synd7nXOCJ2WNjcMIn3L4bqNDHhHh1LpJLciMx/veqYNuJYNocKprG98lFue2nW+MfFNY9A5GprO8gBCrxlE/nfbG+0nPu1buOjjfG2cj6EN9nf4SUN11keFIk11T4sKvWYQRZv3X1Dfaj+u9utqf6uN83lYyyqxFpeDlPXGZI2XHlNmnsPfPNndWlqJ6WyOY1sXEkCHVS8QOWNivbK1QX6K3tWyPcSO8uNnXM4/euZkAvp3IfrhKY26j9ayx2BgD/ArytBplb8IasPYA0KILsATwAgpZXdgbq0s30gp+9rTjgGexwmBSUo5BFgOfA/MAroC04UQ7hHpwvQAbga6ATcLIVoIIcKBJ4FRUspewD5g/gXk5NnzLqNhQ0Laosz5vQLoCNwKDLKXfdwp3xXABGAA8LR9KPholCHR/ez69xZCDLHn7wCslFL2lFKecZIjAIQQ9wkh9u3atavvlvIMV42EcNfSPr8QD0mOtAbgWbSsM1P/l6ZjKip3n4d8MTo6lSlct4fzL66kcOPvNH/kNqLneB48ILRaQkb3xfjddo6Onk/IuP6EjB9A1Kzr6bLhLTqufgHhpccQG+GxvEdsFiz5Z7EUpmMtNaINiPR8PheDmyk92Un51+b56aQ+/7nbJwk0eqU3cG+/Wezpfh9oBCHDe1yy3OoGN0Dx9iNovPSEXT+kpribH9V3jRtgr0v0kbrQR4VSvP2Q607pWWjtU4p+6Eak1Yo523XIrMbXi+gZ4zi1aIWT+nXoLwQBvdu72thDHYxddBvnnvkHttKKRunogpMO3u2V92uZ7/7HsS/lobdJvuFJTFlGAvp1JuzGYa5CGxsvhECjFXgF+fHttc9QlJbNlY/cVGf2wS9OJ3PPcbL2JgMQ0j6WpJWbPA4R9XRObjrVp29daVotuiA/jl3zCBlvfYU+Itg9T33l6zlmzsp1HL7qQZKnPI202mjx9F2N0/m/SRPG5NhFUx37w64bjPF7157NVi/dT2VKBtbCUiqSzxI0pIdrTNZpXRq9Lrp4wJyTT2nCcVIeepu8VVsIGNANjf0lxAWKOsof7ncvR8cqjwdDl85Eo9O6Z6xH0ICXppO95zg5dl+uk/rsfCGcyoYN7ExY/04NlA8Nix2edfPr2Q5bRRUVyWcb7ye1b2qeEILAwd3Jd/aThuhcT7yv1rnydLp7Ym19neVUp13gmugjgij69cCFdawnvTomVyTXPOKlPPQWZQdOkrrofbzbNlfmytclu577eDXnnv/USfbbnLj1GarOZBHQr7NjCo/bAS7soyFAf2AR8DV1XPn/d2y2P/7fnwx18S3PjABWSynzAKSU+bUeALvae32DAX9gfR1yfrD/PwIkSSkzAYQQKSg9pO5dPfWzSUpZZJdxFGhl16EzsMOuowGoe0KjQvUKA78D1zfguKlSyiP24ybZ9ZBCiCNAnFO+76WUFUCFEGILSmN4EDAaOGDP44/SUD4LnJFSVq94NAuo7mVOAFpIKf8O/B1I9in+MMBMheNAlvxitEF+oNWA1YY+OtzxIG/KNLos8KOPdu9FqU2HaaNod9twAuKakbktEV+n8r7RoVRkFzryABgPpuAbE8YV8ybjFRaApdJERa1FQhqrY9DQnoTfPAJ9ZDDpb3yJObsAQ3QY5YdPETl9PMI+/+uK3SswRIfRef2bHJ2wGL9e7bEUlXHmsRUgJYWbfyfy9jEk3/y0Y6GVauLemo1f13hMWfmcvPMFzHmFrkMibU5D4qoXdbCakDYzQqtHWtyHK9dG4x2IxtvzcGuv6DC3OYpmY7EyJ8tuJ0N0GFX2PAHd29BpxcMAGCJDiLxhMFUZeVSmZTvKAkirDZ/WURclVx8aSOjInkiLldCrezvKm7KMSLOVgD4dMX6zDUOMux/VvsZRMybg1SKCrr+8SdnBU3jFhNdrq4vxY2HQY3CS63bj12rQhQVReeq8Sx5zdj5Cr8MQ7VQ2Kgyz0/WIe2cuIeMHUJWWRdnBE07lQ/HvFs+xe96g8kx2LRvX6K9c3wKqMowYIoPpuEKZz2hoFoLNbCVsbF+M6xIc5csPnaTw590N1tFi99fgcf2JvHMcGh8D5ux8DDHh6KPDaPvRo4AyhNWho72sNsAX4w/b8evRjsrUzEbFC12wMgjnxnUvknsoBb/oUFJ/3qfo5++DzWrFOzSAynzXYYm9H56Md1gAeUfPcuO6FxX5ft70WzyFXrOvxTvUcz1pjF94d2hJ/JK5SIuVsoOnlIXGnDBnF2DOzKPAbufibQdBo0EXEYwlt7BO2ZHTxuHftyPxS+ZSui8ZQ0yYS89OtY0s9oV7LEblv1+PdnY7XlpMvhw0ZUyOuG20YxREyLj+JI2recccM+8mdGGBVJ3LpuKYvUEgBKfve9URk/16dyB2/s2OmCy8DBhXbXaLybZyZeSGNFnQRwQrUzv2HEWazXjHx1B++LTHOmLOKUAfGeK4LtJkwWoqIWLaOAAMQX5YKkz4OZ2zEILyOha76j5P8eXN9/zTY3pkH+W6D9n4MoUHU/B2kusTHUplVsOud2VGPj4xYQR0akn3N+8j47udtHlwoksec6bRLQbWFzsipo0j4tbRANhMZrcXQ+bsAqJmXudotDbWTypOnCdw4BWOfULn/mhtzson5JqBnH3qwwvqbIgJp/P6twEoO3QSrxbNPNoqdNIg8r/f3iB9q87nOuKkObuAoKE93F5+AjV21WrQR4Rg/M9WNAZ9vTHZVmXCEB3u8LfqdOeYXJWS4ZBtzsrHEB2GKS2Lol8SCJsy3OP5a7z1ysJxMU6y7XbTO933yg+dcpy/OSsfv94dMGUaMX6/nagHrmvwfbSWPb5BaYLvBWxAOJCLyv88ao+xZwT1vwL8BJgtpewGPAvUNc60en6Czel39fbFvJRwlmG1yxDAL1LKHva/zlLKunqwa8uplgHKynvO/uDtIT+4nkvt86htM2nX72Un/dpKKf9hTy9zyrsUpUe5B/AdcKe9bH+gyNOqviU7EwmdcBUA4VOGU7BhLwCFGxIIu1EJtH692mMtLq93VWCA5E83smb0ExgPpZK96xhtblQWNArv1QZzcTkVOYWOPGtGP8HZ9b/Tbc61xAzrxtEPf3bkuRQdM9//D0eGPYTZWIxXfAxCryN00iAq7MPzDl4xDYDD/e/HlGnk6JgFBI/qgyE2HIt9XjFaDQH9u1CScJzIuyY49KieL5o2/32SRs/n5J0v1OjhdFOymexzo5ynfGt0CI0eaXUfHuYJW2WxY9EuZwJ6tcNSUo7Jg50KdyYRMbE/AM1uGopxvdJ42ttvFnv7Kn853+3g+APvkNBvNvkblXl8Gh8DAb3aodFpKT3svmJ0Q+TmrtnNqUc/wrgugazPNzrKFqzbS8iYvlScOo9/PX5UvCOR0IkDFH38fDj74uckXr2AgnV7Cbf3Thpi624gN9aPyw6exKt1tKNBHDppkIu8wMHdqTqTSfCoPjVlS8qUsodO4t06GkOLSId/Ff6iHC9wWE/8rmjLkf73cXT0wxSu2+OQ2e0/z1J1Ppf8DfvqsPEAu42HYVyfQMnBU5hyCjl8wzPsu2oO1vIqzrz6pUujGJSh2I3RsfCXvYRNGU7upz9j/GYrOf/8icJ1ewi/ZRTtPn2S3K82A9RcJ63G0Xgp2ZVE5G2jqUg+2+h4YSlUVoNdPfYJUtf/jkarIWZgZyJ7tsFqMqPRaNwaxR1vGUaLod3YOHspSZ/+wuqxT7B67BNsnLWU3MOpfHHVPDJ2H3N3CDsN9QvT+VwSR8xVFoBav4eQcQMcadW2KFi/lwD7g7tXfAzSZCZwQNd6ZZcdOU350TMkjphLwfo9jv3Vc16rbeTciDOl52ItLb+gzg2JyZeLporJQq/DUqBc84pT6ZjtUxrCp44iaFhPTs9+m9CJVznmrBb9esAlJkuTBa/W0WS8/TVHJyxGmkwUbEhwi8mySnkZGTisJ9YSxW7mgmK0/r5Iq63OOgIQNmU4hfbz04UGgkZD7qfK2him4nJSf9jluNdF9GqDlHi8j7WbOozYYd34ddbSOnsZc/YpL6O2jXqMrHX7aHHTYACCe7XFXFJOlQe5nig8eBr/drH0W7mQgw8vJ3xIN/c8G/Y6Rn40JHbkfvqzstDTmHlY8osJHtnbURbAnFvocq2gcX5StGW/EpNbRCpTqwLd1+owZeaBzYY503hBndNf/dyhb+G6PY6GfLW+AAjhovOF9C07eBKfji2xVZqwFJQQOmkQBRtc4zHgsGvk9PHYKquoSEy5YEz26dgK79bRRN5zDYUbEwidNIiSXUdo9+mTnH/lc9drptUQOLQH1pIyLPnFeLdvjsbby+P553z8E9JiIezGYYRNGU7ZoZNYS8qwVZpo9+mTLnqX7Ewk9JqB6EICCJ8ynMKN+wge1YeSnYn130edjlvLHtUrdbZH6XCqf16Uyv8Mwn1ooIp9KPW3wAAppVEIEQrMAUqllG8IIfJQemkLgLVAupRyuhDiGac8W4GFUsp9Qohh9t8T7fIdaXUcv1RK6S+EiAPWSCm7CiGmA32klLPtedagrJSXhNLzO0JKeco+37m5lNJ9lQalXJpdTp4Qog/whpRymBDidmCilPIWIUQvlF7bNvZia6SUXe3lP7Fvr66l3zPAdSgNWT+UHuL+KEPHnwdGSilLhRCxgBnwdZZbW03gfWAsyuea7kqInZwA0G7lk6QtWoo5uwCvls2I/2ABumB/ypNSSXnobceuIdrWAAAgAElEQVS8wpYv3kfQsJ7K8vzz36P88GkA4pfOJ2BAF3ShgY7huCtjb6fF2D70e+FOvEMDMBWXYzOZsZmtWCpM7Jz/d4yHlU8MjVi5kF2LPqIiu5A7zq1EWm3YrDbK0o2kfrODw+98x53pyo0gIXbyRekYNKIXrd+ZizbAB0tBCabzuZx7/lNKE47RN/1bCjf9jk/HVhwdM58eBz+m6nwuQqdFHx6EpaQc46otpL/5b1o+ezf+vTuCEJjO53By2otuhtaGBNB2+UICBykPzWZjGkgbwuCH1jeE6ncd1vICpKmcRX97hYQDhyksLCYsNJiZM+7ghmvGeHI1APTh8QBUpGVhqzCR/PBSSg8pDdiuXzzGifnLMWUXKJ9VWmH/5E9iKsdnvesyRxSg/ZJZ5P/yu+OzSkOyVmEzWcBmo+C3RI7e/TrSZGkSuQDlx88idFqEXoutvIqUee9TZr9GHT57gpSFHzj80PVzTe84ene67/wAjY8BJAj7Ak0JsZMv2Y87rH6egL6dQKvBWlqOLsCPM48qqxD79epA2f5kfDq2InBYL2yVVaTNf9fJv3rT4pm7QaPF+NVGMt9TFr7v+tsyNAa942G/dH8ykXeMBUDabFSkZDoWXjLnl3DiofdcbKwL9qc0MY3kWUuQJgshI3sS/9xdCK0Ga3E55979Bl1oID5xzWg+c5JdTjFafx/M2QWcvv/VC+qoDQ6gzfJFGGLDMaXncfqB17AWltLxh9fw69EWabKg8TZQnpRK8tRniX93rqPhpvHWo/X3w1peQXnixcWLrQs/5PhXvzL4pem0mzwQjV5Lybk8tj/xCRk7jzL+04VsXfwR5dmF3Jf6KSXpeZhLlR6/1J8T+H3JdwAMemEaLYZdgXewP1724ftN4RfxS+cTPLovGh8vpMWKRq8jIXYyQq/jit3LsZZWYquoJGvFDzT7P/bOM0yKKmvAb3WcnPMwiaCAgOQkCAwgiCi6iusaAUGQKIgYwFUBQUygoICiK4IJcBXEACgomHGJQxriMEzunpw61vejejrQM8hA8y2s932efqam6t5Tp06dOveeqlt1HxzaKNltd7yBPjlWmY5Jkjj56BIMH3/Htf9Zga2iBtlixWIsQxMejDrQ/6Ji8qXiUsXk6sOnybz7WSwFJXTOWofpTBHIMtrYcPLf+IzcRWuQ/HReMblw5dckP/cgqFQYPvmOvNfXETv2FqLvHoh/c+ULuUUfbSG4R1skrRrZYsNeXYNss1O6ZSeRt/Y+72skbEgPEh/9B7LNRkDrNL4d8Qpntuym2/MP0PS2nmgD9EhqFdUFpRz98Hui2jflJ0dbd3/WSirPGLA6vjuQ9dVO9i76HP/oUIZ+PQdtkD/Y7ehCA/m6+SislTW0mT+SmH7XYqsxseeR5ZQ54n7XD2awd9rbmApKSHtwEM0m3Iw+JgyzoZyC73az79G36frRE8Rc3xa7zYalpBI/xyiIrCeWUrRaGaCXPPehRsW3sMHdSJ4zBk1EKLJjeKcpK5+AlikcvmMWTZ66D2tJ5QVff6HpHWm29FFUfnpkCVRqNcZPt1G58zBFqzeR+upk9EkxaOOjGq1zXQyz15id7/AfvmMWzd95gox+k89bX1QSkkqFbLVh+OQ7/K9OJjS9I6pAP1RqZVh94XtfEdK3I5qwIIpWfUPOgtXn1LHO3/yaJ6IODcJqKMXw4RaQJOIfuROroQxdQhTVB05Stf84IT3boI0OV0Zkma2U/7iX8u17SXpmZIOyA9o1Q6XVYMou5OQjiwjt25G4ibejdryKUH3gJCenv0nqC2Pxb5mC3WTGkm+kfPs+Tj/3L5LnjG7wuj77+gPokvMZwAcoD2rMKK8NbnWEkVNACEqyXIoyIvLg+cYgX1Oz/sXLPonzHzbj8hyG3gAiMW4ASZIeQHm3wIaS5J3ClfQ+jDKnWRbKMOng/1ZiLMvy95IkpQMLgLqvK82SZXlDPaLPlRj7o7wHHYOSFPdCmTYJzj8xTkBJppOBF2VZfttRZwow2iGrErjXYdeGEmMvdibe5nNHdQQ/3k+816dy3RNjX9Ml57NLJhfAYvB+6nox1CXG2+OG+1QuKAnspZIL8FvC+bxlcP50y1XeYLhU5++PJrf6XG7nM0oityPOtx/H752vdEAulc6XysbLknwbKwDGZV+Z8eJSxqFLxZVoi0t1jbzn43YPYETOar6I+8efF2wkN+d/BFx58eJSxmRf63yp/e0KtMUVkcyJxNj3iHeMG0CW5ZXAyga2LaWeuXVlWX7Wbbmv2/L3wPf1bWtAfpDj7ymUJ67IsvweyhDuujJD3Za3cp5fzZNlOdVt+Q+gr2O5BuXOV320caszwm3ZXb9nz7HP11A+3tWgXIFAIBAIBAKBQCD4byESY4FAIBAIBAKBQCC4krgCv/p8uSMS4/8Sjuma6pvIsr8sy439WnV98j8D0s5a/bgsyw19QVsgEAgEAoFAIBAI/pKIxPi/hCP5bf+nBS9cvu9fmhEIBAKBQCAQCASC/0FEYiwQCAQCgUAgEAgEVxKyGErta8Q8xgKBQCAQCAQCgUAg+EsjEmOBQCAQCAQCgUAgEPylEUOpBQKBQCAQCAQCgeBKQnyV2udIsnzZzw0tEAAIRxUIBAKBQCAQXGqk/7YC50PNurmXfd/Y/45ZV4Qt6xBDqQUCgUAgEAgEAoFA8JdGDKUWXBGc7tzf5zKT/1Cmkf4t4W8+ldst998A5Pbs51O5AAk/byOj6VCfy21zYiMA2+OG+1Tu9flrAbAYTvhULoA2quklkwtwvM0gn8ptlqFMIb4raZhP5QJ0zF7PV7F3+VzukIKPAajd+alP5fp1uR2APSm3+FQuQPusDfzR5Fafy+185nN2Jvp+FrwuOZ8BXHE674i7w+dye+ev87lMd3J6pPtcZuIvWy9pTM7u4vu2L2nnd1RMHOJzucFLvrqk10jxbX18Ljvisx8uWUz2dd8CXP0LX+vcMXs9cOli8qWSC/jc5+r87YpADKX2OeKJsUAgEAgEAoFAIBAI/tKIxFggEAgEAoFAIBAIBH9pRGIsEAgEAoFAIBAIBIK/NOIdY4FAIBAIBAKBQCC4khAzC/kc8cRYIBAIBAKBQCAQCAR/aURiLBAIBAKBQCAQCASCvzRiKLVAIBAIBAKBQCAQXEmI6Zp8jkiMBVcMfj26ED59AqhUVH3+FeUrP/bYrklJIvKZGehaNqf0zXepWL3WuS1hwwfYq6vBZke22Si4f7xzW9tvX+X41CVU7/eeE1efFEPzpdPQhAVRlXGS45NeQ7ZYAUiZ8yBh6R2x15jqrR+9+l1spaVooqJApaL6iy+pXPWRl85hMx9He1ULype/Q9VHawBQJycRMfufznLqxHhqNivzLrfY+hYlazZjWOY952f8Px8iqG9n5FoTZx5bRO2B4wBctf0d7FU1yDY72GwcHzYVgNgnRhLSv6uzfqfvX+XIpMVU7j/pbf/kGFouewRtWBAV+09yZOJipy0Agto3o8OX8zg0diGGjb96HmdYE2SbGVtFEeD9Tsysea+y/affiQgP4/PVy7y2Xwy+ku1/XWeinhiHpFZT/unXlL6zxmO7Ni2JmDnT0LdujvH1lZS9V/+crK13LMP40RYK3vSeG7jJc2MISe+EXGPi1LTXqMlQfCqkbweaPDsG1CqPuv6tUkma/zAAnVY9xt6Hl3DVk3cS3b8DthoT+yYvpXz/Ka/9pIwaROpDNxKYFseWVmOwFFcAENg8gXavjSOkbRqZ8z9xlv9pbyYLVm3EbrdzW98uPHiL53yiFdW1PLV0DfnGUqw2Ow8M6c2tfTphMlsYOfdtLFYrVpudgV3bMP72Ac56rX5YjvHjzRQu9bZF4rNjCOnXGXuNidPTF1GTcQJtfBTJCx9BGx2ObJcxfrgJ04kcEp8Zjcpf73StVl++zOmZy6nacxSApNmjCU3vhL3GxKmpr1PtZtfk50aDWoXhoy3kv6HMEdr0zen4NUtEGxeBJiRQuW6AwPYtSH1RsTcS5LzyCdUHTtLszUfRhAdRvf8EJya7YkTy7Aed+z05dTHVGScI6duBlLmj0caEY68x1+sjV/97HsFdW1OTeZqTkxedt74AuuRYVDottSdyALhm86se+pZ+8xu6pJhG6QzQ7tfl2CprnB2xzr8sxl5jpjLjJMEdWiBbrNScyifzkTewlVejT46h5bKpaMOCqNx/ot540f7LeRx2xAtdQmS9tvA1+u5dCH1kIpJaRdWGr+qNyeEzZ6C9ugXly9+l8kPlOtckJxE+52lXucR4qjdvBS5tTJaCAtG3bU3Yo462b/1XVNTT9kX8U2n7ypZ6tn1SUCARs6ajbZYKskzxnJed29StOuF3x1hQqbD8vAnzlrWectt2Rzf0PpDtYLdjWrcc24mDAGj73Yq25yCk4HAkjRZ7cUGDNr8Qf1OHBJD68gT8r072kKXt0JXAyU8hBQVhr6zAvG0TNe+74rru+gH43XY3AHJtDdXLX8V26jiqhCSCpj/jOvbYBEzbvwUuXUzufOxDTKcLOT7ldZ/0L0L7dnDWbbtrJflvrKPonS98pi9Aqx1vYfxw00XFZMO/FJ38W6eRsng6AO0y12H8eAs5/1x+UXITnx1D6KDuaMJDnPUD27dwxnpovL/pEiJJe20K2ujw+hLNZ4ExQJHj/6eAr7wOQvA/gxhK/T+AJEnjJEm6/7+txyVFpSL88ckUTn6SvOGjCBiUjiYtxaOIvbyCkpeXUL56bb0iCsc+Sv49Yym4fzx+17k6HidnLCNt/kP11kmaeR95b3/B3l4TsZZWEv2P/gCEpnfELy2evddN8KivjYtw1i26fzS6li2p2rCRwrtH4D+gP5pUb53LFi6m8iPPJMt2OpuiEWOU36ixyLUm9D26AXBs0HhCb+6DvnmSR52gvp3RpSZwNP0hcp5aQsKc8R7bT979FMeHTnZ2wACqftxD3vx3nf9X7j9B8wVj6rVF2qx7yFm+kZ09J2MtrSTu7nTXRpWKprPupeT7Pc5VOjdbWEvPACDpA+uVfeuQgSx7dW692y4Wn8hWqYieNYG8h2dx+pYxBA3ph7apZ4fNXlaO4YWllL7n3aFA5Qq1h9InEj6sN34tPM9fSL9O6NPiOdh7HFmPv0HyvIeddZPmjuXY/c951U1+aSK5L7wPQMFXO7nm5dEEpMXzQ/dHyJj+Nm1eHF3v4ZT8foTfhz9P9ekij/WW0koOznyPk0s3OtfZbDbmrdzAmzNG8NmLj/DNr3s5nuPZCf5ky680TYxh7bzJvDNzNK98+BUWqxWdVsOKpx5k7bzJrHl+Ej/ty2Tf8WxnvcMDJhB+y/Xoz7JFcL9O6NMSONRnLNlPvkGTuYotZJuN3Lnvcrj/BI7e+hhR9w8h6YUJnHjgOWqP5yDbbADkvvIRTWY+AEBoeif80uLJ6PUwWY+/SfL8cU67Js8dS+Z9sznQbxIRw3rj16IJACfGv0zOgtVU7ztGwbtfYvh0GwA1h7M4cON0Dtwwjcx75pC64GGSZj1AwdtfsL/XBKxlVUS5xQh9WgL7e43n1ONLSZmvJCApzz9E9aEsTs9+D0thsde5ibi9H37NmmA6U0j2c++et74HB00lZ8FqbCUV5C1eS9bjbwJ46YtaRdLM+89fZzeODH+aMy+sBuCPHpM4On0ZwR1a8J++U9mV/ig1J/JImvw3ANJm3Uvu8o380XMS1tIqr3iRNuteSr7f61wlW21etvA5KhVhj07BOO0JCv4xkoCB6fXG5NKFS5wJcR3W09kUPfCQ8hs5DrnWhF8PpR3xdUw+OniC8/+QkfcQPmMyRVOeJP/OUQTcUH/bV/rKEo+EuI7wRydS+8tO8oePJP/uh7CczFI2SCr87hxP9Zv/pGruODSd+qCK89TfemQP1fMnUP3CJGpXL0R/9xSlamgkuj63YPrifexZmVgP/oFl7y8Nmv1C/C159mjKtu0mo88klyCVisCJj2PLy6bkvpuRS4ox7/zJ0xYFeVTMmkz51FHUrn2fwIeVxMyem035tNHKb/pDyKZatJ2UNtXXMblsk3JjOGvWCip3H/VN/0KlIu0lVwJrMZQQfnMv9KnxF61v7ournDJKNuy46JhcVzf+yRGoQ5Q2/+T4BUTckX5RciPuGYw+LYHaY2fIfcmlc5OZnt3fxvqbbLWT/dx7ZPSdxMGbH68T09pN5EKgveMnkuL/cURi/D+ALMvLZFl+/1LJlyTpvz6yQHdNS6zZOdhy8sBqpXrzNgL69PQoYy8pxXzwCFitDUhx4d/nOudy5a5M1KGBaGPCvcqF9GpL8UalwTes3Ub4YKUjFD6oK4Z135+zvrZNa2STCeuxE2C1UvPtVvx6X+dRxl5SiuXQuXXWd+6IvaQEa9ZpAGSLlbKN2wke2N1T1wHdKP1MeYJRs+cI6pBANNHex+RO5Y+7CUl3ezqhUqEJCUQXE+ZVNuy6NhQ5ngQXrPmByMFdnNsSHxxM0Ze/YjaUN7wzSQJ7/Z3fzu3bEhoSfE5dLxRfyNa3vRrL6VysZ/LBaqXy6+8JTO/hUcZWXIYpIxO5nnOpb3u1c1m2WCnZsIPQG7p6lAm9oSvFjgSsenemcv5iwgls3wLTqXzMpwu86vo1TaTy1wMAGH7YT3S/a8lZux2A0v8cQxMSgL6ec1mecYqa7CKv9WZDOWV7TiBbXOdp3759JMVG0iQmAq1Gw+Du7fj+P4c86kkSVNeYkGWZ6lozoYH+qFUqJEkiwE8PgNVmw2q1ExTh6sjJFislX+wgdGA3T1sM7OZmiyNOW1gLS5xPQOxVNViLSrEayjBnF4DdTvXuIwCogwMwFyhJZ9gNXTE6rtWqXZloQpRrVbFrntOuxet/JOwGlx519SJuvo6CZZ8rckMCwfH0WNJrQZYJ7tmG4i9/Vs7B2m2ED1JkhA3qinHdNud+1aGBhKZ3xJRdSGCbphhWb6Z4/Y9e5yBh2t/JX/45yFC97/h561unszrYn+L1O6jalQmANjLUQ1+A4OvanrfOZ8e1sEEuv63YdRQk0EYqT28q/pOJPl558qvECyV2Fqz5nsjBrnoJD96I4cvfsBjKnOsshaVetvA1utYtsZ7JwZbraEe+3Yrf9d7tiOXQkXMm6vrOHbGVlGA9dWlicp2PAWivaorFve3bsg3/Btq+s2OPFBiAvkNbqtY7+vJWK3JlFQCq1KuwG3KRjflgs2LdtR1NO8+YhrnW7aD98Bjto1ajadcdy86tSDo99uMZir71tKON9TdVkD/B3Vpj+OhbDzmaFq1AUlHz8XtQW4P5x61oW7XzKGM9cgC5qtK5rIqM9tJH07Yj9rJS7Gdc58+XMVmXHAdA2fa9BHe6yif9i7D0jlhLK5x1S9bvwF5VS9hgl89dqL5yrcUpI2xQt4uKyaZjZ9DGKjFAHRyA1XGNqwP8MWflXZTc0P5dlLKyjLXAdVPRUuB5g7Gx/mYpLHGOVLBXOX0+0euEXY7Y7Zf/7wpDJMaXMZIk3S9J0j5JkvZKkrRKkqQUSZK+c6z7TpKkZEe5ZyVJmu5Y/l6SpAWSJP0uSVKmJEm9Heuvcazb46jfQpKkVEmSMtz2N12SpGfd5MyTJOkHYIokSTdLkvSbJEm7JUn6VpKkWLd9v+sof0KSpMkN6e9YFy1J0qeSJO10/DwzxQZQx0RhK3B15K2FRahjos7fmLJMzBsvErdqKYG33YQm2rOuOdfo8YQTQBMRjK2sytlJMecZ0cUpAV8XF4Ep1+BV35LvCtARL7+AXFWF6fc/ALAVFaGOboTODvwHpGM+eBhbQaFznTXP4Gx8nPrGRWLJc+lkyTeiceiLLJO6cjbN1i8i/K5BXvXqKN66G1OeEV28ty2s5dUettA7yujiIogc0o28lVs86pjdbKGJSAG7HdlS09jDvyzQxERizXfzvwIDmkb4nybG81xZ8oxo4zzX6eIiMbv7VJ4BXVwk2rPWu9etOXLa2cGJv7kbmiB/anOMzrK1ecX4nXUuG0tBQQFxEaHO/2MiQiko8bwBctfAHpzILWTAxBe448nXmXHfUFSOp+Q2u507n1pMv/Hz6N62Oc2bej7tsuQZvGyhjYvEkuuytyXf6OXvuiYx6Js3oTZT6dzmzF5BcG9lqGGTp0eQM3+VQ1bEWXY1oo2LQBcfgdntejHne/q9Ni4CdVgQlqJSTCfznOsCO7SgzdbXaPPdIk7PXekRI9yPRTmfrnNhyTPif1UStspqLMZy0hZOIvo+z2sxdGAXJEmiaqfrxsP56gvg3zIFi7HcqS9ASJ/2Tn1PPbEMTUhgo3R2joKRZa766BkibunlsU9zXrEzGY79RzrFW3c54oVrH+4xRRcXQdSQruSt3Mz/N6roKGyFrjhqKzSgjvZOnP4M/4H9sBw84iHLlzHZHeupbI+2z1Zw/u2IJjEeW2kZEc/MIHb1MsJnPork5weAKjQSe4lLN3uJASnUezi7pl0PAmYtJ2Dcc9R+sEhRvcyI+bt/o+2Sjv7O8cg1VdgO7wY8R00BaMKDG+1v+pRY5zXSetMrzu1SRBRo1GhbtyNkwVJ0/QahbtqiwePXD7gJ867fvNf37o/16CFsBtf582VMDmjbDICIoT3RJUT5pH/hf1UTat2ua4uhDL+WKWgTXL5wwW3IIFeyqo2PuqiY7H9NU6r3KDcoSzZsR5ei3CRImDkS47qtFyVXUquw5BaRM3sFCU+NdG4/M3+1c/lC/M1zX8544O44E4F9wLvAue9sCa54RGJ8mSJJ0jXATCBdluVrgSnAEuB9WZbbAR8ArzdQXSPLclfgEaDupZpxwGuyLLcHOgNnzkONMFmW+8iy/ArwI9BdluUOwMfADLdyLYFBQFfgGUmStA3oD/AasFCW5S7A7cCK89Cjfhoxf1vBg1PIv3cchZOfJHj4MFSh3k8QZS95UsP7lLy3ybKMOtQ1VLhswSugVuM/aIBHmUah0aDv1RPzgYMN61KnbT061ZU5MXwGx295hFOjniHivqEEdLmm3nqFn+5w1PMUU79s5U+zOSM4OWe1151BjZstrMVZIKmQ9EHecq4EzmFbn9VvwKfqc8O6ulnTXyf6gSEAqIP8we6tU6N97jzqn63Sz/szaZmSwLdLnmDN85OY//4XVFYrd97VKhVr5k1i8+uPk3E8mzxjPU8GvWxRryLORVWAH6nLnqB43VbnU7Koe2+kZP0PAGQ/+y6pL090yGrId+uzt7sOEiG9r6V4/Q6PAlW7j5KRPoWDQ2YQO/pmb/nOGFHPMSAjSRKBbZtS+P435Lz4oeuY/HTETx5O7cncC9MXJSkp37HXY13N4SynvvETb0fy09Yj/xw6O7YduvVJDg6eTtWeYwCEdG/lUSZpyt+QrTaKPt1xzljUdM7IeuPF/wsXex0DaDT49eqJOePSxWR3THv2X7jOajW6q1tQuW4DBfeOQ66tJXjEXXXK1VPBW6513y9Uzx1LzVtz0N90n7LSPwhN2+7Yju6l9q05oPND06Vf/bqdy+YN+JukVjuvkYODHvWUJUlIgcGUP/4w5h+/Q9uhaz1CQNOmA/oBN1Gz6qx3WjUatF16Ys388/N3oTFZ1yQGUGKy3Wx11fMU3vD+69svYCuvdv4f+/Bt2IrLnd8/uBh9Q/p2dK2u+w7ABcbknNkrsFcqN8CDr+/gHMWTO3sFkX8feFFyZUfMiLr3RnLmuLqOqa+4Xj24EH9z31fzt51Dqevu/i4FmqEMo84DXkHwP41IjC9f0oF1siwbAGRZLgZ6AHU9qVVArwbq/tvx9z9AqmP5F+ApSZIeB1JkWT6fR3efuC03ATZJkrQfeAxwb8W/lGXZ5NC1EIhtQH+AAcASSZL2ABuAEEmS6h3nKknSQ5Ik/SFJ0h9fZx5CHeu6s6+JicZWZKyvWr3YDEaChg8jZskC1BHhIHm6vi4hEktBicc6a3G5kuiqlbK6+Ejn8ExznhG9+51aR/3Q3q5hXbaCAuTqanRt2wCgjo7Gbjh/nQH8enTDkpmJ9eQp1LExzvWa+Civ9xMteQa08S6dtHGRzuFGVkdZm7GMis2/EDlqGM02vk6zja8j+ft5yNHHR3o87QWwGMvRhAR42MLkKBN8bTNaLX+ErjvfIHpod5q/MJrIwV0Iu76thwy7uQpJo2/U8V8uWAsMaOLc/C82Cmsj/M9aYPD4Xxsf6TX8y5xnQOfuU/FRWAqKseQZPda71zUdz6F08+8AJNzaE0t5FX6JrrvtfvERmPI9/bqxxMXFkV/sGvJaWFxGjNuHTwDW/7CL/p1bI0kSyXGRJEaHczLPc6h2SKA/XVo1Zff+wx7rtY7jdMeSZ0Sb4LK3Ni7S5e8aNanLnqDk8x8o++Znp89H3J6OpVA51pKNPxHYvoVTlqddFfuZ84zo4j2ftugSomi9aSGtNy3EUlhCcM+2FH/hGu7sHiNqj53BXlGFJjzYeV24H4s5z+jxQSltfCQ1mWdQhwRizjNStfsounjXdn1qPPqkGII6taTZiifQxUfS6ptX0TWJblBfS34x0Q/c6NRZGxlK7THPe551OtceO4O9phZtdLhHXPsznS0FJcQ8cCNXrXqaaza/ijlbecoW3KGFw54RBHe9moiBnTgy4TVln8ZyNCGufSgxRdEj+NqmtFw+lS473yRqaHeavTDG47WMS4m9sAh1jCuOqmOisBkM56jhjV+PrliOHFVicozvYrL/tVc5y4X9zfU+tq3Q4NH2qWOjsZ1nO2IrLMJWWIT5gHLNVX+3Hd3VynmzlxpQhbt0U4VHIZd5v/PulHU8A1VUPLoBdxD4xGJUTdKwGwuRQiOw7v0JdZpyo+TP2tHz8TdzntF5jbgjG4vAbsf8q/K6CBYr2KxIIaEe5dQpTQmc8BgV859CrvAc3aLt2A3biaPYs0+hjnKdv4uNybrEaFp+s5C0N6ZTtkl52Gj8fAemrHyf9C9qM8942FS16koAACAASURBVKp47VasJeWY3G6kXWgbkv3kUuc2U1b+RcZk17vmQV2vcSbupV/+hD41vtFyW2x4GU10OHGT/461oBhtQjQRt6dT9rXbftq7Rg1ciL8BSBo1zd+egfGz7ZxFAWAD7MDbKA+ALh9k++X/u8IQifHli0R9t289aWi7yfHXhuPL47IsfwjcAtSgJLjpgBVPH/DMkKDKbXkxsESW5bbA2LPKmtyW6/bZkP4qoIcsy+0dv0RZlivqKYcsy2/JstxZluXOfXONaJMSUSfEgUZDwA39qNn+cwOH74nk54cU4E/l2vUUPDgFa04eNT+5vpoc1PEqbOXVzk61O+U/ZRAxVHnvKmp4P0o27QSgdPNOou7o61XflOM2XOnQYdTxcdiKS0CjwX9AOrU/np/OdfgPTKdmy1Yshw6jaaK88iJpNYQOvZ6Kbz2HiJV/9xthtykdKv/2V2OrqMZaVILkr0cV6K/U9dcT1KsDJR99w/Ghkyl48T10SbFOGcEdW2CtqMZcz/t+pT8fIHqo8j5T7J19MDps8XvXCfzeRfkVbfyVY0+swPjNTkxnPDucKq0/2Cxecq8ETBlH0CYnokmMBY2GoBv7UrXt1z+v6Fa/DkmrIfyW3pRt+d2jTNmW34m4XXnqEtDhKmwVVVgLS6jaexR9ajy6pBivuprIUAwrlfcHS/ccJ/ffP5E4/HoAwjo1x1pRjeki391s27Ytp/MNnCksxmK18s2v++jTsZVHmbioUH5zfG3XWFbBqTwDTWIiKC6vpLxKuQdXa7bwa8YxAmTXUw9JqyH85t6UbznLl791t4XDlx3XZ/KLkzAdO0PRivVU7z2KPi0BXVIslsJiIu8aCEDwde2cww5LN/9OpONaDeyo2NXisKtfmsuuEcN6kbNgNQcHTeXgoKmYc5ROuCXPSGBHJWmR9FpXRzYxGr+miVT8eoCIm5R3PqOG96PEcaOidPNOIu/o59pveTVl23ahS4zCYizD/+okIoa57m3WHM5ib/sRnBj/MtX7jmHOM5I14w1spRUN6lu65XeKVn7NwUFTOTP/fWqz8ggb0Nm5TwCLscxDX3N2IRU/Z5y3zpbCEgxrtnLotqc4cMM0SrftAqD68GmCOyod0oT7b+DgAws8vrKtxAsldsbe2dcZL3Z2ncDOLuPZ2WU8ho2/cvyJtzF+s7M+1/M55kOH0SQloo53tCMD0qnd0fBHo+qjLibXyQLfxGRTpvJRrKDrOxI19g6XzgcPo012a/sGnn/bZzeWYCsoQpOifKTNr0sH58e37FmZqKITkCJjQa1B0/F6rPs8Y5oU5foegKpJM9BoMH+7jpp3X0AuL8F68A+0Xfujubo9skU59/W1o431N2tRKeZcA37NEjzkWI8qCb6ux/XKaKp+g5CtVuRy1407VVQMQY/PoWrR89hzvQfG6Xr1x7TjO6xHD6OKV+zii5icu2AVhwdP5dg9z1Lq+PhWwpThlG3f45P+Rem2Xfiluc5HxO390CVGU7LelchdaBtStdd1A8L48eaLisnuWPIM+LdMVY7j+g5glxstt3L7Hg52G8mRIY9Qtvk3Im7vp8T6+250ynAfYg6N9zdQnjrXHDtDwVsbOIt4t+XbgIyzCwj+t5Audpid4NLgGIr8GUoSaZQkKQJ4D1gry/IqSZJGAMNkWb7N8V5wpSzLL0uS9D0wXZblPyRJigL+kGU5VZKkpsBJWZZlSZIWAaeAN1CGhlwNVAI/AN/IsvysuxyHPruB0bIs/0eSpH8BabIs93Xft6NcBjAUCDxbf1mWiyVJ+hDYLcvyS47y7WVZdn3KuAFOd+4v+13XlfBpE0CtomrD15S/+yFBtw8FoPLTjagiw4l7fymqwACQZezVNeTdOQpVWCjRLz2nCFKrqd70HeXvfkjyH8r0R9WHsjgxdQlV+5SO/dWrZnJi+ptYCkrQJ8eeNZ3CImTH0KjUeWMI7dsBe43Jo363XOWBveXESWzFJWhiY0AlUb3xaypXfkDArTcr+/38C1QR4US/uxwpMADsMnJNDYV3j0CurkbS64n9/BMK7rgHuaoKfY9uRL7yAuasPErWbqHozTWE3600DiUffg1A/HPjCL6+E/ZaE2dmLKJ2/zG0SbEkL5ul+JVaRdmGHyh6U/niaoutb6HSaZ13bC0lFey/ay6Ve5UPUbT54Ekypy3DXFCiTNe03DH9SsZJDk943WmLOq56bQLFW/7jnK7p+nzlK6my1YxsNWGr9P7gE8Bjz7zAzt37KC0tJzIijPEP3sftNzf83h2ANqopFoP3FBgXK1sb1RSA4208ywT07kLk4+OQ1CrKP9tM6VsfEXLnTQCUr/kSdWQ4TT5ZjCooANkuI1fXcHrYQ8hVSiLYLGMTAKasPIyffEf+4rVE3TsYAMPqbwBImjuWEIdPZT26mOp9jmGr/TrR5NkHkdQqZ12A6FFDiX5gCH5NEzm+eD1H5n7ENfNHEpXeHnuNiX1TllHmOJedP3ic/dPewlRQQsrowTSdcDP6mDDMhjKKvtvD/mlvoYsO5brN89AEK8OytY7h8FvenseLqzdit8vc2qcTY4b1Y813Sgfnzv7dKCwp5+nl6zCUViAjM2poH4b26kDm6TxmLV+H3S5jl+3c0K0t427rj1+X2522KF7zLQVL1hJ5j2IL4weKLRLnjCWkT0fHFB6vU7P/GIGdW9Hi0wXUHDrlHIpbuukXwm/tiypAuVeni4uk9nQBJet3kLNAefcsee5DhPTtiL3WxKlpr1PtuFZD0zuR9OwoUKkxfvIteYtd0+2kvjoZfVIM2vgo7LUmAlqmcGLyIuIn/A1dQhSmM4XkvPQRNYeyaPrmo2jCgqg+cJITkxY6r4vk5x9yxoiT0xZTve84oekdSZk/Fm10ONaySnSOj/JkPbGUotWbnPpG3zuI2pO5nJyy6Lz1rdp1BP+WKc5jDWiZQs2R08hWG7rkGE4/8y7GT7aiT45tlM765Fiav6MMMZTUavyvTqbmVD72GhPqkEAklNjhlxKL8eudZE5e7IwXmrAgKjNOcWTCa+eMFyFdW3LthkvzZfo6cnqko+/RjbBHxoNKTVVdTL7NEZM/U2JyzL+WecTkgn+MdMbkuPUfk3/7vc6YHPXq/Esakys//YKa7T8TNm0CklpF5YavqfjXhwT+TWn7qv6ttH2xKz3bvvy/j0KuqkZ7VTMiZj4KWi3WnDyKZ79Ik63rqZg4BHXrzsp0TZIKy6+bMW/6BG0v5dUMy49foRtwB5pu/cFmBYsZ02fvOKdr0g25B03H65GCQ5HUynRN6oRUdibephzH+7M49dgbzna0Mf4G4H9NKmkvTUDSaghonQpA8W190HbpSeAjs5C0OuzlZVS9Nhd1gvKlY9OmDQSMfwxdjz7Yi/KVk26zUf6Y42vXOj1hK9ZSNu4fyNVVaDt2I/jpFy9ZTLaWVWLONfqsfxGa3pGWqxW/MRcWkzV5Ifq0BJ/pC76JybkvraJi238I7NyKpFem4JeagN1kxvjJFnKeXn5RckPSOxN6Q3c0YUGoHB92PDD4URIfu/uC/S2oSytafT6P6oOnQJYJuCYN4CaUL1CvQhlGLaP0m8ei9JsvC2pWz7zskzj/e5+v98WiyxWRGF/GSJL0AMqwZRuwG2U+tXeBKJQ51UbKsnz6PBPjJ4F7AQuQD9ztSFQnA5OBk0AOcKqBxHgYyifrc4BfgS7nSoxlWT51tv6yLI9w6PQG0ArlyfJ2WZbH/ZktTnfu73NHrUuMf0v4m0/l1iXGuT37+VQuQMLP28hoOtTnctucUKbn2R433Kdy6xLj80lgG8v5JsYXIhe8E+OLpS4x3pU0zKdyATpmr+er2Lt8LndIgTJfau3OeqagugjqEuM9Kbf4VC5A+6wN/NHkVp/L7Xzmc2en35d0yfkM4IrTeUfcHX9esJH0zq9/7m9fkdMj/c8LNZLEX7Ze0pic3aW/z2Un7fyOiolDfC43eMlXl/QaKb6tz5+UbDwRn/1wyWKyr/sW4Opf+FrnjtnK095LFZMvlVzA5z7n8LcrIpmref/Jyz6J879//hVhyzr+69PwCBpGluWVwMqzVnu17LIsP+u23Ndt2YDjHWNZlucD8+up+zr1fMTLXY7j//XA+nrKPXvW/23Opb9Dp7+fLUcgEAgEAoFAIBAI/luId4wFAoFAIBAIBAKBQPCXRiTGAoFAIBAIBAKBQCD4SyOGUgsEAoFAIBAIBALBlYT4TpTPEU+MBQKBQCAQCAQCgUDwl0YkxgKBQCAQCAQCgUAg+EsjhlILBAKBQCAQCAQCwZWEY45nge8QT4wFAoFAIBAIBAKBQPCXRpLFi9uCKwPhqAKBQCAQCASCS43031bgfKj514zLvm/sP/LFK8KWdYih1AKBQCAQCAQCgUBwJSGGUvsckRgLrghOd+7vc5nJf3wHwG8Jf/Op3G65/wYgt2c/n8oFSPh5GxlNh/pcbpsTGwHYHjfcp3Kvz18LgMVwwqdyAbRRTS+ZXIBjrQf5VG7zg5sA2JU0zKdyATpmr+er2Lt8LndIwccA1O781Kdy/brcDsCelFt8KhegfdYG/mhyq8/ldj7zOTsTb/O53C45nwFccTrviLvD53J756/zuUx3cnqk+1xm4i9bL2lMzu7i+7Yvaed3VEwc4nO5wUu+uqTXSPFtfXwuO+KzHy5ZTPZ13wJc/Qtf69wxez1w6WLypZIL+Nzn6vxN8NdEvGMsEAgEAoFAIBAIBIK/NOKJsUAgEAgEAoFAIBBcSchiKLWvEU+MBQKBQCAQCAQCgUDwl0YkxgKBQCAQCAQCgUAg+EsjhlILBAKBQCAQCAQCwRWEbL/sZ2u64hBPjAUCgUAgEAgEAoFA8JdGJMYCgUAgEAgEAoFAIPhLI4ZSC64Y/Hp0IXz6BFCpqPr8K8pXfuyxXZOSROQzM9C1bE7pm+9SsXqtc1vChg+wV1ejjoxAFRiAJetMg/vRJ8XQfOk0NGFBVGWc5Pik15AtVgBS5jxIWHpH7DUmjk9dQvV+ZR7duDFDib57AJw1qiXyjUXormkFgL3WhD2/gKIRYzx0Dpv5ONqrWlC+/B2qPloDgDo5iYjZ/3SWUyfGU7NZmXe5xda3KFmzGcMy7zk/4//5EEF9OyPXmjjz2CJqDxwH4Krt72CvqkG22cFm4/iwqQCE3HgdMVPudtbvuPVlMqe8QeX+k972T46h5bJH0IYFUbH/JEcmLnbaBSCofTM6fDmPQ2MXYtj4q0ddTVgTZJsZW0URXkYCZs17le0//U5EeBifr17mtf1i8JXsgF6diXpyHKjVlK/7mtIVazy2a9OSiH1+GvrWzTG+thLz0VMe5eujyXNjCEnvhFxj4tS016jJUPwppG8Hmjw7BtQqjB9toeBNZR5h/9ZpJM9/GEmvRbbZyZ65jOo9RwFot2gcoe2boosJQzZbMZdUsG/yUsr3n/Lab8qoQaQ+dCOBaXFsaTUGS3EFAIHNE2j32jhC2qaROf8TZ/mf9mayYNVG7HY7t/XtwoO3eM4nWlFdy1NL15BvLMVqs/PAkN7c2qcTJrOFkXPfxmK1YrXZGdi1DeNvH+Cs1+qH5Rg/3kzhUu95khOfHUNIv87Ya0ycnr6ImowTaOOjSF74CNrocGS7jPHDTZhO5JD4zGhU/nqna7X68mVOz1xOlcM2SbNHE5reCXuNiVNTX6fazc7Jz40GtQrDR1vIf0OZI7Tpm9Pxa5aINi4CTUigct0AuibRtP1+MbUncgGo3JVJ3hv/ptmbj6IJD6J6/wlOTHbFi+TZDzr3e3LqYqozThDStwMpc0ejjQnHXmP2OGb/VqmkvDAOfVoCKj8d5uxCTk5ZdN76AuiSY1HptNSeyAGg07GPPfTNemIZuqSYRukM0O7X5dgqa8Cu2KLzL4ux15gp/HQ7MXf2JaBFIntufJLKvUrM0SfH0HLZVLRhQVTuP1FvvGj/5TwO1xMvLiX67l0IfWQiklpF1YavqFz1kcd2TUoS4TNnoL26BeXL36XyQ+U61yQnET7naVe5xHiqN28FLm1MBqXtC3vU0fat/4qKetq+iH8qbV/ZUs+2TwoKJGLWdLTNUkGWKZ7zsnObulUn/O4YCyoVlp83Yd6y1lNu2+7oht6nfPnWbse0bjm2EwcB0Pa7FW3PQUjB4UgaLfbiggZt3lh/82uWQLOl0+uVFTh1FroeSvyxFxVQPmsKconRta/rB+B3m2I/ubaG6uWvYjt1HFVCEsFPL0AVEQ0SIEP1quVe8i8mJmtjI5DNVmxllQA0XTiRwHbNkO0yWf98h4pfDjS6fxHatwPNXp+MOiQAa2mVh67+rVJJmv8wfmkJSH46zNkFnHpk0QW1I3W0zfgYe40Jq6GUnOfepvLXDOe2843Jhn994dxPymLlPLbLXIfx4y3k/NPb5o2Rm/jsGEIHdUcTHuLyifYtnLEeGu9vuoRI0l6bgjY63Bnf3HgWGAMUOf5/CvjK6yAE/zOIJ8aCKwOVivDHJ1M4+Unyho8iYFA6mrQUjyL28gpKXl5C+eq19Yoof+cDzAczye55I8XPv9rgrpJm3kfe21+wt9dErKWVRP+jPwCh6R3xS4tn73UTODljGWnzHwJAGxdB7IM3kXHjDPanP+KhszomisK7R5A34Caw2TDt3eelc9nCxVR+5Jlk2U5nUzRijPIbNRa51oS+RzcAjg0aT+jNfdA3T/KoE9S3M7rUBI6mP0TOU0tImDPeY/vJu5/i+NDJzg4YgCkzC+O/Njj/Pzp9Oc0XjKE+0mbdQ87yjezsORlraSVxd6d7HGvTWfdS8v0e5ypdXIRz2Vqq3IiQ9IH1yr51yECWvTq33m0Xi09kq1REz5pA7thZnL55DMFD+qFtluxRxF5WTtG8pZT861OQJK/yZxPSrxP6tHgO9h5H1uNvkDzvYee+kuaO5dj9z3EofSLhw3rj10I514kzHyBv4cccHjyVvJc/JPGpBzxkHp7zIRUHT2MqLCVj+gravDi63sMp+f0Ivw9/nurTRR7rLaWVHJz5HieXbnSus9lszFu5gTdnjOCzFx/hm1/3cjzHsxP8yZZfaZoYw9p5k3ln5mhe+fArLFYrOq2GFU89yNp5k1nz/CR+2pfJvuPZLn0HTCD8luvRt/D05eB+ndCnJXCoz1iyn3yDJnMV28g2G7lz3+Vw/wkcvfUxou4fQtILEzjxwHPUHs9BttkAyH3lI5rMVGwTmt4Jv7R4Mno9TNbjb5I8f5zTzslzx5J532wO9JtExLDe+LVoAsCJ8S+Ts2A11fuOUfDulxg+3ebUrTargAM3TOPADdPIemIZSTPvp+DtL9jfawLWsiqi3OKFPi2B/b3Gc+rxpaTMVxKQlOcfovpQFqdnv4elsNjjuFNfmkDJN79Rvfcop59+m8rdmeet78FBU8lZsBpbSQV5i9eS9fib9eoLNE5nN44Mf5ozL6wG4I8ekzg6fRnRt/fm0KiXKPv1kEfZtFn3krt8I3/0nIS1tMorXqTNupeS7/fy/4pKRdijUzBOe4KCf4wkYGA6mlTvdqR04RJnQlyH9XQ2RQ88pPxGjkOuNeHXoyvg+5h8+uF5HjqHz5hM0ZQnyb9zFAE31N/2lb6yxCMhriP80YnU/rKT/OEjyb/7ISwns5QNkgq/O8dT/eY/qZo7Dk2nPqjiPPW3HtlD9fwJVL8widrVC9HfPUWpGhqJrs8tmL54H3tWJtaDf2DZ+0tDVm+0v9Uez3X67IHBbgmySoXm6jaUTbqfkrtvBL0fAaMmetqiII+KWZMpnzqK2rXvE/iwUt+er9woKpt8PyX33gQqFbbTJzzqXkxMzl2wGnOOAVNWHlmPv+GUub//VA7f9Rwpz4wASWpc/0KlIm3BWOwmC/9pOwJLUamHvskvTaRs069U7T3KmX++RdWeoxfdjpRu+gWroZQzTy8jYdYokCSgcTG5Lp7HPzkCdYjS5p8cv4CIO9IvKtZH3DMYfVoCtcfOkPvSKqeMJjPv95DZWH+TrXayn3uPjL6TOHjz43ViWruJXAi0d/wur6TYbr/8f1cYIjEWXBHormmJNTsHW04eWK1Ub95GQJ+eHmXsJaWYDx4Bq7VeGX7XdaXqq80AmDMO1VsGIKRXW4o3Ko28Ye02wgcrnZ/wQV0xrPseUJ68qEMD0caEAyBp1Kj8dKB2XVLa1i2xnsnFlqvoLGk0yBaLl86WQw3rDKDv3BF7SQnWrNMAyBYrZRu3Ezywu6feA7pR+pnyBKNmzxHUIYFoosMblAtgOn4G/7bNnf9X7DqKJiQQXUyYV9mw69pQ5HiyU7DmByIHd3FuS3xwMEVf/orZUN7wziQJ7LZ6N3Vu35bQkOBz6nqh+EK2X9ursZzOxXomHyxWKr/+nqD0Hh5lbMVlmDIywWpFEx/tVf5sQm/oSrEj4arenamcr5hwAtu3wHQqH/PpAmSLlZINOwi9QfFBZFAHBwCgDgnAUuBKrAw7Mogd3JnsD7ZiKa9GttvRhASgr+dclmecoia7yGu92VBO2Z4TyBbXedq3bx9JsZE0iYlAq9EwuHs7vv+P5/UjSVBdY0KWZaprzYQG+qNWqZAkiQA/PQBWmw2r1U5QRLyznmyxUvLFDkIHdvO0zcBubrY54rSNtbDE+TTEXlWDtagUq6EMc3YB2O1U7z6i2CY4ALPDNmE3dMXouG6rdmWiCVGuW8XOeU47F6//kbAbXHrU1Yu4+ToKln0OgCYy1Mtmwde1pfjLn5VzsHYb4YMUGWGDumJct825X3VoIKHpHTFlFxLYpimG1ZspXv+jhyy/Zon4pcRhXPc95dv3EtTx6vPWt05ndbA/xet3ULUrU1mp9m7mG6NzXYxz7mNQV+dyxa6jqHRarBXVXvtQ4oUSRwvWfE/kYFe9hAdvxPDlb1gMZV71LiW61i2xnslxxuTqb7fid713O2I5dATZWn+sAiUm20pKsJ66NDHZfDLHpfM1LbG4t31btuHfQNsnn9WOSIEB6Du0pWq9oy9vtSJXKk8dValXYTfkIhvzwWbFums7mnaeMQ1zrdtB++Ex2ketRtOuO5adW5F0euzHlSeLZ/sLXJy/hfRq61zWtGiFPTcbe4FiC9vpk6hi4jzKW48cQK6qdC6rIqNddfNysBfkoWnVDnuxAU3zVh51LyYmh97Qlapdh7EUFFO9W7n2KvceU/QwlmEtqyLw2maN6l+EpXfEdKYQJJDUaoq/+MlDX7+mieiS4yj+dBvl2/cS2OHqC2pHZLPLbyp/3EvJFzsI7HoNtvIqAtop/YPzjcmmY2fQxkYqsoMDsDqucXWAP+asvAuO9aZjZwjt30UpK8tY3do+93YQGu9vlsIS58gYe5XT5xMR/CURibGgXiRJul+SpH2SJO2VJGmVJEkpkiR951j3nSRJyY5y70mStEySpB2SJGVKkjTUsT7VsW6X49fTsX6VJEnD3PbzgSRJt/yZPuqYKGwFro68tbAIdUzU+R+QLBPQtxehY+4n8LabGiymiQjGVlYFjqGT5jwjujglyOviIjDlGpxlzblGdHERWPKLyVu6ng47l9NxzzsunaOjsBUUKnXbt8NeXoFKpzt/nR34D0jHfPCwUxaANc/gbHycusdFYslz6WfJN6Jx6I4sk7pyNs3WLyL8rkFe9dwx5RnRxUd4lokIxlpe7WEXvaOMLi6CyCHdyFu5xaOOOb/YrX4K2O3IlprGHPplgzo2Eku+m//lG87pf6qgQK/yZ6OLi8Ts7k95BnRxkWjPWm/JM6J1nKMzz64gceYI2vz2DomzRpL7guuueezgzvjFRyBbbYS2S8M/IZLavGL8zjqXjaWgoIC4CFdCGBMRSkGJ5w2Quwb24ERuIQMmvsAdT77OjPuGolIpzYvNbufOpxbTb/w8urdtTvOmnk+7LHkG5/HVoY2LxJLrsp8l3+jl77omMeibN6E2U0lOcmavILh3BwCaPD2CnPmrHLIizrKzEW1cBLr4CMxu14s539PvtXERqMOCsBSVYjqZp6yLDkOfHEPrTa9w9bq5hPbv5BEv3I9FOb+uIZ6WPCP+VyVhq6zGYiwnbeEkou/zvBZrjpwmoG1TzLkGIob2RJcQdd76Avi3TMFiLHfqC6BPinbqG9S1FZrw4EbprK0b+SHLXPXRM0Tc0stjn+a8YvTxZ8WiiGCs5a59uMcUXVwEUUO6krdyM//fqKKjsBW64qit0IA6OrrRcvwH9sNy8IiHLF/GZHeUdsR1LdgKilBHn1/bp0mMx1ZaRsQzM4hdvYzwmY8i+fkBoAqNxF7i0s1eYkAKjfSW0a4HAbOWEzDuOWo/WKSoXmbE/N2/0XZJR3/neOSaKmyHdwO4/KWu/oX6m4OIYb2dy1JEFDZDIf73jCb07bWok1KxnfZ+7acO/YCbMO/6zaMugL53f6wH9qCK9LTjxcTkyDvSCb+lt0dMDh/cDdQq9EkxBLZrht9VSY3qX/hf1YTak/nO/kX8hNs89FXiRTPMuQbCnfGi8e1I6TeuVxlCB3bDUlCMX/MmBLRphjZBsdH5xmT/a5pSvUe5QVmyYTu6FOXGRcLMkRjXbb3gWO9/TVMktQpLbhE5s1eQ8NRI5/Yz81c7ly/W33RNnPHgN7fVE4F9wLvAue9sCa54RGIs8EKSpGuAmUC6LMvXAlOAJcD7siy3Az4AXnerkgr0AW4ClkmS5AcUAgNlWe4I/N2t/ApgpGM/oUBPLnRoinz+n6kveHAKpj37KVm0nODhw9B3aNtASanh/Uje22RZRh0aSPigruzp9jC7O7gPXXWV9x+QjvnAAeRG6AyARoO+V0/MBw42rFfd3urRr67MieEzOH7LI5wa9QwR9w0loMs1f1LP899zlWk2ZwQn56z2GjKjCXUNm7YWZ4GkQtIHecu5Eqjv+Ot5V/piZcqyXK8L1p3HqPtu5Mxz75DR7UHOPPcOyS9NchapzSsmvHtLYxCVcQAAIABJREFUUkffSMnOTOyOYcWN9rn6dDpb9bP+/3l/Ji1TEvh2yROseX4S89//gspq5c67WqVizbxJbH79cTKOZ5NnLPWS53Utn8MGAKoAP1KXPUHxuq3Op2RR995IyfofAMh+9l1SX3YMsWzQd+uzv7sOEiG9r6V4/Q7nKmtxOXu7PsTBQY+S/dy7pL74MKik+oXUdwzISJJEYNumFL7/DTkvfuix9dSji9E1iSHlpYmogvxdI0zOR1+UpKR8h+fw5Mz7n3fq2+yNaaiC/OtR6xw6O7YduvVJDg6eTtUe5SlYSPdWXmXqOFcsajpnZL3x4v+Fc+h13mg0+PXqiTnj0sVkTyH1rDtfndVqdFe3oHLdBgruHYdcW0vwiLvqlKtPsNca675fqJ47lpq35qC/6T5lpX8QmrbdsR3dS+1bc0Dnh6ZLv/p1O5fN/+TYJK2GsBtcI5PqZNV8sIKyMcOxHj6AJqVpPUJA06YD+gE3UVP3HnGdHhoN2i49sR497H24FxGTK37aR+G/NnrEZIuhjDbfvETK7FFU/nEYqb4RU+fqXwCSTuPsX2Q9/Y7H9qzpryvx4sWJqAJd8aKx7UjU/Tc6i5jzDMRPu5vALq2p2nUY2eq4Ts8zJufMXoG9UrkBHnx9B+contzZK4j8+8ALjvU5s1cgO2JG1L03kjNnhbNM6isT3ORduL+pAvxo/rZzKHXd3d+lQDOUYdR5wCv1SPnvIdsv/98VhkiMBfWRDqyTZdkAIMtyMdADqOvFrQLcHxuskWXZLsvyUeAE0BLQAm9LkrQfWIvjfQ1Zln8AmkuSFAP8A/hUluV6xxFLkvSQJEl/SJL0x9eZh1DHuu7sa2KisRUZ66vmQdDwYcR9sJzo1+ZhKzKiCvSn5vsf0V3Tst7y1uJy1KGBzuGHuvhI55BMc54RfYLrDrMuIRJLQQmhvdthyi7AWlzuMfzOVlSEOjYG1Cr8+vbGll+A3fDnOrvj16MblsxMrCdPKbLqjj8+yuv9REueAW28Sz9tXKRzuJHVUdZmLKNi8y9EjhpGs42v02zj617DkPTxkR5PewEsxnI0IQEedjE5ygRf24xWyx+h6843iB7aneYvjCZycBfCrve8+WA3VyFp9I06/ssFW74BbZyb/8VFYSts+FzaK6u8yp+NOc+Azt2f4qOwFBRjyTN6rNfGRzrPUeQd/Sj9WhmGV7rxJwLbtyDqgSHKtutak7f+F7Le24w2NJDqE/n4xUdgyi+5wKNWiIuLI7/YNeS1sLiMGLcPnwCs/2EX/Tu3RpIkkuMiSYwO52Se51DtkEB/urRqyu79hz3Wax3H7Y4lz4g2wWU/bVyky981alKXPUHJ5z9Q9s3PTp+PuD0dS6FyrCUO29TJ8rSzYk9znhGd2/Wii4tElxBF600Lab1pIZbCEoJ7tqX4C9dwZ/OZImwlyofKqvefoPb/2Dvv8CqKroH/5rb03hNC74L0piC9KiIidhELgoD6Anb0U1DEig0Ee8EGqIgiHVFsSC8BKSFASO89ubllvz/25pbcBBK48TWv83uePLm7O3Pm7JmZMzs7ZZPS0QUH2OuF871UpudiiHWMfOhjwig/noI20I/K9FxK953AUG2kteJkKgXrd5D+6pfkffsLxjMZ59TXlJFHxO2j7Trrw4KoSHTdWNB4IsWh7+kMdCEBLj7ufDqbMvOJvH00bZc/ySWbFlF5Vh11C+jWxmbPULsvsOdfbhG6QEcaqk9R8yagS0vavz2LXrveIvyqvrR6forLsoyGxJqVjTbS4Ue1keFYctxnc5wL7369MR07ofrkSM/5ZJ8ubWtMz5KV49L2aaMisNSxHbFkZWPJyqbysFrnyrZux9BOzTdrQQ6aEIdumpBwlMK8GuUAWE4moAmPwTDsOvwefRNNkxZYc7MQQaGYD/yGtoX6osSU6epvqrepdSlvVQQN7m7f4BJAyc1GG+6wuTUrHRER5aartllL/GY8RPHCx1GKi1zi6rv3wZJ0AuHjizXPNe/r65PDbx9DxO2jiX7gerWOnk63+x2As/M/JmH4HI7f8TzaID9KDyTV6/mi4ngKvh2a2Z8vDNWmmRtPplKw/g/SX/uS/DVV/qL+7YhXU8d09LRn3ifnsw3kfrEJbaAfxtPqxn1198mOteb+vS+xb1xY8MNveDWPqbevb/Pdy+giQoi+/wbMmXnoYyMInTCEwvVO6TjZ/ELLm9Bpaf3uw+Su3k41MgELYAXeBXpXDyD530J2jCU1Yduz8ZwotfyuOp6F6lC6AD0B5znEy4FbUEeOP6w1AUV5R1GUnoqi9ByUlos+Pg5tbDTodPiOGEz59t/PeyMlq9aQedcDZE75D2U//Ybf2FF49+lp36SnJop+SyD0KnWtVfjEweRv3AVAwaZdhF83CAD/7m2xFJVhysrHmJqDf/e2aHxcp0mb/jqKrkkcPiOGYU5OwbtfXyp+Pb/OzvgMH0L55h/tskB9ix501RUUb/nTJWzR1j8JHq9ucOPTtR2W4jLM2fkIHy80fuookfDxwr9/N/K/2KBu+nLV/RRtdjQwAd3bYC4uozLLfVSv4PfDRFylrqGLun4guTa77Ow9g5291L/stTtIfPQ9cjfswpji+tCh0fuAxeQmtzFQkXAMfbM4dHFRoNfhP3oQpdtq30nXnJ7tFr46hZt3EjpBHWXx7dYWS3Ep5qx8Sg+cwKt5DIb4SIReR8jVAyjcvBNQ11L59+0EQMDll2I8lUbOx+qEiz/GPkXm+t20mHolitmCLsAHc3EZxhrysj507tyZ5IwcUrLyMJnNbNhxkIHdXdfmRYcH8adtt93cwmJOp+fQJDKUvKISikrV0YOKShM7EhLxVRzrUYVeR8jYARRtrlaWtzjbxlaWbZ3epi/ehzExhez31lB24AReLWIxxEdhysoj7MbhdttU2KYTF2zaSZit3vp1V+1sstnZu4XDzqHj+pP6wqccGTmLIyNnUZmaDVYrpvRc/LqrnRbFbAHbFHGvplF4t4iheMdhQq9U13yGTxxM/qadtnR3EXbdYEe6RWUUbtuLIS4cU24hPu3iCR3nOi1ZFxZk03cwMQ9MpPDn/efUt2DzTrI/Xs+RkbNIWfgJFWfSCR7W054mYF/HW6WvMTmT4t8T6qyzKSufnJU/8tf4xzk8YjYF2/YCUHY0mYDubbAUl2Gq1V+ofjTq+kF2f7Gr9wx29ZrOrl7TyVm7g5OPvkvuhl1u8RuCyr+OoouPQxtja0eGDaHil9o3jaqJKp9cJQs845ONx8/UrPORo+ibOrV9w+vW9gFYc/OxZGaja6Zu0ubdq5t98y3rmeNoImIRYVGg1aHrfgXmg64+TYQ79gPQNGkFOh2VW76i/IPnUYryMR/Zjb73UHTtuqKY1B3Wq15OOVPf8lZF6DX9yfvWacbGiaNo4pur64p1OgwDh2M9leiSliY8Ev9HnqH0tQVY01Jc48Y0wTD0Soy/bcPQfwimXa5rduvrk3M+XocxKY2Up9+nYOMOIu++GuOpNHy7qXXPYlt7H3hFFxSzhfITKfV6vijYthd9WCABfTqgDfSp0V9U6Rx9//UUbd9/Ye3ISYedtIF+hIwdgDm3EMVsxXhC3Syxrj7ZGVN6Dj7tm6v3dEU3sCr19vUl2/dzpM8dHBvzHwo3/UnohMGqr7/NMcpd4bR0BC6svDV/ZQbliSlkvvMd1Yhx+j0eSKgeQPK/hbjYaXaS/z1sU6lXA/0URckVQoQCHwGrFEVZLoSYDIxTFGW8EOIjIBK4CmgB/Ay0BhYCKYqivCKEuAP4QFEUYZMfBewEMhRFcd2JoRaSew5VvC/vTcjsGaDVUPrdeoo++Bz/CVcBUPL1WjRhIUR/shSNny8oCtayctKvvxNNcBARL80DsL95t2TnYGitTsH6M/Za2i2fS9KDb2HKzMeraVS1zym8Zt+covlzUwga1A1ruZGkWYspPah2BuIevIGwqy9HMVvxba/uVpx22WC8+vUhZN6TKCYTpSu/ouTjz/C9ZiwAZd9+jyY0hIgP3kb4+YJVQSkvJ+vmyShlZQgvL6K+XUHmdbeglJbi1a8PYa88T+WZdPJXbSb7rZWE3Kw2Dvmfq58Dipk3jYAremCtMJLy8GtUHEpEHx9F02VPqHmr1VD43c9kv6XuuBowoh+xT021j2qYS8o5OOFpSg6ob+k7ffYYx2cvozIzX/1c09u2z68knOLojDdcNu0AaPv6DPI277F/fuWKDHWXVMVciWI2Yilx3/AJ4KGnnmfXvoMUFBQRFhrM9LtuY8LY2tfdAejDW2LKSTpnmAuRrQ9Xy0ViR9cwvlf0IvzRaQiNhqLVm8h/+wsCb1DXqxet+AFteAjxK99E4++LYlXAbMFSXIoQULR6E2EPTAYg+bGl5Hy6AYD4Z6cSaCtPZ+a8SdlB2zTVwT1o8vRdCK2G3BVbyXhTtaNfrw7EP3036LQoRhPJc5dRfugk3c+uoSQxDawKWn9vsFoxF5dz8IFlFNrysudnj3Bo9jsYM/NpdvcoWs4Yi1dkMJU5hWRv3c+h2e9giAji8k3PoQvwAauC3jYdfvO7z/Hip2uxWhWuGdiDKeMGs3Kr+oBz/dA+ZOUX8eTbX5FTUIyCwp1XDeSq/t04npzOE29/hdWqYFWsjOjTmWnjh+LdawIAxjPp5K3cQubiVYTdMgqA3M9U28Q9M5XAgd1tn/B4g/JDifj17ECbr1+g/K/T9qm4BRv/IOSaQWh81bWThugwKpIzyV/zC6kvqGvPmj57D4GDumOtMHJ69huU2ept0JAexD99J2i05K7YQvqbjs/tNF90P17xkehjwrFWGPFt34zEKS8Q9+BNGGLDMaZkkfLCZ1QcO0vLt+agC/an7PApku571V4vmi64x+4vTs1+k7KDJwka0p1mC6eijwjBXFhiHwU68+hShJeeyNtH2zf5qkzPrZe+pXuP4dO+mf1efds3o/xYMorFgiE+kjNPvkfeqp/wahpVL529mkbR+n11iqHQavFp15Ty0xlYy41krvyZuClXog9TZxEU7T7GoQlP2/2FLtifkoTTHJvx+nn9xYAM988deZLUfkPw6teH4P9MB42W0rXrVZ883uaTV6s+OfLDZS4+OfOmO+w+OXrNl2RMuNXuk8MXLWxQn1z+xy5KvvyG4NkzEFoNJd+tp/jDz/G7Vm37Sr9R276oj13bvowb7kQpLUPfthWhc+eAXo85NZ28+S/S5Mc1FM8cg7ZjT/VzTUKDaccmKjeuQN9fnYFi+nUdhmHXoeszFCxmMFViXP2+/XNNhjG3oOt+BSIgCKFVP9ekjW3Orjh1HWybT57g9ENL7G1qfcobgMbbQJfd73Gw3zS6H/0MgLzxAwl4bjG61u0AgSUzjeKnZmPopXaCjBu/w3f6Qxj6DcSanaFmusVC0UPq7sP63v3xf2Q+1uwsjFvWUvHVp4Su/tljPlkfEYJiVj/X5NO+OeUnU8GqoAsL5Ogtz1J2ILHezxdBQ7rT6s0H0Pr7YC4owRChbqaY/NhShEFHxO1j7P7ClJ5zwe1Ih3XqlzqsJjOWohIq/jpN8e8HsRSU1Nsnp720nOJte/Dr2YH4Vx7Au3ksVmMluSs2k/rk2xfs69NeWk7gkJ4EjeiLLtgfjW1jx8Oj5hD30M0XXN78e3Wgw7fPUXbktLofzSUtQF0auA51IKcr6oDPaWAq6pTqfwRlS2b+4ztxvjMW17iw6J+K7BhLakQIcTvwEOoUkn2o33L7AAhH/Z7bHYqiJNs6xvmoo8JRwGxFUdYKIdoAXwNlwDbgPkVR/J3kbwC+VRSlTh+WTe451OMFtelu9bvAf8Ze61G5fdLUb4umXeb+iZ6LJfb3bSS0vMrjcjslqZ/n2R490aNyqzrGdenA1pe6dowvRC64d4wvltZHNgKwN37ceULWn+5n17Au6kaPyx2TqX4vtWKX+3eGL4aqjvH+Zufdd6/edD3zHbubXONxuT1TvrU/9HuSXqmrARqdzr9EX+dxuX9Hx9jTxP3xY4P65LO9hnpcdvyurRTPHONxuQGL1zVoHckbP/A8IetP6OqfG8wne/rZAhzPF57WuftZdbS3oXxyQ8kFPF7mbOWtUXTmZMfY8+j+2wpI/pkoivIx8HG107U9VfymKMos5xO29caXOp16rOqHEMIXaAN84QFVJRKJRCKRSCQSieSikB1jyd+KEGIY6sjzIkVR/t6PWEokEolEIpFIJP8L/Dd29/8fR3aMJReFoiiT6xl+C9C0YbSRSCQSiUQikUgkkvojd6WWSCQSiUQikUgkEsm/GjliLJFIJBKJRCKRSCSNCTmV2uPIEWOJRCKRSCQSiUQikfyrkR1jiUQikUgkEolEIpH8q5FTqSUSiUQikUgkEomkMaH84z9j3OiQI8YSiUQikUgkEolEIvlXIxT5tkHSOJAFVSKRSCQSiUTS0Ij/tgJ1oey1qf/4Z2Pf/7zdKGxZhZxKLWkUnOw00uMyWyVsBKB0wSSPyvWb+wkAp7oM96hcgBYHNnO07RiPy21/fB0Af8Ze61G5fdK+ARou/xI7el5u6yNquTDlJHlUrj68JQD7mo7zqFyAbslrKJrqeVsEvq3aouydWR6V63vPqwDs8HB5A+ib9g2/x0zwuNzL0r+mePpoj8sNeGs9QIPpvCtuvMfl9kpd7XFfAQ5/0VA0Rp+c1HmEx2W3PLSJsiUzPS7Xd8ZiSudO9LhcvwWrACh/b7bHZfvcvajBfHJD+TfwfDvSLXkN0HA+uSFt4Wkf1yt1tUflSRoXsmMskUgkEolEIpFIJI0J+bkmjyPXGEskEolEIpFIJBKJ5F+N7BhLJBKJRCKRSCQSieRfjZxKLZFIJBKJRCKRSCSNCes/fu+tRoccMZZIJBKJRCKRSCQSyb8a2TGWSCQSiUQikUgkEsm/GjmVWiKRSCQSiUQikUgaE4rcldrTyI6xpNHgc3lPwh+dhtBqKfp6PQXvr3S5rm8RT+Qzs/Hq2JrcNz6m8KOv7NcinpmN3xV9sOQVcHb8VJd42padMYy4FYQG8/6fMf2xtsb0NTEt8J78FMbVS7Ac3QWArtcI9F0HgQDTvp8x79roqvNlPQl9ZDpCo6F49XoKP1jhqnPzeMLnP4hXh9bkvfkhRZ+oOmujIohY8DDasFBQrBR/tQ7T6bMAtNz8HgWrNpL3zio3HSOfmIr/wF5Yy42kP7oI45GTGFrEEfvao44042PIeX05+R+vIeLhO/Ef0sdhi0Bfmjx0E8FDumMtN3Jy1mLKDrl/z9crPpLWS2ejC/anNOEUJ+97HcVkxrt1HC0XzcSvc0vOvvB5jXaEi8vLc+Hbvyfhj00DrZair9ZT8J673KgFNrmvf0zBh3WTWxNPPLeI7b/tJDQkmG8/XVbneB23LyP3y81kvvW127W4eVMIGtwDa7mRM3NepzxBtX3Tl+4jcGhPzLmFHB1+vz28T8cWxD93LwB+j79J5Y6tGAZehdBoqfx1PZUbXe9f16UfXldPAkUBq4WKFcuwnDxsE+aHz22z0MQ1B0Wh4pNF9ni/ncrmpW1HsCoK13SK584+rVzk7j6by6xv9xAb5APAkDbRTO3XBoDP957im4NnUYBrO8dzS48W9nhdf1uC5TzlrM3S2WiD/SlLOEWiUzlr5VTO0petcYnXJ/EzhE6LMTOPE9Nfo2TPcTe5bZfNQhccQOmhJE7c9waKyUz4tQOIm6F+E9NSWk7So+9QduQM3q1iAfB9bDF4+6AJi0YpK8a05WsqN7nWQ92lfTGMnaR+RsNqwfjVO1hOHkZExuFz12P2cJrwGIxrl9uPu/2+GGt5JYn/eZPSQ6dqtEVddDaezca/W2uwqA9Ml2xS89GraRSpL39B5ntrMcRH0uqtOehC/Ck7lETS/apdAZrOv4ugIWoZPDXrTcoSkvBuFUurpQ+66NP90EeYMvOozC5AHx6k3nugH+aiUhKGz6mzj8iolncNTWPzyZoAP7wu7UDYI/citBqKvtlA4fvVdG4RT8Qzc1Sd3/iIwo+d2r75s/G9oi+WvAJSrr3HJd5vp3N4afsxtV5fEsedPVu4XN+dksestQeIDfQGYEirSKba6n6x0cS8LUc4mVeCQPDUsI70s8XTtumK4co7QKPBvHsrpu3f1pgXmrhWeE97DuOXr2I5vMNxQWjwnv48SlEexuXPu+p8KosXt6q+aPyl8dzZp7XL9V3JucxavZvYIF8AhraNZuplqi/6bM8pvjmYjKLAtZc2ZdI16nfJG8on9z71Jca0XE5Me8Uj/i1oUDd73E57PqLk90OcefANFKPJI/oCdNv9DuaCEo/75F4nPkfoNFRm5pM449UafXJtcjuumo8+MhhTVj5HJz1H2aEku08G1cd5NYvGXFCMYjLXyacBBA7qRtP5dyE0GrK/2ELGEpfvqP8B+AOngVuAImA48DxgACqBh4Af3YwkadTIqdT/IwghnhZCPHj+kPbwJReYTlchxBin46uFEI/afn8khLiuhjiDhBA19zbrikZDxBMzSL/3CZKvnoL/mMHoWzZ1CWItLCLn+aUUfOTeuBV/u4m0aXNrFG0YNYmKL1+m/O1H0V7SFxEe6x5ICAxDbsCSdMhxKiIOfddBlH/4NOXvPoGuTVdESJSLzmGP30fm9MdJGX83fqPcdbYUFZP7whKXBxn1goW8l98mdfxdpN16P4E3Xk34U7MASBozjcCrBmJoFe8SxW9gTwzN40gafjcZT75B9LyZAFSeSuX0uPvUv/EPoJRXULz5DwBKf9vHqSsdjWKLl6fj3SKGA5fP4NTDy2ix0PVBqor4ubeR/u73HOg/E3NBCRE3DQXAnF/CmSffd2sUXbjIvDyf3LSpT5A8dgoBYwajb+UuN/u5peR/WA+5tXDNmOEsW/RsveP9NXQmIVcPwLuNa/4FDu6Bd/MYjlwxjeRHlxC/wJEvuau2cnLSPDdZsY/fTsZrXwJg/H453uPvpOzNJyh5egr6XoPRxLjev/noPkqfuZfSZ6dT/vEivCfNsl/zvuFezId3U/rU3ZQ+cy+W9GQALBYLz289zOJre/H15CvYcCyNk7nFbrp0axLCikkDWDFpgL1TnJhTzDcHz7L8lstZMak/25OyOJNfao+z31bOWtZSzppWK2eRTuXsdA3lLHhIdwBO/d8HJFz7JObcIspPpLjJbfbEbaS9s5Z9l8/EXOiQa0zOIuHaJzkwdDYpr31Fq5emAVBxMg2AsufvRyBQSoooe2kWup6D0ERXs/Gx/ZQtmE7ZwplUfPoqXrc8AICSlUrZwpnq3/P3o1RWYD7wuz3evstmcvKhpbR8vmZb1EXngm37CBnanX2XzeTEA28CcHjEbA6PehBruZH89X8CED93Epnvfs+h/jMwF5YSbpMVNKQ7Xi1iOdR/OqcfWUqzhVPt9394xGwOj5hNiu2FV8Kohzj18DJ0Ab4kDJ9DwvA55P2wg/x1O2xpXISPaCgaoU8OnnIT4XNnkjF9LmfHTcF/9CB3nQuLyV34FgU1vEAsXrOZ9HsfdztvsSo8/9NRFo/rxte3XsaG4xmczHV/LOgWG8yKm/ux4uZ+9k4xwIs/H+OyZmGsvu1yVtzcl5ahfuoFocEw9i4qPl5A+euz0F56OSKiiZtchAbDyFuxnNjvdkl32RiU7NQadV64+TBLruvNN3cOZMNfaZzMqckXhbJy8gBWTh5g7xQnZhfzzcFkPr21PysnD+DXU9mIvuoLJU/75KIfdwNw/K4XsRaXeca/aTS0fMHxUt+cXYAmyI+QsQMuWt+qNgTAeDqjQXzy6ac+4MiE/6vVJ9cm169TS4zJmaS98TW5a/+w61XlkwEOj3oQodOSsXRNnX0aGg3NFtzDiVufIWHw/YRd0x/vNi7l9FGgM7AatQMMkAOMtZ2/HViO5KIRQowSQhwTQiRW9SeqXR8khCgUQuy3/f1fXeNeCLJjLKkvXQF7x1hRlO8URXn+HOE9glfndpiS0zCnZIDZTMn6n/Ab0s8ljCWvEGPCcRSz2S1+xZ4ErIXuDSiANS8LpSAbrBYsR3aga9vdLYyu5wjMR3ehlBbZz2nCYrGkJYK5EhQrluSj6Nr1cOjcqR2ms2mYU1WdSzf8hO+gy6qlXUDlYXedLTl5VB5NBEApK8eck4clt0C9aDJT9MN2/Ie53r//0L4Urt6q3u+BY2gC/NBGhLiE8e3XhcrkDMxpWQCU/bbPPrIE4HtJC3K++gmAkr3H0Qb5oY90lQEQ2L8zeWvVB7mcVdsIGdUbAHNuIaUHElHMFrc4drtcZF7WhrezXJMq178WudRDbm307NqZoMCAOoUVOi/7b8VkJv/7Xwga0dslTNCI3uR9vQ2Asn3H0Qb6obPZvnTnESwFNbzLUkAToI6MaJq2QSkvRcnJAIsZ0+6f0HVxvX+MFQ6dvLzVkWMAb190bTpj+m2DemwxQ7nagT148CDxwb40CfZFr9Uwsl0MPyVm1um+T+WW0DkmGB+9Fp1GQ48moWw7keES5nzlLNdWzrLrUM5Cr1LvN+vzrZTsPYEuwBeNt8FNblD/Tna5WSt/InS0Krd49zEshep9F+85jiEmzCWepnlblLISlOxUlOx0zHt+Rtelr6twJxtj8Abcdw3Vtu+KkpOOkpdVzRYn0AX6oY8MviCdvZpFoVitdlkA+sgQAvt3puJMBpWp2QAEXN6ZvB/UTnnOqm2EjFRHKINH9ib3K7UMltaSL5GTRgJQmZrtlnehV19Gzre/AhfnIxqKxuiT9W1buvjL0vU/4zfYXWfj4eNQg00r9hyqse1LyCxU63WQrV63ieanpOxabedMidHM3rR8xl8Sp+qo1RDgpQdA06Q11rwMlPwssJixHPwNXYeebjJ0/UZhPrzDpU0FEIGh6Np1x7R7q7vO6QXEhzj5ovaxdfZFSXklXBoTYvdFY67oS0aq2kHztE/269sJUGcXhKZaAAAgAElEQVRglZ9M9Yh/8+/WmooUh7/IX/srXk2iMGXmXbS+VW0IQGVmXoP45OzPt6hyA33ReHtRndrkBva7hIwP16GYLVSm5tSoV2D/zqDVkLVcbb/q4tP8urXBeDodY3ImislM3ppfCRnpkv/bbf83AxNsv/cBVT3yw4A34H4zfydW5Z//dw6EEFpgCTAa6AjcJIToWEPQXxRF6Wr7m1/PuPVCdowbMUKIubY3JVuAdrZzrYQQG4QQe4QQvwgh2tvOtxBC/CGE2CWEeMZJhstorhBisRBisu13LyHE70KIA0KInUKIIGA+cIPtrc0NQojJQojFTmoNs6V7XAhxVQ06+wkhPrDpsU8IMa4u96qLDMOc4Wi0zZk56CLD62OuWlGKcx2/i/IQAa5OVwSEoGvXA/Ne1xkz1uxUtPHtwccfdAa0rbogAh0P0trIcCxOOluyctBF1V9nXWwUhpbNqDx5xn7OnJGDPsr1oV0fFe5mI3219AKvHEjRDz/Vmpa1tBxjWo79uDItF0N0qKs+oQHqg7jt4a0yPRdDtKsu57yfBspLbVQYJme5GTloPVRGLhqN66qVyvRc9/yLDqMy3WF7U0YO+vPYNWXee8Q9PhkAw5BrMB8/aL+m5OegCXa/f13Xy/Cb9x6+M5+xT5fWhEejFBfiffsc/OYuwfu2/4BBbe8zMzOJCvC2x48K8CG7xOgm92BaAdd/8gszvt5lH8VpFR7A3tQ8CsorKTdZ+PVUNhnFFW5xPVXOvJtHA9D6tZlcuuklNP4+9nPOcs3V5HpVSxsg6qahFPy4z+WcJjgc4e2DaffPAFjzcxBB7jrpulyG7/+9g+/0+VQsf9Xtur7HQLuM6hjTc9065HXVOaBbG4p3HXVNKzqU0HEDyPv2F1VWiKtdTemOcmaIDqMyzeEPTem56Kul49OhuctxVd4F9OmIKbsA46n0i/YRDUVj9Mnm0ynVZGSjjbp4W2aVGInydzzTR/l7kV1aQ73OKOT6z/9gxpq99hHl1KJyQnwMPLXlMDd+voN5Ww5TblI7RCIwFKWwWptarY6IwFB0Hftg3rnZLT3DlXdQueHTGtdOZpVUEB3g49A5wJusEnd/cjAtn+s/2s6Mr3aSaPNFrcP92ZPi8EUplXqyMx0v6Tzpk/17tgeg2ZO3k/zcZx7xb4boMIynHPpG3jsBhKD4F8eI+8W2IQDJz32m6uNhn9zq1Zl03vQyWr+afXJtcg3RoVSe55kkbOIQLEX182luctNzq9vqatv/iYDrVAKVCagdZfdKI6kPvYFERVGSFEWpBL4E6tQvuMi4tSI7xo0UIUQP4EagG3At0Mt26R3gPkVRegAPAm/Zzr8OLFUUpReQwXkQQhiAFcADiqJ0AYYBpcD/AStsb21W1BC1OTAQuBJYJoTwrnZ9LvCjTY/BwEtCCL863LD7OeXcb6IumGpiDcNvofLHFW7pKblpmP5Yi/fND+N904NYs5LB6vS2tAadlXrqLHy8iXzl/yj+bpP7KGd1WTWayCmMXof/0D4Ur/+11vQqM/LPLaP2hGqV6UZD5WVNcmsYrfvH4AG7ht82mpT57wNg+mMzujadqgtwi2Pe/zulT91N2dKn8br6dvWkVoumaWtMP6+ldMEMFGMFXqNusKlwfhu2jwxk3ZTBrJw0gBu7NWPWmj0AtAzzZ3KvVtz71U5mfL2TthEB6DQ15VNN93oB5USjNmkZH2/k4IiHwGIl4vpB1cSev14GXtaJyJuHcmZBtZlyGi0iNBLz3l/OqYb5wO+Uzb+H8rfn4zV2kutFrQ7tpX3OLcOtbtdNZ6+4cDI+cd3nQGi1BI/oRd7a32uVZU+vxirkSEfodegjgmrUJeya/uR+W+Vb6p93wcN6nPO6R2iEPrli7yH3kw3V9lWjfUQg6yb3Z+XN/bixSzyz1qqdMLPVytGsYiZ2jufLm/vio9fywW7buvjzlCEAw5jJVG507/xq23VHKS3Emua+thVq9ubVk+sQFcj6qUNYOfkKbuzenFmr1WnNLcMCuKN3S6at/JMZX+0kNsgXUb08eMgnV5xQ156ffvpDWi2a7hnZAoTB8YI15al3ETotIeMHXrS+VW0I4NDXEzqD3SdnfrKRQyMeRLFYCZ84qO5y6/C8EDS4G9bSiprD1FYezy93BrAHCEBdT+zMJcALwFQkF0sccNbpOMV2rjr9bIN064UQl9Qzbr2Qm281XgYAqxVFKQMQQnyHOq3jMmCVk8OveiV8OY7pIMtRK/W5aAekK4qyC0BRlCJbOufTa6WiKFbghBAiCWhf7foI4Gqn9dDeQFPgr+qChBD3APcAfHjVTVw/YZT9mi4qHHN2bvUoF4QIcLwlFIGhKCWunUNNTAu8xquNhfANQNe6C0arBcvxvZgPbMd8QJ1xox90HUqxI64lMxttdIT9WBsZjiWrHjrrtEQueoqSdT9iPHCE4HsdD9i66HBMWXkuwU0ZOeic0tNFhWN2Ss//ip4YD590TP+zEf3iHIeMzDy8YsOpmnBliA3DlOlqD3NeEdogP9BqwGLFEBNGZaarLufCnFmDnh7IS0tGDnpnudH1tHdDYnV9gDbEhNWYf4aYcKpW4Oqjw12mydVE2ITBpD71LgDmvb9gGOJ4WSpCwrEW1H7/lhMJaCJiEH6BKPk5KPnZWE4fs8n6FcOo6wGIjo4m02mUN7O4nAh/19lj/rZplAADWkaycOth8ssqCfE1ML5zPOM7x6PreDn58d3Qa9zfxxpiw6i8wHLm37MdnTe/AkDZ0WTo3YGSfSdsVxW84yNd5eYWoXOT60jbt0MzWr9yL0dueRZzvuvUQ01oBIqxAqVYrUOakHCX0bHqWBIT0ITbbGybMqq7pCdKSSE+M2ten+4VE0Zlhut9nkvn6MmjiLlrDF5NI8nbsBNdgOt7Ru/WcZQdSsKcU1ijXfUxjnJWmZ6LIdbhD/Uxav2PvH00EbcMRxvgizm3yGVE2xAbhimngNAxfUkY9VCNadTFRwT0qt5UeJ7G4pMDxw+1/3b3lxFYsurub2sj0t+LTKeZH5klRiL8qtdrxyPigOYRLNx2lPzySqL8vYn096JztPqSZFjrKD7ccxoApdB1hFgEhqIUueqriWuF1w3/Ua/7BqJr2w2j1YImvg3a9j3xadsNdAaElw9eE++zx4vy9yajuNyhc3EFEf6u796r+6LnNic4fNGlTRl/qbo++6u0fKKiHHuCXKxPDp80hrCbhuPTvhm5K7fi27k1ed//TsuXp2PKyr9g/1ZFZXouvh2aOfSNCqHs0En8erQnf/XP9da3SueISaPx7+2YferXVV2T3ZA+2au6T64mN/quK/GKj6Dz5lco2Z+IIdYxy6ImvcoOnsS3c8t6+TRh0LvKjQmrbqsRtv9tUQd6qmiCuu54EnDS7eb/ZqqWzvyTcX6Wt/GOoijvVF2uIUr1ty17gWaKopTY9jj6FmhTx7j1Ro4YN26qFwANUOA0D7+roigdzhEewIxrOahqZUQt4eurU02vHCc46ddUURS3TjGAoijvKIrSU1GUngOS89E3jUMXFwU6Hf6jB1G6bUdN0eqNJjQKERQOGi3ajn0xH3edPlm+ZI79z/zXLowbPsZyfK960VddYyoCw9C164n58B/2eMbDx2w6R4NOh9+oQZT9/Ad1JfzpOZiSkila/rVdFgB6HYFXXkHJVtf7L/nxT4JsD1TeXdphLSnFku1oQAKvGkjRWtfpm34DeuDTqY39OH/DTsKvGwSAf/e2WIrKMGW5jyIX/ZZgXzsUPnEw+Rt31fm+jAnHGiQvKxKOoW9mk6v3bBm5WBSz4wFU6HWEjB1A4eadLmEKN+8kdMJgAHy7tcVSXIq5Bts7Y8rMw9+2ng0vH7AqiLAo0OrQ9xyE+YDr/YsIx8ZymvjWoNWhlBahFOVjzc9BE6VuPqJr3xWrbfOtzp07k1xQSmphGSaLlY3H0hnUKspFbk6p0T4SlpBegKIoBPuoD6h5Zeq9n92xhUk3TKRy9Ssucc9XzsJs5SyilnJWsvsYh4bP4dDwOfYRS+9Wsfh3bwMaDaUJp93iFDrJjbx+EPkb1LwwxIXT7v2HOHHfG1QkpbvF08S3BsVqt7Gux0DMB6vbOMYpfCvQ6VzWUep6DqJy01f2jbhcbdEGc3EZpizXjtK5dM7bvBu0Gg5PeIrslT8RMXGgXRaooylV06irKP49gdAr1XWq4RMHk79JlVWwaRdh16ll0M8pX7I+Xs/hEbMp2XfcMfKMI+982zWjPDGVynRHp6++PuLsws/Oed0TNBafHDZlokNnu1+z6Tx6IKU/1V3n2rgkKpDkgjJSC8vVen0ig0EtI1zCuNTrjEIUBYK99YT7eREd4M1p20Z6O8/m2TffsqYmogmLQYRE2mZHXI756G4XueWvzKD8ZfXPfHgHxu/ew/LXLkybPqf8xWmUvzwD44pXsSQlYFz1pkPnmCCS80tJLbD5oqNpDGxdzReVVNh1PlTdF9mmiqcXlfP5pl+IilNnyHrCJ+d8so5jo2dhTErDeFqdlBfYvzOVmXkX5d+qKNmfiD4s0H4cMnYAwqCjItGxkVV925CcT9ZhTEojdZ5jxLjiVHoD+uS2CI2GssPuu+47y9X6+ZC84FMODZ9D/oadRNieSQxx4TXqlfftL/X2aaX7T+DVIgZDfCRCryN0XH/yN7ndiwZ4Aqj67EQw8APwGPBbjUaVuOH8LG/7e8fpcgquU9Wb4FjHXRW/SFGUEtvvdYBeCBFel7gXghwxbrxsBz4SQjyPmo9jgbeBU0KIiYqirBLq8O6liqIcQK3ENwKfom49X8UZoKMQwgu1UzwU+BU4CsQKIXopirJLCBEAlAPFqFNLamOiEOJjoAXQEjgGOO9OsxG4Twhxn6IoihCim6Io+2oS5ILFSs5zS4h5+zn1kxWrN2E6eYbA69UXeUUrf0AbFkKTFW+i8fdFsSoE33oNyePuQSktI/LFR/HpdSna4CCabfmUvLccUyQrN36C900Pg0ZgPrAdJScVXXfVkZr3bjunWt4T7kf4+KNYLRg3fgIVZS465y5cTPTShaDRUPztRkwnzxAwUV16XbxqLdqwEGK/WILGT9U56NZrSRl/N4a2LQgYO5zK40nErlB9cvF3mwidfjst179N4VebqExMJvhGdR+0gi/XUfrTLvwH9qLllvexlhvJeMyxtlF4e+F3WTcynnQ8ZABE/d+9CIPjDXvw8J4YkzPp8vtbWMuNJM1yLB9vt3wuSQ++hSkzn7MLltN66WziH76Z0oRTZH+xBQB9RDCd1r+ENsAHpbZNFy4yL2vFYiV7wRJi330OoVHlViaeIfAGm9wVP6ANDyF+pZPc267hzNjzyK2Fh556nl37DlJQUMTQa25l+l23MWHsyPPG6/DjYnJXbKXi+FnCblVnQeR+uoGiH/cQOLgnHX9Zpn5q40FHXjV/cw7+/TqhCwnkkj/fJ33RF+St2ELyo0to8vTdAHiPu52Kr9/F9wH1/it/24Q1/Qz6K9T7N23/AX33/uj7DgOLGcVkpPzd5+xpVHy5BJ+7HgGtDmtOBuUfv4LXiInodDoeGXIJ07/eidUK4zo1oVV4AKsOqOsrJ3Zpxpbj6aw6kIxWI/DWaVl4ZTf77JIHv9tLQbkJnVbw6NBLCPR2lLeutnJ2spZylrxgOW2cyllWDeUMq0L03VdxcND9FGxVp3B33boIFIWivSdIeUPdgbzDp3NJnKPKPfPsp7RdNoumj9xEacIpMr9QN/qJnzURfUgALRdOAUCxWDg46hG7brr23Sj/4k18Zz4LGi2mPzZhTU9GP0Cth6Zf1qHv2h9dn6HqBmamSired9qbUO+Frn03Kj5/w61cdP9D/XRV4qwljrJyATrro0PssgCCrujKmUeW0eaTJzj90BJMmfmkLPiElm/NIe7hmyk7fIocm10Lt+4haEgPOv+2VP20yWxHGdR4Gwi6oisH+00jespYFx8Rdcdocr/95YJ8RIwt7ywljpHABqMR+uTwx2eS89xiopep/rJ4dZXOV9p0Vv1l3IrFDp1vG8/ZcVPUtu+Fx/C2tX1Nt3xG/hK17dNpNDwyqB3T1+zFalUYd0ksrcL8WXVInZk4sXM8WxIzWXUoRa3XWi0LR3e21+tHBrbn8Y2HMFsU4oJ8mDfMNrvRaqXy+/fxnjxX/QTi3m0oWSnoeg8HqHFdcV3RaTQ8OqwT9361U9W5cxNahwewar/NF3VtxpbjGazcfwadRuCl0/L8WIcvmrNmD4UVJnQawSODO2L5YzW6UVMazCe3Xz6XyrRcTj7m6AdcjH9LenAp7T99QrVFRDDlR0+DohB26yiP6AugDw+i5Uv3etwnX7rlVVAUivceJ9Xmk+sit/TgSQL6dCRoUFdQwJRXhNbfx8Vf5K/fQfGOw/XzaRYryU+8S7vPnwKNhhxb/jtR9T2pb4APbb9nAq2BJ21/oI4su+6iKKkPu4A2QogWQCpqP+Vm5wBCiGgg09Zn6I36wiIXKDhf3AtB1Hd9jeSfgxBiLup0jjOob06OAF8DS4EYQA98qSjKfFvB+Ry1E/018ISiKP42OS+iLlg/gbqW4jtFUT4SQvQC3gR8UDvFw1C/37bRJnuh7VpPRVFmCiE+AvKBnkAUMFtRlLVCiEHAg4qiXCWE8AFeQ53yLYDTiqK4bdJVnZOdRnq8oLZKUNfilS6YdJ6Q9cNv7icAnOoy3KNyAVoc2MzRtmPOH7CetD++DoA/Y6/1qNw+aep3AU92On+Hsb60SthIYkfPy219RC0Xppya17ldKPrwlgDsa3rRe0O40S15DUVTPW+LwLdVW5S9M+s8IeuH7z1qB2GHh8sbQN+0b/g9ZsL5A9aTy9K/pnj6aI/LDXhrPUCD6bwrbrzH5fZKXe1xXwEOf9FQNEafnNR5xHlC1p+WhzZRtmTm+QPWE98ZiymdO/H8AeuJ3wL1+9Dl7832uGyfuxc1mE9uKP8Gnm9HuiWrn1lqKJ0b0hae9nG9UldDzdN0/3GULrz9H9+J83vs43Pa0jY9+jVAC3ygKMoCIcQ0AEVRlgkhZgL3os5wLUftW/xeW9yL1VeOGDdibAWgpkIwqoawpwDnb0k873TtYeDhGuLswnW0t4pe1Y4/soWfXIuePwE/2X6XIzcskEgkEolEIpFILpzzfA6pMWCbHr2u2rllTr8XA4urx6st7sUi1xhLJBKJRCKRSCQSieRfjewYSyQSiUQikUgkEonkX42cSi2RSCQSiUQikUgkjQnln/+5psaGHDGWSCQSiUQikUgkEsm/GtkxlkgkEolEIpFIJBLJvxo5lVoikUgkEolEIpFIGhP/A7tS/9OQI8YSiUQikUgkEolEIvlXIzvGEolEIpFIJBKJRCL5VyMURQ7DSxoFsqBKJBKJRCKRSBoa8d9WoC6UPn3TP/7Z2O/pLxqFLauQa4wljYLdTa7xuMyeKd8CsK/pOI/K7Za8pkHkVsneG+95ud3PqjrvihvvUbm9UlcDNJjODWmLhioXppwkj8oF0Ie3bJR1pKF09nQ5BrUsN6a6B6rOh1qM9bjczqe+b9Dy1lA0xnLRULIbY/vUUGWuoXyyzhDncbnmylTA8+2IPrwl0HA2bkh/8VebMR6V2+HEOo/KkzQu5FRqiUQikUgkEolEIpH8q5EjxhKJRCKRSCQSiUTSmJC7UnscOWIskUgkEolEIpFIJJJ/NbJjLJFIJBKJRCKRSCSSfzVyKrVEIpFIJBKJRCKRNCYU639bg/855IixRCKRSCQSiUQikUj+1ciOsUQikUgkEolEIpFI/tXIqdSSfyKjgNcBLfAe8Hz1APHz7yZoSA+s5UZOz3qDsgT1m36Bg7rRdN7doNWQ88VmMpZ8A0DLtx7Eu5X6TUFtoB+K1TH9JO6pu/Dr2hZNgC9YrRwb+yCK0UTcvCkEDVbTODPndcptaTR96T4Ch/bEnFvI0eH3u+gVPvlK++/Ohz4ja+k3ZL71tdsN1le2T4fmNF/8IABdjq0gc+k3ZLy2wk1uk3lTCBzSA6XcyOnZTnJfvo8gm9y/ht1vDxt67UA0fj72+EFDulP44177sSE+klZvzUEX4k/ZoSSS7n8dxWRWZc6/y54Hp2a9ac+D5q/MJHhYT0w5hXY5HX9ZhrXcCDa7awP9sBSVcnTUrFp1DhzUjSZPTwGthtwvNlN+JIkmT09B421AUdSdGFt9MJdT9y/CWlJ+zvuvLqsqT3w6tqDpwnsRXnoUi5W8r7fZdW679hU0Bh1YFVKefo+SHQkXlncdWxD/3L32Y6HzQjEb3fKuiieeW8T233YSGhLMt58uqzGM0Pug9QsDIbBWFNUYpr51JHb2jYTfPBxzriovf90fDlv8sAiNXovQasn7ZhuZS76uly0CBqr21/gYwGkTTb+ubSjdf6Le+sbPv5swW9k1JmeiVFSS+sKnFP64R7V5h2a0ePV+fFrHgVZDwaZdJM189bxlN3BQN5rOvwuh0ZD9xRa7bVq88QAAXRO/wlxQRPJDSyjatgffrm1o+vx0APTRYWCxYs4trLHuCa0Gc2GpvWwGj+pL8Ig+dlvoo0IQBn2969v5dL7k2DdY8otIffRNin/ag0+XNsQ9N9Ous2K2YM4rJOXB16k4fNKRORoNrb9bhCkjj9xP1hL71BS0oUEIrfo+vePGV11sXt/yFnLlZcTOvhHvNk3466qHKDvolHYDciE+rb7logp9bDiX/Po21uIyTJl55/TJVT5KFxYIWseYReDgHnaZF+vfzs5dhi7YH4BL/ngPFAVLWYVLuwf//fapNlsEDelxweWtun9zLru64DhAAAqW0lwUU4WL3nXxyRdKu3ateP/dV+nWrRNP/t8LLHr1bY/IPZ/Of0cbkvrCp/Znrc5/vguKgrW0AkVR+OtKR3mrbzoATRdMdfz+7AWSb3nETf+oJ6fiP7AX1nIj6Y8souKI6mM0AX7EPPcAXm2aAQrpj75G+f6jeLVvQfT8mVXRvwduAWo2juR/FjliLPmnoQWWAKOBjsBNtv92gob0wLtFDAn97+XMI2/RdOE09YJGQ9Nnp3L8tvkcHnwfoeMG4N2mCQBJ01/myMhZHBk5i/z1f6AL8rPLC79lFJnLvuHosPs4cf0TKCYLgYN74N08hiNXTCP50SXEL3B0bHJXbeXkpHluivv36+zyoHt02H2EXD0A7zbxLuEuRHb8izPVjjuQMu89IiaNqVGuV4sYjgyYxplHltDUqTOWt2oribfNcwub/cFacj7dYD/v3CkGiJ87icx3v+dQ/xmYC0sJv2moLQ+649UilkP9p3P6kaU0W+hopHJW/sjxW+a7yPlryExQFE7ft4ijo2ZRsP4PCtbvqF1njYb4Z6eSOGkefw2ZSci4ATR9YQaJk+Zhyi0AswWAgo07iJo2/tz3X4OsKtvFzb2d9Fe/5OioWaS/8gVxj02y6+zVNIrTM14m8ZaniHvyDhDigvIu9vHbyXjtS/uxxi/ULYwz14wZzrJFz54zjNY/HHNRBub8s2i8/N2uX0gdAch89zu1noyeQ9jEIW62OHrlbMJuHomhSWTdbWGz/8nb51FxMhXFYrGHazL39nrrG37rCLxbxJD1wQ9kL9+ApaiUIyNn2R9yAVq+8R/MeUWcmr2Y/d3vwpxffP6yq9HQbME9nLj1GRIG30/YNf1V22g0BA/tCcCBDjdizi2iMiULgPKjZzh65RzSXviU8qNnQCM48/hSt7qX/sZKhF7vUjYzl63mrxEP2MPFzrqh/vWtDjof6XQ95jyHzhXHkkm8ehaZL31CxdHTCI2G1CfeIu5Zh84A4XeMxZiYouo2fxqnJj9N7ic/YC1TX+o42/xCylv5sWQSpzxPyZ9H+DtpCBtXLxdVNF88B0t+MRlvfX1un+zko7I/Wme3MWDvFF+0f3v5c+Iev534Z9X7shSVYq00cfreF+3tXlU6/9X26Ry2uJjyBk7+rZq/MBdlYC5IwVychdY/0u3+6uKTL5S8vAL+M+tJj3WIqzifzg3ehoycReFP+2jqVN4Uo4mT017k2HWO8nYh6QRc3pnw6x3tky4kEENr1/LmN7AnhmZxnBx2N+lPvuHc4SXqiamUbt9D0qipJI2difHkWQBiFjxA9ssfVgVbDTx0XkP/t7Eq//y/RobsGP9LEEKU/JfT/72W8x8JIa5zOtUbSASSgErgS2Ccc5zgEb3J/eonAEr3HkcX6Ic+MgS/rm0wnk6nMjkTxWQmb82vLh3VKsLGD6T8+Fn7cUViCt6tVYdrKSgGq5WgEb3to4dl+46jDfRDFxmiprnzCJYCd3OG3zaKws077cemzDzyv/+FoBG9XcJdiGzv1vFUHEsGoGjbPrucusot+dNVrnPYytRst/SqCLi8M3k/qFmXs2obISNVewaP7E3uV2r80r3H0QapeVCVlrmgGI23wS5HMZnJ/85hi5Cr+pO/ZnutOqt5mWHPy9Ldf2GtMFGZnIl3izhyvtys2mL7AYJHX3bO+68uy1kPFNDaHuh8L22JpbDUrnPxL/sJGtEbc24hlqJSfC9tfUF5h4L9oREAp45hTfTs2pmgwIBarwudF4rFBFZ1lMtqLHULc7F1pCpcFebsfIJG9kHj7YViMmMpLquzLXyd7I9VoXTfcbvcysy8eusbfsMwe9jK1Gx7WGfK/zqDb+eW5P3wO5b84jqVXb9ualpGp7RCRvbGr1sbzAXFgHs5VioqwaL6i8JNf4JSc93z794OS1GJi600vt6uRleUete3uupc+P12Aof3selsBIuVgOF9Kdz0JwoK5fttOkeoOuuiwwgY3Iu8FZvQBvpReSYd09lMsFopP5LkkfJWkZiCMSnNTVZD01A2dvErQNDIPmj9fCjZ9Rdwbp/s51JHrJQfdrfxxfo3baAvSqUZ4+kMAMr/Ok3eqq0Ejehtb/fOlQ78Pe1TXWxxsf7NDavNJ+xRHn4AACAASURBVFtMIITb5fP55IshOzuX3XsOYDKZPCr3XDr/HW0IuLYj5X+dJmfljwSP6ONS3i4knZj7Jro8wxWu2UbA0H4uaQcM60vht1sBqNh/DE2A6t80/j749upEwaqNakCTGWuxev+Glk0o25lQJWIzMKFm60r+l5EdY8nfgqIol9UxaBxw1uk4xXbOjj46lMq0HPtxZXou+uhQDDGhVKY7nc/IxRDjOjrn36cjltJyKk6m2s9ZyysIv3U07X5YRKRt9FEfHeYiy5SRo06VPAdeLWLx69XBfux7aWtVtyjXeBciuzIj195gh1x1GdoAX7c4huiwanbJwVCLXOewEbePsZ/XOo2k60IC1I6iRW3ATOkOPdX4uY57sOWBM0KvdTlWw4Th36cjppwCjKfTa9VZX+28YraimNVGvPxYMrrwILstDLHh57z/6rKq9ABIefo94uZOptOf7xNx59UU/3nYYaP4KPQx4RjiI/Hp1Ap9bPgF5V3KvPeIe3yy/dhSlnfO8OdFo7M/0AAoTr+ruNA6Ejn5Sjpufo24h2/BlFPg0LmojKj7r+eSHe+R9c63WApL6mwL53xJmfcegQO62q+lLlxeb3314UH2sJGTr0QfHUqzhdNcyi4GHRofLzr+8CLR915Tp7JrqFGHMAzRoViKywDosOl1Agd1x6tptD2cb9e2hF4zkNhHJ5H8+FKwWN3qni4iBMVscZKtXo99+Fb7uYx3v693fauLzq3Xv4H/wB7onXT26dqW4KsHEv3I7aTNfQssVpd6Eft/U0h//kOwWhHeBkxOeeDbpQ0AzV+eabf5xfjkv5ML8WkXUi40Pl5E3Xstpsw8LMWlTnFr9snVfVSVjcHhky/Wv8U9cQcFG3Y4hVUIufoKIu4eZ2/37Lr8F9unutjiYv2bc9l1Rhj8zrnM5X+Gv6ENaf7yTLxbxTrCKhB6zQCi7rma6HvHX1Q6Xs2iQON4gSH0WnTVnrN0UeGY0h0v/c0ZOeiiwtHHx2DJKyTmhVm0WPMmMQseQPh4AWA8fhr/oX2rokwEXIehJf8KZMf4H4gQ4lYhxE4hxH4hxNtCCK0QokQI8YIQYo8QYosQorcQ4ichRJIQ4mpbvMlCiDVCiA1CiGNCiKdqkC2EEC8JIRKEEIeEEDfYzi8XQoxzCveZEOJqW9ovCSF2CSEOCiGmOoV5yOm8+/wq13RLnNJfLIQ4IoT4Aag+b8n9da3LqkRqfKOrhnA/r1SbxRE6bgAlu466nPNqEUfR9n0cn/AowSP74n/5pTWrUV1YdcV1Wpf1us3feriWePWXnbN8nX0akcbPR52OWj1ODXZRapNrC5u9fD2H+0+zn47/vzvOKc+eZo25VIcpM4pCyLgryF+z/dw6Vz/tdHzmwTcI7N8FsNmi6k17XWU56Rp+22hS5r1PQp+7yPvqR/x7O2btWwpKCL7ycuKeupvSPUdt07frn3fht40mZf779mOtf/g5w3uEC6gjWZ+s59Dl0zgyYhaWolL8u7V1hLFayVuxlSOX30PklGswNI2qUVaNtnAKFn7baPK+/dl+3PzlmfXWt+pclb6l+05gyisi/klH2fXv1gZzdgFHr3mckNF98evV/vxlt7byLgTlJ9QpxX+N/A+WolKXF2Bl+49T8udhkh9eQvSMCQgvvS2qwxY1J6mQ9uKn9uOIm4fXnP5F6pw45gGsRaX49XDoXL7/OKU7E0h97E0ipk9EGBw6BwzphTmnkIoE9zW/eZ+tJ33BBwCYsvIdNr8In/y3ciE+7QLKRcycm8h677sapxHW6JOdkshevp7UZ+zTOYl78s5ada+Pf0uZ9z7hk0bbg/j17Ej2p+spWPe7U7tXTZlq8mrDo+3TOWxxMeXN2b+5lN0qtHq0fqFYSnLcZPwr8YCNw64bbA/j36sD2Z9sIP+H3wke1YeAqvJ2Ib5Do0Fj81kAIbeOdStvNYlFURBaLd6XtCb/83WcGnefOjAy9XoA0h97jZBbr6oKHYA6a/EfjWK1/uP/GhuyY/wPQwjRAbgBuFxRlK6ABXUDAD/gJ0VRegDFwLPAcGA84Lygs7ctfFdgohCiZ7UkrrVd6wIMA14SQsSgbnJ1h02HIOAyYB1wF1CoKEovoBcwRQjRQggxAmhjS68r0EMIcUUdbnE80A7oDEyxpeNMCra3dEKIexaqjP+m9LQ9gCk91z5KCGCICcOUmUdlei6GGKfz0WGYMpxG57Sa/2fvPMOjKroA/M6W9N4DJPQO0jsoHcQCKnYEFBEVUIoKKnaxd6QoYkEEEcQCKL2DCkgNvYaS3nuyZb4fd7ObTQIksFH4nPd58mT3zpkzZ8+dOffOnXIJvLET6b//4SRXFJ9M0ZkEZEERmev/xqtZXUwJKU4yxogQTIkXH+kzxaeStWaH44C04lGnOqYk53yXoztvzzEKbFOH0n/ZjCUzp0yeoviUUn5x1ht0R3fca0bSaMWHmBLTcKsWgjkl0z6lCbSpT8WY07K0p+q2zU+MJfQVxafiVs3xhNYYGYwpMd3JnuI1RE4yyekE9O9E+q9bLmpz6XMs9DqEQdsrsPDEedJ+3mT3RWFsQqV0GW31BSB4cA8yftc2mcpYthVjSIBdLuevGJK/+IVTD7+B3s+HwtPxl3Xugu/oQebvjo2shMHjItIVwGrWnvgX69OV3UPxctqIvS5ISeqSjRjDHaMApoRUTAkpmFMzyd15CK/r6lXYF0UlbAm+owfmZEc9Ka5vl7I3dNiNNFn5ITWeG4opNdOp7rpFBpM8b5VT3c3eFoPOxxOryUzGur/xbdvkknW36CI2GIP8tINSUnDivH0DI8dvTAFpxZpXiGfDmrhFhuB3fSsarfhQa28pGQiDvoTusr7y79G60u2t4jafQx/gPK3SlJAKVok1rwCPhjUxRgZjTkzDq01j/Hq3p+HmL4ia9gweDaLx7a5dRswpGfZ6kTx/dYXPn/146Zj8D3M5Me1y6oV3qwZUf24YPh2aEHhrNyLGDCZ02IByzzs4+8+ckuk0+6bYx66Ib+7REXbZnL9iMPh5Y4pLtl/34N+7PlXGF1ca30rWXQB0egx+4Viyk5xGUquKxx4dxs4dq9i5YxWRkeFVXl4Z/oFrSPL81bhXD7XLZv95QFuWcT6FzHW78Gpe57LLMSWmaZt5FqPXYclxng5uSkjBGBlq/26ICMGcpF3HTAkpFOw9AkDWii14NNXqftHJc5x9cEpxlgXAP7MjoOKqQnWMrz56AW2AHUKIPbbvddCeXBXvkrQf2CilNNk+1yqRf7WUMlVKmQ8sAbqW0t8VWCCltEgpE4GNQDsp5UagnhAiDG3Dqx+llGagLzDUZstfQDBah7iv7W83sAtoZDt+Ka4vUX4csK5U+g6bntpSyq+fffbZ1Geffbbf7d6On5ixajvBg7sD4N26AZbsXExJ6eTuPYZH7UjcosIQRgNBA7uSUWLNr1+3FhScOEfm2p141I60H/esF0XWxt2g1+HbsRkFx86QuXo7QXdoTzu9WmllmJOcO36lyVj1F4Ywx0VcGI34927ntO4YuCzdReeScLfZHPHk3XY9ldGb9uMGCmPjtc2vVv5J0B09MIQF4lViZDD/SKyTzuxtMQTdpD27CLmzB+mrttt+6w7702Dv1g2wZOVhKvUbrAWOh63CaCDw1m5Y0rIoOHFOuym/iM25e4/hXstxLr3bNkbn4YZbVBjG8CACb+2m+eKJu+ybh1VUV+Ct3ey+MyWm4dOxGVA80uF4SBA48HoyV2/Ht1sLsFgoOHb2ss5dyTI0x1zZWjJpLkTojfYbG5172SmBl9NGSq7TdY8Oc3pg79u1BZmrt6PzdMerdUMKjp+rsC/y9h7D3VamKTGN4LsdI6MFp+IrZG/mur85dPPTmFMzSVm4luDB3bV1aDZZ33aNyLetcQRtV+qcPw8SdEsXfDs2xb1W+CXrbu4eh53FvklftYPcPcfsexAIo4Gg226w75rqFhUGeh2Zq7cTcn8/3OtWRx/ogyU7l8TpizncfzyH+48na9Me9H4+Tr7Sl1pjXHDiXKXbW0VtDrytO/m2EWBjjXDQ68he8xdB9/XHvU519IF+WLLzMCenk/juXA53fpAj3R7m7Nh3yNm6F1lYhLFGOIbIEPxv0Z5/BvbvYPf55cbkf4Oq8nHJenH0juc40PkRTo1+D1NiGgmfLiZ33/ELtpGSMcpYLcQe3wC7j680vvl2uY7CE+dwr6VdRzwb19Ji3Nqd9uvexcq5GK64PlXGF1ca30rWXQCDXwSW3PR/bBr1zFnf0LZdX9q260t8fOI/UmZJ/olrSGD/DuTuO26/1/JsUpOgQd3IWLsT345N7Q9SLqec1MXr7fUNQO/tRdZSx0wkgJy1f+E/SNtYz6NlQ6zZuZiT07GkpGOOT8attrZCz7tTSwqPa3VBH+RfUsUUwLVbkCuuCdTrmq4+BPCNlPJZp4NCPCUd846sQCGAlNIqhCh5HkvPTarAPF4736KNNt8DPFRCfqyUcmUpe/oBb0opL2crxYvNyzIDY4CVaDtUfwkcCB3SD4DkeSvJXPc3/j3b0GzLLKwFhZye8ImW02LlzAuzafDdS6DTk7pwjT34AgTd2o20nzfb5erPfQGAzLU7qPnRePR+3hQcPUPWuuJdQNvaXzMU+9Q0u55a0ybi06kZhkA/mv41h/gPFpC2cA1pC9cQ/e5Yxy/R60hftpWCo2cJHtIfgNR5K8ha93eldQfe3AVh1E6zf++2JH32MwVHzxJi05ti0+vfsy1Nt9j0Tiyh99OJ+HZshiHIj2bb5xD//gKKziTSdONMp5Gssy9/Rf25Uzj99HRMiemcmzqXOjMmUv2Z+8g7cIqUBWtsPtPOQfOtM7VXm0xwlFVn+gR8OzXFUDyaAjRZ/ympC9fi3aYRpvhUQob0v7jNFitnX/icevNeRuh1pC5cS17MSerNexlDgC/SVoUMIf4IozalqjK6iutF7KTpRL38MBj0yEIT56Z+TfSrIzXdoYHUnjkJhCB1yXp7GZU9d2cmT6fGyw/b5czZF97sDODpl95ix+59ZGRk0WvQEB4f8QB33NLPScaSk4LBPwIQWAuy0RvcudI2UuP5YXg2rQ1SUnQ2idjJs6gzbTyg3WDXmvEM+gAfcv8+QsHhWAoOx1bMF9tmk/7bNup++3KZDaeyNmob9VTG3pRvV+DVMJpmm2YgDHqK4lPw7dyc2Mkz7W068fOlVBt/J7V6jEYWmcjavO/Sdddi5cyU2TSc/xLodKSUqCcFsfG41wilxeHvKTyTQOxT0wgZ0h/vVg3walEfaTbbX9dUY8qD5bY9nac7rU4twZSczsmH36Tas0Ptr5ADOPPiHHRuxsq1twrY3CTmB4rOJHB+0icE3dcfz5YN8WrRQLM5PBhptRL57IOce+bj8iukhLiXZlF77isYQoOw5muvsgm+qydpP22q9Pkrti+gfweiXxuJIcif+t+8QN6BU+WX72IqHdMuo16AIyZbxt9DxOg7MA3uceGY/Mds0pdvo968lzGGOXwM2DvbrohvsZNnYAwJoN7cF+1rgGtNm4gpMQ1jtVB7Of/q9akCvnBNfJvpqBR6I3qvAPDSZgyZM+NBOh6SViQmXy7h4aH89cfv+Pn5YLVaeWLsSJq36E529pXtl3opm8u7hgCEDunnwmvITLya1aH+3Be09eQS6n46gSLbjDW4vHOZsmANgTd1xs82HTvj57UUHT9DwL3afikZC34jZ8MOvG9oR921c7TXNU3+0P7bE16bRbX3n0EYDZjOJhBnS/O7pTuB99unUscBjnn8VyvX4K7PVzvigmsQFf8KQogmwC9oU6mThBBBaGsdDkgpfWwyLwM5Usr3bN9zpJQ+QojhwBtAMyAfbYT3ISnlzhIytwOjgAFAELAT6CClTBBChAPbgQQpZQeb7kdssndKKU1CiAbAeaAL8BrQS0qZI4SoDpiklM7vq3D8rvLKDwMOAiOllIsv5pedNQa5vKK2PfczALujB15CsnK0OvNLlegt1r0ryvV6W5/VbN5R/bZLSFaOdud/Aqgym6vSF1VVL0wpZXdZvVKMIXXYWWOQy/VWdRupKptdXY9Bq8vXUtsDzeb9tW9xud7mp5ZWaX2rKq7FelFVuq/F61NV1bmqiskGt+qXFqwk5iJt41BX22wM0aY2V5WPqzJeHKo/4BKSlaPxsd/g4oNIVw05k26/6jtxPm8vuSZ8WYwaMb7KkFIeFEJMAVYJIXSACRhdCRVb0EZ+6wHzpZQ7S6X/BHQC9qKN3D4jpUywlZ0ohDgElLw7+QJtqvYuIYQAkoFBUspVtvXQf2iHyQGGAOV2jEuV3xNtCvhRtKncCoVCoVAoFAqFQvGvoTrGVyFSyoXAwlKHfUqkv1xKvuROMElSyjGUoljGNh37acp5cbkQwgttfe+CEvmswHO2v9I6PwYuMP/uouWXsU+hUCgUCoVCoVBUEDWV2uWozbcUAAghegOHgWlSysx/2x6FQqFQKBQKhUKh+KdQI8b/R0gpvwa+vsy8a4DoKylfCBEMrC0nqZeUMvVKdCsUCoVCoVAoFApFVaE6xgqXYev8tvy37VAoFAqFQqFQKP6vKbF7usI1qKnUCoVCoVAoFAqFQqH4T6M6xgqFQqFQKBQKhUKh+E+jOsYKhUKhUCgUCoVCofhPo9YYKxQKhUKhUCgUCsW1hHpdk8sR2mtlFYqrHlVRFQqFQqFQKBRVjfi3DagIORNuvervjX0++PWa8GUxasRYcU2wK2qgy3W2PvsLALnP3+lSvd5TFwGwO9r1Nrc68wtbIwa7XG+XhMUA7KwxyKV62577GYDfwu9xqV6AAYnfV5legKxR/Vyq1++zlYDrfQyan00pJ12u1xhSB4C4zj1cqrfatvVA1fliT81bXa63ZeyvZI3o43K9fnNWA1SZzTuq3+Zyve3O/1SlMbmquBZjclXZnDWyr8v1+s1eRc4E19djnw9+BSD/m8ku1+057K0qi0NV1fag6q7VVeWLqtILuNzPxT5W/DdRHWOFQqFQKBQKhUKhuIaQaiq1y1GbbykUCoVCoVAoFAqF4j+N6hgrFAqFQqFQKBQKheI/jZpKrVAoFAqFQqFQKBTXEmoqtctRI8YKhUKhUCgUCoVCofhPozrGCoVCoVAoFAqFQqH4T6OmUisUCoVCoVAoFArFtYTV+m9b8H+H6hgrrnb6Ax832TyL1AWrSZzxYxmBGq+MxK9nG2R+IacnfEx+jPY+1+j3xuLfqy3m1EwO9X7CLh85/h6C73O8w9HY/Q4MLa8HnQ7zzrWYNv1criG66nXxePQNCr//EMuBPx0JQofH428hs9Io/PYt++Emm2aR+n35Nld/ZST+PdpgzS8kdmIJm98di5/N5sN9HDZ7Nq5F1BuPAdDx5DwKziRxbOw0cvefKqPbPTqMhrPGYwjwIXf/SY6OmYY0mQnq147oSfcgrVb0Xu7o3IxYTWbSVuxw2LzyQ9yjwzn/3gLca4bj31Oz8fT4T8iz2ejXvRXRrzwMeh0pC1aTMH2Jdh6mDMO/dzukyUxhbAKnJ0yz6+2y6g10bgbcQvyRZgtF6dnse2ImWftPl7G/5kP9qPXIjXjXjmB145GY0rIB8K5Xjes+fhS/5rU5+uZCpzxNpg4jtFcrLPmFLtOrb9oWj7seRej0FG35naKVPzjpM7TohPutQ0FKsFooWDgLy4kDthPmjdfoV9HXbgiAacuKMvYARL36cKV8XG3CPYTc1wdzahYA59+eR+a6vzV7fUIRBncArIU5WPMzypQ35Y0P2LR1O0GBAfw8b1a5NpWHe4d2+I8bA3o9eUuXk/PtAmdf1Iwi4PlJGBvUJ+uzOeQucPjK++7BeN81GH1wINJsJmfegtLqL8sXgTd1ptqEe/CoX4NDNz9N3r4T+HVvBUDjjZ+R8dtWQobdRMJHC0j+3NGmq788Er8ebbHmF3LmqY/IjzmJMTKE6A/HYQwNRFolqfNXkvLVUgAixt1L0L1avPB+aRamvzdj7NQLIXQUbf6dot+d66KhZSfcBw131IsFM7AcP+AQEDq8X5yONT2FonWO9/aGPXYHSTPLiRWXsNcQHADSiikxnTNPfYR/7w4E3dsXS2omAP49W5N/7Bx1Z0zEEOhD3v6TnHziY6TJDED0qyPsfj81fpqz318dgdDpSF6wxu73up89DUDLE4spPBXP0dsnY8nKxbdbC6pPHopwM2AICUCaLVjSsy8rJlcVV3NMxmLl5Atfkb39MOH39bLnbbrjS/RensR/MJ/kOUsv295a05/GvU41+3fvF2dS8OMcPO55DKHTUbR5BUUrStXlFp1wHzRMq8sWCwULZ9rrss+bc5EF+SCtYLGQO3VMuT7XN2qN+6CHQafH9OcqTOvK+h5AF1UPzyffpWDuu1j2bStXBmDriUTeWb0Pq5Tc1qImD3VuWEZmR2wy767ej9lqJdDTjTkPXA/Ad+cEfe5/BKPBQGhiDOaYjWXyXklMNkYEIc0WzGlafK790RN4NauDMOhJXbye+E+X4BYVVqm26Ne9FfW/fg6kxJye7WSrZ5Pa1HzrUdxrRqD38aQoLpWTj71bIZtDhw9A7+0BCNJ+2WTXWevDJ/BqXheh12HOzMUY4n9ZMbkoLgVptpCyYLVdt1u1EJqun0bcB9/jVj20wn6OevVhgm7ugt7fG2E02ON9MU1+fw+dlwdu1YKxZOaSs+PQFcU4GweAxkB7YKftWDCwGGgHfA2UX+kV1zRqKrXiakYPTAduPNRzDIEDu+FRP8pJwK9HG9xrR3Kw26PETppOtO1GBSBt0VqOP/BKuYqTvvjV/tnQujsF30wl/+Px6K/rggitUTaD0OHWbwiWY3vKJBk6D0Amn7fLFXOo1xgCby3fZo9akRy8/lHOTJ5O1FSHzamL1nJiaFmbo94ZQ8ZKrTN+8vkvydl9nLpvP1Lub6s1ZQhxny1jV+exmDNyCb+vJwAZm/ezp+dE9vadhM7dDavJwu7rxxNw/XX2vAdvnIg1vxBLVg4etSOJ6foYsZNmEP3mo5qATkf066M4+sCrHOgxlqCB3fCor/kra9NeDvR6goN9xlFwMo6IMXfY9e584F0Ovzaf3JPxAMQ8NZtm7zxcrv3p24+w/c6p5J1Jdjpuysjh4PNfc2rmMqfjob1a4lU7ko0dx7lUr+e9o8mbNoWcl0dibNcDXWS0U7r58G5yX3uM3NcfJ/+bD/AYOt6e5nH3Y+giapDz0sNkjx+Mvn7zMvb492xTaR8DJM7+lYP9xnOw33h7pxgAITBnnMOccR6dhy/oyj73HDSgD7M+eL1c/1wM/6eeJHXiZJLuG45n714YatV0SrdmZZP54TRyFjg/PNCFhOB95+1gtZB033AK/9yB18BbXOKL/CNnOD7yLXL+OugkC3C492hChtxI7s5DTuX49miDe+1qHLphFGefnU6N17W2Jy0W4l7/ksO9RnNs0NOEDB2Ae4l2mzxH68Dmvvo4bl36kvfhc+S88DDGDuXUi0O7yX15FLmvPEr+V+/hMXyCU7pbn9uwxp0BwPP+sfbjgbde71RmRew9//qX5MUcx5yRQ8KMRfb05Dm/cGTAOAAy1+0i6vmhJM5eyv6uozFn5hJyby+b31vjXrsa+7s+zulJM6n55ii7L2tOfYRjQ14jpscTBA/qqvldp8OnXSMA9ja6B0OwH9WmDNd+d1oWJx6ayvk35lJ4Mg7gsmNyVXHVxuTeT3Ns3Azqvf8Y6HRUf+I2e15LWhbWIhMZKxwPYy/H3tOj3+XIjeM5cqMWp0y7tuJ53xjyPn6enBdHYmzfvfwY98qj5L76GPlfv4/HUOe6nPf+0+S++tgFO8UIHe63jyL/81fIe3s0htbXI8KjypVzu3k4liO7y9dT7Aur5M2Ve5l+d2eWPNKbFQfPcSI5y0kmq6CIN1fs5eM7O7Lkkd68e3sHWxmC+x8bT/aKOTx6/53oa7dE+Ic55b2SmHz+7Xnk7TvOvjYPETtphlakm4EDvcdxsP9EQof0w61GaOXaoq0dmpIz2Nf+Ecy2h13F1Hh+GJnr/iZv33FOjHwbS05exWwWAgHE9BjL7kb34tWsjl2nzs3Iwd5Pcv6teXg3rc3Re16qXEwe9TayyMyZF2fb04uJenkEmet34VGvRoX9HDKkLx61Izly1wucfPIjrLkFZerFseFTyT90mrj3vwe4shjn4HZgE84UAC8AT5UxQvF/g+oYuwghxIUfcTpkxgkhvKrYjkFCiCZVWYarEELUEkLcdxGR9sBx4KQ0mUn/dTP+fds7Cfj3bU/aj+sByNt9FL2fN4awQABy/jqIJSPnknZY0xKQ6UlgMWPZtxVD47ZlZAyd+mM+8Ccy1/kiLPyCMDRsjWnnWgB0NerZ06TJTPrSytmcu718mz3qVMe9ZgQAGRv34tumPgY/L4xhAWVk/bs0I2XZHwAk/bCBoP5a+dY87YLi26oeRQlpSJMZaTKT/PNWe16/rtdRGJuAT5tGpC7eoNm06ygGP2+MYYF4t6xP4el4is4kIk1m0n7ZQkBf7cYja9MesFhteY7gFhls11uYmE54/7bEfrUKnbuRrP2nMfh54V6O/Vkxp8k/m1zmeFFKFpl7TiJNFqfj4f3bcn6Rdv3K+Pu4y/Rak+KQKQlgMWPauQFDi07OGQsdF2jh7qGNqgB4eGFo3BrrmeNa/qICTNvXlSk3oG/7Svv4oghR4r/URnJK0bZlc/z9fC+tqxTmc3FY4uLBbCZ/zTo8unVxSremZ2A6dATM5rJmebhjiU/AkpiIcHejcMfOMjKX44uC4+fsHTDALgtaxyH/0CmEXu9Ujn+fDiXa3hF72zMnpdtH3Ky5+RQeP4cxPJjS6Os0dK4X2zdgaNXZWahMvSjhi8AQDNd1oGjz7wgvH6xJDvvTl27Gv4/zeb6Uvf59OpD2w1oKj5/DkpaN1eguKQAAIABJREFU3s8bnbdHGbt9uzQnbbl2iUpZtJ7Aflo5Af3ak7p4vd3ven+b31tpviws4ffAfu3xblWf/EOxgBbfsjbtwfs6LeblHziFKTEN/77tSZ77Gzp3I/kHTl5WTK4qrtaYDKD3cgcp8W1Vj4JTCfbjeftOYM0vxHTeEbsux97SWONjsSaXqMs7NmJoeYm6TOV2wNVF18eaEo9MSwSLGfPuzRialY1lxm43Y9m3DZmdWY4WBzFxaUQFelMj0BujXke/JjXYcCzeSeb3A+fo2bAakf7arVaQtzaLRhcShVt+Bh6FmZjNZiyn9qKPcr5VupKYXDovgCHAF/Q6hKc70mTGkpNfqbbo37O1FtMsVqTZQtovW5wdIiU+HZqSungDel8vCk6cr5DNxoggTOnZTmn2c+blAXodAf06YM7KxZKTV6mYbPDzwVpQiMl2j1GsO6BfBwrPJFBw9CyeDaIr7OeQu3uTungDBcfPkbFsG8KgxxDofA0zJabj26U5CbOXovNwI/WnTZcd40pwhLLkAlvQOshXB1Z59f9dY6iOsYuQUna+tBTjgEp1jIUQ+ktLOTEIuCY6xkAt4GId4+rA2eIvpvhUjBHON6tuEcEUxaXYvxfFp+AWUfaGtjShwwbYP8scx8VYZqUh/J3zC78gDE06YN6+mtK43fQgRSvm2Tshwi/IKb0oPrXMDbYxIpiieIfNpoSUMr+rNPlHzuDZrC4AIbd0wr1aCIXxabhHOuczBPlizsq1d1AL41Nxi3TYFHRjexp+MRHvZrU4Pn6G3UZ7+q1dSf1lM8aIoFJ+TcUYEYRbZJCT7UUJzvqLCbm7N5nrdzkd84gMwqtmOFkxp7EWmSmIT8OjnLyVxSMyiILzjt/gKr3WdMeNqExPQRcQUkbG0LIz3q98gdeY1yiY+wEAupAIZGEBIiQC7+en4/HAOGR22WnNl+vjsOE30WT1R9R6bwx6f2+HQikxBNXEEBSNJS+z3I7x5WJJTHJ8Tk5GH1rWF+VhTUmhYNtfuLW8jvBff8Sak0vRrrKzLq60vgFOsmGP3UHakvXofDxLlROMKc5xXk0JZdunW40wPJvWIW+P474odOhNWtptD2LNSrcfv2C9aNUF79fn4PXk6xR8/Z79uMc9j1GwaLZ2boxuWNNK2BJfNg5cyl5jRDDSbLbba0pIRefjRejQm2i44hPN5prhWDIdMaFkOVr8dLQdU7Hfyz0fwWWOezaIsk/rt/svIhi36AjyYk4hi8yXFZOrkqsxJrfa/DGN5z3L8fEztHpcwsduNSMoOpfkpPNy7C3Gu73t9kDiVP9kejK6gLI6DK264P3qHLyeeI2Cr993SvMa9ybeU6Zj7Fb+uRP+wcgMh50yI6Xs9dU/CEPzjpi2lb/cpCRJ2QVE+DnadLivJ0nZzn2U2LQcsgqKGDFvM/d+uZ6l+8/YjPVD5pa41udlIrz9nPJeSUwOGtiNoNuud4rJEknL3V/SYvvnJMz6GSFEpdqiZ4MozR4pabDgJULvd15ucPblOfi0a0TUKyOo8cJwzr/5bYVs1vt44hYeZL+OmDMdD1KseQW02PUVwXfcQOqSDfaHLBX1hVtkENZCk1M6QMTjtxH3gTZVX+/rVWE/G0P8nWStRSYMIf5OfjAE+mLJzCWwfwdyY05SdDbxsmOcQqE6xi5CCJFj+99dCLFBCLFYCHFYCPGd0HgCqAasF0Kst8n2FUL8IYTYJYRYJITwsR0/LYR4UQixBbjzInJvCSEOCiH2CSHeE0J0Bm4F3hVC7BFC1L2ArSOFEDuEEHuFED8Wj2ILIb4WQswUQqwXQpwUQtwghPhSCHFICPF1ifz3CiH2CyFihBBvl/aB7fPg4jw2vZ8IIbbZ9A62ib0FdLPZ6piHWsLUMkdkqadPojyRiz+hSv72dw50fdT+XR9V/6JluA0YTtHKeWU6GvqGrZG5mVjjTl7M4rI2lyd0CZvPPP0JbjW0aV96H0+sRWZbtkv7o6TutN+3c+rFr8nYtI/oSfeUEfXv2570ZVsvoKd820ubEDl2MNJiIW2J8/otvY8n0cP7EPPUFyXyVs3TxKrRW1anec82cl96mLyZL+N+6zDtoF6PLiQCa/xZcqeORhYWYLiuY1l1l+HjpLm/s7/LoxzsOx5TUjpRLzzoJGROi8Wcdga9p3+5U6ldRUX9K3x9cGvckPy160m8dTDC0wO35k3LEbz8+lZCif1T8he/IAtNZU/ZJdqnzsuDWrMmc/7VL7Dm5AOQMu93Dl5vm36Xl4O+TqPyDHXCvHsruVNGkPfpy9p6Y8BwXQdkdgbW2GMX+gHlxLeLywiDnsinhjjZm7F8KwevH8WRG58EoPrT5Tx7LNZxIf0XiiMljkeMvRNplRScOOckpvPxJHRof848O6NE1srF5CrnKovJu7s9yeEH39Ficil5r2Z17TMhrsTeYgIHXn9BFResyy+OIG/6K7gPHGY/nvvWOHJfH03ex8/j1uOWcpeLXOq3A7gPHEnhsm8q9CCvvF9YugSLVXIoIYNP7+rEjHs68/mWw8SmZpcjWY7CK4jJ2dsPYk7Pdo7JFit7W49gX8dHCR81ELeosDJ6LtoWbQYeGvQsB/s/RfysX5xSQ4f2p+DYOU6MfJuzL39JrffGVMjmzE17SFu61X4dCR7kmO4srVb2tXmIrK37Cbq1G27R4RX2xUV+CImzlzpmSJQbdy6UULHzJtwM1HhuKLGTZjkbVdkYp/jPozbfqhpaAU2BOGAr0EVK+YkQYgLQQ0qZIoQIAaYAvaWUuUKIScAE4FWbjgIpZVeb3JLSckKIT4HbgEZSSimECJBSZgghfgWWSSkXX8S+JVLK2QBCiNeBEUDxTkmBQE+0DvZSoAvwMLBDCNESSALeBtoA6cAqIcQgKWX5O1Y5iAS6Ao2AX9E2MJgMPCWlvLm8DKNHj25z77333tmtW7eWzwdcx2ORwZgS05xkiuJTcKsWQq7tu1tkSBmZ0phTnKdrCd9Ax2e/IGSWc35d9bq4362t1xNefhgatKLQakEXVR99o7Z4NmgFBjeEuyfonJ81uUUGY0py1mdKSMEt0mGzMeLCNocMHUDwvX0AyFz1FyH39iX5py0E9m6Ne2QQRQnO+cypWRj8vEGvA4sV98hgihLSnWSK4lIRBgMetcIxBPk6TXnO238Sc0ompvhU3Ko5RsLcbL4XRgNukSWORwRjKmFD8OAe+Pduy9G7X3Qqs9umd/GIDObUrOXkxSYC2khvYSnbKkpguwYAdF37Fhl7TuBR3fEbrkRvSXSBofbPIjAEa0bqBWUtx2LQhUYivP2Q6SnI7AyE0QiAedcWPB4YVybP5fi4ZN1Nnr+a+l8/b/9uNWkdI6QVaS5EGNyRRWWnNl8O+nDHDZ0+NBRryoV9URL3tm0wxyegCwjQNu/ZsBnv2weWkbvc+laSovhUu2y1Z4ej8/VC5+GGe+1IZKGJlG+Wa6MF1UIBbe2xMaJE+zToqTVrMuk/byRzxR92veYUx2h/0R9r8Xr4Gfv3S9aLo/u1euHjh75eUwwtOuHTvD0Y3RCe3k4jdMZyYld59vre0Irod8aCEOgDfcn5Y7/dXmNEMAVHY512KvVqXEsbxbLFhJLlFMWn4latpA3BmBLTEW7Gcs9HUYnz5NerLZmr/kKaHUsQjBHBeDapTdLsXyiKTbDlrXxMrkquxpgMkPXnITxqhWPJyXfyvSk5naJY545xZex1Qq8joL+2JESmp6ALKhnjQrFmXFiH5dh+dGHVED5+yJwsZKYmK7MzMO/eZt9osCQyIwVRYkaFCAgpe32NqofHA9qSTeHth75xGwqtFiwxf5XRF+7rQUJWvv17YnY+ob4eZWQCPMPxdDPg6WagTXQIR5KyqJ2XifB2jDQKL39knvNsh8rGodBhNxJq2zQud+8x8g/FOo3qZq77W9uMKzWTnB2Hca8ZXqm2mH/0HH5drsOUqNUXg6/zDJjgwT1I/3ULbtVCSPtlM7XeHY0pKf2SsbPgyFmCbuoCUpI8fzUh9/R22Lxht7ZB5plEhEGP93X1KDqTWOGYXBSfis7d6JQO2nroGs8P05Z7eBgJvrc3OTsOlevnYr8aQvydYg5oa6BLr7UW7kbcIoI4PPhFCmMT8G7T8LJjnEKhRoyrhu1SynNSSiuwB23KcGk6ok153iqE2AMMA0ruaLPwEnJZaOscvhBC3A7kVcK+ZkKIzUKI/cD9aJ34YpZK7ZH3fiBRSrnf9jsO2H5HO2CDlDJZSmkGvgOur0CZP0sprVLKg0D4JaWB6dOnT+natWuqlPLOOwLrEXhrNzJXb3eSyVy9naA7egDg1aoBluxczEkX7xQVr8VyIBCBYaA3oL+uC+bDzmsg898fTf572p/5wJ8U/voFlkM7MK2aT/47j5L/3mgKF36I5WSM067Uwmgg8JYrszll7m8cuXE8J4a8TKZto5eo8YPJ2LgPc3YepqSyU3Qztx0g5Gbt5ifsru6krdR2nfaopa2Hy95zHK9GUQgPNyzZ+YQOcqwXLd6dMmPVdoIHdwfAu7Vmoykpndy9x/CoHYlbVBjCaCBoYFcybL/Pr3srIh6/neMPvoG1oMjJJmm2EvvlSgLaaKPzAW3qYc7Oo7Ac+ytC+g5tDdeWXpNJ/H0n1e+83iV6S6ILq44IDge9AWPb7pj3/umULkIdO7zqouqB3oDMzUJmpWNNjkcXWRMRHI6hcWuEd9l1vZfjY2OJuhvYvwP5R844bDAW3zQJrVNscUxnu1IMNaqjj4wAgwHP3j0p2HLJLRUAbQq2oVo1DFE10EdG4N6uDfrw0DJyl+OL0hTLAhzq8RimuBTSflhD4vRFpHyzHICsNSXbXkMs2Xn2thf9zlgKj58j+QvnUZmS8UIfGgEIREiEVi/ad8e85w8neRFWol5E1wODEZmTReGSL8l5+j5yJj1A/mdTMR/aDSZHOwm8pRtZq507A+XZmzR9MUcGjCP/0Cny9x/HEOTnlF6a/COxZG+LIegmbbVPyJ09SF+13eb3HQQP7uHwe1ae5vc9x3Av5ff0VTvI3XMMzya1ADj1yFsEDOhsj296P2/qfvMCyd/8hnfrhjabLjcmVw1Xa0wG8G5eG2E0kLFpH551Iu3Hde5Gl1z3AHy7trCP8FtOH9FiXHFdbncD5r2l6nJoqbqsNyBzssDNA9xt8cbNA32T1ljOny5TnvXsMXSh1RBBWhw1tOpWpsObN3Ukea9rf+a92yj8cVa5nWKAptUCOZOew/mMXEwWKysPnuOG+pFOMt0bRLL7bCpmq5V8k5n959OoE+yLNeUcwi8Yg18wBoMBfe0WWM4ddMpb2TiU/M3vHHvgVQ72G0/Gir8IHdqf/CNn8G6tPbj1aq5N2tN5uuPTugEFx89Xqi1mrt+FR51qeDSM0sod5HyrZUpMo/BsIsGDu+Pb5TqKEtMqFDuL4lPsaYE3dUKU6Mj6ddZG/jM37sa7RT0KTpyrVEzO3XsMnYc7xvAgezrA/k6PsL/TIyTNWUrqko24hQZc0M+Z6/7m0M1PY07NJGXhWqdzIi2WMrtzN5j7PLm7j+EWEVQhv14sxl1z/Nvrh/8P1xirEeOqobDEZwvl+1kAq6WU915AR+6l5IQQ7YFewD1o28b3rKB9XwODpJR7hRDDge7l2G7F+XdY0X7HxYagSraA0jvAlNRV/lybspjRftfKJus/JXXhWgqOniVkSH8AUuatIGvd3/j3bEvTLbNsr61wvCKo1qcT8e3YDEOQH822zyH+/QWkLlxD9eeG4dW0tsOwXz7DY/jzIHSYd61HJp3D0F4bEShvXfFFKTFS03idw+Zgm82pNpv9erSlyWabzU+VsHnaRHw6NcMQ6EfTv+YQ/8EC0hauIXBgN0KGauu4gvq2oTAulePjHFMVG3/3HCcmzKQoMZ3Tr31Lw8/GEz35HnJjTpM4X9sYLPjmjoTdeQNW2yYgei8PWm3+iKQF6/BuWgvQbm5Be9Lt37MNzbbMwlpQyOkJ2npFLFbOvDCbBt+9BDo9qQvXUHBUWwYe/foj6NyMNFig7Yias8uxRtOrdjhhvVvhERlE/7Pfknc6ib1jptvT2343if0TPqcwMZ2aD/enzuhbcA8LoNv6t0leu4f9Ez7HLdSfLqve0J6a24KtwceT5DW7CevVkhv++hhrfiH7npx1xXoBCr6fjteTb2ivMtm6Cmt8LMbrtbWmpk3LMbbuirFjb7CYkaZC8me/4ZTX85Ep+LzyBVitFK5ZgsdN2pTW0CH9SJ638rJ8XOP5YXg2rQ1SUnQ2idjJMx11TwgMAdqumtbCbLA4P5wAePqlt9ixex8ZGVn0GjSEx0c8wB239CsjV5rMDz4h+MN3QK8jb9nvmE+dxmuQtrt03s9L0QUFEvrlZwhvL7BKfO4eTNJ9wzEdPETB+o143nwjYQvmIs0mcr5biN/IB6/YFwH9OxD92kgMQf7U/+YF8g6c4swLs6k/9wUarZ1O2g9rEAYDXq0bEnx/f1K/W0HWup349mhD402f2V5/pJXj3bYxQXf0JP/QaRr+9hEAce9+S/b6v6n27HA8m2jxQt+wBfnffoTX+De1erFlJda4WIw3aJNeTBuXYWzTDWOn3mCxaPVi1oV3AS/47lO8xk0FIGP5FgqOnSX4flusqKC9xvBArjv2I6bENE4/9rbd3uJpvmdf/gqdhxt1Zkyk+jP3kXfgFCkL1mjnda3m9+ZbZ2qvMil+xZrFypkps2k4/yXQ6UixxTGtcmltpOkfszGnZxM6/GbyD57Cr0dr3GtF4t+zDcbIYO11TrEJxI77yP57KxqTq4qrOSZbC4o4MupD7bVNz31Bk++02SCpi9a5xF6AwFu7kf7rZnw7NgOrlYL5n+I17g3t1WNbi+uyLcZtXI6xTVdHXS4qJP9zra4KvwC8Hn9JK1Cvx/TXeiwHym6qh9VK4ZLP8HzkZdDpMG1fgzXxLIZO2m8x/3HpdcUlMeh0TO7bgse+34rVCgNb1KReqB+Ldp0C4M7WtakT4kfnumHcNXsdQsBtLWtRL8wPpJXZH73HjUNH8Wmvh/ji+8X4HNvOfQNdF5N17m54t25IzYba7t56b0+arfsYtxqhJHy+lPxDsZybOrfibdFiJe6jRTT9/X0QaOuTbYQO6UfsMzOIeuVh3GqEUn/uFIriUol97rNL2zz5AaRO0GzDdKTFQtJXy4kcrb1FwrNxLZqu/QSEIO/QaerOfrbSMRm9jnqzJ2M1mUn4ZBFeTWoTOsRxnSk4fg5ZaKqQn1O+XYFXw2ha7PoKfaAvSOzxvhj3WpEUnUum1vtjqP3RE2Ru3EPKi19c2K/FZV0oxmmcA0KB5WgDXMU/4DTgB7ih7enTF3B+wqK4phFVtcbvv4YQIkdK6SOE6E6J6cG2Kc87pZRf20Zob5VSnhJChAJ/Az2llMdt63xrSCmPCiFOA21tU67LlUObpu0lpUwSQgQBx6WUQUKIacAuKeVXF7E1BW0UOh34DTgvpRxuWxO8TEq5WAhRy/a5mS3P18AytKnhf+KYSr0SmCal/EUIcRy4BW03v0VAdmm9pXzVBvhASnnDpfy7K2qgyytq67O2V7A8f6dL9XpPXQTA7uiyU0avlFZnfmFrxOBLC1aSLgnazPudNQa5VG/bc9oM+9/Cy65nvlIGJH5fZXoBskZdusNYGfw+Wwm43seg+dmUcvLSgpXEGKK9xiOucw+X6q22bT1Qdb7YU/NWl+ttGfsrWSP6uFyv3xzt4VtV2byj+m2XFqwk7c7/xK4o18e34phcVVyLMbmqbM4a6fr3RvvNXkXOBNfXY58PtFd55X8z2eW6PYe9VWVxqKraHlTdtbqqfFFVegGX+9nm44oO4PyrZD/a/6rvxPnOWnFN+LIYNWL8z/I58LsQIl5K2cM2WrtACOFuS58CHC2ZQUqZfAG5bOAXIYT2hnYo3rzqe2C2bbOvwVLKE5TlBeAvIBZtynSF398ipYwXQjwLrLeV+5uUsvhuZjJa5/ksEAP4XELdPsAshNgLfC2l/LCidigUCoVCoVAoFP9V1OCm61EdYxchpfSx/d8AbChxfEyJz9NwbHKFlHId2prd0rpqlfperhzae35L593KJV7XJKWcCcws5/jwEp9PA80ukDYfmF9O/sVom2pdUK/te7GvTGhTwRUKhUKhUCgUCoXiX0NtvqVQKBQKhUKhUCgUiv80asT4/xghxHS01y2V5OOLrT9WKBQKhUKhUCgUVznX4K7PVzuqY/x/jJRy9L9tg0KhUCgUCoVCoVBc7aip1AqFQqFQKBQKhUKh+E+jRowVCoVCoVAoFAqF4lpCTaV2OWrEWKFQKBQKhUKhUCgU/2lUx1ihUCgUCoVCoVAoFP9phHo5tOIaQVVUhUKhUCgUCkVVI/5tAypC5oO9r/p7Y/+v1lwTvixGjRgrFAqFQqFQKBQKheI/jdp8S3FNEN+1h8t1Rm5ZD0Dmg71dqtf/qzUAJPW6waV6AcLWbuRwgwEu19vo6G8AbI4Y7FK93RIWA1Cw40eX6gXwaHdHlekFyPt8vEv1ej3yIQC7owe6VC9AqzO/ENfZ9W2k2jatjZhSTrpUrzGkDlB1vthR/TaX6213/idSb3F9mw5euhGgymz+q9rtLtfbIW4JW10cKwC62OJFVXEtxuTE7t1drjt8wwbyf3jV5Xo973qRjHtdH4cCFmhxKG/Wky7X7fXox1UWh/6sgrbXMW4J4PrY2erML1Wit1h3VekF18fOdud/cqk+xbWF6hgrFAqFQqFQKBQKxbWE2pXa5aip1AqFQqFQKBQKhUKh+E+jOsYKhUKhUCgUCoVCofhPozrGCoVCoVAoFAqFQqH4T6PWGCsUCoVCoVAoFArFtYT13zbg/w81YqxQKBQKhUKhUCgUiv80qmOsUCgUCoVCoVAoFIr/NGoqteKawb1DO/yeHAM6PXnLlpM7b4FTuj46ioDnJmFsUJ/s2XPIXfCDPc37rsF43nITSIn55Eky3njbnmZo1g6P+x4HnQ7Tpt8p/O17J72GVp3xuG04SCvSYqFgwUwsx2LAYMT72Q8RBiPo9Zh2bqLw57lOed3atcdn9FjQ6Sj4bTl53893/k29euN9z30AyPx8sj/6APPJE+hCQ/Gb/Dy6wCCQVvKXL8Vy9iwAdVZ/QcailaR9vqiMj8KmjMLnhnZY8wuJn/wBhQdP4Fa7OtU+mmyXMUZFkvLxt6R/8wshTz6AT6+O9rQ2mz7i8OiPyd1/qqz/o8NoNGs8xgAfcvaf5MiYaUiT2Z7u07IuLZe/weFRH5Ky7E/cqgU7/NCsDxt/+4k3P/kcq9XKbd3bMeJW53eKZucV8NzMH0hIzcBssTJsQDcG3dCGwiITD74+G5PZjNlipU/7Zjx+h+Pd01v3HuXtb5e5Xu+pZN5dfxCrlAxqFsVDHeo66d15NpXxP/9NNX9PAHrWj2BUp/oAzN91iiX7ziKB25tHcX+b2vZ8TTbNIvX71STOKPsO5uqvjMS/Rxus+YXETvyY/Bjt/cHR747Fr1dbzKmZHO7zhF3es0ltot54DICQObPIW7EKn9sHgl5P3tLl5Hzr3EYMNaMIeF5rI1mflWojdw/G65abAInpxEkypr5NRZnyxgds2rqdoMAAfp43q8L5AHxvaEWNl0ci9LpK+cUYGULND8dhDA3AEBIA0oopMf2C5bhFhVF3xkQMgT7k7T/JySc+ttff6FdH4N9T039q/DTyYk7iVi2Y2h8/iTE0EKyO+WrG1u3xmTgF4e2DNSMdmZlO3tzZmP7+Syvnht543mFr0wX55M74AMvpEwAEfPE9Mj8fXWAQwtMLy/mzLrfXq0ktdF4emNOyHf6beDdh9/XGlJYFQMIXywl/oC+GAB9yY05xYqxDd83XRhDQszXW/EJOjP+UvP1aHQwfcRNh9/cBoels/cc0rPlFZO08QlCfNphSNd1n3pxP+trduEeH0XDWeK2M/Sc5aosXQf3aET3pHqTVChYrJ1/4iuzthy/oB1dzuTEZwPepSbh37IQ1I520hx/ErV17oGpjsi44GGtqqsP+9u3xHTMG9Hryly8nb76z/R69e+N1770O+z/8EPOJE+X6YuuxON5ZvhOrlNzWph4PXd+0jMyOU4m8+9vfmC1WAr3dmTOiDwBZ+UW8+vOfHE/KRAAv39aRjmVyg6FFOzyHatftovXLKfy1VExq0wXPux4Eq0RaLeTP/RTLkZhy7QXYejqZdzccwmqFQc1q8FD7Ok7pO8+mMv7X3Y64XC+cUR3rATBv12l+2n8OIaBeiA9TH74LqLqY3P7U9xTGpXLs0fft7agk7lFh1J85AX2AD3kxpzhua4ce9apT94MxeDevw9m35xM/S3tfr3/3Vva8zf7+mpxt+4l96hNkockl9gJ4taiPPsDnimOylJLU+StJ/nKZPc/VGuuFu5FGP05F525A6PWl1b0GDESbtJwEDAfiLlj4P4xUr2tyOWrEuBIIITYIIdr+23b8kwghttn+dxdCLLuAzG9CiADb5xzb/2pCiMW2zy2FEAOuyBCdDr8JT5L21GSShwzHs3cvDLVqOonIrGyyPppG7vc/OGcNCcFr8O2kjBhFytCHQKfHs1dPe7rHA2PJ/fA5cp4fgbFDD3TVop3ymw/uIufFR8h56VHyv3wPzwcn2BJM5L7zFDkvjSLnpVEYmrVDX6exk82+T4wj49lnSHtoGO49e6Gv6WyzJT6e9PFPkDbyIXLnzcV3wlO2BAs5s6aT9tBQ0sc8hufA2+xpJwc8it/NN+BWN8pJl/cNbXGrVZ2TfR4m4YVPiHhlDABFp85zeuBY7e+2J5H5BWSv/gOAtC8Wk/z+V3YdecfOU+/tR8o9BbWnDCHus2Xs7DwWc0YuEfc5fIhOR+0pQ0jfsNdxPswW++f8mLVMnfENM18YzU/vjGPFn3s5cT7RSf/C1X9Sp3reNyt4AAAgAElEQVQYi954gjnPP8z783/DZDbjZjTwxXMjWPTGE/wwdSxb9x1l3/EzmpusVt745ldmPDPctXotFt5ae4BPb2/Hj8OvZ8WROE6kZlOaVjUCWTi0GwuHdrN3io+nZLNk31m+vb8LC4d2ZdPJJGIz8ux5DvUaQ+Ct3fCo73z+/Hq0waNWJAevf5Qzk6cTNdVxs5K6aC0nhr5Spvxqzw0j4SPtQU72nK/xf/wRUidOJum+8tuINSubzA+nkbOgbBvxvvN2kh8aRfKQhxA6PZ69e1JRBg3ow6wPXq+wvKNgHVGvj+LEsFcq7RdpsXD+9S85//pX5O0/gTkjh4Tpiy9YVNTzQ0mcvZT9XUdjzswl5N5eAPj3bI177Wrs7/o4pyfNpOabozT9ZitnX/mamO5jOXjLJAD00bXwfnQchetXkfftbGRWBjnvvWbvFANYE+PJevYJMp94iPyFc/Ee85STHfk/fIv5+BHS7uhD7vT3XGpv+m9/krPrGLubDUVaLE764mcvI6bPRGL6TCSgRyviZy9lb9cxmDNyCC2h26N2JHu7jObUM7Oo/aYWCzwbRhN2fx8O3PQMZ6Z+C8DB+6Zy/KlZBPVpQ9zny9nb+2n29n6a9LW7Aahlixe7bPEi3BYvMjbvZ0/Piezt/TTHxs2g3vva+fRq5Hzeq4QriclAwcrfyXj2aSdd4PqYfPrW0Q4dw4Y52//kk2RMmkTqsGF49OxZvv1PPknaiBHkzp2L38SJ5brCYrXy5tIdTB/agyVjb2bFvtOcSMp0ksnKL+LNpdv5+P4bWPLEzbx7dzd72ju/7aRz/Wr8/OQt/DB6ALVD/csWInR4PvgkuW9PJvup4bh17oWuurO95pi/yZ70MNnPjiTvs3fwGvl0ufZqNkveWneQTwe15cdhXVlxJJ4TqTll5FpVD2ThkC4sHNLF3ilOyilgwe5Yvru/E4uHdkWiQ3S6A3B9TM5atxOAoyPewZqdR503y7+mRj//gFM7DLO1Q3N6DqdfmGPvEAOg01Hn7VEOvyVnoPP3JvAWxzm50mtI8fcrjcmHeo3h6MBnCBk6wJH3ao71hSaO3PUiB/pM4EDfCcVqip/zvAtcB7QElgEvXrBgxf8FqmP8DyGEuOTovBCizKOqfxspZecKyAyQUmaUOhYnpRxs+9oSuKKOsbFxIyzn4rDExYPZTP6adbh37eIkY83IwHT4CNJsLpNf6PUId3fQ6xDu7lhSHE/grUlxyOR4sJgxbd+AsZWzXgoLHHrcPUDKsml6A8JgABxphkaNMZ8/jzVes7lw/TrcO3d1Um0+eACZo13YTQcPoAsN1WxKS8N87BigPfW3pqVhTbe52GQma/kmfHp3ctLl06sjmT+tBaBg7xF0vt7oQwOdZLw6taDoTALmuCStnNx8p9EJU0oGBj8vjGEBZXwY0KUZycu0m7fEHzYQ3L+9Pa3aiBtJWf4XphTHjZUpyVElYo6dJrp6JFFRURgNBvp3vI4Nfx9y0i8E5OUXIqUkr6AIf29P9DodQgi8PNw1f1ksmM1WioetYk6cIyo8mBphQS7Vu2/fPqICvKgR4IVRr6Nfw0g2HHfucF+IU6k5NI8MwNOox6DT0aZGEAfNfvZ0aTKTvnQz/n3bO+Xz79uetB/XA5C3+yh6P28MYdr5y91+EEtG2RtAJOh8vQAwNqyPNTvHqY14dCvVRtIzMB06ApdqIx7uWEu0kUvRtmVz/P18KyxfjFfL+hSeTqDoTGKl/WJOSic/5qSW/sMaCo6fw5KujVoawwLLlOXbpTlpy7cBkLJoPYH9OgAQ0K89qYs1/bm7jqL398YYFogpKZ0822iLNVdr58YWbbDEn0fm5oDVSuGmdRg7lGrThw9o6bbP+pBQp3Rjmw4UrluppR85eEHfXI69no2iSV28HmtuAXkxpy7oC7+uzUmzteWUResJtLXlwH7tSVm8AYCcEro961cnZ9dRrPlFBPZpB0DwgA7k7DqGzt2I3sezTBn+XZqRYisj6YcNBNnKsOY54qney90eTz3r17igL1zFlcRkANP+fVizsp10aQmujclOlLjeGBs1wnL+PBab/QXr1uHexbmNmw6UtP+gk/0liTmXSlSwLzWCfDEa9PRrXpMNh5xnMPy+7zQ9m0QRGeANQJCPBwA5BSZ2nU7itjbaLBqjQY+fp1uZMvT1GmFNiMOapF1fi/5Yh7HtJa6vXHgELCYho1RcjmDDiYrFZdA61oVmC2arlci6DShM13zu6pjs3bGZ9vv9vMg/cd7ejkrj17U5qbY2klyiHZpTM8nde9zp4bJPq3oUnEuyf09ftgX3GuGYEtOu2N7iawiALDJfcUwGrR4XHD+HMSIIqLpYXx6VjZ3giEvCYL8NL66IJQvy5mIVVPF/wf9Nx1gIUUsIcVgI8YUQIkYI8Z0QorcQYqsQ4pgQor0QwlsI8aUQYocQYrcQYqAt73AhxM9CiKVCiFNCiDFCiAk2mT+FEEElihoihNhmK6O9Lf/F9C4SQiwFVl3A7u5CiPVCiPnAfiGEXgjxrk3XPiHEKJtcpBBikxBij63sbrbjOUKI94UQu4QQa4UQobbjLW227xNC/CSECLQd3yDE/9g77/AoqvWPf8629N5DS+hSpIOFLiACiv7svTcUFQRFsSD2hqKioFwv9oYNCwhIEfEiINKlhgAhvfdsO78/ZrIl2QQCmytcz+d58mR35pzvvPPOnHf2zGnieSHEeiHEHg+drvq2zXqeDrX6HuaG61o7hRBzhRAGPU26ECLWx/XYLoSwADOBy3Xty/XrUWunQQixr27+uhjjYnHkuh8Kzrw8jHGNZnGnzc+n/NPPif/yM+K/+RJZUYF1w0bXflnooVuYh4iKqadh6n02oc+8S/B9T1P1rkcrjzAQ+sRcwmcvxL7jDxxp7i6BxthYnHneNhtiG7Y58LyxWNf/Xm+7ISERY+s22A+6uzfbs/MxJ3jbaU6IxZ6d506Tk485wft44WOHUPrDKq9tIWf0cH0++MJnWLMKCUjy1jZFh2EvrQCH1qW0JqsAS5JWLCyJ0cSO6U/Wez5vcQByy6pJSm6Js1x7iMdHR5BT58F2xcgzScvMZcTdz3HJQ6/xwLXjMBi0EOVwOrns4dcZNuEZzujentPba2+ac4tKSIx2t1T4SzcnJ4eEsECXRkJYEHnlNfXOa2tmMZe9v4a7vtzA/nztB3O72DA2HSmkuMpKlc3BrwfysAWGe+WzZhXUv36JMViz8l3fbdn5mBPr34ueZDwxnxYP3wBAyGUXY93sbrF3NLWMfPI5CV9/RsKiL3GWV1CzfuPRM54glsQYrJnucz4ev5gTY5B2B8Fd21Lx5x59W7SXhikqDEeJ+/61Zbk1NBvcLwFsWQX18lta6i+syspw5mtlOnDsRQSOGU/AsFGIkFCf5xcwaizWP7zLtOWMgQRdeQMB557fkFuO297afZaWcQR3S9W3afsSbzyP7stn0faN+3CUVbm0rVkFWFza0dR4Xo/MAiyJ0VTuOkTYgC6YokIJaKHdU7VDJRxlVSRcfQ49V7xM+1cmYIwIaTReAESf159ea2Zz2ocPsW/SmwBU7jrUoD/8hb9isi8tf8bk2EnXuT6Xv/uu67MhLg5nnltPew76rvgCBI0di3X9ep/7ckurSIxwV4gSIoLJLfOulB8sKKW0ysrN/1rGlW8t5rs/tUpPRlEZUSGBPPb1Oi6f8yNPfLOOKmv9l22GqFicBR7+LsjDEFXf3+a+Awl76T1CHniWynkvNHg+ueU1JIS5X8IkhAb6jstZxVz2wVru+nqjKy7HhwZyXZ8Uzpu/mpFvryQpMZEIR4Urjz9jcmjfzgC0efR6Dj3zkasceWKK9i7jnuXQF5bEGGoOZLu+x995MQhB2ZrNJ2xv7TMEoPindScckwEsLeO9YnJzxfq6HHesNxjounQWPbcuqN3tWfCfBg4DV3OytRg75cn/d4rxP1Mx1mkPzEbr9tAZuAoYCEwBHgamAyuklP2AYcCLQogQPW83PX1/tEJQKaXsBfwHuM7jGCF6K+oEoPaJ1ZjumcD1UsrG+iX2B6ZLKbsANwMlulY/4FYhRKpu209Syp5AD6A2GoYAm6SUvYHVwOP69veBB6WUpwPbPLYDmKSU/YH7PLbfAczW9fsCGQ3YeT/QHWgH/F8j5wSAlNKKFkg+k1L2lFJ+BnyIFmAARgBbpJT5dfMKIW4TQmwUQmz8paS47m7vlttGEGGhBA48i7zLriT3wksQgYEEjRrRcAYfsvZNayl/+CYqX3+cwItu9EjrpPzxOyidfAXG1M4YWqR4HvmYtAHMPXsRdN5Yyt+Z5217YBARM2ZS/dPi+q18dc/f1+E805hNhJ4zgLLFv3qlsaYfcX1Oumm0T20hfIoD0PbJGznw5Ide4zDrYkzogLOiEJzuc6ir+Nu2PXRuk8zyN6bx+dMTefb97yjX3+IaDQY+f2YiS197kO37D7P3cLYvM/2oe/R7q3N8OD/eOozPrxvEFb3aMOnbPzR/xIRyQ7923LlwPXd9uZ6OcWEYDQ37r2HLGzhBD2KvPY+Mmf8CoPLHpVh6nF4nexPKyKCzyL3kSnIuuAQRFEjQuY2UEX/h45Sb6hdhNJI09WoynpiPs7zKt0Yj9+/RbDAEB9L+Ha0rNTYrANWLv6X4tquo/GA+sqaa4Jvvqidh6t6LgJFjqVzgLtMlD9yFfec2Kt99k8CxF2Lqenq9fCdkrwARaKH9Ow9y+PF39V2SnPeWsPnMCWwbeT/2/GJM0WEN5K8vLqWket8Rst78ms6fziCklzZkAHttpbeQv65/ns3nTMGaU0TqjOsbtx8oXLyePwfdy64bX6D1g1cAULX3SP08fufEY3LjWv6JyfmvuOeqCL7oogaO38Axa6V79iRozBjK5vm2X/o48brmOpySvzILeePaYbx53TDeXrWdg/mlOJySXVmFXNavA5/dNYZAs4l3f9lR/yC+7gMfx7Vt/JWyKddT8fKjBF56k097G6TOITrHR/DjzUP4/NqzuaJnGyZ9p3XtL622sSotl+9vGsLSW4dhdTg55DHERTPNPzG5eq/W8p4+49+0mzXBP9oChMXd8TDj8XcQJiNRFw3xTnQc9tY+QwDirj3vGDQaP44hOJDUeQ96x+TmivV1Od7Y6XSyY9RktvS9pXZPN49U04FWwEfA3b4PrPhf4X+tYnxASrlNSukEdgA/S+0ptA1IAUYB04QQm4FVQCBQO6B0pZSyTEqZB5QA3+nba/PW8gmAlPIXtBbUyKPoLpNSFtI466WUtc2Bo4DrdK3fgRigA7ABuFEIMQPoLqWsHfDoBD7TP38IDBRCRACRUsrV+vb3gMEex/tK//+Hx7n9B3hYCPEg0EZK6SvqrJdSpkkpHbofBvpIcyy8i/tlw03Av30lklK+LaXsK6Xse7bVjjE+3rXPEBfn1R26MQL69sGRlY2zuAQcDqp/WYO5uzvmiWgP3eg4ZHHDuo492zDEJyFCvVsAqarAvnsLpu793Gnz8zDEedvsLKhX/8fYti3h90+l5LGHkaUerZ1GI+EzZlL983Jqfl3jpWVKjMWW631b2bLzMSW6Ww9MCbHYc93nEjq4LzU79uMoKCby6nGkfPs6Kd++jt1DJ3bsGViSoqnJrqNdUIopPASMWsgISIrBmq1NfhHWoy2d502i34Y3iR13Bu2eu5WY0f288scFSrKyslzfcwtLiI/y9uG3qzdxTt8uCCFonRhDi7goDmTleaUJDwmi32lt+W2r1s08ITqC7MISv+smJiaSU+bu4pdTVkVcaIBXntAAM8H6D5VBbeOxOyVFlVrF6aLurfjk2oG8e8WZRARaCLZ5d2GzJMX4vH6WJHdrijkx1qubnC9iLh5GyWKtK171ylUYotxd4I1xccfcHTqgbx/smR5lZNUaLN27HT3jCWLNKsCS7D7nY/VL2OBedFr8Cp2WvEpgp9ZUbN5LyZJ17jx1JmaxF5ZijHDfv+Ykt281GzxaJZJiXPmFyUj7dx6g4OtfAHDm52GIjUcWF4HTiSEmDvvWPzF17Ox1PGNKW0InTqXsqYeRZaUEjLmQiNnzCX/8eZyFBYigYKz/WYOp42n4oin2BnZqTdvZ99J16SxsucW0fuwGCr7+haLF61y+sOeXaC+upCR7/g8YgwJc2pakGKwe2gGe1yNZ80XCDaNJuGkMGARFP2q6VQe08myJDceaVQBSkvPRckJ7tcfeSLzwpHTdXwSmJNSvqDcTJxyTG9E60ZjcEIFD3BUfZ16eV9do7TlY335T27aET51K8fTpDdqfEB5Mdom7YphTUklcWFC9NGd1SCbIYiIqJJA+KfHszi4iITyY+PBgurfS7pWRXVvzV1b9WOUszMMQ4+HvmDicRY08X3dtxZCQjAgL97k/PjSAHI9W7ZzyauJC6sZlkzsup8ZhdzopqrLy+6ECksODiA62YDYaaBfowBHk7m10ojE59roxdFr8CnHXnecaglH43W+E9OyAJTkG61Fikmc59IU1q4Dg09zjsy0JUVRu209IH3fsOdFnCICldeJxxWTXcUxGUudNo/Dr1V4xublifV2ON9bX4ih1lYnRPuQ/Bi5u8OCK/wn+1yrGnn1qnB7fnWgzcAvgYr3lsqeUsrWU8q9jzFtL3Vdc8ii6FRwdzzQCmOihlSqlXKpXxAcDR4APhBDX+VQ6tvEPtefmQD83KeXHwAVAFfCTEMJXC7evc28yUsrDQI5+jAHA4qPlse3ahbFVC4xJiWAyETRiODVrfzum4zlycjF37QIB2gPU0qc39vSDrv3G+BaI2EQwmjD3H4rtT29dQ3yy+3Ob9mAyI8tLEWEREKR3DDBbMHXpjTPL3R3QvmsXphYtMSRqNgcMG07Nb2vraMcTMeNJSp59GkeGdyN92JQHcRw6SNXCz11a2rFMhI8dTPnP3g+H8hW/E3GRNslEYI9OOMsrcOS5g374uCGUfq+9Kyn+6HvSx0/kyD3PUrbc/VC05ZfgKKv0Gh9cS/FvO4gbp42hS7hsKAU/bQBgQ/+72NBvAhv6TSD/+3Xsn/YOBUs2eOU9LVJyKDufjNxCbHY7S9ZtZUhv70pBYmwEv+/QZk8tKCkjPSuflvHRFJaWU6qPu6u22li3fR8pydqPw65tWzSLbvfu3TlUXMGRkkpsDic/7c5iaLsEL938ihpX68/2rGKklEQGmQEorNSKWFZpFSv2ZtMn0P0DVJhNRJ0/iJJl3l0cS5atJ/riYQAE9+qIo6wCe27DM28C2HIKCdXHs4mgYHA6vcpI9a/HXkYsXbtoY4yBgL7eZaS5qNyyl4DUJCyt4pvkl9w5C9l93iSq/0qncts+zNHhrv0ANh9+K/ttO9FjtSkTYi8dRtFS7TjFSzcQc4mmH9K7I47SSlf+lJfvompfBjlvLwLAvncXxuSWGDt01sr04OFIKXF4DHMwxMUT9tCTlM96GmemVqZrfvyGkgfupmTaRKzr1hAw4jzMvfpBnQmyjsdea0Ye24ffy45Rk7G0iscYFkzO24sI6e32hef4xujzBmDNKSJaL8uxlw6jSC/LxUs3EHvJUABCPXyRs2AJu66YyfaR91O2QRsukvf1r4T27oCjyuqKFzHnDaByl9ZaVvLbDmL1Y8RfNpRC/RiBKYkuW0K6pyLMJq8ZtJuTE43JvrQAv8TkWsxtkr2+2w+5nym23bsxtnTbHzh8ODW/1X1exRPx5JOUPvNMo/Z3bRHDoYIyjhSVY7M7+GnbQYZ09h7nPbRzS/48mIvd4aTKamdbRj5t4yKIDQsiMSKY9Dyt0v17WjZtfUy+5di/C0NiCwxx2vPVcuZwbH/UsTfBfb7GlA4IkwlZ5rsy3zUxgkNFlR5xOZuhbeO90njF5exipITIQDOJYYFsyyqhyuZASslPv/5Ogn79/BGT89//kd3nTaImLZOadK3nUfjA7lhzCr1iiiela7cTo5eROI9y6Ivyzfswx7hfGESdPwhhMVG9z32NT/QZAlCTlnFcMbn2OG1enEj1vsPkzV/klae5Yr0vmhrrTdHhGMO1YQUi0DVWvnZcXAcP6Qs8tp8cOE+Bv1OMf9pyTT8BE4UQE6WUUgjRS0r5ZxM1LgdWCiEGonV5LhFC+EPX08Y7hRArpJQ2IURHtMpwLHBESvmO3k27N1p3aQNwCfApWnfrX3WbioQQg6SUa4Br0bpZN4gQoi2QJqV8Tf98OrCiTrL+erfug7of3j7GcyoD6jYJzEdr4f5Ab4FuHIeT0lmvET3rBTAYqPphMfYD6QSP18bpVX77HYboKGLnz0OEBINTEnLpJeRdcwO2nX9RvXI1ce++jXQ4sO3ZS+Wi74mYpC1ZUPXR64Tc/5y2XNOaJTgzD2IZOg4A66rvMfUdhOWskeCwI61WKt/SZt8VEdGE3PIgGAwgBLYNq7Fv8RiW4nRQ9vqrRD7/EsJgoGrxjzgOphM47gIAqr9fRMi112MIjyDs3kn6eToomnA75m7dCRp1Lva0/UTNm6/ZuXQJoTfcRNvF8yhZuBTrvkNEXqHNaVb86Y9UrNpA6JB+tF3+L5xVNWQ/9IrLFBEYQMhZvch+9HUvt8ZPuRFLagvXd0tCNLvvfs31vetHD7N38ltYc4pIf/IDOs+bRJtpV1C+PZ3sj39u9JKF93e/yQ4+fRSPPhrChOeex2G3ceGQPrRvmcDnP2v+uuycAdx24XAenbeQi6fNRiK57/JziQoLYc+hLB6ZtxCnU+KUTkYN6M6QXpq2yWjkoesv4M4X/o3TKf2nazLx4PCuTPhyPU4njO/WknaxYXyxRassXtqjDcv3ZPHFlkMYDYJAk5Fnx/ZydTmfsmgTxVU2TEbBtHO6Eh7gnlfvtBVvUPDZz1TvOUzMNdpL6YIPl1C64g/Ch/Wly5q52lIVU9zXKuX1+wk9sxumqHC6/v4vsmZ9QuFnyzk0bQ4tZ2hdv8Jvu4nSOfOIeeUFMBqo/F4vIxfqZeQbrYzEvesuI6GXX0LuVe4yErvgbdDLSMW33xMx2b2sR2NMffw5Nvy5leLiUs658Bom3HwtF59/7tEzOpxkPPo27T6YoS3h0QS/hPQ7jeiLh1H1VzqmhCh67FtYr3Wkw/uPkD51DracIjKefp+2b95PiweuonLHAfI/WQ5Ayc9/EDG8D93XvqUt4TFZ0w/tdxqxlwyjcmc6XZfOAsDcqy8Vc18l/KlZCLMFZ1kpplZtsO3cRsDoC6hZsoigK65HhEcQcqe7TJdMvh1DZBRh07XYYYjVfswHjBzrV3sjBp6OrbCUPgc+9xrb1fqRa4kaPQBrZj7V6dnsve1FUp66hVYPXEXF9gPk6drFP/9B5Dm96fHbmzirakib9IbbtvlTMUeF4bRp4brHT8/jrKqh5kg+PVe+DBLMcRHsuOJJANKf/IBO8ybRetoVVGxPJ0ePFzHjziD+0iE4bXac1VZ23+6OU83OCcRkgPDpj2Hu0RNDRAQxH39KzS+rCb740maNyWWve+x3OCibPZuoF1/UlptavBhHejpBF2j2Vy1aROj112MIDydsktv+wttvpy4mo4Fp4/py53srcDol43u3o31CJF+s18ZuXtq/I23jIzirQzKXzfkBIQQX9WlP+wStV8qDY/vy8MK12BxOWkSFMvP/fCzW5HRSteA1Qh7SntvWVYtxZqRjGaHFJOvy7zD3H4xl8LlgtyOtNVS8NrPBy2cyGHhweBcmfKUtMTW+a21c1l4eXNqjNcv3ZvPFlsN6XDbw7JgeCCHonhTJiA4JXPXRbxgNgs5x4RjWfQ3n39lsMbnzB9OxZhaw/yH3T6VOH0wnbcqb2HKKOPT0B3R4a7KrHObq5dAcF0m3xS9iDAsCpyTxlnFsHXoPaVPeovOHj2i+iIukalc6SEnMNaP9Yi/AoWlvYo6NPOGY3Gmxdq9nvfChfh+evLHenBBF6qv3IAwG7fecRu0qLM8BndCqeAfRhh0q/ocRxzoG7WRHCJECfC+l7KZ/X6B/X1i7D23M7qvAWWgts+lSynFCiBuAvlLKu/W86fr3fM99QohVaF2OhwDhwE1SyvVCiKBj0W3A7qHAFCnlOP27AXgKOF/XygMu1P+mAjagHLhOSnlAnxzrFbRZn0uAy6WUeUKInsBcIBhIA26UUhbp5zBFSrlRn/Bqo5QyRQjxEHCNrp8NXCWlLBRClEspQ3U7H9Pt6Q78AkyQUjrr+Ks2vet66JOX/QSYgWellJ8JIcxAAdBfSnnUN3BZA4f5/UZN+lWbnbDkRv+OpYz4txaEc88ZcpSUTSf+59Xs6nhiK1/5ovOeHwFYk3jJUVI2jUHZ2pIK1Rvqr1d4ogT2u7jZdAEq357kV93g27QfCn+2Hu9XXYBeh74l86xhftdN/k0rI7b8+mtwngjmWG3t0ebyxYYWRxmXeRz0O/I1Bef7v0zHfKe9s2wum39PPupUEE1mQOZXrPVzrAA4O7vhJVj8wakYk3OGDvW7dsKqVVR93nAF9HgJuuwxiq/0fxyK/ESfqXjuvX7XDr5jdrPFoXXNUPbOyNRGwvnb5l6Hvm0W3Vrt5tIF/8fOfke+Bt8jkk86ii/3/29jfxP52cpTwpe1/M+0GEsp0/EYLC+lvKGBffVenUopFwALPL6n+NonpRzawLGrjkW3gbyr0MYl1353ok0U9nCdpO/pf740HgUerbNtM+512Dy3D/X4nI8+xlhK+SzwrI/0ob7srJMmxUf6dHSf62Os+9XJ1gNt0q2Tq1uKQqFQKBQKhUJxkiNPwVmfT3b+ZyrGilMHIcQ04E7cM1MrFAqFQqFQKBQKxd+Gqhj/lxBCdAc+qLO5Rko54ER0a1toTyWklM+hjdtQKBQKhUKhUCgUir8dVTH+LyGl3Ab0/LvtUCgUCoVCoVAoFAqFN6pirFAoFAqFQqFQKBSnEqfgckgnO/9r6xgrFAqFQqFQKOvWkiYAACAASURBVBQKhULRJFTFWKFQKBQKhUKhUCgU/2hUV2qFQqFQKBQKhUKhOIVQyzX5HyGlcqrilEDdqAqFQqFQKBSK5kb83QYcC4UXDTnpfxtHf736lPBlLaortUKhUCgUCoVCoVAo/tGortSKU4Ltbcf5XbNb2vcAbE0536+6p6d/B8DOdmP9qgvQZf8PrEm8xO+6g7IXArCx5YV+1e2b8Q0Am9tc4FddgJ4HFzWbLsC65P/zq+4ZmV8B/vcxaH5uLl2AP1uP96tur0PfAmDLT/OrLoA5tq3fyzRo5bq5dMH/cahWe0OLi/yu2+/I12xq5d97AqD34W/9runJqRiTm+vZ11z327ZU/+t2P6CVkVMtdjZX2YPme1Y3V0xuLl3A736u9fEpgZqV2u+oFmOFQqFQKBQKhUKhUPyjURVjhUKhUCgUCoVCoVD8VxFCjBZC7BZC7BNCTPOx/2ohxFb97zchRA+PfelCiG1CiM1CiI3+sEd1pVYoFAqFQqFQKBSKUwh5inelFkIYgTnASCAD2CCEWCSl3OmR7AAwREpZJIQ4D3gbGOCxf5iUMt9fNqkWY4VCoVAoFAqFQqFQ/DfpD+yTUqZJKa3Ap4DXBBZSyt+klEX613VAy+Y0SFWMFQqFQqFQKBQKhULx36QFcNjje4a+rSFuBhZ7fJfAUiHEH0KI2/xhkOpKrVAoFAqFQqFQKBSnEqdAV2q9wupZaX1bSvl27W4fWXyuzSyEGIZWMR7osflsKWWmECIeWCaE2CWl/OVE7FUVY4VCoVAoFAqFQqFQ+BW9Evx2A7szgFYe31sCmXUTCSFOB+YD50kpCzy0M/X/uUKIr9G6ZquKseKfQejg3iQ9dhsYDBR9vpT8uQvrpUl67DZCh/ZFVteQMfVVqnfsB6DjL//CWVGFdDjB4SDn5Q9ceeLuvIS8t+prJT9+G2HD+uCsqiFjymyqduxHBJhp99lziAAzwmikZPFacl75WDv2QzcSNqK/K78hLISgXp1JfPQ2hNFA0WdLKZj3Rb3jJDx2O2FD++KsqiHzgVdcNhvCQkh+9h4COrYBCZnTXvXK1/apm4g+pxfOKiu7732Dim0H6mkHtI6n89xJmCNDqckpxBIfhTAIsj/6mYw3viG0Zzt6/vCMK32rmbcQMVw75/RJr1G5XVt7MHxoL1o/cQsYDeR/sozsOdqavMbIUNq9OQVLq3ish3PZf+eLOEoqCB/UgxYPXefS7fL7v8lf8D25b31J+0+fxhQfhay2AlC5dR+hZ3bHWVXDoSmvUrU9DXNSLK1fuQ9zXBTSKSn4+Cfy/62tZRnUJZU2r08B4PQ9Cyn4dBlHHptX79xbzLiV8GF9m6Tb8ukJrvw91s5h7x0vU7mt/vqLAa3i6fDWZIyRoVRuP8C+ibORNjuB7VvQbtbdhHRvS97CVYSf0QVhMJD7yXJX3q6r3gApSb//DaIvHNQkfydPvoLYq0birLFhSYzGXlxO7rvaetxBp7WhzXN3YgwNRkpJ+e87CB/S65i1o8aeRfLkKwjs0JK/xk2lcut+l81hQ3rR6qk7sLSKp3TVJtJueLK+v5+4lQi9vBy8f7bL321euQ9zXCRSav7O0+09Fh55Zha/rF1PdFQk33w496jphTkIgE6r5lH42TK/lGuA0CG9AW2d1pzXPiVn1kcnrJsw+WoiLxzqyp8w5VpyXvrghHVr0xuCAgEwRYVhLyrz0rS0iqfdm/djigqlclsaafdo9y9A65k3u+7JA5Ned903ABgMdF/zBgBd1syl4JNlGALMxFw1CntBCQCZz39I+NDehA/vg6yqIX2ydi8AtH5pIhHn9MVeUMJfI+5xybaYfgMRI/rVO3d/037FO02Ow+1Xv4uzogocTqTDwYEL7wMgoHMqSU/eBUCX96exe8Js2ky7skkxuXxbGrvvft3le6BeTI6945ITetbtHz8JgPhJ1xA+cgBCvy86r5lPwcdL/FJGEu67kpjrtPWWu+7+ipJvV5PxwOz6Nj9+G2FD++Cs1nRrbQbAYKD9olnYsgspeP97kh+/FVNMJE67w5XEGB6Co7QCaPqzqnZf6uz7MMdEkPnqZ2S+9Inms8+fJKRHewq+WIF0yuOKyfaCUsyJ0Ui7A3thKQB99n1KdZr2G7980x4OTpvb5LIXPrQXHRY8DFLWK8e1xxZmE8bQYGw5hey/7fkm2Qxw5PkP3aJGC8bQWITQRlrai4/g2YDX1JjcFI5F2xASg8ES3OisU8cT31JevpvIEX2x5Zf4kpwI3A3YgR+AB07kPBVebAA6CCFSgSPAFcBVngmEEK2Br4BrpZR7PLaHAAYpZZn+eRQw80QNUmOMFacGBgPJT9xJ+o2Ps+/cCUScP4SA9q28koQO7YslJZm9w2/jyMNvkPzkBK/9B656mP3j7mH/RfeT/MSdru2RFwyupxU2tA+W1GR2D72dIw/PocXTWnpZYyPtqunsPe8e9oy5h7AhvQnu1QmAsl83s2fUXS6N2AmXkTTjTg7d9Dj7zr2TiPMHY/Fhc0BKMvuG30rW9NdJmunOn/jYbZT/8gf7R93B/nF3U7PPPQwj6pxeBLVNYuOZE9k7ZS7tn/c9tCL1kWvInPc9GwfeS2i3VHIXruaPwZOIu2ggwZ1akfrINRSt2uJKH5iaxPaBd3LwwTdp/ewdLt+3fup29lw7kx3DJhI9fhCBHbS5D5LuupjStVvZPmgCpWu3knjXxQDYCkvZd/PTXrZEXTCYgA7a+R+8dxa7x9xH5osfYE6K4a8ht3P4oTm0fEr3s8NB5lPvsuucu9h74VRirxvjypv00A0Yw0O0azrheaIvGe7a57p+w/oQkJrcZN3Sle7Z/p1llbR91rdfW0+/lqx3vmPLwLuxF5cTf+U5ANiLykl/9F9kzfuW6PPOYNfVT7Fl6L3EjB/kyrtj6N3sHDUJS3JMk/0NkDP/O5CwfdhEtp1xG9G6duprkzg4bS47zrmHrNlfENA6sUnaVbsPse/W5yj/3XMySI1WT91OTdoRipesI7hrWwLr+Dt8WB8CU5LYOfgODk2bQ6un3f4+8tS7/HXO3ewZ/wCx142pl7cxLhwzkrmznjrm9MbQWAD2jLzLb+Uag4GWT2vl0pqRS8ToM/2imzf/a5DuH5wxV48+Yd3a9GlXTseamdugn1pNv46cd75j28C7sJdUEKvfvxHDexOQmsy2gRNIf/At2jx7u1e+hFvPxxwbCcBfw+8mavwgTNHh5M5fxK7Rk9g1WquEBaQmsXPQHRx8cA6tn3HH2sIvfmbftU/Us6d0zWZ2jpjYoL3+4njiMMDBqx8i7fyJrkoxQPKz95D74gIAChavp/2LtzctJp81EXtxBYlXDXfvNBhIfeQanDXuivIJPev0SjFA/jtfsm/cva5+i2W//um/MiKEq0Pkzm6XEditnU/dgJRk9gy7nSMPzaHFU3d67Y+98Xxq9mVovp15BwdumMGh+17GnlvoSpN4t/Z8iRjep+mx02CgzXN3UrU3g5qMXKLOO9O1L/PFj8l4cgGWFnHHF5PfWcSR5z+kcus+tva5iYMPvglA9cEcdoyazI5Rkzk4TavoNansGQy0efo2bHnFbO1/m+vlkyclKzdRuXUfm9pdStrdLzfJ5p3nTmLnuZMoWfGHa7spLA5HeT724gzsJZnU7dXa1JjcFI6mLcxBCKMZe9FhHOUNT0J8PPEt//MV7LnaZ51qGNpkUKcDXYGXjufcmgvpPPn/GrVfSjvaS4efgL+Az6WUO4QQdwgh9JuZx4AY4M06yzIlAL8KIbYA64EfpJRLTtSnp3TFWAhxgxAi2eP7fCFEl+PUGiqEOMtPds0QQkw5SpoLPW0VQswUQozwx/F1vaFCCJ9NMyfipxOwZ4EQ4pLjzR/UoyM1B7OwHc5B2uyUfP8LYSPP8EoTPmIAxV+vAKBq826M4SGY4qIa1Kql+LtfCB81wCtN+KgzKP5K06r8czfGMLeWs7JaOyeTCWEyIfUft+Vr/gSHOwoEdk7FejAT2+FsqLV5hLfNYSPO8LLZoNtsCA0iuF83ij9fqiW02XGWVbjyxZzbj9zPVwFQtmkvpvBgzPGR9c418uxu5H3/H8J6tadyTwYR/U9D2uzkfbOWlEeuJv+H373ekBYs1DQrNu3BFB6COT6KkJ4dqEnPwnpI833ht78SqfsrclR/Cr5YqeX9YiVR52rbq3YcwJIU59I1BJgp/nEtESO9/RwxcgCFX650+zk8BFN8FPbcIlcrk7Oiipp9GZgTYgAwhgVj1202BgdhPZjlF12kJHRAV5dG1f4jGCM0H9QlfGB3Cr7/DwB5X6wkarTWU8BeUELFln2YYyOxF5VSo/usaMnvXvmlzU74wB5N9jeAJTm23n6Aqr/SqforXbPv7O4ULFzZJO3qfRnUpNXrwQSAo6yKqt2HqN59kModaUSM6u+1P2JUfw9/72nQ39X7MjAnRvs8hi/69uxORHjYMaUVpgCkwwZo/vVXuQ7u2QERYNYVJCU/rfOLbmD7Vlg94lBNetYJ69amT3r0Fo48PAcAU2xEPV+Fnd2dwh9+AyDfo9xGntvf677xvP/NSTHEjB9I1b4jLh8XLVpDQDvvCUIbuhcAyn/fiaO4vJ49Zb9s9oqdzUYT43BjWFJbUrl+OwBFq7cQNaxnk2IyQM7nq4gZ7S5LyTefR/m2A9hL3LH+RJ51njjLq7yffQ6n38qIOTHG1UoqbXZKvvuF8DoxOWzkGRR95dtmU2IMYcP6UfjZUozhIVj1Z335qo2UfOfuFWlJ0mJ15Kj+TY6dIT07YAgwc/jRd0BC0eJ1rn3lG/7CWWMjoHXCccVkXzYBYKz/E7spZS9ieG9q0rO03gp2hyvWexLUsfVx2+wLabeCw6p/qV8mmxKTm8rRtIUlBGd1mW5nTYPpjie+lf++E3txmS+5O4HngNoDNvzGUXFcSCl/lFJ2lFK2k1I+rW+bK6Wcq3++RUoZJaXsqf/11benSSl76H9da/OeKKd0xRi4AXBVjHXn1W/uODaGAsdcMRZCnGg39AsBV+VUSvmYlHJ5I+n9xgn66W/BnBiDLSvP9d2ele+u0OiYEmOwZbnfItqyCzAluis9Ke/NpN23rxJ58XAvLVtWQT0tc0IM1ky3ljW7AHOtlsFAhx9n0+WPDyj79U+qNu/BFzVpR7zssWf7sDkhBltmnlcaU2IM5lZJOApLSH5hEqmLXiPpmXsQQQGudJakGGoyXcMssGYVEpBURzs6DHtpBTicBCRFU30oF0uSVilxVtYQ2j2VrPeWeuXxOuesAsyJ0ViSorFmefuiVscUG4ktV5tF35ZbhCnG/SO8Ng1A1Y40rBm5Lh+2fukeOv34KqFndPc6f1t2/WthaRlPUNe2VG7eDUDRol+wtEkEIHn6jRQsXOG+NjrmxJgm6x6ZOZ+Qvqe59h965iOsmQVY6lTkTNFhOEoqXD/krVkFWOoc3xga5PXj1ml3twB1WTKLNi/ehaVFbJP9DRB9wSBCerYn5aW7MUaEYM3W7wMJHT58nNMWv0zogC7Hpd0Q5sRosl/9FABHWWX98pIY46Vry86vd00sLeMJ7tqWij99l5cTxmACp9vP/irX4SPPwFFU6tbNKfSLrjkhBlOMu+JU9NWKE9Y1J8RgTo7DnlNAtf6SxJxQ5/6N8r5/bVnua2VJjMHqEVds+n0D0PqJmyj8bi32/GKv/cawIOKuH8NpS2fT+qWJBLSKr3Pv5dcrH38nTYnDAEhJ6wVPkvrtbCKvGO1KU7P3IKF6BTvu/DMxhgY1KSYD1GS5y58lMZrYMf0p27QXZ1W125YTeNZFXXGuV77YWy8ipI8W47JnfeS3MmIICXKlafH8PdhLyuvH5IQ6Nme5dZMfu5Ws5/4NTici0FLv3GopWblJ00qMbnJ8izy3P/bCUtfLQ1tOYb3YZwgOPK64GX/DWKLHDyL6osEYI0Jc2wNaxdHlp5fptPApQvuf1uSyF9SxlWaPlHT85HHirh5FXYK6pJA89Sr386AJNndZ9qornyfG8ERMkS0wBNV/qfZ3IoxGrxjvi+ONb43QERgE/A6sBpp/zIfib+WkqhgLIVKEELuEEO8JIbYKIRYKIYKFEI8JITYIIbYLId4WGpcAfYGP9Kb1ICHEKiFEX11rlBDiP0KITUKIL4QQofr2dCHEE/r2bUKIzkKIFOAOYJKuNagB+xYIIWYJIVYCzwsh2gkhlujThK8RQnT2kedW3fYtQogv9fM5C7gAeFE/XjvPFlUhxDlCiD91+94VQgQ0ZLu+fYius1nPV/vKLVT34S4hxEdCCKGn9/RTuRDiZV3zZyFEXN1z8DiX9kKI5fq5bNLtFkKIF/Vrs00IcbmeVggh3hBC7BRC/ADEe+j0EUKs1v32kxAi6RhvEW+kdxcf/fR8pkm79AH2X3Af6Tc9TujgPvXfrtfR8j1Pnp7G6WTvmHv568wbCe7RkYCOrX2aV7lxx9HPwafNIEwGAru2p+ijHzlwwT04q6qJvePSRrM16o/az3qauEsGUbp+NziP1s8FfDmjrrt84853+KE3XRkP3vsyu8+9h72XPoQxMpQwffymL3FDcCApc6dxZOZ8nOVVAIQN7kXln1plNnPmfGIuH9m069eAbuw151G9191dvd2sCQ2cbMP3WUNJhMEdaneOnoyzspqAFB+3/VH8nfv+Yg49+jZFi9dhyy2i1aM3utKE9juNAxNnsfuihzDHRxHcvV2TtBujevchV2uR70yN+8QQHEjqvAfJeMLt7/8KJ1iuRWAAEaPPpHLbft95jlNXyyOo2rbPlTxsYM8T1zUaiLp4ONmeY6DraTZyrRo4XsSIvtjzS6g5XL+xpGrXQXYMvIO/zr0Pe24RgR3qx0N5bAHj76OBOAyQftlUDoy/l0M3PUb0NWMJ7qf1Ksl88FWirxkLaC/CcPo4xyY8o9o+eSMHnvyw/v4m6ng+66KvHeeyF6Dku18o/l5rgY29fpxP7eO5l8vWbKbke601055XROQFQ+pfc58mS8KG98OeX0L19v31E9Sh8KvVulZD18t3fDMEWogccyYVdeaLqH9bNk0XtJi87ew7KFu/E3tRmVdM3nPd0+w8934OP/Eu7eZMxhAa5EO/kbKn34R/XfgQO0dPIWvut157c99fTNlv20mf/Lr38+AYbd45alK954gwB+Ioy8VenImwhCDMgb4M+5vw6aQ6SZoe346CCYgCzgCmAp8fmyGKU5WTqmKs0wltKu/TgVJgAvCGlLKflLIbEASMk1IuBDYCV+tN665fW0KIWOARYISUsreebrLHMfL17W8BU6SU6cBc4BVda00j9nXUde9Hm2VtopSyDzAFeNNH+q9023ug9Z+/WUr5G7AImKofz/VEEEIEAguAy6WU3dEKpedgHC/b9W1TgLuklD3R3mzV+qIXcB9ay3Rb4Gwf9oUAm3TN1cDjjZz7R8Ac/VzOArKA/wN6Aj2AEWiV/STgIrRr2R24VU+PEMIMvA5covvtXcBn9wchxG1CiI1CiI0/7d+B2aNrrikpFpvH2CPQ3wwmxbq+mxNjsOdoaWrHKTkKSqhYu4WAlGR3uqSY+lrZBViS3VqWxBhsOd5pnKUVlK/bRtiQPq5tURe7x4vZs73tMSXGYssp8NKwZ+djTo7zSmPPKcCWVYAtO5+qLVoFsGzxWsJGaR0aei1/kZrsIgKS3W/kLUnR1GTXOYeCUkzhIWA0UJNZQGDreKzZWutuUGoikYNPp9+GN4kd5+6m53XOSdo5W7MKsCTV8YV+LHt+sburZXyU1xgop8eEMtZD2ZiTYrHlFLr86KyoonrPIYJ7dnSlMyd6XAuTkZS50yj6ZjUlS/7jShPav6s2sQxQ/MNaAlKS6l0bW1aBl18b0429bgydfnyV2OvGUOXx4yykZwcsyTFYc4q8tO2Fpdobdr2bnCUpBmud4zvKqjB5vIU3WMxe+4t++A/CYj4Of5dgPZKPJSmWvI+XaTbqb8PL1u3AXlSGs9pKTXoWIb06NEm7MUJ6d6LL2reJu+l8IkYNwNzS+/2ZLTvfS9ecGOu+JiYjqfOmUfj1akqWrDvqsY4bp11rNa61wQ/lOqBNIsaocCLHaqHTnBhL4tRrcVRUnZCulicfs0ee4N6dj8veqPFDCGjXkrYfzERWVWNOiKHj4tfo/Ot8AFJn34spzt0yXff+rS2XoPd+8Igr5qQYbDlFhPXtTOSofrSeeTPhg3oAkDJ7EuakGK2rp9MJUpL/8VIMwQF17uvYejb7IvqSYUdN4w+aEofB+9lRtvQ/BPXQxtVa0zIoW67dz3Hjz8ZeWtGkmAwQkBTjislhPdrSed4k2j51I4GtE9y2nMCzTrPXHV9t2QWu52jE6LP89uyr2XsQs946XvjJTwS0beGyx/vYHjYnaTYH9zmN8BH96bRmPq1ef4DAjq0JG9rXlS7sHO9hG9r5FzQpdgakJGGOCiN67Fl0/8/bWJJiaDHtGhzlld7nVVnVJN2468+j40cz6LL4ZWw5hVRu3U9IT3fcrdmrjZmu3JZGdXo2pqiwJpW9qj0ZWJJjsenPIFOYd8Xanl+CLSsfS1KM+3lwjM+R2jJbm68WaavWu1BLpLUSYQrg78QQGI4psgWmyBb1Yrwvjie+HYUMtImfJNo4VicQ22iO/ybOU+DvFONkrBgfllKu1T9/iLZe1TAhxO9CiG3AcLQB8I1xBlplcK0QYjNwPdDGY3/tNIV/AClNtO8LKaVDb4E+C/hCP8Y8wFfLZze9NXkbcPUx2N4JOOAx89p7wOCj2L4WmCWEuAeI1AezA6yXUmZIKZ3AZnyfqxP4TP9c6+966K3QLaSUXwNIKaullJV6+k+klA4pZQ7uriaDPbZnAis8zq8b2npjm9FeYLTEB1LKt6WUfaWUfc/cX0pASjLmlgkIs4mIcYMpW+49brP059+JvEirmAb17ISjrBJ7XhEiKABDiPZAEUEBBLZvhSE02JUv8vzBlC5b76217Hci/0/TCu7l1jJGh2PQJ34SARbCzu5JzX7t4Rc6pDdxd1zs0qjaugdLSgvMLRNAt7n8Z2+by5Z72+wsq8CeV4Qjvwh7Vh6WVG2d85CzelC+Wptv4M8RUylYsp74y4YCENa7A46ySmy5xdSl+LcdxI07k7LN+wju2JKS9bsQZhM1RwrYOv4RNvSbQP737spKzCWaZkjvjjjKKrDlFlGxZS+BqUlYWsUjzCaixw+kWPdX8bL1xFyq/aCNuXQYxUu17cbwEFpMudKlK8wmos4fROmKDRij9A4NJiPCZHR19XT5We+a3fqFidTsyyBvvvdbcltWPkGdUzSfD+4FTknpsjr3wvL1RF887Jh089//kd1j7qPmQCY1B7NdGtacQhylla6u4l76a7cTM+5MAOIuHUbRTxu89luzCzFFhxOg+yxyRF+v/eEDT6dyy94m+9scH+XaH3vFOVTtOUz0eK3IBp3WBkOgBYwGhNFIYNsWTdJuDFteEfuueIS8BT/gLK0g63nv2ZNLlnn6Wzterb/bvDiR6n2HyZu/6KjHORGkvQZh1F5ACLPJL+W6evdBdva5xj1cIDsfe04Bxd+sPiFdAHtJORaPF3SGAMtx2Vv4+XKs6VlkPDSHws+XU7FpF7sG3sKhiS8CsHPkJOx53rGh7LftRI/VXrTFXjqMIr3cFi/dQIxeQQ3p3dF1/2c89yFb+t7Kln63usbhHZzyOlEXDKL8j10u3cjRZ1C162CD90JDhA/tRcKdFzeaxi80MQ7XfXaEDOpN9Z6DABhjIij68Act/5b95H39a5NiMkDCZUMp0GPHhv53saHfBNb3vgOHPmM/cELPutCBvajR7bWkJFO1dY/rpXB12hG/Pfusmfmuezn8vLMxWMyULvfWLVv+O1H/V9/mnBffZ9dZN7J70C0cnvgC5Wu3IGusmFsmEDqsH+Ej6leMi5eub1LsrNp1kM09rseWW8Tuyx7BmlWALbuQwq+9V3WpOZzbJN289xaz99qZ7Dx3EsVLfifuutFU7T5ESG/tZUTt/B0BrRMITE2i5lBOk8peycpNBLZNJrBTK+24Fw72stccH+XyRdToAVhzi475OVJL1OgBVO0+5PouTBZqG0SFOVAbc/w34qwuxV58BHvxEZw1FRgCtd8PjVXYmxrfjsI3aPUO0BrGLEDDM38pTnlOxuWa6vZrkGgtsX2llIeFEDOAo/XtEMAyKeWVDeyvHUTvoOk+qB04aACK9VbaxlgAXCil3CKEuAFtLHNjHK2LRj3bpZTP6d2VxwDrhHsSL8/ZCY71XBvqV9KQXY3Z60tLADuklGcegy1uHE4yZ8wl5b2ZCIOBoi+WUbP3EFFXnQdA0ceLKV+5kbChfem48h1tOYgHtOWNTLGRtJ77iHZwo4GSRaup2plGyrszACj5/ldq9h4i+mpt/FjhR0soW7mRsGF96bT6bW3Jiqna0hPm+GhavXwfGAwIg4HiH36lbIX2w6bFE7cjPFoGE2fcSfYTb9F6wZNa2oW6zVfqNn+ymPJVGwgd2pf2K+bjrK4h88FXXPmznphHi1emIswmrIezyXzgVWJv1X48Fi3fRPQ5vem77g2cVTXsuc/dWaHrRw+zd/JbWHOKSH/yAzrPm0SbaVdQsfMgCZcOIeHyoeR8soLK3RkkXjeKoHbuH+c1B3Po9utcnNU1pE9+zeX7Q4++Q8ePHgeDkYLPllO9R+tynPXGV7SbO5XYK0ZgPZLP/jteACD+hjFeXYW77/yMvHe+wXowm84/zwGDEUdZBeW/bgazidN+macvq6QdM6TvaURfPJyqv9Lp9KN2HTNf/ICylX9w+ME3aPXyvZiBtvOnU/DZMqr3HiZGv34FHy2hdMVGwob1abJuixm3umw2GI3sf8i99F6nD6aTNuVNbDlFHHr6Azq8NZlWD1xFxfYDruWYzHGRdFv8IsawIITBYB5xqgAAIABJREFUQI+1c7Bm5pP78XJCuqYAcPqGf1GxZR/p979Gi6lXN8nfLadfT1DXVKQQJNw6HnthKfkfLyW4SyqVO9Pp9utcHMVllKzchCEooEnakaMH0PrJWzFFR9DhvUep3OFeaibj0bdp98EMTNHhVPy5h+o9h4m5Rvf3h0soXfEH4cP60mXNXG25pimva/7udxrRFw/T/L1Yu7ezXmigu6gPpj7+HBv+3EpxcSnnXHgNE26+lovPP7fB9I7yfEwRSXRc/iZFny/3S7nG4STzsbmkLpiBOTGG3Llf+UU3acp1CIM7fBZ8tNgvup7pPenw/iOkT52DLaeIjKffp+2b99Pigauo3HGAfP3+Lfn5DyKG96H72re05Uwmv17HwU5y5n9Pq+nX0WXlGxR89jOxV4wk9fX7QULl9v0cuOslku65jK6/6vfC/W6NlDfuJ+yMbpiiw+m2/l9kvfwJBZ8tp+WTt9frVdEctP9pbpPisCk2ilZvTdcyG42Ufreail+0GXwjzh9C1DVad2RrdiHpT39Eu2dvaVJMLt+eTvbHP3sb6XBStmkPUYO1lvnSH9ac0LOu/BdtXG7CA9cTkNrS9cQO7t6ewk9+8s+9/MD1ri6siZOuIv+97zTdq3Tdj926HVe9jayq8bmcEwASMh+fS+r7T2BpmYCjqgZDgAWAjgufZs8l0ylZod2nTYlvnvssSTFkv/mVa1+Pre8jDAJh1n4inf77O9jLKpsUk5ESQ4CFkN6daNNJ62LebfkrSIcDS6t4Dj46H0dxedPKnsNJ5qtf0HXxyyDQxs7qxF1zLqH9TiOoayrm+ChCB3TFeiSfA/e+0iSbrYdzOTjtLdfqBo6qEq11FnBaK5E2794xTY3JTeFo2tJWhbQEY4pqVa8L9InGt7ZzJhN2ZldM0eG1m24G/oXWq/FdYDtgRWtoO8nHhihOBHEyjf3Rx/oeAM6SUv5HCPEOsAttzbAUwAisAxZKKWcIIb4DZkkpV+r5V6F1Kz6I1qI6XEq5TwgRDLSUUu4RQqSjVbLz9XG2L0kphwoh7gfCpZQNdiUWQiwAvte7cSOE+A2t+/UX+vjd0/UK8AygXEr5khAiH631ugj4ETgipbxBCPE6Whfmf3tq6397PGxfAPwppZzdiO3tartjCyG+QauMF6N1Ex+nb38D2CilXFDrJynlRiGEBK6UUn4qhHgESJBS+lw3QwixDnhOSvmNPu7ZCIwGbkerlEejdVsfgNaaXrs9HtiJ1qV6kf75Wv0am4GOUspGB+RubzvO7zdqtzRt0u6tKef7Vff0dG1d3J3txvpVF6DL/h9Yk3jck3s3yKBsbS3LjS0v9Ktu34xvANjc5gK/6gL0PLio2XQB1iX/n191z8jUOnv428eg+bm5dAH+bD3er7q9Dmmt9bb8tKOkbDrm2LZ+L9Oglevm0gX/x6Fa7Q0tLvK7br8jX7OplX/vCYDeh789eqIT4FSMydvbjvO7dre075vtftuW6n/d7ge0MnKqxc7mKnvQfM/q5orJzaUL+N3Puo9PiXHEeSOHnDyVuAaIW7b6lPBlLSdjV+q/gOuFEFvRKlpvAe8A29C6NHj2WVwAzNUnnXINvpBS5qHNWP2JrrMOqDcxVh2+Ay4SjUy+5YOrgZuFtobWDrS1zuryKNpsdsvQKvm1fApM1SfLcs2SI6WsBm5E66K9Da2r89FWUb9Pn/xqC9r44sXHaD9oLeBdhRB/oHUXaWxx7GuBe3Sf/gYkAl8DW4EtaN2lH5BSZuvb96Jdt7fQulgjpbQCl6BNXrYFrYu3X5bJUigUCoVCoVAoFIrj4WTsSu2UUt5RZ9sj+p8XUsovgS89Ng312LcCH9OqSylTPD5vrM2jj+k9vTHDpJQ31Pl+AK3FtG66GR6f30KrGNZNsxaP5ZrQKvK1+35GmzjrWG331cK7Sv+rTX+3x+ehdXQfRavAN4qUci/usRaeTNX/PNNKtEW7felsxnvctEKhUCgUCoVCoVD8bZyMFWOFQqFQKBQKhUKhUDSAPAVnfT7ZOakqxvqySd3+bjuEENOBS+ts/kJK6XNZoVMZKWVo3W1CiDnUX9ppdu14aIVCoVAoFAqFQqH4X+KkqhifLOgV4P+5SvCxIqW86++2QaFQKBQKhUKhUCj+W6iKsUKhUCgUCoVCoVCcQqiu1P7nZJyVWqFQKBQKhUKhUCgUiv8aqmKsUCgUCoVCoVAoFIp/NEJbVUehOOlRN6pCoVAoFAqForkRf7cBx0LO0KEn/W/jhFWrTglf1qJajBUKhUKhUCgUCoVC8Y9GTb6lOCVI6z7K75ptty0FYFvq+X7V7X7gOwAO9h7hV12ANpuWMyXlSr/rvpT+CQAbWlzkV91+R74GYGPLC/2qC9A345tm0wX4Leliv+qelfUl4H8fg+bnzW0u8Ltuz4OLgOa7L7am+LfsAZye/h22/DS/65pj27Kz3Vi/63bZ/wNAs9m8qdV4v+v2PvwtWQOH+V036deVftf0JL3nSL9rpmxe1qwx+UAP/9ucumWZ3597oD37dnUc43fdznt+BJovXjRXTG7O59OpFpObSxeazxeKfyaqxVihUCgUCoVCoVAoFP9oVIuxQqFQKBQKhUKhUJxCqOWa/I9qMVYoFAqFQqFQKBQKxT8aVTFWKBQKhUKhUCgUCsU/GtWVWqFQKBQKhUKhUChOIaTzlFoJ6ZRAtRgrFAqFQqFQKBQKheIfjaoYKxQKhUKhUCgUCoXiH43qSq04ZQg6uy8xD96JMBoo/WoJJf/6zGu/ObUVcU/eT8Bp7Sl8bQEl7y0EwJgQR/wzUzHGRoPTSenCH7GlZ7jyxd1xCXlzF9Y7XtLjtxE2tA/O6hoypsymesd+906DgfaLZmHLLuTgLTMBSJh8NWEjB7iSGGNjMHdsS/SUCWA0UP71YkoXfOp1DFNKK2JnTMXSuT3Fc/5N6QdfaDssZhLnv4KwmMFopPLnXyiZ+75X3vGPX89pw3pirbLy2ZS3OLIjvUHfXTjjBvpdOoTpXW/UzrldMnd+8ghhcZGU5RY3mM/SKp52b96PKSqUym1ppN0zG2mzA9B65s1EDO+Ds6qGA5Nep3J7GuFDe9HurfsxhgRiKyirpxd/41iS778SQ3AAjrJK9l79BJXbtfVbw4f2ovUTt4DRQP4ny8ie8xUAbd+cQmC7FhhCg7Akx4JTkjlLW+Ozy0+vaMICMmd9SthZ3V02pU967Zi1AYzhIThKK1y2nnnkC6rTsnBWWynbtIe0B9927QtoFU/HuZMwRYZRsS2NvRNfQ9rsxP7fIFJn3oQxLAhpd7Bv8hwKvv2NwHbJrrxdl84ioE0i9uIypM1+TH51ncPMmxGG/2fvvMOjKroG/put6b2HBEIJAtKrChI6oggqFhRUbCAKKCKoKAqKFUVUml1ReREUsYDSq4pI76EmhPTeNtk23x93s5tNgUTD+4nv/T1PnuzemTlz5ty5Z/pdDVlL1zvLEPfOJADaJX6DLb+Q5GnvUbRpN17tWxDzyiMA6COCkTYb1pxCkqe8jenQafSRIcTOfQx9aCDSLsn56heyP/mB6BceJPCmBDTenk6d/ft2omDjnr9cLwxRwcTNm4Q+NBDsrtdotty8GHNKJh7NY7DmFgCQ/vrnFG3eTdTzD+HbR5GTMmUepsOnEEY9zZa9ijDqEVotBWt2kDH3q2r1TB/SFEvO2Qu+svPZl99i644/CAoM4LsvFtUaD0DoFVs03/gBecvWkrN4ebU44TPG4pvQBbupnNSpc53+ovmWj7GXmMBmR9psnBn+GADR70zDGNfImV4XEI01/3yD6FtZ59bbFpGzdB0ZC76pFqfRzAfx69sZaSrn7OR5mBx1LXbOBPz7dcGaU8DR/hOd8aOn34t//64ABL48i9Jf1uE39gHQaCn98SdKvljqJl8bG0PAM9PQx7eg6IOPKFn6tTPM+7YReA69HqTEevo0+S+/dtEyNQSeV3chaOp40Cg+ueCTKu1IkxiCZ07B2Ko5ee99QuHnStsgDHoiPn4LodeDTkvp+m3kL2xYn3z7G2Np1CaONXPcdfK8ugtB08YjNBqKVq6h4OPqOofMUnTOfdelszY8lNDZU9EGB4G0U7RiNZaz5wCI37SYvGXrGqzt8x+eoMjd/y25n60i+63PqskNe3YsPr27YjeVk/bUW5QfOYUhLpqot59ylSUmkux5S8j7bBUA3r06O8PCJ99FxltfVpN7MV+hjwgBAZa0bGd48D03EHK38rvkjabfTebnP9fLpwFETBxB9OO3gRAUbj/AiVEvKvpMvh1Q2id9RBDSasOaW0jGou8If0j5XXGNjycaox57mdmtTdIG+NBswRS82jdHY9BTnpzBmUlvY80v5srN7zrL3PjVcaTN/5ZmC57A84pYpMWKJT2Xoj+OkvTM+8S+MKZe7UgFVyZ+iy2vkJRp71K0eTee7VvQ6JVHlXsTEayUJaegzj7Zp3cnQPnN4Yx3/tMg989vQDeC7hjkTO/ftxOmEyn1vn8XscVhoBXQDfiz0vV2wGLAD7ADXYGyaoX6L6G+lbrhUVeMVS4PNBpCpj9K+vjpnBv2ID7XJaBvGusWxVZQRM4rC8j/tEpDb7ORM+d9UoY9wPm7JuF3x42EPv+YM9j/xmsxNo9xS+Kb0BljkygS+4zl/NPziX7pYbfwkDFDKT+Z4nYt6/1vOXmdqxPp/9AogqZNIHPCM6Tecj/eg/ugj3PX2V5QRO7r810D4grMFjLGTiHtjrGkjRyL51VdMbRt5Qy+IqEDoXERvJrwOCue+YBbZt9fq+katW2Kp5+X+7U2Tcg9l8WG+d+xf/XOWtPGTL+bjA9+4GDPR7AWlBAysp9Str6dMMZFcbDneM5OW0jjV8aCRkPj2Q9xdtpCjt74NLoqefpefSUht/ejZN8J9jS9lTOT5hH7yjglUKMh9qWxJI6exeE+Ewga1guPFsqg4fT4ORy57gmQkLN8E2nzvyFoWC8Ajgx5giODHufEqFk0eXMCHk2jONTzYZKmLai77EGPc2TQ4+St/o3SY0lOfcuTM7EWlrB/wBS3QTFA42dHk/r+j+y95lGsBcWEOexiCA2g5PAZfm98B8mvLaX5m+MBKDuV6kx7ePAUhE5L+sJVdbOrowyNZz/EiVEvcqjPRIKH91TKoNEQ0K8LAAfb3I41pxBzSiYApuNJHB86mdQ3lmA6ngQaDeemL6CRoy5Lm43Ulz7mWL9HODH8SULuHkLQXYMxxkWR/cmPZH+xxqlz5UFxvesFIK12zs38lEMJEzgyzNUJThzwCB4tG5O3agsnhkzixJBJFG3ejW9CZwxxURxPGMv5Z+YTPduhc7mF03dO58R1E0kcMhHf3p3w6tjSKU8fGeIom4WLMXzIABa99dJF4wFofRS5Jwc9jP/QazFU8Rc+CV0wNoniZN8HSZv+LpGzHnELT7rraU4PneAcFAOcn/gap4dOcH63l5dwIeqjb2Wdj/Z9lMBhvfBo4a6zX5/OGOMiOdJrHEnT5hP7ssvH5S7fwMnRM6vJLNy2jyP9FZ2tKecJeOpJcqc8Rdaoe/Hs3w9dk8Zu8WVhEYVvv0vJf752u64JCcFrxM1k3z+W7LvvA40Wz35961y2v4xGQ9DTE8h45BnO3/yA4pNraEdyX59Pwefu7Yg0W0h/8ElSbx9H6u3j8Ly6C8YG9Mmm/GJWvfAZmz/4sZrOwc9MIGP8M6TcVIvOhUXkvDbfORnsCrCRO2cx52+6n9RRE/G740ZCnn8cgBMDH2m4tu/DlWCXyue3Pifg9uswNHOX6927C4Ym0Zwe8ADpz71DxExlsGU+c56zwyYofzdNQprKKFr3m7PsEbMedcrwH3xVjfpeyFekv/YZpQcSMZ9NJfvTH4ie/TDeV7XFb0B3Eq9T6nL6olX19mnodERPvp3EkTPZ23o0fle1wb9/Fzfdzr/2BaUHTnKg830kTVtA2JjrlTbruicQGg3CoOdw/0lubVLkI7dgTs+hZM9xUt9eRsmhU862rPxsulN20lOLnDrv63gfud/vIOPT1eiC/Gg07a56tyMVHG5zG9ZcVztSdjyZE0MfJ/31zyk7dhah0XD+2QV188kaDY1mK77QnJLZYPcPIOujVU4ZBRv31P/+1WYLFzcDW3FHB3wBjAPaAAnAxRsblcuK/5mBsRBisxCiy8VjXrL83xBCHBZCvPFfzDNKCFF9Ovj/ASHEp0KIEX81vbFtSyzJqVhT0sFqpWTNFrz7XO0Wx56bT/nhRLDa3K7bsnMxHz0JgCw1YcvJxZbrWiUt+GErfpVWegF8B/Qg79uNAJj2HUfr540uNBAAXUQwvn26krtsrXv+xSa375rAQKwpqVjPpyk6/7IZz4Rr3NPk5WM+chxZRWcAaVImIYVOBzodSOkMazOwM39+uw2A5L0n8fD1wjc0oJoMoRHc8Myd/PiK+6pa0x6t2P7ZL9itNvJTs6ulc9rhmrbk/vQrANnLNxE4SLFTwKBu5KzYBEDJnkS0/t749+1E+dk08r7fgSU7H2thqZus0NHXYU7PIWe5YtfCzXvQ+XmjDwvEu0MLys+mYU7OQFqs5K7aTsBA1z2pCPdP6Ejuyi3krtquBNiU6VJh1CMMenK+2ezUqa6yKwgaeg1Cp3V+t5eZHTKq29W/55Xk/Kh03jK/3kzQdd0A8GgWReZSpXyZyzYhjIZq6f16tgWthswlP9fJrvqwQLw7KmUor1SGwEHd8O7YAmu+sjIvLVbyftiGv6MuyzIz2Oz4D+hOwdqdIKF0X6JSl8MCsWbmOVcI7SUmyk+m4N+vK7nfKPlbUrOqlbuC+tQLfVgglsw85yy9Z7yrUy8tVsoSk/CId+/o+w3sQb7j+Svdexytr+v5s5e6nguh0yErPReRzz1Qq85V6dKhLf5+vheNJ3RG10DbYqXgx6349u/hFse3fw/yV7r8haaSv6gr9vLiBtG3qs7SYiXv+234D+zmFsd/YDfnvS7d66oXAMU7j2DLr65P0dZ9zmfOXlCILDdjS1X8m2n9Row9q/i3/Hwsx44jrdbqOmq1CKMRtBqE0YgtO6dOZfs7GK9sifVcKtbz6U6f7JVQpR3Jy8d8OBFq0LmqT5YN6JOLcwo5d+A09iptgfHKllgq6/xzDTrnKjpXtbMtOxfzMVfbZ83OxZajtH3SYm2wts+jWQzmpDSlfB4GLEmp+PS/yi2OT78eFKzcAEDZ/uNofL3RVnlGvK5qjzk5HWuqMijzaBePMBqc4QW//I5fFd99MV/hN7AH+d9vReh0lB1PQuvrTch9w8hauAJpVuxlzSmot08Lua0PtqJSin4/jL20jKLfjxA+ZoibbgEDu5GzYrMrra8X+mB/vDu0wHw+S9lFUqVNChjYDaHVkrNiMznLN+HTIR6dnze6YH+qUqGzvdik6Dy4BxqDDq/2zerdjlQgLVbyf9jqtLMsKwebHb+BPShYuxMppdKO1MEne3VogTDqKyQ32P3TeHnUaou63r/abFGJ49UygYHAAWC/43sOUL3zpnJZ8z8zMP4HMBboJKV8siGFCiG0tYVJKVOllH95MPpPQhcWgjXd1VG3ZmShDQ+uv5yocAxNG2M+5VoZtKTnoI9wl6UPD8aS5howWtJccaJmPEjaq5+4bQmtIHzKaOdn07bfsKZnOr/bMrPQhtVDZ42GyKWLaLR+BWU7d2M+dMwZ5B8eRH6qqyNZkJ6Lf0RQNRHX3DOIw+t3U5Tlvl26avqa0AX6YisocXaELWnZThsYIoIxV0pvScvBMz4Gc6VBdtVOmkfTKDyaRhEx6VZarngJr/bNMafloI8IwhAZhLmSvc3pORgiXeUxRAYhrVYsWfmUn0nDnK7k7d2xBW02vEOb9fMoSzyHOcVVR+oqG8Cne2ssWflovV0NrjE2DH1EEK2WPINvd9fKkC7IF2slu5jTcjA6bG+ICKLcYYPwkf2wZBdgiHS/58G39lW2bNfRrvqIIAwRQW62NTvqoyEiCFuRMgHR8ud38E3ohDE23BnPq0M8gcN6EzntblKmLwCbXanvVZ4dQ6MwPNs0RWg1zgFxqGObIYDW39tV/nrWC32VeunVponbd3tRKd5dW9NizTs0en0iWj9v9OHB7uWt/IxqNLRYPY/Wu5dQtH0vpn2JAPj174Y14xIMrjQ6sLvqsjU9u5r9dOHBbhMJ1vRsdBX6Sknspy8St2oeAXcMrj0fe/WBWEPpXNl/VaDcq8p1KhtDRN39k0ef3liTzzm/27Oy0IaG1CmtPTub4v98Tdg3ywj77htkSQnmXX9ePOHfRFutHclGG1Y3nQHQaIhatoiYjcsp+31Pg/rkC+lsq6SzLTMbXXg9dHZwKds+XUQwuhBlEsB/aAIF322o9ozow6vbXl+lHH7X96bwp83O7779e2DNLXTpkpFbg9wL+4qAob2Ifmm801eY03MwNovGu1sbmn83R8m3V7t6+zSPZlFYc13HhcrPZaAPdx/oBw3rRdBN1zr9pzktB7/eHWi6cArenVuS9PRCsNnd2iRdSABaf2/MqdlYMvPQBfsr/j40AEMl3+7fr7Obzo2eHoVfz7bYik3Icku925EKWqx5B9/enTHERDiveXaIJ+DG3kRMu4fzzy5w6nxRnzygB7a8hr9/Gh8vQu5xtU+GxuH1vn+12eIixAMS+AXYA0y9WIJLjZTiH/93ufGvGxgLIZoIIY4JIT4TQhwQQqwQQnhVibNQCPGnYwV3ZqXrXYUQvwoh9gsh/hBC+AohtI7V3l0OeWMvkLdwxD0khDgohLjdcf17wBvYWXGthrS3OtLtF0JsdVyrMW8hRIIQYpMQ4ivgoBDiNSHE+EqyXhBCPOGwxaFKsuY49DoghJjguN5ZCLFFCLFbCPGLECLyAuVrLoRY79BxjxCi2QXKLIQQ7wkhjgghfgLCKsmpc56uzGu4Vmm2vi4ITw/C586g8Lu1zrMnLlFVZNWQn5QS375dsWYXUHboVPUIQMacJc7Pntd0qx6hPirb7aSNHEfK4DswtrkCfbMmLvVEdQWrlsEvLJD2Q7qz49NfqsWtKX0Nkapfq8ijxuQXLpzQahB6HcnTFpLy0mc0W/hkpWQ1lcctNcbGEeSu2uYWp2TvCQ73m8jR65/E2CQC9FVem1An2UoHJnfVNrcy7+4yluK9J0hd/APx8x9D6+M4c3sB21fY1e/qKwm7sx9lZ9OqZebfpyP2krKqAiqKWR0pa78XQmA6oWxrPH7dJGyFJXh1ae2MUrovkeI/DnHuqfcIGz/CNXtfSSeNlwdNFj3F+VkfIh0d3uwv1nDkWperi5kxxpVvfetFlbwixg13Cy7+9QB532zkxJBJWDLziHz2/gvLsds5MWQSR68ag1f7eIzxsQgPI2GP3kZ6DefX/ivUaBPl39nbnuTMsEkk3zeDoFHX49W1zX9XN6c+VX3cxX3IBbHbsZ2vcia6jumFrw8ePa8m67aRZA4fgfDwwHNg/7rn/Ve5UN2tC3Y7qbePI2XQSAxXtmxQn1wrf/c+obR9YW/OoOj7tdVWwhuk7RMC00FlZbrgh814X9OxhvpWs1wneh0+/bpTtEbZDSQ8jPgMvIbywyeqJrqo3Mq+omTXEZLGvez0FQBCo0Xr58PJ4VMAaDLnkdpl1MsnK/8yP1d2AxX9cQRrXhExz7n8p+lYMimzPiF/7R9EPnqL0ye7FasG2dbcAg50e9D5vcnrD4PGFe/MxLcxnTyPMOjRBfnVQ2f36yeGKO2IdxfXZLBpXyIlfxzi/FPvEvbwrdXbkVp8sv/gqyg9WKW+NMD9K1i9g2PXPuSMHv3knbXLqG+bemF0QE/gLsf/m4B+F0ukcnnxrxsYO2gJvC+lbAcUAuOrhE+XUnZBOUTfWwjRTghhAJYBk6SU7YH+gAm4HyiQUnZFOWT/oBAirpZ8bwY6ABXp3xBCREopbwRMUsoOUspltaSdAQxy5H2j49qF8u7mKEdr4D9A5QH3bUDVt8M8BMQBHR12+VIIoQfeBUZIKTsDHwOza9EP4EtgvkPHq4G02sqM4jBaAm2BBx3xqU+eQoiHHBMYf645cQRdRKgzTBceii0z9wKqVkGnJXzuDIp/2kjphu1usvQRwVgz3GVZ0nOc5xUB9JFKHK/OrfDr342W2z4k5t2p+FzdjkZzJ9eYpaFVC3QRzvkAtGGh2LLqv6Ili0so272fgIfvBeDx1a9QkJFHQJRrdtM/IojCjDy3dNFtmhDcJIKntrzNM9vfQe9p4NXEz2tMXxPW3EJlplurcdggBIvDTua0HAyV0usjgzElpigvx3IgdO6DVHN6DqZjyRiiQijZdwJplxgahWLJyFXkVbK3ISIYS7rrnpgzc5WB8Q/bneGVKTuZgt1Ujk9n13lTQ2RwnWSHjhlC6J0DCbmjn7N8ANa8YoyRwRRsP0hZUrrzBVrWnEJ0lewS+cD1GGPCaL9uDuaMXHy7XkHzNx/m2L2vYggJwJzuXrdKD5xC4+NZZ7taMvIc1yuVoVLZ9BWdICkpP5WCLsDHLT9LWg7YJXZTGR7xjdFHBGOpeHZ0Wlp8PwddaCARE2/HmpGLPioUa3a+26qQdwfXVrv61guLo14KnZbmH0wlf737yqDGxxNLRg5ISe5/fsGrfTyW9CrljQh2uzcA9sISin8/iG/vzhgbR2BoFE78mnccQnXoAhpB7Rtq6o7dqqzAOtBFhCj6VsKano0+KtQtTsXqtdVha1tOAUVrf8OzvauOVtiwwamisz6yuv3MadlV6lRItTg1ETSiDwCFC99HG+byb5rQ0DpvhzZ26YwtLR17fgHYbJRt3Ya+7ZV1Svt3sGVkVWlHQv6ST7YXlVD2534Cxt8D/D2f/NTmuRfVWVtJZ21YCLbMeuis0xL21vMUr95I6fptbrIaqu2zpmU70xT+sBnPDq1cPsYpN7ua7a2VyuFzbRfKD59ybvU2xEaCJuUvAAAgAElEQVSiDfTD97pezjgRT47GVuJ+ZKkmX+FzbUdarJ5Hi9XzsGTkovP3cfoKQ0QwlrRMCn751ZlGWu2K36yHTys7eR5dkOtogzEmHEumcr+t2cqLBC1pOZQeOOX0n5X9ttbbE1tpOZ4tYzFEBGOICqH1L3PReOixFZRgiApBHxaINUfZdWROycKW71qhLjudhi7A113ntBzy1+1C4+1R73bEZQylHdEGuB/bsKQrPrqiHamLT9YG+hFwvXK8Qh8R0mD3r+x4klv75NWqSb3bpNpscRFSgC1ANlAKrAY6XSyRyuXFv3VgfE5KucPx+QuUmZ3K3CaE2APsRTlA3xplEJcmpdwFIKUslFJaUc4U3C2E2AfsBIKBFtRMT2CplNImpcxAeYC61lHnHcCnQogHgYre3IXy/kNKecah614gzHGmuD2QJ6VMriK/P7DIUSaklLmOMl8JrHPk8SzQiBoQQvgC0VLKlY70ZVLK0guU+dpK11OBjQ5Rdc5TSvm+lLKLlLLLtcl56BtHo4uOAJ0O7+t6U7L5t4tb1UHozMlYTidT8Pk3lB86jr5xtDPMf+i1FK7/wy1+0fqdBN6svAzGs0NLbEWlWLPyyHjjc45dPYbjvR7g3ITXKf71ACmPvwWAoYn7wrf5+El0MdHoohw6D0rAtOVX6oImwB/ho2y/EkYDHt07UbxKeRnS3CFPc3jtn3S5WekwxHZsTllRabWteUc37WVW14d5uedEXu45EYvJzFPxd1dLHxBV+7a8ol8PEXS9cp4t5NY+5K1V7JS/dhfBjg6yd6d4bIWlFGzagzEuEkNMGEKnrfbyrfyfd2IrMRE8IgFjXBRabw9s+UVYMvMo2X8Cj4q0eh1Bw3qSv851T7S+XmCXCJ3WGa4EKC7MEB2KMBrwu6atS6eikjrJLj+TRvGfRzncdyL5P7teRObTpSXWolI0HkY84iIpT8pwhhXsOETwDcoZOq23B8kvLWH/gCkU/nGMmMm3cmLCO+gCfLAWlWKp8tbv3O+21cuulsw8SvadcNnWUYa8tbso2XcCj+bK4yP0OoKGJ1DqWNExxISDVkPh+j8IvnMQHk2j0Qb6KnXZ0YGLfX0CxVv3caT7GI4PeYyCtTsJuqUPurBAt5damY67tl/Wt15UdBabvPkIppMpnJv5iVOO0OsIHN6HQsf98B90FWWJSRSu20mA4/nz6uh6/rRBfmj8XM+F7zUdKD+VQtnxJI50Gc2xno4zxnYr1vwUkH//+Je0liO0jhUSvQ7/G66leIP7C+uK1u8k4CaXv7AXlWDNykN4Gp1v9xaeRrx7daIs0WVL72s6/m39Lqaz0OsIvLEXBevcfVzBuj8IukW5V14dleelol7Uhl9CR8IfvgUAy4EDaGOi0UYq/s2zf1/Kd9TNv9kyMtG3aQ1GIwCGzp2wnk26SKq/T/nh4+hi3X1y6Za6tSOaQH80vq6659m9E8XfKSuDf8cnv5rw+EV11sdWavsG111ngJAXnsByOpnCJd84ZYFSLxqq7bMWFGNsokwc+g64CmE0ULzhdze5xRt34n+Tsrjm0b4l9uISbFmu+uZ3Q28Kf9ziKnfiWU72GIk1q9JkZUYO+d+54gA1+oqsBSs4Peo5Tt3xDIVrfydwRD98r+kAUmIrKiX/x+34XNXeKUNj0FG442C9fFr2ik1ofb3w6dYKjZcHvj1ak/GZ0kbrHWf189f+QejdgzEdT8a7Uzz2cjOWnAKlTWrRCI8WMVjScgga1pPzr33BkUGPk/nJT0irleARCQTf2oeS/SewFZUo7yGp9JIsj7hIin4/TPDNvZUzz7f2IW/dLgL6dqJ45+F6tyMVCL2OwJsSMDnaEX0jRzuybidBIwdjbBqNNtCvbj658yin/7ekZzfY/auK6XhSg7WpF+EXlAU1L5TV497AkYslupRI+z//73Lj3/pzTVX3Qzi/O1ZcpwBdpZR5QohPAQ+UDRc17aMQwAQpZV32Pv3lzfRSynFCiO7A9cA+IUSH2vIWQiQAVV9hugIYAUSgrCDXpFvV8gngsJTyqhri15S+PtepIb/65unCZif75feIWPQyQquhaOUvWE4l4Xurcs6kaPlPaIMDiV72HhpvL6Rd4j/6Js4NexBDfBy+Nw6gPPE00csXKvFXrSXoEWW2v+Cn7ZSfSCboTuX8X+5XP1O06U98+3QhfvP7SFM5KVPnXVTFiKn3YmzqGnDnvT4ffXwzwua/qvw0yPc/YzmdhM8tNwBQ/M2PaIIDifxiARpvL5AS3ztvJnXE/WhDgwiZOU0Z+AlB6botmLa5OuNHN+3lij4deGrL21hM5Sx7crEz7P5PprJ82gcUXqCTm3LoNHFdryD+2nbV7lKLz5/l7JPzsWTkkTL7c5oueILoqXdSevgM2UvXKzbbsBv/vp1pu2Oh8hMIk98Fm53kZz/gyvVz0XgYqXy0JHTUILKXbcCnWyu8O8TTZr0yE5z0zGLn/U1+7gPiv3weNFpylq2nLNF1fjHohp5kLV3nFu7VOo52Oz8Eux1LTgFJU97Dr1d7rty+CHtZOWcnv1M32Tf2Ivc7ZYt2wcbdzutXrniB8pRsWn6ovJW6xXuTOPnEAiwZeSS99AXxix4ndtpISg6dIWOp8lIZv26tEFoNbb6ZCXZJWbJrMO2sF2t+p+j3w3W3a0UZnv2All89DxoN2cs2OMtQlpSGsVEobY8sw5yczrmp7xJ812C8OsTj1SEeLFblvKvNTvT0MSRPUezi3aUVQbf0xXT0LC1Xvw1A6htLKE9Op9WmRW4vIjv3wid/vV4APl1bETKiD6VHztJmzRyn3Pj1C7AXm4h990m0/j7Y8os4c/fzWLPy8O3ThZZb3ld+wuNJ5fnThwUR8+ZjoNEgNBryf9pO0caLdmZq5MnnX2XX3gPk5xfSb/goxt8/mluGDqoxrq04G51/JM1/WUT+inWUn0gmcOR1yv1cuobizbvwSehC840fYi8rJ3WasgqoCwkkZuF0RYhWS+EPWyjZ6qpj/jdce0n0raxz603vkeOoLyGjFB+X/cXPFG7cjX/fLrTZvgi7qZykJ1w/BdPkvSfw7XEluiA/rvzjI9LeXErOsvU0enEsGoMy4A75cDHWpGSC3nodNBpMP63BeuYsXsOGAlC66gc0QYGEfLgY4a1MbHnfOoKsUfdiOXKUsk1bCP34faTNhiXxBKXf/4j/4xOrF6QhsdnJffU9whe+ovjkVY52ZITik4tW/Ig2OJDIr+Y7fbLfXTdz/uYH0IYEEfLiVIRGAxpBydqtDeqTfUP9mfT9bDx8PN23GNvs5LzyHhEOnYu+q2j7HDovV3SOWjrf1faNupmUmx5Q2r6hAzAnniZqmfITX0XfryVo/D20WLeAvOXrG6btm3K3c1tv6OR7yFvyA+aTyQTcobyMKv8/qynZvAuf3l1puv4j7KZy0p92rZQLDyPeV3ck/bl33QXb7GTMWkjMB8rPQhWs3anoe5dD3y9d+l7IV1T83E+gnzcpT86j7NhZGr0+kTaHlLeln37sHcznMuvnk81W0uYtp+WyWSCg6LdDFKzdRejoQYTcpgz0op8ejcZowLtTSxq3jCX3xx20Wfs20mpDWqwIrZaWK191a5PS3vuWZouexKtdM3x7XEn5uUzOPPY2Pj3aEP3ESKdpzj69iLLj52j2wVSavDYOe7kF3+6tKNx+kOQXPiZ21gP1akcqaHP4a8zJ6aRMfYeguwbj1aElXu3jkVYr+vBgpN1O5DNj6uaTbXZSZywi7tMX0EcEk7no2wa5f5FPj8GjtWvj5rkXPkHjYWiwNtVBChAK/ATsAwYBecBbwC6UntNqR7jKvwhR37Mq/3SEEE2AM8DVUsrfhBAfAMeAoSgDYgvwOdARpdIfAKYBXzni3S6l3OVYITUB9wFDgFullBYhRDxwXkpZ7bc1hBA3o7xkawgQhPLbZ92llOlCiGIppU/VNJXSNpNSnnJ83guMQdkuXS1vlBXZKVLKGyqlbwN8AIQAvaWUaQ5b/CilvFIIMQ5l1fgOKaVVCBEEFKPMdo122EoPxEspD9ei4+/Aq1LK74QQRpSV7cE1lRll63TF9TBHPg8C39cnzwpOtx3Y4BW16UHlzZoH44Y2qNy2Z34AIKlTw5+Za7xnPVOajLx4xHoy56zy+6O7om9qULldz68E4M9Gwy8Ss/50SfnukskF+DXylgaVe3Wa8juyDW1jUOy8r/GNF49YTzokfQ9cunpxoEnDPnug/F6mJft0g8vVhzTlSLPrLx6xnrQ+pfSrLpXOe2KGNbjcTudWkdazT4PLjdy+qcFlVuZshwENLrPJvnWX1Cefad/wOsftX9fg7R4obd+x+CEXj1hPrkhcDVw6f3GpfPKlbJ8uN598qeTCJbPFZfHWqJTuff/xg7hGOzdeFras4N+6YnwUuEcIsRg4ASxEGRgjpdzvGHgeBk6jbGFGSml2vDjqXSGEJ8qguD/wIdAE2COUt2tkAbV5u5XAVSivcpfAVCllei1xq/KGEKIFysO4wSHjQF3zllIedgzmz0sp02qI8iHKG/UOCCEswAdSyveE8hNK7wgh/FHqw9sO29TEaGCxEGIWygTDrbWVWQixEugLHAQSUbZYV9i5PnmqqKioqKioqKioqKhcUv6tA2O7lHJclWsJFR+klPfWlMhxvrhHDUHPOP4uiFSW3590/FUNq3W12BF+c02Xa8l7s+Ovqoy2Vb6fRTnPi+Ns8WTHX+U4+1DOA18UKeUJlMFuVaqV2WGLR2uRU+c8VVRUVFRUVFRUVFTckfbLajH2suDf+vItFRUVFRUVFRUVFRUVFZU68a9bMa68SnqpEEK0BZZUuVwupexeh7TTUbYgV2a5lPJCP5P0X0UIMR+4psrleVLKT2qKr6KioqKioqKioqKicjnzrxsY/zeQUh5E+e3ev5J2Nhf+reD/d6SUNfzavYqKioqKioqKiorKP4F/2fuT/xGoW6lVVFRUVFRUVFRUVFRU/qdRB8YqKioqKioqKioqKioq/9OoW6lVVFRUVFRUVFRUVFQuI9S3Ujc86oqxioqKioqKioqKioqKyv80Qqont1UuD9SKqqKioqKioqKicqm5LJZikzr1/8f3jRvvWX9Z2LICdSu1ymVB8bSbG1ymz2vfAmBJO9qgcvWRrQAofW1Mg8oF8Jr2CWfaD2hwuXH71wGwKGZUg8odd+4LAHZF39SgcgG6nl95yeQCFI2/rkHl+i5YA8CemGENKheg07lVFN7f8PXC7yOlXuQM7d2gcoN/2ALAgSZDG1QuQLuzP3Ck2fUNLrf1qZ+wZJ9ucLn6kKYAl0znS/WMLI+8q8Hl3pr2ZYPLrEzJK/c0uEzvpz+7pD655LnbGly294tfU35sS4PLNV7Rm/JTvze83GY9ACh6dEiDy/Z9b/Ul88k7oxq+39I9Vem3NLTOnc6tAi6dT75UcgH+bDS8QeV2SfmuQeVdStSt1A2PupVaRUVFRUVFRUVFRUVF5X8adWCsoqKioqKioqKioqKi8j+NupVaRUVFRUVFRUVFRUXlMkJ9TVTDo64Yq6ioqKioqKioqKioqPxPow6MVVRUVFRUVFRUVFRUVP6nUbdSq6ioqKioqKioqKioXEaob6VueNQVYxUVFRUVFRUVFRUVFZX/adQVY5XLBm18R4w33gdCg2XXeiybV9YYT9OoOZ6PvELZV29hO/gb6PR4jnsJtHrQarAd/A3zumXO+Nt37uHV9z7EZrNzy/UDeOCuW9zkFRQV89xr73IuNR2jwcCLUx+lRdPGnEk+z5SZbzjjpaRl8OiYkdw3sVXNesVdiaHfnaDRYN2/FevO1e7hMS0x3jIRmZ8NgDVxN9Zfv69RlufVXQiaNh6h0VC0cg0FHy9zC9c3iSFk1hSMrZqT++4nFH6+QrFheCihs6eiDQ4CaadoxWoKv3K34zUzRxPbtwNWUzmbJr9P9qGz1fLv987DhLZrit1qJXPfabY+9TF2q82ZPm5wF7wjg2rUHcAQE0azBU+gC/Sh9OBpTk+ch7RYAYiddT/+fTtjN5Vz5vF3KT2k/Has1s+L1qvnYIgOBWmvJjNi7DBiZtzL4UGTafzKuHrLbjLnETxbxjrlaVt3xmPkBIRfILK0GHvyCUyfvA5lpQDo2vXAMPRusNvBbqN8xfvYTh1GhEXjef/TTjmakEjKf1zi/N562yJylq4jY8E31crQaOaD+PXtjDSVc3byPEwO/WLnTMC/XxesOQUc7T/RGT9yyp0EDOwOgNfkVzHvWIvxxlEIocG8bQ3mNe71QtfhKozD71Xe2GG3UbZ0AbaTh10RhAbvGfOx52Vjeuc552V9p254PzgBNBrK1v1E2Yqv3O9n7/543nInALLMRMmCt7CdPQVAwIf/QZpMYLeBzUbB5LHOdC03LyZ32TqyFq6oZouo5x/Ct49yr1KmzMN0+BTCqKfZslcRRj1Cq6VgzQ4y5iq6hE++i4DhCQBccegbcj5ZRdabn1eTGz5jLL4JXbCbykmdOpeyw4qezbd8jL3EBDY70mbjzPDHAIh+ZxrGuEaK/QJjQNqx5p+vJreCZ19+i607/iAoMIDvvlhUazwAofd0fg4eeys5i5c3qL4AnU9/Tdmp8271vTL1fRYNUcEADNr6OtIuKc8twisiEKvJzK7HFpN/8Gy1PJqNGUD8g4PxiYtgVZuxmHOLnWGhV7Wiw6zRCL32grZqKLRN22Lof5fih/dtwfL7TzXG00TG4XH3DMq/m4/t+J8A6LoMQN8hARBY9m/GumutM/6l9Mna5u0xXD8GhAbr7g1Ytq2qWefoZng8NJvyr+diO7xT0Wvye2AuQzr8VNkil2/avucQr32wDLvdzs0DenL/CPffbi8qKeXpuR+TnpWLzWbjnuEDGd7/GgC++GED36zdBlJy88BejL6xv0vunwd4bfGXitxBvbn/thvc5BYWlTDj7Q85l5aJ0aBn5mMP0KJJI9Kzcpj+5vtk5xWgEYJbBvdh1PCB7rZo1RmPEWNBo8Hy6y+Y17k/M7q2PTDcMFppI+x2ylcsxnb6iHIP+gxHf/UgkBJ76lksf24GLp1P7nJqKeZzmZycMI/Sg9WfPWNMGM0XTkYX4EPJoTOcmqA8ex7No2n61qN4t23Kude+In2Rcr8DBnRxpm275zOyv/iZtLeWNpi+AFds+5Ccr35ucJ985dEVZH20iow5S+olVxvkhz4iGHtpGVmLvyVr4QrCJ9+F3wCXzo3nPIJvjyuxm8o5+/g7Tj/nl9CR2JkPgFZD9tJ1pM9XfgNaG+BDswVTMMSEYT6XyamH38BWUELQTdcSMc75u+/7gHZAJ8fnCr4HmgJXViuIyr8CdcVY5fJAaDAOfxDTxy9R+tYkdO17IcIa1RjPcN1obImV/JjVgun95zHNm4zp7SfQxndEExsPgM1m46V5i1n42gy+/+xdVm/cxqmz59xEfvDFCq5oHsfKj+fx8tOTePW9DwGIi43mm4/e5puP3ubr99/Ew2ikX68etegvMAwYTfnyuZR9OB1d6+6I4Khq0eznEin79HnKPn2+1kExGg3Bz0wgY/wzpNz0AN6D+6BvGusWxVZYRM5r8yn4rErjZrORO2cx52+6n9RRE/G740a3tLF92uMfF8HSXk+wZdpH9Hr53hpVOLHyV/6T8CRf938arYeBK0YmuNI3jaDgTDoZu0/UrD8QM/1uMj74gYM9H8FaUELIyH4A+PfthDEuioM9x3N22kIav+IaRDV7fyr2cjO7427l+B0vuMkzRAXjd217ylMyiXr89nrLjp31AAWb9nKo9wTnNY/bH0GWlWJa8DyyKB/rmWMY+rsmTazH91E6ezylrzxK2RdzMd41CQCZeZ7SVx5V/l6diDSXYT3wmzPd0b6PEjisFx4tYtzK4NenM8a4SI70GkfStPnEvvywMyx3+QZOjp5ZzY4Zi1ZydKCSr/XATjxHT6R07jMUP/cA+u590ES61wvr0b2UvDCWkpnjMH0yB497J7vbccBN2FOTq+XjPe4xCl+YSv4j92C8th/amMZu4faMNAqfnkjBxPswLfsc70enuIUXTn+MgkkPKINijavZSRzwCAE3XouxubstfBM6Y4iL4njCWM4/M5/o2YotZLmF03dO58R1E0kcMhHf3p3w6tgSgKwPVzpf0Zn55ucEjrwOQxW5PgldMDaJ4mTfB0mb/i6Rsx5xC0+662lOD53gHGQCnJ/4GqeHKvXCbi7BXl5SzT6VGT5kAIveeumCcSrQ+oQ4P/sPvbZB9c188zMA0t5ZUa2+V6a+z6K0KpNSv1w7lcOvryCofRzb732L3U9+RKdXx9SYR86uRLbc9gol57Lcruv9vOj06hi23/smaxOmXdRefxshMAy8m7Kv38T0/tNoW/eo0Q8jBIaE27CdOei6FBKNvkMCpk9nYvroWXTNOiACw5XAS+iTEQLD0Psp+/xlTO8+jrbdNYjQ6FrKdhe2k/uqBZk+nknZgqlug2Kbzc7Li79i4fMT+e69mazZtotTyalu6f6zejPNYiJZMW8GH82ewpxPlmOxWDmRdJ5v1m7jqzlPs3zeDLbuOkBSaoZL7oLPWTjrCb5b9AprtvzOqWT3iaQPvv6Blk1j+WbBbGY/8RCvLf4SAK1WyxMPjGTV4lf54q0ZLPtxvXtaocHjtvGULphByUvj0HXujSbC/ZmxHt9H6SuPUPrqBMUv36n4R+EfjKH3jZS+PonSl8eDRovHXcpz09A++fwryoTcuZeXYDp5nrhXHqp+v4CY6aNJ++AH9vd8FGt+MaGOZ8+aV0zScx+RtqjSBIhGQ+OZ9zm/WrLz8R/cA6+O8X9b36ODH3d+L9q+95L45LQ5Swi+a3D95I56DqQkcdCjmJNSCbptAMbmMWS9/y0nrnMN7v16deBQz4dJmraA2FfGOe0V+9JYEkfP4nCfCQQN64VHC6XPGPnILRTuOMChXuMp3HGAiEeUdj135VaODHLaYjRwFvdB8c1AMSr/atSB8V9ECLFZCNHl4jEvqQ6/1nL9UyHEiP+2PvVFCNFBCDGkLnE1Mc2x56QhczPAZsW6fzu61t2qxdNfMwTbod+QxQXuAeYy5b9WC1qd01kfOHCA2OhIYqIi0Ov1XNe3Jxt37HRLeirpHD06tQOgaeNGnE/PJDs33y3O73sOEBMdQVREWM36RzZF5mciC7LAbsN69A+0LTrWpejVMF7ZEsu5VKzn08FqpeTnzXglXO0Wx56bj/lwItJqdbtuy87FfOwkALLUhPl0MtowV+e8ycDOJH6zHYDMvacw+nnjFRZQTYfkTfudn7P2ncLHsTrcZGBnTNmFnF6zi4Iz6bWWwfeatuT+pFTf7OWbCBykzP4GDOpGzopNAJTsSUTr740+LBCNjyc+HVqQ9o7SqSz+4ygA+rBAAGJeuI9zsz8HCb7dW9dbtm/31mQvXe9uw6xUNEHh2I7vw7p7C8Loia5jT1eE8jLXZ4MHUP13E7RXdEBmpyH8Ap3XpMVK3vfb8B/oXn/9B3Yj9xtFv9K9iWj9vNE5yle88wi2/Ortsb3Y5PwsImKQphJkdjrYrFj+2Iyuo3u9qKyzMHq4qSwCQ9C1645525pq+djSzmPPSAOrlfKtG9F37+kWbj12GFlS7PysDQmtJqMCXQvXjgppsZL/w1b8Kq1YAPgN7EH+txsdtjiO1tcbXahiC3upUgah0yF0OqTjWfZoHoM5Kc1RNgPmpFR8+7tPVPn270H+SkWuad9xNH4uuXVBY/DBXn7hflGXDm3x9/O9qCyhMyJtFuf3gh+3Nqi+FbJyVm1zq+/V4tXzWbRk5jnThie0pfBEKp4RgeTuOYnBzwuPGvxF/qEkSlOyq12PvelqUlbvwnQ+p05l+rtooppiz8tA5it+2HZ0J7r4TtXi6boMwHr8T2RJoSttSBS286fAagZpx3buGLr4zsCl9cmaRs2x56Qj8zLBZsN28Fd0rbpW17nHdVgP70QWF1YLq4lDJ84QGxFGo4hQ9Hodg3t1ZdMf+93iCCEoMZUhpaS0rBx/H2+0Wg1nUtJoF98UT6MRnVZLlyvj2fD7XkVu4mlio8JpFBmmyL22O5t+2+Mm93RyKt07tAEgLiaK1IwscvIKCA0KoHXzJgB4e3kSFxtFZrarvmmaxGPPTkXmKD7OumcrunZXuRfMXMkvG6v4Za0W9AbQaBD+wcg8ZaKmoX1yhRytpweWrPxanz2/nm3J/VGZNM1evonAwUo6a04BJftPIh27sAB8Ojan7Gya83v+TzvQBfq6Fe+v6uvdoYXrgs1+SXyyxqin/GxaveR6xCvpLWk5CK2Oou178RvY3a3dAyg7pUyelOxJROen2Nq7QwvKz6ZhTs5AWqzkrtruXBkPGNiNnOWKnXIq+bwqjAQqL8f7AJOBus16/peQUvzj/y431IHxZYyU8uqLx/pH0wGo08BY+Acj812dJ1mQg/B336or/ILQtemO5fe1VZOD0OA56U28n/sE24n92M8pq5kZGRlEhLo6IeGhwWRm5bolbdmsCeu3/Q7AwaOJpKVnkZHl3slbs3E7Q/r2ql1/30BkoUuuLMpF+FRvKDXRzfEYMxPjrY8jQmpYyQC0YSHY0l0rL7bMbHThITXGvRC6qHCMVzSn/OAx5zXviECKU112Lk7LxTui9o64Rqelxc09Sd58AAC/xmEEt4rhyJINtecb6IutoARsysqTJS0bfYSyPdMQEYy5Uv6WtBz0EUEYG4cj7ZLgEQm0/uVNmrwxHgB9RBABA7piScvFdOQsaAS2otJ6y7bkFBI3dwKtf3nTGW7Py8KedhZdux7Y87LRNmuDJtDdzrr2V+M14328xs+ibMncamXVd+6N5c8taALc0yl5B7tdU/Rz1StzWjaGKnFqImrqKEWXdt2wHj/gvC7zsqvlC6DreA3eL32E16SXKPt0jvO6x5h0YsIAACAASURBVB0PU7b8gxq3qduzM12fc7LQBtde34wDr8e8231yyW/WHPznvo9x0FA0wTXYIty9nPrwKrZIr2QvjYYWq+fRevcSirbvxbQv0ZlGF6wMyvyHJVDw7YZqcnXhwVhSXc+ONT0bXYVcKYn99EXiVs0j4I7BNZZN2m1gt9YYVm80OjdZ1vTsBtXX2LIJAOVnlI5pRX13k/8XnsXK+DSJwCsqiNw9yvbu0rRcPCPrPtHg0ywCg783vb+ZTv9fLn1/U/jU4Id9A6vF0cV3xrp3o9t1e1YK2tiW4OkNOgPaZu0Rfoo9LqVPFn5ByIIqbZ9vlbbPNxBdq25uW7sr43HPdDzGvYquSz/ntYycfMJDXHLCgwPIzMlzSzdySB/OnEuj35gnuWXiTKY9eDsajYbmsdHsOZJIfmExpvJytu0+RIZjAJuRk+cuNySomtz4uBg27FC2px88foq0zBwyst3b3fMZWRw7lUTbK5o5r2n8g7HnufyCPS8b4V/dR+raXYXXs4vxGjeTsi/fdtrNvOFbfF78DO/ZXyqTGymu7c0N6ZN9r1Em0oNvvpaUN/6DOTUHQ9VnL8j92TOn5VxQdtXnMWLCrViy8il1+L+/o2/Y2OHOz+lvfXlJfHLgsATyvt1YL7n6yFA82zZ3yi3dc9yZPnzKaGeazI9+rFRmxU8ZIoMwp7nLNTgm8HUhAc4JPktmHrpg/5rMcjvuA+MXgTeB0poiq/x7UAfGF0EI0UQIcUwI8ZkQ4oAQYoUQwqtKnIVCiD+FEIeFEDMrXT8rhJgphNgjhDgohLjiAvm8IIRYIoTYKIQ4IYR40HHdRwixoZKMYZXSFDv+CyHEe0KII0KIn4Caly1d6WYIIXYJIQ4JId4XQgjH9c1CiLlCiK1CiKNCiK5CiG8d+rxUKf1kR9pDQojHKtnpUKU4U4QQL1SS+5oQ4g8hRKIQopcQwgDMAm4XQuwTQtx+8btRhSoLdMah91G+ZkmNHXukHdO8Jyh5+UE0Mc3RhCtb1WQNv44uqkxwPXDnLRQWFXPL/Y/x5bc/cUWLpmi1rvNwFouFzTv+YGDCNX+rAPaMJEwLp1D2yfNYdm/AeNPEmpNVVbCWclwI4elB2JszyHljIbKkkp+vp+xes+8lbecx0v84DkBgfDSHP9+AtF9AnxrycP5KfU2Ti1IitFq0vl7k/byTI4OewF5aDoDGoCNy4gjOz1laQ8K6y/Zu25TMz3/myKAn3ILLlsxF33soxhtGI7RaqLLaY93/K6WzHsK0eBbGoXe7y9bq0LbrjnXPtgvrVcFfvK+pr38BgO3EIbRRjauEVk9v3buDkmfvp/S9F5TzxoCuXXdkUT72pNq3v19I9Qp0bTtiHHA9pZ8udl4rmPoIBY89SOELU/G4fjia2Ko61iCwlnsFgN3OiSGTOHrVGLzax2OMd2w7FQLTQWXlrWDVZrx71rAjo8a6p/w7e9uTnBk2ieT7ZhA06nq8urapHtX8X95F9zf01YXX0CGuQ5272PNSgdbLSFD7OE58+AvWSis49fFFGq2WwHZxbB81h60jX61zur/MhcrrwND/Tsybvq52XeakYfntJzzumIrH7VOwZyQr7xeoRW6D+eSab4S7zkPuxbz2yxofzLIPnqNs4VOULXkZXfdBaBq3qlEGKCvEldmx9zAt42LY8MkbLH/7OV5evJTiUhNNYyIZc/NgHnp+Lg+/8A4tmzRCW3FEosY21V3u/bfdQGFxCbc++hxLv1/PFc0au7WppaYyJs9+l6kP3YWPl2dlQRe1BYD1wG+UvjQW0/svYrzeMYDy9EHXtgclz4+hZPoo0OnRhERWEdUwPrn8tLIlPefbrYTfd10t6S5eFy8UPeX5D9GH+OPR0n3b/V/RN+97VxsVcs8NNevyN31y3qrN+PbsUD+5UlL4y+9OufqIYGdY5bPKgUOqHGGTNQuu5yNZClT0aTsAzYGaX2yj8q9CfflW3WgJ3C+l3CGE+BgYXyV8upQyVwihBTYIIdpJKSuWbrKllJ2EEOOBKcADF8inHdAD8Ab2Oga5mcBNUspCIUQI8LsQ4nvp7u1ucujYFggHjgAfXyCf96SUswCEEEuAG4AfHGFmKeW1QohJwCqgM5ALnBJCzAWaAGOA7iieZ6cQYgvgPiVcHZ2Usptj6/TzUsr+QogZQBcp5aM1JRBCPAQ8BLBs0t3c3M31cg/hH+w28w+gadQMj5HKmUnh7Yv2is6U22zYjvzhilRWiu30YbQtlU5zREQE6ZVWfzOycggNqbIq4u3FS08pg1QpJYPueIhGkeHO8G0799AqvikhQdW3EFYgi/KcqwsAwjcIWey+HbvyFjD76QMwcDR4+oDJvTNuy8hCG+HaqqoNC8GWWY+tiDotYW89T/HqjZRu2I7v7Tc6g0oz8vCJcnWofSKDKM3Ir0kKnR+7CY9gX7KPJDPi59kA6L096Db1Vjo9eiMeQTVvJ7XmFqL19watBmx29JEhWDKUe2lOy3G+3AfAo2UsTedNQqJs16rYQpX706+EP3ADwqDHGBtOm3XKaq0hPAiEQBcRhDU994Ky9ZHBWDLykFJiTsuhZK/7oFATGIo9IwXTu9MxDLoNvP3Q1dgxA9vJQ2hCIhHefs7tl7o2XbCfO6UMOPPddxgoebvXX3NaNoaoECpOsBoq6V4XLH9uRf+A65ymCAzBnl97vbAlHkQTGonw8UPbvA269lfh07Yb6A0IDy88KsnShLjm2jTBodhzq2+L1TZpis+EJyl8YSqyyLWdU+YqOsiCfMy/bUPj5/6c6CODsWS6l9OSnoMhKsQ5NW+IqG4ve2EJxb8fxLd3Z8oTk7GkZ6OPUlbpCr/fTNC9w8j91P0lRdb0bPRRoZh2K991ESFYMxT9rA4dbDkFFK39Dc/2LSnd5XgxmVbp9F9sG3W9sFuVVWNculgy3O9XffU1tmxC4O2DQVBtFaSivrvJr8ezWJE+7B6loz90/3wKj6dQkuxaKfWKDKIsvWZ/UROlabmU5xZhM5VjM5XXOd1fRRblXtQPayLjMA5TzjkKL190zdpTbrdjO7EH64GtWA9sBUDfewSyyHEPGtgnu+lcmOO2Kir8g5FF7vdRE90M422Os7RefujiOyo6H93liltSiO3ILjSNmgMQHhzotkqbkZNPaJU2bNWGHdx3y3UIIYiNDCM6PIQzKem0jY/j5gE9uXmAcqRi3pKVhAcrK+/hIUHucrNzq8n18fLkxckPKuWTkuvGTCHaYT+L1crk2e9yfcLV9L/G/bSaPT8bfaVdO5rAEGRB7T7Sdsrll7Xx7ZQt6Y6t5rYjf6LvMcAZ9+/65JB7hhAyUpFXul8ZDGav3EbLJdMReu1Fnz1DZDDmC/j7qs+jNsCHspMp+CV0oux4cr31rYwlzVVX/QdfTd6qzQ3uk/NXbSFkzI1kf/J9neVWpK+Q692tDSW7DlMVv57tnZ8Njvso9DoMka66YogIxpKuyLVm5zuPhejDArHmFFSTiftq8VUofeGzKOOmMGAzkFBTwv8mNa0Dqfw91BXjunFOSrnD8fkLoGeV8NuEEHuAvUAboHWlsG8d/3ejDCovxCoppUlKmQ1sArqhDD5fFkIcANYD0SiD38pcCyyVUtqklKnARi5MHyHETiHEQaCvQ+cKKrzWQeCwlDJNSlkOnAZiUMq+UkpZIqUsdpSv9j3ELupjBwCklO9LKbtI+X/snXd4FUX7sO85Jb03kkAgoQRp0hGVEoqAKKIIVmyvBVABaWIv2BsKSlF8FduLKCoKgnRQULq00EJLCGmk9+SU+f7Yk3NyUkiCJ37yc+7rypWzuzPPPPPs7DM7O032GO5ZhC44AhEYBnoDhs59sBzZ5RS++I0JFL8xnuI3xmM++Adlyz/SGsXefuBh6+Q3uGFofTnWjGQAOnXqRFJyKsmp6ZhMJlZv3MqAq5znGeUXFGIyaXMBv/t5Hd07d8DH2zFoYNWG3xg+qN8F82JNPY0IDEP4h4BOj6FdLywn/nQO5O1n/6mLiNG+/pZUfxEviz+GsXlTDE3DwWDAe1gcxVv+qBauNkJemIbpVBL5X2grcBYsdVRUp9fsIfZmrXiHdW1FeUExxRnVX3Qvuy2OqP6dWP/oPOI/W8eyYU+zbNjTrH9kHucPnOarq6aQsv1IrToU/H6IoOu0mQAhYwaQs1b7eJG7dhfBowdo5ugWS3nyeQ4NnEz8wMmUnTtP2N3akNHgMQPscvZ1vpcDvcdxoPc4ylOzyF2/G79e7euUbckvxpSRg/l8LuUpmXi0ch66rguLRBfVWitv3fujC4uk/DfHSuIi1NHboItqBQaD05xEQ484TLs2A2BNdAx3E0YDgTf0JW9dpQ82QN66nQTdrOnn1TUWS0ER5owLf29yj66kQ1AYCIEICQe9AWOvOMz7nMuFCHPkUde8NRiMyMJ8yr7/hMIZd1A48y5KPnwF89F9lH78hj2sPrIZuiZaeXPvNxDTzm1OcnWhYfg++RKFs1/BmpJcSUEP8PS0/zZ27YlpryPfwmggYEQ/8qvYIn/dDgJGDbTZoi2WgmLM53PQB/mh8/PW4rq74Xt1F8pOaumZ8wpxi9by5zPkKnTubhRucB7SXbB+BwE3aXI9u7TFWlCE+XwOwtMdnbemp/B0x7tvN0qPJ9rjeV9t6322WnAV0lyG0Bvtx/7X9/vL+uZ8+TOnRkwk/c3F9rl94Fzeq1LfZ7EifsZn2hz000s2c/jd5bQYo7n/oG6tMRWUUFqDv6iNlDV7CLmiLUKvQ+/pVu94F4s15TS6wCZ2P6xvdwXmBGc/XLJguv3PfHQXZWs+w5JgmyPrpX3sE35BGNp2x3xYm2Ljap/spPO5k1rdFxAKej36TldhPrrbWefZj9r/zPHbKVv5sVY/Gt1t6x8ARnf0rS9HpmuNqA5toklMzSA5PROTycwvv+0irldnJ7nhocHsOKD58azcfBLPpdMsPMR+DJB6PosNf+xleD9t3nOH2BgSU9JJTjuvyf11B3G9nUdv5BcWYbKtfP7dmi106xiLj5cnUkqef++/xERFcveo6tMDrInH0YVGIoKbaH65Wz/MB7Y7hRGVeoF1zRx+2Zp9Hn3MZZpNAF1wuN02rvDJmZ+t4uiwKZwe/ya5azSdAof2xJSZV+uzl7/tEEHXa3OkQ8YMIGfNrmphKijcdwLPVo5F14JG9sNgaxxfjL4VuEdHULTf8VG49NS5RvHJfkOvROfu1iC5padTcIuOxK1VM3z7dMW9dTPy1+3ELbpKT79R+8Do3U3Lsykjh6L9CXjEROAWFYYwGgga2YdcW9q563ba3yGCxwwgd20lnRwfv7+ulMICIBLt3bUPcJx/QKNY0TioHuP6UXUAhv1YCBGD1hPcU0qZI4RYDHhUClvxGdxC3fauKZ07gVCgu5TSJIQ4U0V+bXFrRAjhAcxH66k9axvuXJO+1kq/K44N1DzwBcCM84eWqjo2xA7VsVop+/FjPO9/TtumYdcGrOlnMVyhbeVg3lHz3CoAnW8g7rdoW80gdJgPbMNyVOuCMRgMPDX5QcbNeBGL1cJN1w6mdUxzlv74CwC3jhzGqaRknnp1DnqdjpbRUcx63NHBXVJaxh979vP8tAk1pm1HWilf9xXut0zTdDj4GzIzBUOXOE3/fZsxtO2JoesAsFqQZhPlP9Wy1YvFStZrHxC+4DXQ6ShYvgbTyUR8x2hDoAq+XYk+OJDIJfPQeXshrRL/saNIvukB3GJj8B1xDeXHTxG5VJOf875jcEHSxn00H9iZ27e+g7mknM3TPrJfG/7ZdDY//jHF6bn0e+0+Cs5lctPyFwA4vXoXe+Ysd4rvEeDjpHabz5/hzIx5mNJzSH7lc1rOn0bTx++gOP60feGrvA178B/YnU7bFmhbxEx93x7/1MR3afu/5+l++htkmalG2QAp7y6lxWvjGyQ78dlFtHx/CsLoKJqlSxfg+ehLCE8fZGkR1vjdCIMBY9/hmH5bhbFLHwxXDAKLGUzllP630lBQozuGy7pS+r+52rHV8Vm3/aYPyFq6gdLjZwkZq738ZX75C/kb9+A/sAcdti7EWlJG4jSHftEfTMO3d0cMQX503PlfUt9ZQtbS9UQ+eTcetpclQ/tulHw+B68pryF0Osq3rsGakoixv1YuTFtWYuzeF+OVg8FiQZrKKFlYv3mdRQvfw+/Ft0Gno2z9KixJZ3Afpo00KPvlJzxvuwfh54/3BNuKnrZtmXQBgfg+bUtDr6d8y3pMux0vsrHr55PzzXrKEpIIulOzRfZXv1CwaTe+A3rQdstH2hYeM+ZoZg0LIuqdx7TFc3Q6cn/eSsFG7WUyYvrdCJ3mnppMu5vsL1ZQlpBE4O1aD2fOktUUbt6FT1wPWm/8GGtpGSkztZEGhpBAohY8bdczf8UWin7dY9fT//oLf/iqzIznX2fXnwfIzc1n0I1jefj+u7h5xNAaw1oKMzH4ay95+au2ulTfnC9WEvHyozWW97/yLPr01Ibihl3dgbAr2+MZEcT1+z6gPLuQXVMcQ+j7fDmD3dMWUZqeS+v7h9L24evxCPNnyIbXSd2wjz3TP6YgIYW0TQcYsvF1bTuhxkZaKV/3BR63zbDVBb8iM89pfhcw/7npgtE9Rk3U/IHFQtmaL+xbtzWmT8ZqpXzlJ3jc87S2xdTeTciMZAw9td5J8651teorfPxxv0NbIV7o9JgPbMVyQltgy6DX89RDtzPhhfewWK3cOOhqWjeP5JvVWwC45dr+jLvlOp6d+ymjJr2AlPDYPaMItC0sN/WNheTlF2Ew6Hlq3B34+Xg75E64iwnPvKXJHdKP1i2a8c3P2vf6W64byOmzqTz9zkfodDpaNY/kxcn3A/Dn4QRWbvydNtHNGPOotl3cpHtGM7hVb7stSr9ZgNcjL2vbNm5fizUtCWMfbakS09ZVGLtc7eyXP9H8sjXxGOY/t+I1cy5YLViTT1H61bt4jXu+0Xxy1FNjKT+XycmJc+zx2n7xNKemz8eUnsPZV76g9YKpRD1+B0WHTnPe9uwZQwPouPot9L6eSKsk4oHrORA3iZT5y+0rXBtC/Dn/2WrcIkIIGTvMJfoCeHVqTfaSNS73yRHT7yLzs5UNlwvErp6LtbiUzEXLKUtIos3K9zCEOEYh5G/+k45bF2ItLePMVFuda7GS9OwiYr96HnR6spaup/S4tuNI6gff02rhDEJuG6zdn/Fv2mX59rb3E1XfX0vxr0A0dB7Mvw0hRDRwGrhKSvmHEGIRcBQYgdYgNgGfA13RGrAHgJlSysW2RmwPKWWmbQXrt6WUcbWk8wJwI5WGUtt+jwFaSyknCiEGoPUGx0gpzwghCqWUPkKIUcA4tIWswtCGUj8opay2EZ0QIgA4hvblSw9sB5ZJKV8QQmwGpkspdwsh4my/r7fF22zLrxVYbNNNADvQlrU/BKSiDekuBLYAv9QgNwTYLaWMFkLcDNwgpbynrvtQOHOUywuqzxtaJ7YptfaezYvBGKG9OBa/UfPWJX8Fr5mfcrrzNXUHbCAx+7WXq4VRY10qd/xZbf7rrqY31RGy4fQ890OjyQUoePjaOkI2DN/5Wk/b3qiRdYRsON3O/kj+/a4vF37/1cpF1oj+LpUbvEJ7+T4QPcKlcgEuP7OCw62uc7nc9id/xpTp+nclY0hLgEbTubGekW8j7nS53DGpX7lcZmWKXquzqmkw3k9+1qg+uejZW1wu2/ulbyg7usXlct0v60/Zye11B2yoXFvDuODReq3V2SB8P1jVaD55R+Qol8u9IkV7b3G1zt3OatNOGssnN5ZcgN3NbqwjZMPokbwcau8E+kdxvN2wf3wjLvbIL5eELStQQ6nrxxHgHttw5iC0YRUASCn3ozVi49Hm9W6rUUL92An8jNZYfck2LPoroIcQYjda7/HRGuL9ACSgDX9egNYorREpZS6wyBZ2OVD72J2a4+9FaxjvRGsUfyyl/FNKaUJbTGsHsLIWPauyCWh/0YtvKRQKhUKhUCgUCoULUEOp64dVSjm+yrm4ih9SyntriiSljK70ezd1z0k4LqV02gneNt/4ypoCSyl9bP8lUOMCVrXEewZ4pobzcZV+b0ZbXKCma7OB2TXEnwvMrUNuJrY5xlLKbKD6howKhUKhUCgUCoVC8TeiGsYKhUKhUCgUCoVCcQkh5SU1SvmSQDWM60BKeQbo6Cp5Qoj7gMlVTm+TUj7iqjQqpfUDEFPl9Ewp5RpXp6VQKBQKhUKhUCgUlyqqYfw3I6X8FPj0b0rL9auuKBQKhUKhUCgUCsX/MVTDWKFQKBQKhUKhUCguIaRVDaV2NWpVaoVCoVAoFAqFQqFQ/KtRDWOFQqFQKBQKhUKhUPyrUQ1jhUKhUCgUCoVCoVD8qxHaFrgKxT8eVVAVCoVCoVAoFI3NJTF590ib4f/4d+N2CasuCVtWoBbfUlwSnOo0xOUyWx5cC8DBmBEuldvp9AoAErsNdqlcgBZ71zM9+naXy337zBIAdjV17ULmPc/9AMDuZje6VC5Aj+TljSYX4PeIm10q96rU7wDX2xg0O+9rcYPL5XZJ/AlovHJxINq1zx7A5WdWYMo85XK5xpCWHG51ncvltj/5M0Cj6bw3aqTL5XY7+yOpfQa4XG7E1k0ul1mZM12ucbnM6H3rGtUnn+7sep1j9q9zeb0HWt13NHa4y+VednwV0Hj+orF8cmPWT5eaT24sudB4tlD8O1FDqRUKhUKhUCgUCoVC8a9G9RgrFAqFQqFQKBQKxSWE2q7J9ageY4VCoVAoFAqFQqFQ/KtRDWOFQqFQKBQKhUKhUPyrUUOpFQqFQqFQKBQKheISwirVUGpXo3qMFQqFQqFQKBQKhULxr0Y1jBUKhUKhUCgUCoVC8a9GDaVWXDJ4Xt2D4JkTEHod+d//Qt5/lzpdN8ZEEfrSNNzbtSZ77mLyPlsGgL5JKGGvzkAfEgRWK/nLVmE6k2yPFzp+NOcXLquWXsTzD+Eb1x1raRnJ0+dQGn/ScVGno/VPszGlZZP4wCwAmky9E99rrrAH0YcEY4xtSdD0h0Gvo/CH1eQv/topDUN0FCEvzMDtstbkzvuU/C++1S64GQn/+F2EmxH0eoo3/Erews+d4o58/h7aDehCeUk5S6cv4Fz8mVptd+ML99JzTH+e7nCfludWkUxY8gy+oQEUZOTWGs8tKoxW86dhCPSh+OApTk2agzSZAWg+6378B3bHWlLG6SnvU3zoFH5xXWm1YBp6bw9MWQXV5IXddx2R025H5+WOpaCYhDtfpPiQtn+rX1xXmr/4AOh1ZC5ZR9q87wFoOX86Hq2aovPxxC0yBKySlNnaHp/t17yrCRaQMvtrfK/qZNfpzJS59ZYNoPfzxpJfZNf1ynPfUnoqFWtpOQV7j3Nq5kf2a+5RYcQunIIhwJeig6dImDgXaTITMqovMbP+g97XE2m2cGLqPLJ+/B2PVpH2uB3Wzsa9RTjm3AKkyVwvu9rzMOt+hE7H+SXr7XmImTsZgMuPf4clN5+kmR9QsGkPXp3bEPXaIwAYw4ORFgvmrHySpr9HyaFTGCNCaP7uYxhDA5FWSdb/1pD56QqavvAggTfFofP2tOvsP7AbeRv3XnS5cIsMJmbOZIyhgWC12uW03fwh5ckZeLSOwpydB0Dam59TsHkPkc8/hO8ATU7y9DmUxJ9EuBtptfR1hLsRodeTt3ob6e/+r1o5M4a0xJR1BqS12rUKnnl1Nr9u20lQYADLv1xYazgAYdRs0XrjInKWriXrw2+rhWny3Dh843pgLSkj5fF37f6i9ZZPsBaVgMWKtFg4feNjADSdOxP3mGb2+IaApphzz7lE38o6t/9tIVlL1pE+/7tqYZq9+CB+A7sjS8o4M3UOJbay1vztifgP6oE5K48jgyfZwzd9+l78B/cEIPDVWRSvWYffuAdAp6d45c8UfbnESb6+eRQBT83EGNuGgkX/pWjJN/Zr3reMxnPEdSAl5lOnyH31jTrz5Ao8r+pB0OMPg07zyXmfVqlHoqMIfnE67u1ak/PBp+R/rtUNws1I+CezEUYjGPQUr/+N3AWu9cm3vjWOZh1iWP22s06eV/UgaObDCJ2Ogh9Wk/dJdZ1DZmk6Z7/v0FnfJJTQVx5HHxwE0krBslWYzpwFIHbTh+QsXeeyus//xjhN7v7vyf7sRzJnf1ZNbtgz4/Dp3xNrSRmpT8ym7PBJ3GKaEvneE468REWQOecLcj77EQDvvt3t15pMvZP02V9Vk1uXrzCGh4AAU2qm/XrwPdcTcre2L3mzp+8m4/NfGuTTAMInjabplFtACPK3HiBh7EuaPlNvBbT6yRgehDRbMGfnk75wOU0e0vYV1/l4onM3Yi0td6qT9AE+tJo/Ha/OrdG5GSlLSuf05Pcw5xbScfP79jy3eH08qfO+p9X8aXhe1hxpMmNKy6Zg5xESn/qI5i/c16B6pIKOx7/HkpNP8sz3Kdi8B8/ObWj22qPavQkP1vKSlVdvn+zTvxug7TmcPvdrl9w/v2t6EXTbUHt8/4HdKElIbvD9q8MW8UA7oBewu9L5y4EPAT/ACvQESqtl6m9CqqHULkf1GCsuDXQ6Qp5+lLSHn+bsyAfxuTYOY8vmTkEseQVkvTaf3MVVKnqLhay3PyJ55AOcu3MyfrfdQOjzj9kv+9/QD/fWUU5RfOO64x4dyfEB4zj35DyavjzB6XrIfSMoO5HsdO78R99z4lrHS6T/Q2MJmjmRjIlPkXLz/XgPG4Axxllna14B2W/OczSIKyg3kT5uOqm3jSP19nF4XtkTt07t7Jcvi+tCaEw4r8dNYdlTi7j5lftrNV2zTi3x9PNyPtchmuyz59kwbzn7V+2oNW7U03eTvmgFB/s8gjmviJDbB2l5G9gN95hIDvZ5mDMzF9DitXGg09HilYc4M3MBR254EkOVNH2v6kjIrYMo2pfA3pZjOD15cjGamAAAIABJREFUDs1fG69d1Olo/vI4jt81i/gBEwka2RePNlqj4dTDb3P42mkgIevbTaTO+46gkX0BODx8GoeHTiFh7Cyi35mIR8tIDvWZQOLM+fWXPXQKh4dOIWfVHxQfTbTrW5aUgTm/iP3XTHdqFAO0eOYuUj5ayZ9XP4o5r5Awm13cQgMoij/N9ha3kfTGElq/8zAApSdT7HHjh01HGPSkLfixfna15aHFKw+RMPYlDg2YRPCNfbQ86HQEDOoBwMEOt2LOyqc8OQOAkmOJHBsxlZS3vqDkWCLodJx9ej7NbGVZWiykvPwJRwc9QsKNMwi5ezhBdw7DPSaSzE9XkvnlarvOlRvFDS4XgDRbOfviYg7FTeTwSMdL8PFrHsGjbQtyftxCwvDJJAyfTMHmPfjGdcctJpJjceM499Q8mr5i07nMxKk7nibh2kkcHz4J3/7d8Ora1i7PGBFiy5uJurhx+DUsnP1yneEA9D6a3BNDJ+A/oh9uVfyFT1wP3KMjOTHwQVKffp+IWY84XU+880lOjZhobxQDnJv0BqdGTLQfW8uKuBAN0beyzkcGPkrgyL54tHHW2W9Ad9xjIjjcdzyJM+fR/FWHj8v+dgMn7nqxmsz83/ZxeLCmszn5HAFPzCB7+hOcH3svnoMHYYhu4RRe5heQ/977FH39jdN5XUgIXqNHkXn/ODLv/g/o9HgOGljvvF00Oh1BT04k/ZGnODfqAc0n11CPZL85j7zPnesRWW4i7cEZpNw6npRbx+N5VQ/cXeiTS3IL+fGFz9i8aGU1nYOfmkj6w0+RfFMtOucXkPXGPPvHYMcFC9lvf8i5m+4nZewk/G67gZDnpwCQMOQR19V9H/8AVqn9nv05Abdei1srZ7ne/XvgFt2UU9c8QNqzcwl/UWtslZ8+x5mRE7W/myYjS0opWPeHPe/hsx61y/AfdmWN+l7IV6S98RnFB45TfiaFzMUraPrKBLyv7ITfNVdw/FqtLKct/LHBPg2DgaZTb+X47S/yZ/u78LuyA/6Dezjpdu6NLyk+cIID3f9D4sz5hN13nVZnXTsNodMh3IzED57sVCdFPHIz5WlZFO09Rsp7Syk6dNJel5WdSbPLTnxioV3nfV3/Q/ZP20hfvApDkB/NZt7Z4HqkgvgOt2DOdtQjpceSSBgxhbQ3P6f06BmETse5Z+bXzyfrdDR7RfOF5ckZLrt/AOf/+6NdRt7GvQ2/f7XZwsEo4FecMQBfAuOBDkAcUHdlo7ikcFnDWAgxSwgx2FXyXI0QYrMQokfdIRst/beEEPFCiLf+xjQjhRDVPwf/f0AIsVgIMfpi47t3aospKQVzchqYzRSt3oL3gKucwlizcymLPw5mi9N5S2Y25UdOACCLS7BkZWPJdvSS5q34Fb9KPb0Avtf0Juf7jQCU7DuG3s8bQ2ggAIbwYHwH9CR76Vrn9AtLnI51gYGYk1Mwn0vVdF6zGc+4q53j5ORSfvgYsorOALJE+wgpDAYwGEBK+7UOQ7qz+/vfAEj68wQevl74hgZUkyF0guufuoOVrzn3qrXs3Y6tn63BaraQm5JZLZ7dDld3Ivvn3wHI/HYTgUM1OwUM7UXWsk0AFO09jt7fG/+B3Sg7k0rOT9swZeZizi92khV617WUp2WR9a1m1/zNezH4eWMMC8S7SxvKzqRSnpSONJnJ/nErAUMc96Tiun9cV7J/2EL2j1u1CxatR1C4GxFuRrK+22zXqb6yKwgacTXCoLcfW0vLbTKq29W/T0eyVmovbxnfbCbo2l4AeLSKJGOJlr+MpZsQ7m7V4vv16QR6HRlf/FIvuxrDAvHuquWhrFIeAof2wrtrG8y5Ws+8NJnJWfEb/rayLEvLwWLF/5oryFu7AyQU7zuuleWwQMwZOfYeQmtRCWUnkvEf1JPs77T0TSnnq+W7goaUC2NYIKaMHPtXes9Yx0u9NJkpPZ6IR6zzi77fkN7k2p6/4j+Pofd1PH/WYsdzIQwGZKXnIuLZB2rVuSo9unTC38+3znDC4O5oaJvM5K38Fd/BvZ3C+A7uTe4PDn+hq+Qv6ou1rNAl+lbVWZrM5Pz0G/5DejmF8R/Sy36vi/90lAuAwh2HseRW16fg1332Z86al48sK8eSovm3kvUbce9Txb/l5mI6egxpNlfXUa9HuLuDXodwd8eSmVWvvP0V3Du2xXw2BfO5NLtP9oqrUo/k5FIefxxq0LmqT5Yu9MmFWfmcPXAKa5W6wL1jW0yVdf6lBp2zNZ2r2tmSmU35UUfdZ87MxpKl1X3SZHZZ3efRKoryxFQtfx5umBJT8Bl8pVMYn0G9yfthAwCl+4+h8/VGX+UZ8bqyM+VJaZhTtEaZx+WxCHc3+/W8Ndvxq+K76/IVfkN6k/vTrwiDgdJjieh9vQn5z0jOL1iGLNfsZc7Ka7BPC7llAJaCYgq2x2MtLqVg+2Ga3DfcSbeAIb3IWrbZEdfXC2OwP95d2lB+7rw2iqRKnRQwpBdCrydr2Wayvt2ET5dYDH7eGIL9qUqFztbCEk3nYb3RuRnw6tyqwfVIBdJkJnfFr3Y7y9IysFjxG9KbvLU7kFJq9Ug9fLJXlzYId2OFZJfdP52XR622qO/9q80WlThWLREYAhwA9tuOs4DqL2+KSxqXNIyFEHop5XNSyvWukFdJrhBC/F/p1R4HdJNSznClUCGEvrZrUsoUKeVFN0b/SRjCQjCnOV7Uzenn0TcJbricyCa4tWxB+UlHz6ApLQtjuLMsY5NgTKmOBqMp1REm8rkHSX39U6choRU0mX6X/XfJb39gTsuwH1syzqMPa4DOOh0RSxbSbP0ySnfsofzQUfsl/yZB5KY4XiTz0rLxDw+qJuLqe4YSv34PBeedh0tXjV8ThkBfLHlF9hdhU2qm3QZu4cGUV4pvSs3CMzaK8kqN7KovaR4tI/FoGUn45DG0XfYyXp1bU56ahTE8CLeIIMor2bs8LQu3CEd+3CKCkGYzpvO5lJ1OpTxNS9u7axs6bJhLh/VzKD1+lvJkRxmpr2wAnyvaYzqfi97bUeG6Nw/DGB5Euy+ewvcKR8+QIcgXcyW7lKdm4W6zvVt4EGU2GzS5fRCmzDzcIpzvefCYgdqQ7Xra1RgehFt4kJNty23l0S08CEuB9gGi7S9z8Y3rhnvzJvZwXl1iCRzZn4iZd5P89HywWLXyXuXZcWsWhmeHlgi9zt4gDrUNMwTQ+3s78t/AcmGsUi69OkQ7HVsLivHu2Z42q+fS7M1J6P28MTYJds5v5WdUp6PNqjm03/MFBVv/pGTfcQD8BvfCnN4IjSudAayOsmxOy6xmP0OTYKcPCea0TAwV+kpJ88UvEfPjHAJuG1Z7OtbqDTFX6VzZf1Wg3avKZSoTt/D6+yePAf0xJ521H1vPn0cfGlKvuNbMTAq//oaw75YStvw7ZFER5bt21x3xL6KvVo9kog+rn84A6HRELl1I1MZvKd2+16U++UI6WyrpbMnIxNCkATrbaMy6zxAejCFE+wjgPyKOvOUbqj0jxibVbW+skg+/6/qT//Nm+7Hv4N6Ys/MduqRn1yD3wr4iYERfmr78sN1XlKdl4d6qKd69OtB6+dtaun0vb7BP82gViTnbMV2o7Gw6xibODf2gkX0Juqmf3X+Wp2bh178LLRdMx7t7WxKfXAAWq1OdZAgJQO/vTXlKJqaMHAzB/pq/Dw3ArZJv9x/U3UnnZk+Oxa9PJyyFJcgyU4PrkQrarJ6Lb//uuEWF2895dokl4Ib+hM+8h3PPzLfrXKdPvqY3lhzX3z+djxch9zjqJ7cWTRp8/2qzRR3EAhJYA+wFHq8rQmMj5T//71KjzkanECJaCHFUCPGZEOKAEGKZEMJLCHFGCPGcEGIrMKZyj6Dt2qtCiD+EELuFEN2EEGuEECeFEONtYXyEEBuEEHuFEAeFECMrpXdECDEfreA9K4R4t5I+DwohZjdE1xrCLbDpFS+EeLHS+Z5CiN+FEPuFEDuFEL5CCL2tt3eXTea4C9hK2MIesuXpVtv5nwBvYEfFuRrijrHF2y+E+NV2rsa0hRBxQohNQoj/AQeFEG8IIR6uJOsFIcQ0mz0OVZL1tk2vA0KIibbz3YUQW4QQe2z3KOIC+WsthFhv03GvEKLVBfIshBAfCCEOCyF+BsIqyal3mo7EazjXwCdOeHrQ5N3nyF++1j73xCGqiqwa0pNS4juwJ+bMPEoPnaweAEh/+wv7b8+re1UP0BCVrVZSbx9P8rDbcO9wGcZW0Q71RHUFq+bBLyyQzsOvYNviNdXC1hS/hkDVz1WkUWP0C2dO6HUIo4GkmQtIfvkzWi2YUSlaTflxio17i3Cyf/zNKUzRnwnED5rEketm4B4dDsYqyybUS7b2ApP9429Oed7TYxyFfyaQ8uEKYuc9ht7HNuf2AravsKvfVR0Ju2MQpWdSqyXmP6Ar1qLSqgIqslkdKWu/F0JQkqANazx27WQs+UV49WhvD1K87ziFOw9x9okPCHt4tOPrfSWddF4eRC98gnOzPkbaXngzv1zN4X4OVxf13H2OdBtaLqqkFT7+RqfLhb8fIOe7jSQMn4wpI4eIZ+6/sByrlYThkzly5X14dY7FPbY5wsOdsEdvIa2G+Wt/CzXaRPt35pYZnB45maT/PEfQ2Ovw6tnh79XNrk9VH1e3D7kgViuWc1XmRNczvvD1waPPVZy/5XYybhyN8PDAc8jfMODsQmW3PlitpNw6nuSht+PWsa1LfXKt/NX7hFb3hb3zHAU/ra3WE+6Suk8ISg5qPdN5KzbjfXXXGspbzXLtGA34DLqCgtXaaCDh4Y7PkKspi0+oGqlOuZV9RdGuwySOf9XuKwCETo/ez4cTN04HIPrtR2qX0SCfrP3L+FwbDVSw8zDmnAKinnX4z5KjSSTP+pTctTuJePRmu092ylYNss3ZeRzo9aD9OPrNCaBzhDs96T1KTpxDuBkxBPk1QGfn8wnDtXrEu4fjY3DJvuMU7TzEuSfeJ2zCmOr1SC0+2X/YlRQfrFJeXHD/8lZt42i/h+zBm864o3YZDa1TL4wB6APcaft/EzCorkiKS4v69sa2BT6SUl4O5AMVjbBSKWUfKeXXNcQ5K6W8EvgNWAyMBnoDsyriAjdJKbsBA4B3hKNmaQt8LqXsCrwN3CCEqBiPcR/w6UXoWpmnpZQ90CbR9xdCXC6EcAOWApOllJ2BwUAJcD+QJ6XsiTbJ/kEhREwtaY8CugAV8d8SQkRIKW8ASqSUXaSUS2uJ+xww1Jb2DbZzF0q7ly0f7YGvgcoN7luAqqvDPATEAF1ttvnKZtP3gdFSyu7AJ8ArtegH8BUwz6bjVUBqbXlGcxhtgU7Ag7bwNCRNIcRDtg8Yu1cnHMYQHmq/ZmgSiiUj+wKqVsGgp8m7z1H480aKN2x1kmUMD8ac7izLlJZln68IYIzQwnh1b4ff4F60/e1jot5/HJ+rLqfZu1NrTNKtXRsM4fbvAejDQrGcb3iPliwsonTPfgIm3AvAlFWvkZeeQ0Ck4+umf3gQ+ek5TvGadogmODqcJ7a8x1Nb52L0dOP145/XGL8mzNn52pduvc5mgxBMNjuVp2bhVim+MSKYkuPJ2uJYNoTBuZFanpZFydEk3CJDKNqXgLRK3JqFYkrP1uRVsrdbeDCmNMc9Kc/I1hrGK7bar1em9EQy1pIyfLo75pu6RQTXS3bofcMJvWMIIbcNsucPwJxTiHtEMHlbD1KamGZfQMuclY+hkl0iHrgO96gwOq97m/L0bHx7XkbrdyZw9N7XcQsJoDzNuWwVHziJzsez3nY1pefYzlfKQ6W8GStegqSk7GQyhgAfp/RMqVlglVhLSvGIbYExPBhTxbNj0NPmp7cxhAYSPulWzOnZGCNDMWfmOvUKeXdxDLVraLkw2cqlMOhpvehxctc79wzqfDwxpWeBlGR/vQavzrGY0qrkNzzY6d4AWPOLKNx+EN/+3XFvEY5bsybErp5rE2rAENAMah9QU3+sZq0H1oYhPETTtxLmtEyMkaFOYSp6r802W1uy8ihY+weenR1ltMKGLqeKzsaI6vYrT82sUqZCqoWpiaDRAwDIX/AR+jCHf9OFhtZ7OLR7j+5YUtOw5uaBxULpr79h7NSxXnH/Cpb081XqkZCL8snWgiJKd+8n4OF7gL/mk5/Y/C4XwpJ+Hn0lnfVhIVgyGqCzQU/Y7OcpXLWR4vW/OclyVd1nTs20x8lfsRnPLu0cPsYuN7Oa7c2V8uHTrwdl8SftQ73dmkegD/TD99q+9jDhM+7CUuQ8ZakmX+HTryttVs2hzao5mNKzMfj72H2FW3gwptQM8tb8bo8jzVbNbzbAp5WeOIchyDG1wT2qCaYM7X6bM7WFBE2pWRQfOGn3n5X9tt7bE0txGZ5tm+MWHoxbZAjt17yLzsOIJa8It8gQjGGBmLO0UUflyeex5Dp6qEtPpWII8HXWOTWL3HW70Hl7NLgecRhDq0f0Ac7TNkxpmo+uqEfq45P1gX4EXKdNrzCGh7js/pUeS3Sqn7zaRTe4TqrNFnWQDGwBMoFiYBXQra5IikuL+tbKZ6WU22y/v0T7UgJaQ7I2frL9PwjskFIWSCnPA6VCiAC07zivCiEOAOuBpkDFOJFEKeV2ACllEbARuF4IcRlglFIevAhdK3OLEGIv8CfaBPr2aI24VCnlLlu6+VJKM9qcgruFEPuAHUAw0KYGmdjSWiKltEgp09EeoJ4X0LUy24DFQogHgYq3uQulvVNKedqm659AmNDmFHcGcqSUSVXkDwYW2vKElDLblueOwDpbGs8AzagBIYQv0FRK+YMtfqmUsvgCee5X6XwK2j2kIWlKKT+SUvaQUvbol5SDsUVTDE3DwWDA+9r+FG3+o26r2gh9cSqmU0nkff4dZYeOYWzR1H7Nf0Q/8tfvdApfsH4HgaO0xWA8u7TFUlCM+XwO6W99ztGr7uNY3wc4O/FNCn8/QPIUbQCDW7Rzx3f5sRMYoppiiLTpPDSOki2/Ux90Af4IH234lXB3w+OKbhT+qC2G9O7wJ4lfu5seo7QXhuZdW1NaUFxtaN6RTX8yq+cEXu0ziVf7TMJUUs4TsXdXix8QWfuwvILfDxF0nTafLWTMAHLWanbKXbuLYNsLsne3WCz5xeRt2ot7TARuUWEIg77a4lu5v+zAUlRC8Og43GMi0Xt7YMktwJSRQ9H+BDwq4hoNBI3sQ+46xz3R+3qBVSIMevt17YLmwtyahiLc3fC7upNDp4KieskuO51K4e4jxA+cRO4vjoXIfHq0xVxQjM7DHY+YCMoS0+3X8rYdIvh6bQ6d3tuDpJe/YP8108nfeZSoqWNImDgXQ4AP5oJiTFVW/c5e/luD7GrKyKFoX4LDtrY85KzdRdG+BDxaa4+PMBoIujGOYluPjltUE9DryF+/k+A7huLRsin6QF+tLNte4Jq/OZHCX/dx+Ir7ODb8MfLW7iDo5gEYwgKdFrUqOeYYftnQclHxshj9ziOUnEjm7IuO75rCaCDwxgHk2+6H/9ArKT2eSP66HQTYnj+vro7nTx/kh87P8Vz4Xt2FspPJlB5L5HCPuzjaxzbH2GrGnJsM8q9P/5LmMoTe9l3WaMD/+n4UbnBesK5g/Q4CbnL4C2tBEebzOQhPd/vq3sLTHe++3Sg97rCl99Vd/7J+deksjAYCb+hL3jpnH5e3bidBN2v3yqur9rxUlIva8IvrSpMJNwNgOnAAfVRT9BGaf/McPJCybfXzb5b0DIwd2oO7OwBu3bthPpNYR6y/Tln8MQzNnX1y8Zb61SO6QH90vo6y53lFNwqXaz2Df8Unvx43pU6djc0r1X3D6q8zQMgL0zCdSiL/i+/sskArF66q+8x5hbhHax8Ofa+5EuHuRuGG7U5yCzfuwP8mrXPNo3NbrIVFWM47ypvf9f3JX7nFke/jZzjR+3bM5yt9rEzPIne5IwxQo684P38Zp8Y+y8nbniJ/7XYCRw/C9+ouICWWgmJyV27F58rOdhk6NwP52w42yKdlLtuE3tcLn17t0Hl54Nu7PemfaXW00TZXP3ftTkLvHkbJsSS8u8ViLSvHlJWn1UltmuHRJgpTahZBI/tw7o0vOTx0Chmf/ow0mwkeHUfwmAEU7U/AUlCkrUNSaZEsj5gICrbHEzyqvzbnecwActbtImBgNwp3xDe4HqlAGA0E3hRHia0eMTaz1SPrdhB0+zDcWzZFH+hXP5/cfazd/5vSMl12/6pScizRZXVqHaxB61DzQus97g8critSY2KV4h//d6lR3+2aqo4vqDi+0DKaZbb/1kq/K44NaEMRQoHuUkqTEOIMUDHBr6rcj4GngKNcuLf4QroCYOtxnQ70lFLmCCEW29IVNcTFdn6ilLI+Y58uugRIKccLIa4ArgP2CSG61Ja2ECKO6jZahtYrH47Wg1yTblXzJ4B4W89+XdSWtwvluTZ71jdNBxYrma9+QPjCVxF6HQU/rMF0MhHfMdo8k4Jvf0YfHEjTpR+g8/ZCWiX+d93E2ZEP4hYbg+8N11B2/BRNv12ghf9xLUGPaF/7837eSllCEkF3aPP/sv/3CwWbduM7oAexmz9ClpSR/PicOlUMf/xe3Fs6Gtw5b87DGNuKsHmva1uD/PQLplOJ+Nx8PQCF361EFxxIxJfz0Xl7gZT43jGKlNH3ow8NIuTFmVrDTwiK122h5DfHy/iRTX9y2YAuPLHlPUwlZSyd8aH92v2fPs63MxeRf4GX3ORDp4jpeRmx/S6vdpfafP4MZ2bMw5SeQ/Irn9Ny/jSaPn4HxfGnyVyiLSOQt2EP/gO702nbAm0LhKnvg8VK0jOL6Lj+XXQe7lT2h6Fjh5K5dAM+vdrh3SWWDuu1L8GJT31ov79Jzy4i9qvnQacna+l6So875i8GXd+H80vWOV33ah/D5Ts+BqsVU1YeidM/wK9vZzpuXYi1tIwzU+fWT/YNfclerg3Rztu4x36+47IXKEvOpO3H2qrUbT6YzIlp8zGl55D48pfELpxC85m3U3ToNOlLtEVl/Hq1Q+h1dPjuRbBKSpMcjWl7uVi9nYLt8fW3a0UenllE2/89DzodmUs32PNQmpiKe7NQOh1eSnlSGmcff5/gO4fh1SUWry6xYDJr810tVpo+fR9J0zW7ePdoR9DNAyk5coa2q94DIOWtLyhLSqPdpoVOC5GdfeHTiy8XgE/PdoSMHkDx4TN0WP22XW7s+vlYC0to/v4M9P4+WHILOH3385jP5+A7oAdtt3ykbeExQ3v+jGFBRL3zGOh0CJ2O3J+3UrCxzpeZGpnx/Ovs+vMAubn5DLpxLA/ffxc3jxhaY1hLYSYG/whar1lI7rJ1lCUkEXj7tdr9XLKaws278InrQeuNH2MtLSNlptYLaAgJJGrB05oQvZ78FVso+tVRxvyv79co+lbWuf2mD8iylZeQsZqPy/zyF/I37sF/YA86bF2ItaSMxGmOrWCiP5iGb++OGIL86Ljzv6S+s4Sspetp9tI4dG5agzvk4w8xJyYRNPtN0Oko+Xk15tNn8Bo5AoDiH1egCwok5OMPEd7ahy3vMaM5P/ZeTIePULppC6GffIS0WDAdT6D4p5X4T5lUPSOuxGIl+/UPaLLgNc0n/2irR0ZrPrlg2Ur0wYFE/G+e3Sf73TmKc6MeQB8SRMhLjyN0OtAJitb+6lKf7Bvqz+SfXsHDx9N5iLHFStZrHxBu07lgeUXdZ9P5W03nyCXzHHXf2FEk3/SAVveNuIby46eIXKpt8VXw01qCHr6HNuvmk/PtetfUfdPvtg/rDZ16DzlfrKD8RBIBt2mLUeV+vYqizbvw6d+Tluv/i7WkjLQnHT3lwsMd76u6kvbs+86CLVbSZy0gapE20DBv7Q5N3ztt+n7l0PdCvqJiu59AP2+SZ8yh9OgZmr05iQ6HtNXSTz02l/KzGQ3zyeVmUud8S9uls0BAwR+HyFu7i9C7hhJyi9bQa/rkXejc3fDu1pYWbZuTvXIbHda+hzRbkCYzQq+n7Q+vO9VJqR98T6uFM/C6vBW+vTtSdjaD04+9h0/vDjSddrvdNGeeXEjpsbO0WvQ40W+Mx1pmwveKduRvPUjSC5/QfNYDDapHKugQ/w3lSWkkPz6XoDuH4dWlLV6dY5FmM8YmwUirlYin7qufT7ZYSXluITGLX8AYHkzGwu9dcv8inrwPj/aOgZtnX/gUnYeby+pUG8lobZSfgX3AUCAHmA3sQntzWmW7rvg/hKhrrooQIho4DVwlpfxDCLEIrYE6Eeghpcy0hVsMrJRSLrM1cntIKTOFEPfafj9qC3cG6IHWMG4tpZwohBiA1qNYUdJXSimdxlXZenhDgcullDXWLrXpKqV8RwixGa1BbAI+B7ra5B0AZgL/s+XrVinlLlsPaQnwH2A4MMbWgI8Fztl6squmPwptka3hQBDa3mdXSCnThBCFUkqfqnEqxW0lpTxp+/0n2pDxXjWljdYjO11KeX2l+B2ARUAI0F9KmWqzx0opZUehze0eDNwmpTQLIYKAQrSvXXfZ7GUEYqWU8bXouB14XUq5XAjhjtazPaymPKMNna44H2ZL50G0kQT1TrOCU52GuHwKf8uD2sqaB2NGuFRup9MrAEjs5vo5cy32rmd69O11B2wgb5/R9h/d1fQml8rtee4HAHY3u7GOkA2nR/LyRpML8HvEzS6Ve1Wqto+sq20Mmp33tbih7oANpEuiNvCnscrFgWjXPnug7ZdpyjzlcrnGkJYcbnVd3QEbSPuT2ntVY+m8N2qky+V2O/sjqX0GuFxuxNZNLpdZmTNdrnG5zOh96xrVJ5/u7HqdY/avc3m9B1rddzR2eN0BG8hlx1cBjecvGssnN2b9dKn55MaSC41mi0uiq3Nfixv+8ctbdUn86ZKwZQX17TE+AtwjhPgQSAAWoDWM/wpfASuEELvRvsYcrSP8N0CX2hrFdehqR0rJDuP6AAAgAElEQVS539bwjAdOoQ1hRkpZbls46n0hhCdao3gwWm91NLDXNgf6PFCbt/sBuBJtKXcJPC6lTKslbFXeEkK0QXsYN9hkHKhv2lLKeFtj/pyUMrWGIB+jrah3QAhhAhZJKT8Q2oJpc4UQ/mjl4T2bbWriLuBDIcQstA8MY2rLsxDiB2Ag2lD642hDrCvs3JA0FQqFQqFQKBQKhaJRqW/D2CqlHF/lXHTlAynlvZV+R1f6vRht8a1q19AaVDVR0yocfYALr1KhUZOuSCnjatK1SphdaAuEVeUp298FkVr3+wzbX9VrtfYW266Pqul0LWlvtv1VldGpyvEZbLa0zS2eavurHGYf2nzgOpFSJqA1dqtSLc82Wzxai5x6p6lQKBQKhUKhUCickZfgHN5/Ov/4PYKFEAFCiONoqzpv+P+tj0KhUCgUCoVCoVAo/m9RZ49x5V7H/x9IKXPRhgDbEUIEow03rsqgqnOTGwMhRCfgiyqny6SUV9Qj7tNoQ5Ar862U8kLbJP2tCCHmAVdXOT1HSlnXwmcKhUKhUCgUCoVCcclR36HU/yiklFloe+f+/0r/4MWmb2sA/2MawTUhpaxht3uFQqFQKBQKhULxT6CO9ZMVF8E/fii1QqFQKBQKhUKhUCgUjYlqGCsUCoVCoVAoFAqF4m9FCDFMCHFMCHFCCPFEDdeFEGKu7foBIUS3+sa9GC7JodQKhUKhUCgUCoVC8W/FeomvSi2E0APzgGuAZGCXEOInKeXhSsGuBdrY/q5A24b3inrGbTCqx1ihUCgUCoVCoVAoFH8nvYATUspTUspy4GtgZJUwI4HPpcZ2IEAIEVHPuA1GSDVzW3FpoAqqQqFQKBQKhaKxuSS6Ync3u/Ef/27cI3l5rbYUQowGhkkpH7Ad3wVcIaV8tFKYlcDrUsqttuMNwEwguq64F4MaSq24JNjd7EaXy+yRvByAXU1vcqncnud+ABpP5+2Ro1wut3fK90Dj2cLVcitkN5ZcaDxbHIwZ4VK5AJ1Or2hUW+xwcZm7opHKG2g67436yx+Nq9Ht7I+NauPG0tmUecrlco0hLRtN38akse5fY/rkxqpHLkWf3Fi2aCyf/Fv4aJfL7Zu2DHB9PdLp9Arg0qyrG8sWlwLyEhhKLYR4CHio0qmPpJQfVVyuIUrVxn5tYeoTt8GohrFCoVAoFAqFQqFQKFyKrRH8US2Xk4GoSsfNgJR6hnGrR9wGo+YYKxQKhUKhUCgUCoXi72QX0EYIESOEcANuA36qEuYn4G7b6tS9gTwpZWo94zYY1WOsUCgUCoVCoVAoFJcQl/qq1FJKsxDiUWANoAc+kVLGCyHG264vBFYBw4ETQDFw34Xi/lWdVMNYoVAoFAqFQqFQKBR/K1LKVWiN38rnFlb6LYFH6hv3r6KGUisUCoVCoVAoFAqF4l+NahgrFAqFQqFQKBQKheJfjRpKrVAoFAqFQqFQKBSXEP/4TYwvQVTDWPFPZBgwB20y/cfA61UDRM16AP+B3bGWlHFmylyKD2l7dfrFdaX5iw+AXkfmknWkzdP2goycfgcBQ3thDAtE5+VBeXKGXVb07Efxvrw1SCtJz/2XsuTztJo/DUOgD8UHT3Fq0hykyQxA81n329M9PeV9ig+dwi+uK20WPwVSYs4pcNKz2TP34D+4J4YgP3TubpQnZ3B68nv11herxJSZx5mpczCl5wDQ49iX6IwGys5lcvrxBeT/4bzWgHtUGG0WTEUf4EPxodOcmKjpH3xTPyIf0faBtBaXUnb2PD5dWmMpKbPH7bBhDvGDJtuP3aLCGmQLgA6b5uLZKhJpsjjpFTn1VkLvuAZzdj7CaAC9DqET9ZZ7+fYP0Xl7oPf2BKvVycYB1/RAlpspS0zj3DtfE/3mww3SuevRr9C5G8HqXM0EXn8VTafeikebZiT853UiJ42ut1yPVpG0WjC9atEldtOHWEvKQGpp6f28seQXceK6yUQ8/xC+cd2xlpaRPH0OpfEnHRF1Otrt/AydpwdlSakkT5+D3+BeBN02VLP72tkkv/4lJQnJDb5nfnFdaT7rfoROhykzD2OIv6ajjU7rZ1OamM6pKe9jyS8m+Ob+xLwxDmHQYy0uI2HCO+Rv2Q9Ai5fuJ2BgN6wlZZyc8gHFB7U02n33Ej7dY+35dlW5qLBN+9Vv2cO2/20h5WfT8WgThTkrD4CUN74kf9Memr34IH4DuyNLyjgzdQ4lNjnN356I/6AemLPyODJ4kl1006fvxX9wTwC6HV9CeXIGpybNcU7fRkOfl+Cb+zlsvPcz0j74lvOfrHSSebH6VqSL0IG0UhvPvDqbX7ftJCgwgOVfLqw1XAXC6Gm3cdaSdaTP/65amIbqHDHlNoLvGFJn2o3Bxfg4wF7mALpsm4elpIyUud8R/sD16L09KEvO4MQj72EpLKmXTxYGPXpPd6TZQsaS9fZkOqyfQ/xgzSc3tN6rqH+kyYzOyx0hBJaiUgBi3puEV8eWCIOerGWbSP3g+4uyRW2+07N9NNGvj0fn5YE5Mxe9nzd6P69a5aLTnntptpDz8+94d4vFGBro5Osr5z9/6wHCH7yBfZ3uwqtz6xrzrw/wodX86bhFhVF+NoOTE97CkleEW7MwOm5+n3Jbndr+wNecn7+MzMUraD5vJm4tIsBiJX/DTnSe7hf0ya1/mo0pLZvEB2bZTwffcz0AVyctwZxfzKHbX6bo4OlqZc+9eRiXLZyCMcCHwoOnOPbo+47nFvDp0oouP7/K0XHvkrlyO4EDutivXbb7Syw5+Zx7fA7Ffx6zn6+rDqmsb8TzDxFwY5xWp9rwH9iNvI177ccX+3w0f+kBQu8cgiw32c9V9vUAaf9dSdjYoRf17HX67QP7Yej40Xh0aIl7y6bafbfVqUU746vZQrgZafnN6wg3I0KvJ2/1NjLe+x8AHu2iafqyfSrrCuBOIL/ajVP8n0YNpVb809AD84BrgfbA7bb/dvwHdscjJoJDfSaQOHM+zV8br13Q6Wj+8jiO3zWL+AETCRrZF482zQBIW/gD5177guIDJzj32ueUnEh2SjR+8GMcu+1Fop67j6in7yZ90QoO9nkEc14RIbcPsqXbDfeYSA72eZgzMxfQ4rVxoNPR4pWHMJ3P5UCvh+wv4RXk/7qf5JcXU7w/gYzPVlF06GS99T18zWMcHjqFvA27iHjsVu3lAchetZ3Do5/DUlRC8+fvBeG8KmHzp+8iddEK9vd5FHNuIWE2/cvOpnP45mc5OHgquRv/JGBgN/Zd/QinH6/9ZbhBtrCdtxaWcHj445SnZVeTl75oBfFDplJyLImUt7+ut1wAnYcbJfGn2dPyFo7e8lwlG+/j0MDJxF8zhdJTKbRaOL3BOusMevZ3u5+jY5510rfkaBInHnyDgu2HafKf6xokt/RkCvFDpmp/wx+3y0wYolW8Zye/zYnrJpP3y+/k//IHvnHdcY+O5PiAcZx7ch5NX57gpEvTlycgzVYK/zjodD3zkx8BiB8ylbyNext8zyrKcMLYlzj74qd4tWtOwn2vcmbmAnvaBwdPpfRUCpETbwYgZHR/kmZ9xq7oW8n7dT9tFk6zp+ERE8F+W7mKee0hAMLuHop3p5bsaXcXR8Y879JyAdDkgespTUjGs21zAI4MfBTPy1qQvXwLR4dN4eiwKeRv2oPfgO64x0RwuO94EmfOo/mrDhtnf7uBE3e9WE23/N/2kfzypwBkLF5F0cGT1dKvoKG+o+mMO+1xzVl5hD1wAx5tHNsyXqy+hwdP5MgQrTGl8wyoUdcKbhx+DQtnv3zBMJXR+4QAmo0DR/Z10vdidQbI+Pgv77JxUTT4ebHR5IHrseQXAdj9aMt3HiHp1S84MGgK2at3EDFBa/TW6ZOHTMfg7405r4j9cZMJHtm3mp4XU+/l/7qf+EGTOPfaF4Age+XvJM6cD4BwMxA/+DEOD5tG6NihuDULvSh/X5vvjHnrYZJf/YL4wY+h8/Wi7Nz52uX2exSdmwFzXhGHBkwiYEgvMj5dzaG4iRweMdMusyL/5978HyG3DqIsOQN0otb8RzxyM/nbDnCo78PkbztA+CM322WVnUmzd7cd6T4W/xv64d6qGZmLfiBh8AROXD8Zv0E98ep2Wa0+OeS+EZRVeZfw7t2JwDGDAdjW/HaOT3qf1m88VO1+AsQ8M5aUD1ey+6qJmHOLCL9joOOiTkfMM2PJ2bzfftzqtQfsl80Z2Zyd+CalldKvqw6prG9F2KzFK8j6arU9TOVGMVzc8+E/sBt+fTuTs+oPio8kOsmr8PXxQ6YSMKDbxT17D47AGOLwa/439Pt/7J13eBVF18B/c1t6u0kgCRAIvUovIipNmgVQsKKC2BWRpmJ7rdhRxAJYUbCiAhaqgBSV3nvoIb333DbfH7u3JTdA4PK+8LG/5+HhZnbmzJmzs+fs7MzOkjntW5KvHeuKqeX7j/m0hbRYOXL7MyQPeoyD1z5G2NUdCGrXDIA6rz1G+puznWJ/ASZVOWka/+/RBsZ+RgjxdzXpXwohhv0P9IkUQjx8nmQXn2G+BCHEvGqOrRJCdPJI6oKyJfthwAJ8Bwz2LBPZrws581YBULLlAIbwEIy1oghp14SKo2lYjmcgrTZyF6wlsl9XABzFZa5yuqBAbFn5LnlFa3cCyo2pvbCE8Kvakfu7chqzf1xJVH9FRmT/LuTMW+mqVx8RQkTvDlQcTQO7A2mzk7tgrVf7CldvI7JvZ3LmraJky36ETnfG+jrRBQWClET266LIXLOD4i0H0IcE4iitIKRtI686w3u0Iee3fwDI+nElUQOUcsWb9mMvUG7kAurXdj2JL95ywNepASDsijZnbAtjrSgi+3ch49NfseUX4Si3+E2uYocAcheucx0DMNaKonD1drC72xJQr3aNdbaXlnvJdVKenEL5IeV78SFtG9dYZye17u7v+i2tNgp+XU34NUr5iEE9yP/1L8Ku6UbezysAKNu2H314CIZYRY4hLpqwXp3J/WGZ13FdcOA52zakvdIPK45nENG3I/l/biaqf5cqtijefABTfLRiizYNyZyr6JL+ya/oggMRJgNR/buQrV6bxR51mAd1o3h7Mo4yC8Wb9lMdZ9MvjPHRRPbpSNGm/a5Zbmm1UbbvOEFNE73kR/TrQu5PipzSrQcUG6tyitfvwZ5f1aUVrd7mmjEu3nIAodP5PMc11T+idwfKD510lc2d/xeOcgvGOPM56+u8HgCETl8ljyed2rUhIjzslHlcsgwBSLsyAyStNvIWriFC9UvnovN/i3M9Z5X7nHP2FZS+oQsyUX44DYCC1dsxX9sNOL1PDm3fmLKDKRijw5FWGzmV4gicXdwrVPtCZL8u5C9Zjyk+2nVdGyLDlNUZQQFIqw17cdlZ+fvKvtNpo8BGdSj6V1nNFNggjqDGdauVG9K+CWX7j6MLMmGICiPnp1UENowHwOFhY2f7o4f1VGKZ0BHcplG17Y/s14WcHxW9czzqBeVBa8VR5Vw5fXLYVe0p+XenK01KSdkeZca1Wp/8/VKv82QeMQhrhvuhcN6KbRjCgzHWqvqAKvKK1mSp/SLjh1VED3BfSwmjB5L9+3qs2crD9rD2jSk/4V7pVvDrasJ6dcJRVOJKO6MYourrmdeamlVFN5fMs7g+zEOvQtodZH273PXwyJ/XXvTgHpQlu32nZzwFJaYKg75aWzjUPisMBoTBgPMJSUDDOpSs3+UUswxwP0m5QHFIccH/u9jQBsanQAhx6jsKH0gpu/upbn8tc48E/DowVj+yfcZ9R0qZKqU804cCdYATHn+nqGkujHFmLKnZrr8taTkY48yY4s1Y0jzS03MwxbtvMsOuaEO9F0cTPfQqUt/+1pUe2b8L6HWY6tUi+LJGOCosrhtLa1o2xjhlMGCKi8aSmuMqZ03LIahpPUUXKWn67X+IvaPqckCnvjG39KVg5ZYz1rfOE3dw2YZPXfo6b5ijVH1tuUUEt04iICHGVcZgDlNuGFT9LWk5mFT9PQlt34SiTfuqpHtiiPKWdTpbGOPMVdIrU2vUIFqtmIbOaEAfGnTGcgHQ66j94GBaLnqb2DuucdnWS/6d/ZVAXEOdpc1O02//Q8tFb/vUWxj02EvKaiTXE+eNmitPeg7GuGiCu7TClp2P5WgaxtrRWD36gyJHqSPh+fuwnEjHlp3ndVwXGkz0XdcC0OCdRzHVr30W58x9PZnioik/kuYq40nsbb3JX7GlSh8LbtEAabEiLTZMcWYqPK/N1BxMcWaEQU9gg3gMUaHogkxVZJ9Lv0h88R5OvDIbY1So18MYR3EpoZ1b0mLpNBLfHoM+IkSV4+k7sn1eH5Vx5om9tQ8FK7f6PMc1vV5cvkNFVlgxxcdQstX9QOJs9fXEYS07faYzRWcAh3upp2cfdXK2OsfePch/elbDuZ6zKn3O7P1AwV5cRvTQHgCYr+tOQELMGflkU1w0uuBA8ldudeXxpfvZxD1n2ZD2TSlY6Z4NlEjabf2cthtmkT5jvrLM+iz8fWXf6bRR2f7jRPbrgiEqDOmQmNQ45Uuu0wc55Vo8+pWpbqy7banZRFzTGWt6DhXH0hF6HcZaUdW23xATiTVT8ZnWzDwM0RGufIb4aEIuUx4qB3du6fLJTnRhIQQkxlG8Zluldrt9ctrrX3gt9QYISEogICkBgMt+eZHQdo2wpOUSEO99zg3mMGwesaoiza23Kc5MzKAupM12D7oD4s3Yi9zXsvn2AUQO7YUICnClnS6GeOrrmdcZQwD0ESFuHc/y+gi/og0Znyz0so3zWK1Rg2i17F2Spo/DXlzzmJr44j3k/roOW7Z7csPz3Dljqi44qFpboNPR+PdptNj0NcVrt1K2TfG55QeOEeYeYA8HvJfDaFwSXLIDYyFEAyHEPiHEbCHEDiHEPCFEsBDiqBDieSHEWmC4EOI2IcROIcQuIcQbatmHhBBvesgaKYSYrv4uVv8XQogPhBB7hBC/A7U88ncUQvwlhNgshFgihIhX01cJIaYIIf4CxuIDdeb5fSHE30KIw56z0EKISUKIjWp7nOvVXgcaCSG2CSHeEkJ8JIS4Qc3/ixDic/X3aCHEK+rv8Wp7dwkhHvew114hxEfAFjwchhAiRgjxjxDC7V2r2nqX+jtICPGdquP3QFDl7D5EeL+8JHxkkb6Ler7OWH44lUP3vUHOL6upNcp9E2ZJy6bVordJfHE0JduSq+5m4BTi88GXcmzvkMnsGTCRtBkLqmYRguibeiLtdnJ//uuM9T355lx2dLnXra/abktaDm0Wv0Vgw3hK9xxF2j3f5fVlG+8GhXdvTUCdGDK+WuKrQV56VyvL51mS1dhIIfOrxezo/hD7hz+PtDuo9/yoM5cLFG/ax9EJH3JgxMvUGjnQuxwQ/9gwpN2uBNsa6nxs8kz2DJjIgREvV9+AavQ6lc4AwmioMquvZJFEXn8VBb+urlaOlJKw3p2xZRdgLyqtcrxw0Tr2X60s07Nm5lFn0u0119PzPAuPdA8SHrsJaXOQ8/NqL0FBTesRP+ZG97J5H31GSom9tILsX1bT/LsXaDbXe8nlufSLiL6dsGUXKO8xV8pTuG47OT+tZG//x7Fl5lHnuXuq1e+0qOWkzU6O6xqWPvNU1rFa/Ss5mthR11G8YbfXapGz1heIGzNcyV9xnmdoz8AOp9M56+tF7O7xoD+18s25nrPKfa5SprKDKURf153Wi99CHxqEw2LzLaiSHkHNEwlqVIfjr35Vve5nGfcAApMSkHaHO/4A2B1s7zCaHd0epPYDgzHVq0UVzsJ3BrdKAuDI+A+oNXIgTb9/ESGE17uzVeR6ts15TEp0wYE0/sS9lFqYDMQ/Ntzrwbbv/uZDXw+smbkcnzyTvCXrAaj33kREgNHdT/U6Et+fhCUlE1tmnldZT59cvutQZdEIvV6dhYTDL31Ni1njfSolTtH3Gr48iiMvz/EedAvh1daMqXORVhu1HvKYczhNDPHSV82bO3eRK4YA3v73LK8PabW5Vlp5HnP6+t39xmPLyccYFVYlz+lk27ILqPCYOfdsJ+COqdXYAgCHg+Rrx7Lv8lEEtW1KgLqy6OQT7xN9p+s2Ngxl1aLGJcalvvlWM2C0lHKdOkB0zqyWSyl7CCESgH+BjkAesFQIMQSYB/wDOF8cvAV4tZLsoar8NkBtYA/wuRDCCEwHBksps4QQzrL3qOUipZRXn0bveKAH0BxYCMwTQvQDmqAsRRbAQiHEVcBTQGspZTsAIcStwJVquTqqLFR53wkhOgKjgK6qnPXqQD1Pbc8oKeXDqiyEELVVWc9KKZedRm+Ah4BSKeVlQojLUAbZnqSgDrqFEPdPmTLleYCikqPcGNIAUJ78mTxmSU3x0VgzchFGA6Z4j/S4aEwJMbRc8i4AJdsPYkqIIXf+aprMftaV78QLX7h+t1jwGrpAI+h1YHdgjI9xLYuypOVgSnA/9TXGR1N2IIXwKy5zbYxlCKs8zleWAId1b82efuNOq6+10nu5sXcPJPqmngQk1ibn51UAHFP1bbtmOroAg2vpHoAtt1B54qvqb4qPxqLqX3vkAOLuuZaAxFrkLd6APiy4iq6eVJZVnS1q3T2Q0M7NaThtLMWb9mNKiPZ6gu+Spy4Jc76HHdKuiWrH6m0c2CyRhtPGIm12SrYlY0qIpnjjXvIWrSe4ZZLL7tHDexHZtxP7b36eyzZ+UmOddYEmL90qI212ZYOSM+wXTr0AInp1oDw5hdD2Td154qKxZeURPfJ6kq9X+oU1PQejR38wxkcTdmV7ou8ZjCEiFEeFheBOLdAZjdR9dzzG+GjK9x9z3TxlzV1Kk9nPntE589TTPORKzDdcQUjbxpRsSyYwKZ6yPUe92h/ZtxP7blHeDXb2C1PdWJp89iSp03/CPKibq46AhBiKUfpbWJfmNHr/MYo37adsz1FSpswBoGvqz+fUL1y6X9udyH6diejdEX1IIPqIUFcefWgw1vQckJLsb5bS6MtnKd64F1NCDM7FhyaPOioTc/cgYm5TViY4lwMefvRdn+fY0y419R1Oyg8ep3jjXi+ZlrTsM9bXE/OwXoT36XTafDXGYVNmjVWMqi/z5Gx0dvaB8825njNrRh51nxpB2BVtiLmtr2u2q9H0sRwaMw1DZCh7bnoea2YegQ3jierT8ZQ+GSC4RX1q3d6X0n3HsOUpDzFM8VVn2GsS96zpucTePZDY2/uhjwxFZzKSM937baaCFZuRNju2nAKKN+4joH7ts/L3lX2nU8fyQyc5cLvyfL797q8pP5Km2rGq3IqULEwJMS4bR1zdDmtWPo0/eYKcX1a7Z3Yva0xAvVq0XPoexjgzQgjqPDWC8oPu92w946gtOx9jrSismXkYa0W5dJQWG+XJKZhvUGb3LcfTCWqRpPgLoM6UR6k4moolNauKT7Zl5BIx8ArC+3YhrFdHRIAJfWgwjea/gzAaMNaJpWT9Lkz1alO8NRnpkATUjaWiUmy35hRiCHfbOyA+Gku60j/D2jak+UwlLhjNYUT16cDJjxdiCHfHbGNcNKXb9hPYyv3Q1VcM8dQ34roeStzX6bAcT8cYH0Pppj1eejn9L9Ts+nDGaoM5HF1III0/exLsDnTqfYY1I8/rOs/49Ddqj7q2ZrFK9feRA7oqrwJ42MKWkQt6HeEDLif5+nGYkur4tIUnjqISSv7dSdjVHak4cJyKwykcvet52hz5FeBbwOdkz4WEvAiXKl/oXLIzxionpJTr1N9zUAaHAN+r/3cGVkkps6SUNmAucJWUMgs4LIToJoSIRhkwrsObq4BvpZR2KWUqsEJNbwa0BpYJIbYBzwJ1Pcp9z+mZL6V0SCn3oAy6Afqp/7aiDDabowyUK7MGuFII0RJlsJ6hzlhfDvyt2uAXKWWJlLIY+BllIA1wTEr5r4csI/An8MQZDopBscscACnlDmBHpeMbVb2TpJRfTp48OWfy5Mn9nYNigPylG4ge1hOAkA5NsReVYM3Mo2T7QQKT4jHVq4UwGjAP7sHJN+awp/84Dj34JvmL1xM9rCeR/bpg8RgA6dSlSOFXtkXa7BSu2YH5WmVFfMzwXuQt3aDWu5HoYb3c9RaWUrByC4ENEwhsVk+pc4h7l1lQdgsNqB+HJTUbR7nltPrmL1PqCkhSnldkzV5E1teLyf9zE/mL17v0De3QFCQ4yiyUHfTe/KNw3S6ir7scgNjhvchbshGAvGWbEHode4Y9T9aPq4hVbRjaoSnVUfT3rtPaomTnIUr3HGNX77HkLVnvSnfeMDnxfMfIcjILe3HpaW1sScliV++x7B08mfy/thI9rBe6oACi1IGYNTOP8J7tiX94KAdHTsFRbqmxzvkrtxBzq7LpR9jlraq1RcmO5DPuF1aPWQbzkB5kzXEviRNGAxHXX4Utt5CKQyexqTdjRcvXE3WjsvlKULtm2ItKyfp4Hvs638mupkM58dhbWA6fpPjvHeTM/r3KDHLUwG6U7T92Ru331DNlytdYcwo5OPp18pdvIrJPR/KWbiTEo18cGPkajjL3w/OiDXtp8dMrnHhtDiGtG7r6WP7SjcSo/apkx2FK9xxjZ6/HyVu8gdjblQ1pIvt39tL7bPqFS/fX57C9033s6PYAyQ++jaPC6rKx+caeFKjXU+SAbpTtP07Bsg2Yb1LkBLdXrsXKM0JOsmf/wb4B40h9/StMiXEA7mu40jl22aUGti9YucV1nYMyYHDq66Qm+joJ79me2g/dxOF7Kj+rPXekrQKhNwKKjaNuuNIvOht8vH94PjjXc2bNzOPAHS+xucFwNifdzMl3lXB9aMw0Qjs0xVFaodQhBHXGDifja2VVTnU+2VQnhqafPsHBh6ZiijMToMaC6ME9qExN4l7+sg1kzV5Eymtf4Sgp58QLn2FWZTqv6+A2yoDKGU/Kk0/6xXcWb1b2EHAtWxYCe3Gpa3d6X3JLtlbpmiAAACAASURBVB0kqHkijnILtrwizIN7ENK+MWXJKWTMcm/KFt69NdvbjeTwI29TtvswlrQc9lzzOAF1Yn3G0fxlG4gerugdPbwX+Wq9BnM4JTsPEahefwENEgjp2obC5RuoPWEE+rAQ0l76xKdPtmXlkfHWV+zrPor9V97LiTFvUvz3Dg4NmUDytWNJf+0L5bUbIKhhPPrgQGz5RVgz3Ut/Xef0793Eqv2i9s09yVH7xcYuj7Cx88Ns7Pww2b/9y6GnPiFlxq8EeCwrj7j+KqTNQUWy+82z0+m7t8MdHBnxHEUrN5P20idE3dgbQ2yUa/MpgLL93ptlnen14YzV29qN4tCDb1Oy/RCHHn7Hdd6dDyecRA3shiUjt2axSvX32zvfhy3f/QWQiOuvonD5BkKvaOeKqdXZQm8ORxemLBcXASZCe7Sj4pByD6X3WGqPcm9++m36Nf7fIc50Wdb/N4QQDYC/pJT11b97A2OA9kAnKWW2Ojt8o5TyLjXPaKCVlHK88zewD2gmpZyg5imWUoYKId4Dtkspv1DTfwa+AfYDs6SUl/vQaRUwUUq56RR6fwn8JqWcV6m+d4ADUsqZPtr5m5SytUfafmAmkA+YAStwp5Syk7p02iylfF7N+zKQhTIrXFlOCcrs+Ukp5dOnsfVvUsrWQoj5wDQp5Ur12Bbg/kptHgS8h7JD9efAq8ee+lgCZM1RbjQSX7mf8J4dcJRXcHT8+5TuUJYIRfTuSL0X7gGdnpzvl5OmPiVvNOtJAhsmYKgVhS7QhCU127UZSNmhk5jizJTsOsyRMdMQeh0NP5qAITKU0t1HODzmXaRF/YTAq/cT0bO98gmB8dMp3XGImFv6KLsmCrAXlGCMVTbZOPbUx9R+cAg6kxERaFKW1pWUc+COF85YXykllpQsjk3+GGt6Lp1S5uOw2sAhKd1zhAP3v4PlZBbNvn6GwxM/wpqRR0BibZp8PB5DZCglu46QPOY9pMVGw7cfxjyoGxUnlY02jLWjcBSX4yirILhFfQBFtt1ByhtzyZi1kIDE2jWyBUCbNR8SkFhb2dhFXYq1sc5Q2m7+FHtRGdJqw5pTgCEqDH1I0BnJDUisTePPnsQYF40+NMhl5411htJm7UeY4qOpOJaOtNkpPXBCeZ/1DHUOSKxNi9/fVN5tlRJdgMmlc8tFb2OsHYUhMgx7cRnCqMeWU3jGttAFmmi76VN2XP4gHfbNBaDiWBp5Py4noEECGPWUbthN7jeLAUh46UFCr+qALKsg5YlplO1M9rqWEmc8TdiV7bEcTyfliWlEj7qBoBZJBDZvQP5fWzn6+HR0gaYan7OI3h1IfHE06HTYcgsxmMO9+kXJ7iMEJNYmb/EGDo99n3rP3038fdcjbXYc5RYqTmay75aXsOUU0GDKfa46Do/7gBK1jvZbP8UQFQ4Oh+uhybn2C0/CLm9F3WfuJrR9EyqOpWEvKkMYdOgjwrDlF5I84kVsmXnUe+UBwlU5xyZMp3SHYuMGH0wgrFtrDOZwrNn5pL3zLTnfL6flmhnoTEZMCTE4LFYcJeXsv/1FV/1NvnqWo5M+dF17NbF97QcHk/jcSAAsGbnYsvMp3rCX8gPHyZ6j9Imz1deWV0hwq4bYywpxlFRdweFk0n9eZ+PWHeTnFxJtjuTh0Xdy0/X9q80vjEEYIuKpOJZGzvd/kj79R2JGDAA4a53rv/c4wa2SCGreoNp6/cHGOkOBcztnnoRd3orm816h/Gg6jrIK8ldtI6qf8uBH6HXsHvrMGftkfWiQ8q5tWi6Z3/1J4lPKjuUOux1bZh6p73xHcOuGNYp7rdd+rPaFIozx0epn/rIIbl6f3N/+JqhJXUx1Y0mf9Supb39bY1v48p1OG7de+T4iwKh89mjtDoLbNDqlXHQCodMpD6fX7qDWiH7Ku9bS/X5y5pd/eLW/0cwn2TtoAiHtm/psvz4yjEYzJmGqE4PlZDaHHnwTe34xkYMup86E2xBBJgIT47Bm5pLz1e/k/fQnLf75EmtmrusdVntBMcaE2Gp9ckjX1sTcd6Prc03CaKDOm48RNaQXjgorFem57Lt/KsXblXPVau7THBz/MZaMPAITa9F85jgMkaEU7zrK/kemuezipOm0R8hdtln5XFOf9rSe+wwA1qxcSrceoGTDLmRZxRnHEE99E156kMihvREGvcsnb2t/Dw3efuScr4/EV+8nakBX9KGB6EOD2VhnKEnvjyWqf1csqdmUH00j7f2fSHz53rO69uIeHkq9Z+4CIP3tr8n68Aca/vQWlhPppDz+TrW2CGzegLpvP67en+go+H0tmdO/AyB65PVE33UtAUl1AN4AJnOBfyp4XdywC1o/gCvS511U09qX+sD4CNBdSvmPEOITlEHuGNwD43i8l1IvAaZLKRcIIaKAzcAx4Ekp5QZVrnOgeiPwAMogrxbK7Ox9KAPMPSgD0X/UpdVNpZS7z3Fg3A94GegjpSwWQtRBGfDagS3OBwAeMnqr/6JRBrfzpJTjhBAdgC+BbqhLqYE71fZXHhgXAxHAj8AGKWWV7w172No5MB4PtJRS3iuEaA1sA7qdqs0Am+oO8XtH7ZQyH3DfLPmLzid/AWBT3SF+lQuKzv8m3Oh3ud3Upa3nyxb+luuUfb7kwvmzxc6k6/0qF6DNkV/Pqy3W+7nPdT1P/Q0UnbfUG3z6jDWkw4kF59XG50tna3bV7y2fK8aYhudN3/PJ+Tp/59Mnn684cjH65PNli/Plk9fE+f9DJFemK4N+f+usLh++KPvFebLFRTGYW3MRDIyvvMgGxpf6Uuq9wN1CiB0oM6cfex6UUqahPDFaCWxHGWAuUI/loQxw6zsHxZX4BTgI7FTl/qWWswDDgDeEENtRBobnvJO1lHIpyoz0P0KInSiD3TApZQ6wTt1I6y01+xrAIKVMRll2bVbTkFJuQRkYb0AZFH8qpdx6inrtwK1AL3Fmn4X6GAhVbf6EWo+GhoaGhoaGhoaGhsb/jEt98y2HlLLyVpgNPP+QUn6DMuCsgpTyOh9poer/Eni0mnLbUN61rZze83QKSylH+qpP/T0NmOajzO2V/v4M+Ez9bQVCKh2fCkytlHYU5d3oKnWrg/1q1955lpVSlqEMpDU0NDQ0NDQ0NDQ0NC4ILvWBsYaGhoaGhoaGhoaGxkWFvDhWfF9UXLIDY18zoBcSQohnUD4w7smPUkr/bzXqJ4QQbYCvKyVXSCm7+sqvoaGhoaGhoaGhoaFxIXDJDowvdNQB8AU7CPaFlHIn0O5/rYeGhoaGhoaGhoaGhkZNuNQ339LQ0NDQ0NDQ0NDQ0NC4xNFmjDU0NDQ0NDQ0NDQ0NC4iHBf8x5ouPrQZYw0NDQ0NDQ0NDQ0NDY1LGm1grKGhoaGhoaGhoaGhoXFJI5TP7WpoXPBoHVVDQ0NDQ0NDQ+N8c1F8B2lF7Zsv+Hvj3hk/XBS2dKLNGGtoaGhoaGhoaGhoaGhc0mibb2lcFLydOMLvMicenwPA/Ljb/Sp3SPo3ALxQ/w6/ygV44dhcbqx/g9/l/nxsIQAb6wz1q9zOJ38BYE3cML/KBbgyfd55kwuwPuFGv8rtmvozAJvqDvGrXIBOKfPZUm+w3+V2OLEAgHV+tvMVqo3Pl85pPXr5XW782pX8GO//a3p42lyA86bz+bKxNfuw3+UaYxr6XaYnL50Hn/z8efbJr9f3f+x76tgcfvZz3AO4Mf0bvqjjf31HnVRi9bbzYOd2xxaeN5/s73gK7pjqb507pcwHzp9PPp/xyd+ynXI1Lk20gbGGhoaGhoaGhoaGhsZFhLw4VnxfVGhLqTU0NDQ0NDQ0NDQ0NDQuabSBsYaGhoaGhoaGhoaGhsYljbaUWkNDQ0NDQ0NDQ0ND4yLC8b9W4P8h2oyxhoaGhoaGhoaGhoaGxiWNNjDW0NDQ0NDQ0NDQ0NDQuKTRllJraGhoaGhoaGhoaGhcRGi7UvsfbWCscdHS+8U7SerVDltZBYsmzCJz19Eqefq/eS+1L0tCCEHekXQWjZ+JtbTCp7w2r9xF7T7tsJdZ2DJ2BgU7q8pLuqcfje4bQGhSHH+0fABLbpHX8ch2Vb/DOfCFu2jSqy3WMgvzJ84kzYeeN7x5HwltFD1zjqQzf8IMLKUVNOjWgls/GU/+iawqZUa/cB8denWioqyCDya+x+FdVb8r+ujbY2nVrTWlhSUATJ84jaN7jjD4gaEMeeBGgkODkUif9gAw1atFo48mYIgKpXTnYQ4/Ng1ptQGQ+NJoInp3xFFWwZFx0ylV62/wzqNE9u2ENbvAJafTP9NxlFnIXbmV6P6dkXYHucs3c/Rl5fuUAYm1aD5jHMbIUIp3Hmb/o9Nd9QCEtmtEu9+nsO+Bd8n+7V9MCdEAXHH8O5AOTn66iKMvf11F/5rK9aTz4e/YPfhpSndWtWtAvVo0/ng8hshQSnYd4dAYxS6BjevQcOqjhLRpSNa8VYR3a4nQ6cj8drmrbMvFU7Gk55A88lXqvXSvy4ZHx73vsmF4z/Ykvngv6HVkf7uM9A+VbyBHXdudhPG3EtikLnuvm0TpjkOE92wPQLvkH7EXlGBNzyHl1S8p/nunq866L95HeO+OyLIKjo6fRplaT+LbY4jo0wlbTgF7+z7myh8/7laib+/n+rvjhg/ZN/ptSnYe8WnjZjPGKbbYeZgDqo3N/TuT+OStSIcD7A4OP/cFRRv2eZVtd2gehau3cnjUq1Xk1lTnOs+MJKJvZ8VOU16idMkywh+4F3R6Sn/7nZI533rJ1yfWI/LpJzE2bULRJ59R8u0PrmMhNw8j6PprQUpshw+TP+UNb71fvov4Pm2xlVnY+PhM8n34ikajrqGp6isWtHoAS26x61js5S1o99KdCKPe25ZdOxM+9lG/6Fy27E8AWq6ZQc63y8j46KdztrFnvzBE1sFekou0llWR6+TZKVNZvW4D5qhI5s+ZUW2+/zb9PXzygokzSffhk69/8z7iPXzyggkzsJZWUL9bC245Tz75qsFXA6A36KuU6/vCnTTq1Q5rWQW/T5xFhg+dB755L/FtkkAIco+k8/sEJd61HNKdbg9eB4CltNyrzGWv3EWcGvc2j53hsy83vKcfjdW+/JuPuBfVriE9f3/JK63rS3dSt7cSn9eOm0WOD32vmv4QMW0b4rDayNp2mL+f/BxpsxPRKJ4e795PdOsGJM9b68pf66GbyPy4aj+u88J9hPfqhKOsguMT36Ns12GM8TEkvvs4xtgopEOS880SKg6fpM5/7kXo9eR8txRptwNgiArDlqe06Vx8cu6v6whp2xhHmXKP0XLR2wijAWm1ceKV2RSt21njmBresz2NPp6APiQQa4633es+ezcRfTtjMIejCzBhScnkyNj3ziqOOPFnHKnzzEiibugBQNt935M56xfSpn5X5fzV2A9NvB3z0J6uvxOeGEHqm3POWW7ktd2JH3eb889OwKYqQjX+36Mtpda4KEnq1ZaoBnF8dtUElj71Gde8OtJnvpUvzeWrAc8wu//TFJ7Mof3Ifj7z1e7TjtCGcSy/fDzbJn5K2zfu8Zkvd8N+/r55CqU+borQCVo9e5tXUpNebTEnxfH+1RP4dfJnXPvKKJ9yl7w0hxkDn+bjAZMpSM2my91uPY9v3M+MQU8zY9DTrrQOvToSn5TAI1c/wIzJH3L/Kw/5lAvw1ZQvmDDocSYMepyje5SBzYkDxzm0M5lbmt7EN29VDShO6j1zFxmf/MrOHo9gKygh5rY+AET07kBAUgI7ezzM0Sc/pv5rD7jKZP+wggN3eN8kbbp8DGlfLSX+zn5s6T2BLVeP4+THC13Hk54dQerM39jUfQy2/BLibu/tLqzTkfTsCPJWbXclRXRrCcC6xFvZdfurJIweSHDTulX0r6ncqD7tXb8t6bkkvXZ/NXa5k7RPfmV7j0ex5RcTq9rFllfMsec+I23mAswDu7H/jlfY0XMs0YOvdJUtS05RbdiRwKR4dvV4iGNPfkTiaw+69Ep85QEO3PkSu3uNwTz4SgKbKG0r23+c5Ptep3j9Hq+8AHuufhhrdj6p731Pg2njXPWF9+pIQFI8e658kGNPfkjiFHdfyf3xT5LvfNFnGwtXbnH93v/gezR6w7ctGqg23qLauLZq4/w1O9nWewLb+07i4OMf0fgdpd7glomusttb3U5YtzaE9+zgJfNsdC5cs409fccAYEs5SeRTk8id+BRZI0YS1LcPhgb1vfLLwiIK35tOyXc/eKXrYmIIHnYj2aMfIPuue0CnJ6iPu9/E9W5LaMM4FnWfwOZJn9Hhdd/XdM7GA/x182uUVPIVxvBgOrw+irUj32Fpzyc9KtYRPn6s33SOeGoSAHt7P0rU4CsJbFLvnG0MkPmpct3a8k+eclAMMGTQNcyY+sop8/y3adyrLdFJcXxw9QR+O41PnjXwaWYOmEyhD588a9DTzPKjT14w8xdX2pw3vvLK37BXW6KS4ph59QQWT/6M/q+M9Cn3z5fm8vnAZ/h8wNMUpubQUdW54EQWc29+hc8HPM3f78935XfGvaWXj2fLxE9pV03cy9mwn7U3T6nSlwFX3MtYtcOVVLd3W8KT4vipxwT+fvIzLn/Nt76Hf/mbn6+axPw+kzEEmmh6e08AKvJLWP/c1+ya9Qf1B3Zy5Y+64SoCKvXjsF4dCUhKYO/VD3Bi8ofUVe0u7XZSX/mcfX0e4eCQScTcNYh6rz/C4btfZF/fRzDf1JuIft28ZJ2LTy7bf5yAOjGusgAHR77K7r6Pc+Tx92k4bSxQw5iq01H/1fs5+uTH7L1hMobwYC99C1dvJ+WVLyndfpDM2X9QsuvQWccRJ/6MI4VrtyOtysOHrK//IObOgX7xQxmz5oN0bzsVc0d/v8gt33+cw/e/XiVd49JCGxgDQoi/q0n/Uggx7L+tT00QQtwghHjqNHlGCiE+UH8PEUK0/O9o56XDKiFEp9PnPDMa9+vI7p+UJ8lpWw8REB5CSK3IKvksxe4bN0OgEaTv2dG4/h05/sMaAPK2JGMMDybAh7yCXccoPZHtU0aj0f1J/X2DV1qzazqy/SdFbsrWZALDgwn1IbfCU88AE7IaPZ10uaYrq35aCcCBrfsJCQ8hqlbUKctUV75hm0bV5gu7og25vyuXR/aPK4nq3xWAyP5dyJmnlC/ZcgB9RAhGtf7i9Xuw5RdVkRXRvRX24lIMkaEAWLMLXccir2hN1m//AJDxwyqiB3RxHUsYPZDs39d7zUBHdGvh+l2wbjfY7QQ3dw+4zlZudP/Ort+OcotXuzwJ79GGXFVu9o8riVLl2nIKKNmejDEmElteIRXHM5BWG7kL3LMe2d8sU3Tr14WceatcNjSEK3WFtGtCxdE0LB5lI/spdi9PTqHicKpLljMvgOVkFnkL1xDUtB66ACPCpCwIiujXhVz1XJduPYA+PASDx7my57tnMj0JbOa2Z/GWgxjCgzH66LsRV7QmW7VF5g+rMKu2cHjMTOmDA1zXXtQ1bjcgyy2UbNlP7D3Xecs8C52LVm8Du3Kz5CgoRFZYsKemgc1G2fIVBPS4wiu/Iz8f6779SJutiiyh1yMCAkCvQwQEYM/OcR1LGNCRYz8q13TulmRM4cEE+rBL/q5jlKZU9RWJQ7uT8sdGyk7meKUbWzTHnpLqF511MdHYMzIBkFYbeQvXENGvi1f+s+0XNaFTuzZEhIedsxx/4umTT25NJqAan2z5L/tkT3oMvsrr7ybXdGSXGu9SzzTeBRhdOp/cfJCKwlLl95ZkV54EH3HPV18+k7hX4eFHE/t3dM30Zm05hCkihCAfclNWuB9KZm07REi8GYDynEKytx8mMDqCijx3P8z7dQ0R13T1khFxTVePfrzf1Y9tmXmuGUJHSRm2rHxs2QVYTih+VTrslO465CXrXHyywRxO/p+bXWUBnIuxyvYfRxdoQpgMNYqpEb07UHE0jbyF67Bm52NTz6GTwtXbiOzbmZx5qyjZsh+h0511HHHizzjiKCp1xaeSzfuxZuT6xQ8FNa5HxdF019/lx9L8Ilexy8kq6Rcyjovg38XG/7uBsRCi6hqk0yCl7O6nuv/rS9OllAullDV5xDUE+K8PjP1NaFwURWnuG8ui9FxC43zfhAx4+34e2vwh5kYJbPliqc88QfFRlKXmuv4uT8slKP7Mb2oC46KIH9SZI7OXe6WHx5kpTHXrWZieS3ht33IHv3U/Ezd9REzjBDZ86dazbofGPLhoCnfMfsKVZo6LJjvV/fQ+Jz0Hc+1on3JvnziCqYvfZ9RzozGoQc5Z3hRoov3VHXyWM0SFYS8ocQ02rGnZGOOUOkxx0Vg82mVNy8EYZ/Ypx0lQw3gcVjutf3iey355kdB2yoDcYA7DVuiupyItB5N6g2SKMxMzqAtps73Pmyne3daAerGg12PJzPfW/xzlAlhSczBVapfB7G0XS1oOpjjvcvrQIGwFJW45Hn3VOUA0xpmxpGZ75THGmTHFm7GkeaSnu/WuTOW81rQcQru2onTXEaTFprY1ulI92VX09UVQiwbu9kSEUJGWS0Al+5zKxgDmgV1ov2YaLeZMJnmcMoviOWAWgSZM9Wq5+pWrXWeps5PAXldjO37C9bcjKwt9bMwZlXVkZ1P83Q/U+ul7as3/CVlSgmWje0VdUJyZUo++X1pDXxHaKA5TRAhX//QMfZe4Z1P1sTHYMzP9ojNSYjvoHgAp16d/bBx79yBF39BYEBffLURYJZ9clJ5LWDU++Ya37md8NT75/kVTuN2PPtmJL58cFhdF0RnqPOit+xmz6UOiGyew+cuq8a7trT1dvwMrxb2ytFwCaxj3EgZ15nCluBccF0WJh74labkEVxOfAYRBT+ObenBy5Q6vdFNoIBYPP+oZg5wY46Kxetjdmp6DsZLdTXVrEdC4LuUHjgMQ3rcL1vRchE5XSdbZ+2SdyYA1yzsGOWNi1LWXU7LrMPqQoBrF1KCm9bz08fVAzKlzzC19KVi55azjiCf+iiNGjzIxN/ehZMt+v/ghY1w0hpgI19+581b6PYZoXLpcVFFNCNFACLFPCDFbCLFDCDFPCBEshDgqhHheCLEWGC6EuE0IsVMIsUsI8YZa9iEhxJseskYKIaarv4vV/4UQ4gMhxB4hxO9ALY/8HYUQfwkhNgshlggh4tX0VUKIKUKIv4Cx1eg9XNVluxBitUf9C4QQi4UQ+4UQ//HIP0IIsUEIsU0IMdM52BdCDBBCbFHl/OkhxzkbfL0QYr0QYqsQYrkQonYlPboDNwBvqbIbCSG2eBxvIoTYfAr7dxZC/K3Wv0EIESaECBRCfKHae6sQopeaN0gI8Z16nr4Hgjzk9BNC/KO25UchRGg19d0vhNgkhNj0b/FB72O+Nhyo5on+4omzmNH5UXKTU2l+fTefeRBV5Z1mgsCLNi/fxe6XvwVHpUI+1fQteMGkWbzT5RGyk0/SStUzbddR3us+lhkDn2bDl0tOpa5PuXPf/IoxvR/miRvGExoZxtAHb/Iq37lvF/Zt2uu7Ub4rqbZdpzOYMOgRBj0HH/uAwy99TYtZ49Vqqq+n4cujOPLyHHB4P3d0FtEFB9Li04mUH07zGnCdq1zvIpXbdQZ9r1KW4FYNqpbxWZlv+dWb1juvMc5MaMfmHJ/80SnrOd3sV9bXiyj+x/1uWdILd/sud6o+AuQu2sDWK8eyb9SbJD55KwCW9DzX8cZzXsByMrvKeTgbnb1wOLCfrPTk/wzLi7BQAnt0J+vm28gcMgwRGEhQv76nUq1Guun0eqIuS2LtiLdZfZvHM83T2LJGOhuN6OvUObWss+wXu3soSzWlw4Y+5OK70fRl5ursvHDSLN7t8ghZlXzytO5jmeVnn+zEp0+uwbn6Y9IsPujyKDnJqbSoFO8SL2/BZbdc7SG2Oh90Zlz28l3s8hn3ataXL58ykvT1+8jYsL/mck5zPnXBgTSY8RS581YgbTZEoInajw4nf/E/Z3RNnLlP9q1rYNN61H36Lo49OaPmMfVMToYQRN/UE2m3k/vzXzXU2SXE6y9/xRFPsdLuoGTTPr/4IQRe70WHX9nOP3I1NLjIBsYqzYBZUsrLgELgYTW9XErZA1gNvAH0BtoBnYUQQ4B5wI0ecm4Bvq8ke6gqvw1wH9AdQAhhBKYDw6SUHYHPAc/dYiKllFdLKd+pRufngf5SyrYoA1MnXYA7VD2HCyE6CSFaqLpdIaVsB9iBO4QQscAnwE2qnOE+6lkLdJNStge+A57wPCil/BtYCEySUraTUh4CCoQQ7dQso4AvfTVACGFCsddYtf6+QBnwiCq7DXAbMFsIEQg8BJSq5+lVoKMqJwZ4FugrpeyAsrnBeF91SilnSSk7SSk7dQttQru7+nLXole5a9GrFGfmEeYxexUWZ6Y4I9+XGEWWQ7Lv139pMqhzlWO9lk+hPD2PoAT3U9PAeDPlHjfwpyOybRKdZ46h38ZprrSxa9+lKCOf8AS3nuFxZooyT63nrl//peVAZVlQRXEZFnWzsMh6ynOad5dOJzcjl5iEWFe56Lho8jJzq8jLy1TaYLPYKC4oZvD9Q3nnj/dc5XtcfyVrF672qYsttxB9RAjoFTdhjI/BmqHUYUnLcW2ApRyLxpqh1FXr7oE0/fo5AhvEecmrSM1BABXpuRRvTUY6JMbocKw5hRjC3fUExEe7Bk9hbRvSfOY4Om/8iNghV9Bsxjg6b/iQCvV4y88mkvXzGoTJQEW6d/vPRa4TU4K7XdXZxRQfjSXDu257URmGiBDX3yGXuZerN/xwAmFXXEZgwwRMCe4ZQVN8NNaMXMW28R7pcdFY06ueW8ArrzEumloPDCF3wWosx9I98mRXqsd9HisTc/cgmi9+l8ZzXvCqM7R9YwLizVgq6WE7hY09Kfx3L4ENamMwh3nNihwc9jRCL7CkeL+7WBOdPTEP66XU9/Es9LVczzXRxcZ6LYc+FQGdaGwCswAAIABJREFUOmJPS8eRXwB2O+Wr1xB0w/UAXLNsCmUZ+QR79P3geDPl6dVf05UpTcslfeV27GUVXhty2TOz/KZzxfqN6OskuI4b1b7lydnY2JZd4HqI4SgvQhgCzki/C4X7/5hSxSeHnYFP3vPrv7RQfbKluMy1geO5+uQVPy6nSbumXscr++RRf7xKcUYeYZV0Lj6Nznt//ZdmA93xLrZ5PQa+cS/7flsPQO/lUyirFPeCahj3otom0WXmGPpvnEbdIcrCu2H/TKU0PY8QD31D4s2UVhOf240bSmB0GBtemFvlmKWoDJOHHzX66KPWtByMHnY3xkVjddrdoKfBjKfIm/8XBYv/xhgfQ0D9eEz1apPw5F1EDVEeErRYPBVDbCTWtJwa+eTYuwfScsm7tFzyLg6LFWOs93JxKaHJZ09xZOw0Ko6l1zimlh1I8dJHGKouStQFBRDWvTVHHp16Rjr7wnNFkz/iiBNrWg4h7ZX+fWTMO37zQ5XPU0jHZn6Rq6EBF+fA+ISUcp36ew7QQ/3tHOR2BlZJKbOklDZgLnCVlDILOCyE6CaEiEYZAK/Dm6uAb6WUdillKrBCTW8GtAaWCSG2oQzsPHf6qTzArsw64EshxH2A51LvZVLKHCllGfCz2pY+KIPIjWpdfYCGQDdgtZTyCICU0tcVXhdYIoTYCUwCWp1GL4BPgVHqrPQtwDfV5GsGpEkpN6r1F6r27QF8rabtA44BTVFsOUdN3wE410h1Q1nKvU5t392A9w4z1bDtq+V8NfAZvhr4DMlLNtPqJuXUx7dvREVRKSU+bhQi67snzRv1bU9ucmqVPCv7Pk3a4k0k3qxskBTVoTG2ojIqTnHjUZllXR5naeexLO3sXjQwrcc49i3dRNubFLl12zemoqjM5w2N2UPPZn07kH1I0TM01r1cKHW78oR0XL8xbFi6np43KYOApu2bUVpU6rrh8sTzHTcBLP76DyYMepwNS9fT5+a+tOzWmtxTBIuiv3dhvla54YkZ3ou8pco71PlLNxKtDkJCOjTFXliKVa0/c/YiDtz5MuUe7wABlOw5Bnod1sx8ghrGozMasOYo7xnn/72b2OsuB6D2zT3JWbIRgI1dHmFj54fZ2PlhsuavY/+D77KxyyPkLFb0KD2YQuHG/diLSrH6sOvZygXQBZq82uVJ4bpdmFW5McN7kafKdWJJz8VgDiegXi2E0YA+wr0o4vAj71C0bgcn/vMZ0cN6um1YVII1M4+S7QcJTIrHpJY1D+5B/jLvd9ddNlXzAjSa/RyOkgqyvvzdK0/Bsg2Y1b4S3F6px+ajTQDZs/9g34BxJN/1EvlL3Lt0WzLysFVj44K/dxOj2qLWzT3JVW3h+WAkpE0SwmjAlltE0Tb3El9TYm1COjQj/aN5Z62zk/Ce7an9kDL7Zt2xA329Oujj48BgIKhvbyrW+dxKogr2jEyMrVpCgDLoM3XsQPnKVQAsu+ZpTi7aRP3hyjVt7tAYa1EZ5TXwFalLNhPTtRlCr0MfZHKlW/ft85vO+vg4dIHKb2E0EHXDlRRU6kNnY2ODhz/RmUKQdssZ6XehMGvQ0+z38Ml1TuGTozx8ctO+HchRfXKIH31y137dOL7/mOvv4LBgWnZrzYal611pXwx6hoNLN9NajXcJZxjvGvdt79I5PCGaG2c+zm/jZrD2XWVn4hU+4l5N+/KSLo+zpPNYlnQeS8p8pa/Ou3w8x5dspvEwRd/YDo2wFJZS5kNuk9t6UqdnG/565EOf05ml6XkEmN3vqEddfyWFy9Z75Slc7tmPm2EvKnX148Q3x1CRnELWpwso3X6QgKQEHKXl7Ol2D9bUbJKHKduz7B0wHltWPvlLN9TIJ2fNXsSe/uPY038cttxCIvt0dJUFaPjuo6S89jXFm9y78dckphas3EKAs16DvsrmW+E92xNQPw5LajaOcss5xREn/ogjTvSRoQQ0VFeu2B1+80O2gmICGsS7/hYBJr/IvRj5X78//P/xHeOL8XNNlb2n82/niyin+qjX98DNwD7gF+l7XYWvNAHsllJeXo3ckmrSFYFSPiiE6ApcC2zzmKH11RYBzJZSTvZSQIgbqtHNk+nAVCnlQiFET+CF0+QH+An4D8pDgM1SyuqmKEQ19Z/K3tXlXyalvM3HsTPm8IptJPVqy71r3sFaZmHxxFmuYzd+OZElT35KSWYBA999AFNoEEJA5p7jLH/mS5/yMpZvo3afdlzz77vYyirY+vhM17Fuc59g2/hZlGfk03B0f5o8ch0BtSLpteJ1Mv7cxrYJn1Sr58EV22jSqx2PrZ7q+jSIkzu+nMTCJz6hOKuAIVMfJEDVM33vcX5/5gsAWg7qQqcRfXHY7NjKra6ym1dsokOvjny0eqb6aZD3Xcee+fJ5PnriA/Iyc3l82gTCzeEIITiy5wgzn/7IVf76ewdjMBq490Xv3YabfPUsRyd9iDUjj5RXv6LhRxOo88TtlO4+Qrb62aGCPzcT0bsjbdZ9rHxaYvx0V/mGH44n7PJWGMzhrrRO/36Ao9xCye6jdFg1FWmxUZGRh6l2FJaMPI6+/DXNZ46j/lO3UrzrKOnf/FmtTQHs6iYk8SP7E3dXPypSsojq0568P7fSau7THBz/8VnJzVvu3ok5oH5t9CGBxN7Wh6xv/6TZ189weOJHWDPyOPHq1zT+eDz1nridkl1HyFLtYoyNpPWit9CHBYFOR9t1H1KRmk3WN8sJUZdTR1yjzOIUrFBs2HrtDBzlFRwdr55Du4Pjz31C07n/AZ2enO+XU35AeV82ckBXEl++D4M5giazn6N09xGOP/cJTb56jqDm9bFm5dPg/fEYosLI/Pw3MmfOp3DFZiJ6d6LV2hk4yio4NsF9rhp8MIGwbq0xmMNpveEz0t75lpzvl1Pn6bsJbpXktkVCNAcfdZdrMfdpDnnYuNnMcSQ+dSslu46Sodo4+rpu1Bp+NQ6rDUe5hf0PvOtqn5OWKz8k9+e/KN1ygJgRAwDInrP4rHSu+/ID6ExGAGI+nYnt2HHMU98EnY6y3xdhO3KU4MHKzG/pgl/RmaOI+XQmIiQYHJKQ4cPIGjES6569lK/8i9jPZyHtdqwHDlK68Dciximf9Uj/cxvxfdox8J+p2MssbBznvqZ7zJnEpgmfUJ6RT+PR/Wn28HUE1oqg35+vk/bnNjZP/JSig6mkr9xBvxWvK5+ycnVqB4VT3/ebzvmvvYn59VdpufIDcr7/k/IDJ87Zxp79QhgDsRf73pDJyaT/vM7GrTvIzy+kz5ARPDz6Tm66vv8py5xvDq7YRuNe7XhU9ckLPXzybV9O4lcPn+yMHRmVfHLH8+CTAbr278b21VupKPP+pOChFdto2KstD6xW4t0fHvFu+JcTWfTEpxRnFXDdVI94t/c4S9R4d8XYoQRFhdLv5ZFectPVuNfv33exl1Ww2SPudZ/7BFvUuNdodH+aqnGvjxr3tpwi7qX8uY26vdty07p3sJdZWDPere81X01k7aRPKcvIp/vroyhOyebahS8AcOyPjWx/bz5BsRFcv+hljKFBCJ37FiP/97WUHzxB9B1KP86Zu5jCFZsI69WRFqtnqp9rUuwe0qkF5pt6U7b3KM3+eA+A3Hl/0vCrFxB6Hbk/LKf8oOJXo4f3JmPWgnP2ydLhoP3B76lQZ1oDGsST8PjNJE0dgyU1m33Dn69ZTLU7OP7sJ7Re/i66wACkx91W7Ij+1H5wCEIIglom0eHwjzhKyjlwxws10tkZR5z4M47UffE+7EUl6KIjaLvvO8p2H/GLH0p4YgTo3cbInrPYL3IjBnSj3kv3ObP9DmwD/rcOS+O/jriY1twLIRoAR4DuUsp/hBCfoAxyxwCdpJTZ6ru//6LMuuYBS4DpUsoFQogoYDPKrOaTUsoNqtxiKWWoEOJG4AFgEMr7xXtQllQvVH/fqdZrBJpKKXcLIVYBE6WU1X7vTAjRSF22jBBiK8qS5XbAFJSZ6DJgPXAPUAosQFlKnSmEMANhavoWlNnvI0IIs5QyVwgxUm37o6rse6WUm4UQXwBJUsqelfJMB7ZIKb/w0G86cBMwWkq5qJo2mFRb3yKl3CiECFP1fgxoJaUcLYRoCixDmTF+BGgppbxXCNEaxcF0U22/GegtpUwWQgQDdaWUB6qzH8DbiSP83lEnHlc+UzQ/7na/yh2Srky6v1D/Dr/KBXjh2FxurH/D6TPWkJ+PKZ9g2VhnqF/ldj75CwBr4vy/ufuV6fPOm1yA9Qk3niZnzeiaqszUbKo7xK9yATqlzGdLvcF+l9vhxAIA1vnZzleoNj5fOqf16OV3ufFrV/JjvP+v6eFpyhLS86Xz+bKxNbvqN3rPFWNM1e/A+5OXzoNPfv48++TX64/wu+ynjs3hZz/HPYAb07/hizr+13fUSSVWbzsPdm53bOF588n+jqfgjqn+1rlTivIZr/PlL85nfPK3bFXuqSZ9Lhj+qH3rBT+IG5Tx3UVhSycX41LqvcDdQogdgBn42POglDINmAysBLajDAIXqMfyUAa49Z2D4kr8AhwEdqpy/1LLWYBhwBtCiO0og7ya7GT9lro51S6Ud6Cd3yhYi7IMeRvwk5Ryk5RyD8pS7aVqG5cB8epS8PuBn1UdfC3ffgH4UQixBqjuUf53wCR1oyzni49zUWZ3fW/ZjMsGtwDT1fqXAYHAR4BeXb79PTBSSlmBYr9QtQ1PABtUOVnASOBb9di/QPPq6tXQ0NDQ0NDQ0NDQ8EYiLvh/FxsX41Jqh5TywUppDTz/kFJ+QzXvykopr/ORFqr+L4FHqym3DeW92crpPU+nsJSyytSTuhtkppSySn1Syu/xMfBVZ3MXVUr7EnXDLPUBwAIf5TzzrKPq55p6AJ9LKe2nacdGlFnfyoz0kbcMuLUaOStQ3gXX0NDQ0NDQ0NDQ0ND4n3MxDow1/IgQ4hegEcou3hoaGhoaGhoaGhoaGpccF9XAWEp5FOWd3AsSIcQzVP2M0o9Sylcr5/Wcxf1fIqWs8hKMOlhOqpT8pJRySeW8GhoaGhoaGhoaGhr/XRwX30rlC56LamB8oaMOgKsMgi82fA2WNTQ0NDQ0NDQ0NDQ0/r9yMW6+paGhoaGhoaGhoaGhoaHhN7QZYw0NDQ0NDQ0NDQ0NjYsIx0W46/OFjjZjrKGhoaGhoaGhoaGhoXFJI5QvFGloXPBoHVVDQ0NDQ+P/2Lvv+CiK/oHjn7mW3nuogSBVaQEBUXoRVMQKivIIKiK9CALyPNiwowhSbSAWigUFUZAiiIogvYXe0nsvV+b3xx53uRQgmPwUmffrxYvc7sx3Z2dnZ29vZ3cVRalu18Sl2NXhD/3jvxv3S/zsmqjLi9RQakVRFEVRFEVRlGvIP/6s+BqkhlIriqIoiqIoiqIo1zV1YqwoiqIoiqIoiqJc19SJsaIoiqIoiqIoinJdU/cYK4qiKIqiKIqiXENsf3cB/oXUFWNFURRFURRFURTluqZOjBVFURRFURRFUZTrmhpKrSiKoiiKoiiKcg2xiWvqFcHXBHXFWFEURVEURVEURbmuqRNjRVEURVEURVEU5bqmToyVKiGEGCuE8Czx+XshhL/939N/Z9kURVEURVEU5d9EXgP/rjXqxFipKmMBx4mxlLKPlDIT8AfUibGiKIqiKIqiKP9Y6sT4OiGEmCaEiBVC/CSE+FwIMVEIsUUIEWOfHyyEOGP/u64QYpsQYrf9Xwf79M72PKuEEEeFEJ8KzWggEtgshNhsT3tGCBEMvArUF0LsFUK8IYT4RAjRr0S5PhVC3PX/XB2KoiiKoiiKoigO6qnU1wEhRGtgANASbZvvBv68RJZkoIeUslAI0QD4HIixz2sJNAXige3ALVLKd4UQ44EuUsrUUrGeBZpJKVvYy9IJGAesFkL4AR2AwVWwmoqiKIqiKIpyXbD93QX4F1JXjK8PtwJfSynzpZTZwLeXSW8EFgshDgArgSYl5v0hpbwgpbQBe4G6lSmIlPJnIFoIEQoMBL6UUlrKSyuEeFIIsUsIsWvRokWVWYyiKIqiKIqiKMoVU1eMrx/l3QNvwfnjiHuJ6eOAJKC5fX5hiXlFJf62cnVt6BPgYbSr2EMqSiSlXARcPCO+Fu/hVxRFURRFURTlGqCuGF8ftgL9hRAeQggf4E779DNAa/vf95VI7wck2K8KPwLor2AZOYDPFU7/GO1hXUgpD11BbEVRFEVRFEVR7Gzin//vWqNOjK8DUsrdwHK0oc9fAtvss94EhgshfgWCS2SZBwwWQvwO3ADkXcFiFgHrLj58q8Sy04DtQoiDQog37NOSgCPAR1e/VoqiKIqiKIqiKFVDSKlGqF5vhBAzgFwp5Zt/0/I9gQNAKyll1hVmUw1VURRFURRFqW7XxLXOzyMf/sd/Nx4Y/+k1UZcXqXuMlf9XQojuwIfArEqcFCuKoiiKoiiKYme7Ns7frynqxPg6JKWc8Tcu+yeg9t+1fEVRFEVRFEVRlNLUPcaKoiiKoiiKoijKdU2dGCuKoiiKoiiKoijXNTWUWlEURVEURVEU5Rryj3/y1jVIXTFWFEVRFEVRFEVRrmvqxFhRFEVRFEVRFEW5rqmh1IqiKIqiKIqiKNcQm3pbU5VTV4wVRVEURVEURVGU65q6YqxcEwp3flnlMd3b3AtA3vQHqjSu14srADAnHKnSuADGiMYkd+tU5XFDN/4MwM4a/as0bpu4rwGIa9+1SuMC1PhtU7XFBTjdvEeVxo3atwGo+joGrZ731O5X5XFbnlsNUOVt7mJ7O1y/b5XGBWhyci1nWlTttgOou3cDea8MrvK4XlOWAFRbmaurvb1Q5+Eqj/vfs59WecySzKmnqjymMbhetfbJRQc3VHlst2Y9yHtpUJXH9XpuGQXLplV5XI9BLwOwt85dVR67xdlvq20f2VXz7iqPG3PhG6D6jtXV1SdXV1yovrpQrk/qxFhRFEVRFEVRFOUaYvu7C/AvpIZSK4qiKIqiKIqiKNc1dWKsKIqiKIqiKIqiXNfUUGpFURRFURRFUZRriPy7C/AvpK4YK4qiKIqiKIqiKNc1dWKsKIqiKIqiKIqiXNfUUGpFURRFURRFUZRriE383SX491Enxso1Y/u+Y7z2yRpsNhv9O7dh6F2u747MyS9k6vwVJKZlYrHaGNznVu7u1JrEtEymLVhJWlYuQgju69KGh3vf4sinj26Oqe9jIHRY/tyIedvqcpevq1Ef9ydfpmjF21gP7QDAY/xcKC5E2mxgs1K4YIpLnl927ObVue9jtdq4t28PHn/4Xpf5WTm5TH9tDufjE3EzmXhx0kga1KvD6XNxTHz+DUe6CwlJjHxsIENGNwbA1KYt3iNGgU5H4fdryf/iM5e4bt264zXgIQBkQQE578zCcuokPhMn4961GwiBNTWFgq+/pOAr13dEm2qFUn/eBAwB3uQfOMWp0bORZgsAtV8Yil/X1tgKijg9bg75B7X3gvp2bkntF4YidDpSPv+JxPe+cokZsmQR+uBAdN7eWJNTKD4Si6FObcd8Y3Q90qf8D59BAzA2bED2wg/J/Ux7H7Shdi0CXpzuSGuoEUH24o+d69quDX5jRyL0OvK+/Z7cTz53WbahTi0Cpk2qdFyPDjEETn4aodOR8/U6sj5c7hLXWLcWwS9MxK1xNOlzPiJ76SoAgp+fgFfvLlodJ6eS/dk3ZH/m+l7EqqzjqHfHAND8+Cosmdmcn/Qe2Zv/dJYzMpgm2xZiy8nHnJTO2QmzKbDHrP3GKHy7xWBJy+Joj9HOdW9cl1ozhzvL2/FWvB9/stLtDcBn4mTc2rXHlplB+uOPueSL3rSYjOXrSVu4ktLC/jsMn84x2AqKiJ/0NoWHtHjRP3+ILa8ArDak1crpu8dqZWgURcSLIwAInf0COat/JHD0UNDpyP16HVkfld1+Qc9r2y9jrnP7CZOR8A9nIYxGMOjJ/2kbmfOXOvLp692IqfvDoNNh2fsz5t/Xlik7gC4iCvdH/0vRN+9hjd0FgCGmB8YWnQGBed8WLDvXu+Tx6BBD4KSn/1KZ9WEhIMCalFpuueDq2p+2UjqarHvDJVb/d0fQuFcMEojfd5LPh7xFcW6BS5o7X3+CiBujEEKQdjqR1RMWYM4vok67xjy4eDyZ51MqLOv/p+dmzmLr9j8IDPDnm2ULKpX3avtkXUgIvs9OQxcQCNJGwdrvyvTJv+w5zGsfrsJms3FPtw4Mvaeny/ycvAKmzF5CYmoGVquVwf26cXfX9pyOS2LSrA8d6S4kpfH0gL483kx7Z7a+3k2Yej2iHfv2bsH863flrpsuoh7uj82g6Ks5WI/uBMDQtjfGlp1BSmwpFyj6dpEj/fYTibz+415sUtK/ZRRDbmlUJubOM8m8sX4fFqskwNPEB4M7U2SxMmTJFswWGxabpHvjGowc6HwXcOjwe0me/2WZWDVmPIFvF62vODfxHQoOnsIYEUztt8diDAnAEOQP0oY5KYNzE98Bm6Tmy0+jczMC4NWiAea0rErvE+Gj76PGuAdACLJ/2c/xQS8CEDn+QQCa/Pg2xvBApMWKJT2bM+PeJf/gKUyRwTTd+h62vEKsOfmkfr7B0Z/r/b2pP28ins2j0ZmMFJ1L4vSYd7Bk5tJsyxzHOtd59SkS3vvKpczCww23WmEc6jbmqo/VjY58gzUjm4Sp75K7ZZdjuiEihAab38eam48lKe2K++QasydpcQ98SeriVaS+63p8hsr19WH/HYZvj/boA3yc7dPbA1uJPudq+rebfl+INbcAbGVegLQcaGj/2x/IBFqUWQnlX0MNpVauCVabjZlLvmXepP/w9etj+eH3fZyMS3JJs3zD79SrEcrKmaP5YNrjvPXZ95gtFvQ6HRMf6sM3r49j2YzhfPHT7y55TXcOpXDpTArmjEN/0y2IkBplCyAEpp4PYz2xt8ysgg+fp3DepDInxVarlZdmL2T+a//l2yVz+H7TNk6eOe+SZvGyVTSKjuLrD2czc8oYXp37PgBRtWvw5Qfv8OUH77Bi0Vu4u7nR7dZ2WiadDp/RY8mcMon0IYNx69oNfZ06rstOSCBj3GjSnxhC3rKl+IyfiKntzejDw8kYM4KM8WOQOTl49OtfJm+taY+StPg7DnQcgSUrj+CB3QDw69oKt6hIDnR8mjOT51PnlWGO8tR5+UmOD3qRg11GE3R3R9wb1HSJmfLYUwijidyvVpM08DGMdeuQ8b+XSRn8JBkvvII1IZHiA4fIfHuu48T1Isu586QMflL799hTyMIiCn/+xbFs/wljSBv/LEkDH8OzR1cMdV3Xx5adU/m4QNDUUSQ9PZUL/R/Hq3cXjPVqu+S3ZueQ9tp7ZC1Z5Zjm0bEthsgwEgaPJXHoRGzZOfgOuKtM3iqrY50O/24xAOxvMgBrWjbFF5JdllV3zgSsGTkkzfuSc8++R62XnSe8aSs3cvLR5ymt1usjiX/VeTLoO3FypdvbRYU/riNzyjPOxDrnYedEr+H43XkbpuhaLvG8O8fgVjeSE12fIGHaHCJeGOEy/+zDUzh15yjHFzCAyFdGk/zGxwDkb/6V4BkTSBoxlbh7Kth+WTmkv/4eWUtXuUyXxWYSn3iG+AefIv7Bp/DoEIPbjdoPUlo/8CiFK96iYNEU9E3aIYIiy9QfQmDq/ADW0weck4JrYGzRmYKPn6fgg+cw1G+BCAhzqZfAKaP+Upkz5nxI0aFYLOfiyP7sm7Llsqt0+7MLe/wOCo9fcHyO7tKcBl1a8Omjr7F0wMv4RgTRYVjfMsv78YVlLLp9Kgt7TyE7PpW2g50ndud2xrKoz1QW9ZlaYXn/v9zdpwcLZr1U+YxX2SdrM6zkLniP9CGPkjFyeJk+2Wq1MXPxCuZPe5pv3nmOdb/8ycnzCS6xv/hhK/VrhbNq1hQ+eGEMby75GrPZQlSNMFa+NYWVb03hi9cn4+5mpFvb5lomITDdPpjCz1+nYMEk9E3bIYIraMvdHsR6ar9zkk8AxrY9KfhgOgWLpoDQYWiqHZ+sNskrP+zhvYc68tXwXvxw8DwnU7JdQmYXFvPKuj3MfvAWvhrekzfu0/Ka9DoWP9KJFcN6sPzJ7vx+OhnZytmeAu66DbcGrn2FT5fWuEVFcqTTMM5PeY+aL2n9m7RaiX/pQ+Je+pD8gyewZOaSOG8lNV8aTsSU/5A4+3Ni+2j9R81pj1Z+nzAYqDH+QY4NfJ49TR7Bt31T/LrHuJQt7rVl5O8/wf7WQzg7eR61X3kKgFozhoLVRspn6znUZRSB/W51HDMjRtxLcWIaebtjiX9nOXkHTzryFZ1JdMQ+++wClzLrfb0whvhfusyXOI5cdPSm+7CmZ1F8wfX7Vc13JmHNyCZtwcpK9cl6Hy8AEl9aRODDff9SX38xrSU1g6SZHzjSRAy/2yXP1fZvsfdP51DP8ZTyINqJcAvgS+Cr0gmUfxd1Yvw3EUKMFkIcEUJ8+hdiRAohVl0+5d9LCBEjhHi3gnlnhBDBl4tx8OQFaoUFUTM0EKPBQO92N7HlzyOlYkF+QRFSSvILi/Hz8kCv0xES4EvjKO1k18vDjXqRoSSnOw/UtrREZEYyWK1YD/yKoXGbMss3tLsdy6EdyNzsMvMqcuDocWrXiKBWZDhGo5Hbu3Zk0/YdLmlOnj1Pu1Y3AVCvTk3iEpNJTc90SfP77v3UqhFOZHioVpZGjbHExWFLSACLhaLNm3Dr0NElj+XwIWRuLgDmw4fQhYTgdktHCtauwXL8OJYjhxGenljj49EFh7jk9bnlRtLX/gpA6srNBPS6GQD/Xm1JW7UZgLzdx9D7eWEMDcCrZQOKziRQdC4JabaQvvoXAnq1dYlpatIITEbyvvwWLBbyf9qE+20dAPDs0ZWCDZuwZWRiPhKLtFgrrFO3mFZY4uKxJiY54louxGGNTygT96KriQtgPh+PJS4RLBbyftiCZ+dScdMzKT50DGltT1bmAAAgAElEQVSxOKZ5dmlPzpfrKD56gqIDRxBenpgvJKAPdW3iVVXHXi0bYMnMAUCaLWR8tw2/ns669+t5MzovD3J3aftK/p5j6H29MIQGaMv44zDWzNwy9eFerwa5Ow45JxgMlW5vjno8sB9bdo4zVKPGzoxmC1lrtuLTvZ1r/XRvR+bXmwAo2BuLztcLQ0hAmXKWZIqqSf4fBwGwZmYjDAbn9vuxnO2XoW0/Smy/i2RBIQDCYACDASm1Z3/qIuthy0hCZqaAzYr1yA4MN7Qqk98Q0wNL7C5knrO/0AVHYo07CZZikDas549iuKG1Y75bs4ZYSra5qyizZ+f25P2wGQwGik+cBsAYWrbeKtv+AIwRQfh3a03K5z854jTs0Rq90cDZHUeJ23MCKSVN72hHaSWvIBvcTI76/KeJaXEjfr4+l09YytX2yQC29HQsx48D2pVk69mzLn3ywRNnqB0eTM3wYIxGA707tmLzzv0usYWAPMexrwg/b0/0etevdzsOxFIrLITI0EAAdJH1saWXaMuHfndpj451a9MTy5GdLm1ZC6AHgwmEDowmZG6GVt74dGoFeFMzwBujXkevprXYEhvvknXdwfN0bVSDCD9PAAK93O3rIfA0aQMZLTYbUQ0bU5Tp/KEv47tt+PW42SWWX4+bSf9Sa7P5e2Id/ZslOYOCg6e0+Ss2UnTiAtb0HPS+XgijHr23pyOGOSm90vtE8ANdsObkk/P7IWz5heT8fpiwx/q4lM2/Z1vSVm1x5DX4ehH0QFdsRcWYUzKxZuY6+nP/njc78gi9nrRVW0hbuRnvFjdg8PXCEORXZttcLLPO0x1DaACy2HLJMl/qOOKsjLJ9sk+Pdggvd/L/PAxUok+uX5ui2DMA5G79ExB/qa+/mNYUVZOMz753TA/o077ceoEr79+ugAAeAMpe8lb+VdSJcTUSmorq+Gmgj5Ty4SuMZSj9WUoZL6W876+Ws7JKl+VypJS7pJSjL5+yYskZWYQHOg8MoYF+JGW4HqgH9GjPqfhkuo98lfumvMukR+5Ap3Ot/riUDI6ejefG+s5fLWVWmsvfwifQJY/wCcDQuG2ZYY8XuQ+ehvtTr2KI6eZa5pR0wkOcJ0RhIUEkp6S7pGlYvy4/bfsdgANHjpGQmEJSiusQyHWbfqFP11sdn/XBwdhSnF8WbCkp6IIr/m3B/fa+FP+xA13pfFlZGOpHYzly2DHNEOCDNSsPrNpwInNCKsbwIABM4UEUxzvrypyQhjE8EFN4IMXxzjIXJ6Q58lxkatNa+9J3IQ4Aa3IqevsXQ49uXcjfsKnC8pfk0aMLBSXS6kKCsSY716lk3MooHRfAmugc3mlNTsUQdtnfbzCEBmNJKlHHmdmYGtan6MBRZ5oqrGNTeCDWnHwAGv04G59OrTDVDgdA5+FG2PB7sCSnY83Jc8ZMTC2zfUoriD2HXw/nCbYwGp3rdIXtrSL6UnktiakYw1zLYwgLwhyf4pLGcLHMUlL74xeJWj0b/wG9HWmKjp/F2/6ly7PrLS5ltiSllvlx4pJ0OiKXL6DWppUU/r6b4oPa9hPeAchs5z4sc9IRPq5frIR3AIYbWmPZ49qebCkX0NduCB5eYDChr98c4evsa/ShwVhKtLmrKbNX7y4ETRvjUmZjuGt/djXtD6D280M4/9ISl6GGPuGBpJ9N5IYe2gmVtNnwCS//i+ZdbzzJ+F3zCI6O5I+PnX1pzVbRPLluJg8tmXTl6/oPc7V9cmm6sHAM0Q1c+uSk9CzCgp11GhYYQHJalku+gbd34vSFRLo9Po17x89k8pD7yhz7ftj+J7d3dJ74Cp8raMs+ARgaxmDZvdFluszJwPzb93iOno3n2LlQlI/1lPajVHJ2AeG+Hs7y+nqQnOM6tP5sWg7ZhWaGLt3CwMU/8d2+s455VpvkgUUb6PrWd7RrEo2X1Zm3ZFu9yBju2leYE9Nc+hNjeBDSYsGjaT3y98ZiTkwjden3RE59jCa/aVcdE+Z9U+l9wr1+JJZ05w9+ReeTMIa51l9gv1sJ7H8bej/tqmlxUjphT9xF1qbdjn4boDgxDVOEtp8Zgv3R+3lRHJ+KOTkDQ5Cf1t+H+GOq7Rxh4tettaPMNSYNJPnDtRiCfC9Z5ksdRy6qt3Yu3re1xlRLO44IDzeCnrxPO47kOst8JX2yJSnVcTXa9/aO6Lw9/lJffzFtyb4ewBTp3Neutn9DSm74/H80WfcmFbgVSAKOV5Tg72C7Bv5da9SJcRUTQtS1XwmeB+wGpgshdgoh9gshnrenWQDUA74VQowTQngJIT60p9sjhOhnT/cfIcRKIcR3wPpyPtcVQhwskfYrIcQPQojjQojXS5RpqBDimBBiixBisRBi7iXK/7EQYoEQYps9zx0VlGW5EKJPqXz3VhCzsxBijf3vICHEevt6LkT7Fe6yyrvAUDrjrweO0ahOJD/NfZYVL4/ilaXfkZtf6JifX1jEhNmf8sygvnh7ul9qaS6fTH3+Q/H6T8stROHi6RTOf5bCT2ZiuLkXujrOq2GynDfMiVKFfvyhe8nOyeXeoWP59Ku1NGpQD71e75hvNpvZsv0Pena+pWSUyxXZwdiiJR639yV3sWtVC3cPDPXqkb9yOTLfebArU0Bwrnd5W0rKS+exMzVvhjUuoUwaY5NGyKJCLKfOlL8CJRkMuHfsQMHGn6+svFeqvLjluLKrXCXq2MMdU4MospauQuZVUx0LQYF9aOvR3mOxZufhFaO1wfDxA0n+4FuktZxyX2Zdzj3zLsGDS1z9KH3f1RW1t4pcwS5f7vpq/5154BlO9xvDuSH/JXBQXzzbNAUgfvI7BA7Shl0KN5N2379L/kq0C5uN+Aef4kKvgZiaNcRYv+4lylWqrXd/iOLNK8pMl2kJmH9bi/uASbg/OBFb0jnXev2rbdlmo3DPQVLGz3Atc+kYV9H+/LrHYEnNIv/AKZdZQsD2ed/S5tEePL7mJXR6PdYKRmZ8+8wi3m47gpQTcTS9U/tSm3DwDLM7jGHR7VP54+Mfr3xd/3Gutk8uEcHdA78ZL5A7b45rn1xOGyi9CbfvPULDqJpsfP9lVr45hZnvryQ3v8QJpdnClp0H6NmhZcVBymHqMYjiTV+ULYO7J4aGrcifO4782aPA6Ia+2S0VrnbpRVltkiMJGcwd0JF5D9/Kol+OcDZNO8nU6wQrnuzBj2P7cj4jn+yCYtfMZdpzOQsskUYY9ERMHETcC+877kP1v70DcS++z+H2QwGo/eKQimNUqk/W/kte+gMAOX8cxpKRQ63p2rMV3GqHk/b1VmSx+VJFLje2JT2L/W2fcHyu+/pw0Ak8mtbFvW4E2T/vcVb+VRxHLjp1xyisOXl4tG4CQOjYQaR/9A3YyjuOaP9V1Cenf7oWN/vQaZ2XB9JazmlSJfp6vb82mqNkXw847h+uON5ltiVw5O4pHO49kWP2+8SB20qlHIi6WnxdUA/fqh4NgceAb4D7gLZou+S3QojbpJRPCSF6A12klKlCiJnAJinlECGEP/CHEOLieLX2wE1SynQhxH9Kfa5barktgJZAERArhJgDWIHpQCsgB9gE7LtM+esCnYD6wGYhRHQ5ZemPdu/F90IIE9ANGF5esFL+B/wipXxBCNEXeLKihEKIJy/On/bkABJL/DqbnJ5FaICvS/rVP+9myJ23IYSgdngQNUICOJ2Qwo31a2G2WBk/+zP6dGhB9zbNXJfjF+Tyt8zJcJmvq1Eftwe0BxwJT18MN7SkyGbDemSnM21eNtbDO9HVjHbkCwsJIrHE1d+klDRCgl2v3nh7efLSs9rFdCklvQY8Sc0I56/C23bspvEN9QgO9HdMs6amoAsJdZYvJARbWtkH7ejr1cNv+gxsWVn4vzELS2yslk+vx3fGC1BcTNHGDS55LOnZ2q/beh1YbRgjgjEnaVcVihPSMEWW+CU+IghzUgbCZHT5xdYUEeTI45jWuCGWE84v1frQYKypqXj26HrFV4vd27fFHHscW4Zz+9iSU9CHOuviYtzKKC8ugD7ceeVZHxqMNTmtdFYA3Jo2xNSoPt59u1N8KBZDWChFhqOEzvofsqiYvLWuV1uqso6LE9IwBtr3AykpOhmHV8sbAPBqeQP+fTpgCPABnQ5ZbMZWVIwxPLjM9imt6GQcJwfNoOU57UF0stj55fRS7c13wjNkTpmEzK74lgNrquuDlgzhwZiTXOvWkpiKMTKEgj+daSz2NJZkrezWtCxy1v+GR/OG5O88RPGpC5z7z3SanFxL/k/b8OzgvN/PEBaMNaX87Xcptpw8Cnftw+MWLZbMSXe5yit8ApG5rrc+6CKicOundYXC0wdD/eZaf3F8N5b9W7Hs3wqAsdN9yBzndrAmpWAo0eautMw+D96Fzz3ajxhFh2LR+fq4lNmc5Nqur6b9BfbtgH/PNvh1bY3B3xuAZ/Yt5Mi6nUgJnz7yKgCjtr1N5rmKH6QlbZLD3/1O+2F3sG/lVpch1ic2X+6w9M9VmT653H3E3icXbvyJol+2ueQJC/InKdW5DZPSMwgJdB1Wu3rT7wzp30M79kWEUCM0iNNxSdzYoC6gPbyrcb1aBPk7j5kyu5y2XPrYFxmFW/+R2nxPHwzRWltGr8eWmQL52jHZenQX+pracNwwXw8Ss53bNSm7gBBvD5e4Yb4e+Hua8DAZ8DAZaF07mNikLOoEOYex+7qbCDOYydN7crGUJdvqReaENIyRIYB2u4gxPAifTi2p/fooEAJ9gA+5vx0g64ffHPM9b2rA2VHOK4NeTethM1sqtU8UnojDcH8Xx3S3WmGYk7X6s6RmOcpWEHuOkIe1e+qNQb6EDu6DMOgwBPoSMeo+bEVm9F4emCKDafLj2+jcjViz8jBFBmMMDcCSloUpIojiCylYM53fgQpPJeDZNArvNo3wvLE+jde8ru2bQmDw9670ccRBSopPXsCjufa8KY/mN+DT+xb0/j6IEseRK+mTC/cdo+jYWYzhwWR/9zMBD/aqdF8fMKgvAQ/2xhDsT3Fcij3tYUdfD1BY4t7rq+nfwNlPWpyjMdoCW+1/G4B7gLL3Gij/OuqKcfU4K6X8Hehp/7cH7epxI6BBOel7As8KIfYCWwB34OJTVzZIKUseCUp/LmmjlDJLSlkIHAbqoO3cP0sp06WUZqDs41/LWiGltEkpjwOn7OUuvex1QFchhBtwO7BVSllQTqzSbgOWAUgp1wIZFSWUUi6SUsZIKWOefaw/5xJTuZCcjtli4Yff99OpVWOX9OHBfuywP80wLSuHMwmp1AwNRErJjPe/ol5kCI/26VhmObqgCIR/COj16G/sgOXoLpf5BbNGOv5ZDv1O0Zr3sR7ZCUY3MNmvPBvd0EffhEw658jXrGEDzl1I4EJCEmazmXWbfqFLB9d7b7NzcjGbtV+Pv1y7gdbNm+Lt5bz36fuN2+jTzfWHS8vRoxhq1EQXHg4GA25dulL063bXdQoNxW/Gi2ROn6o91GXY4xRt34Z7z174TJyMzM3BmpiILb1sU8r59SCBfbV7G4Pv70LG+j8AyFy/k6D7tC8CXq1uwJqdjzk5g7y9x3GLisBUKxRhNBDYryMZ63e6lvnkafRhoegjtDJ7du9K4S+/4dG1EwUbNpcpQ3k87Pcil1R85CiGWjVc42777YriXSougLF2DQw1tLhevTuT/3P5cYsOxZL1yZfEP/gUeZu3431nd4JnTMCWnYMlPhFravXVcd7e47hHaw9tEUYDAf07OZ6yefy+qRy+5UnOjHwTc1I6SXNXkb//BNacPCzJFe52AGXvZ7NYrqi9Zb3yMtYLF7gUy1HnsHKMBvzuuI3cja7DSnN+2oF//64AeLRoiC0nD0tKBsLDDZ2X9iVbeLjhdWsrCo9pwzD1Jcrs2ak90mzBEGnffr0q3n6l6QL80NkfGCPcTHjc3Arzae2hebb40+gCwhB+waDTo298M5bje1zyF8yf6PhnObqToh+XYD2+214w7Yu/8A3E0LA1lsO/O/IVHYrFULtGpcucs/xbEp+aTOLjE8jfvB3vu3ricXMrx5UQcznburLt78Kry9gX8wT72w3j+GMzAXij+TBi1++i1QAtfY1W0bh5e7BzSdlbTgLqOH/su6F7K9JOaveceoU4t1lk83qXXdd/qsr0yeXtIz4TJ2M9d5aCVa4PCARoGl2HswkpXEhKxWy28MMvu+kcc5NLmvDgAHYciAUgLTObs/FJ1Cxx68e6X3a5DKMGsMWfQhcYrh37dHr0TdthObbbJU3B3PEUzB1HwdxxWI78QdG6j7Ee+xOZlYa+RrR2jzGgi2qKLVW7TaZpZADn0nOJy8jDbLXx46HzdLohwiVu5xsi2XMuFYvNRoHZwoG4dOoF+5CeV0R2ofYjXKHZyrebtxMU7nwgWMCdt5K9wbWvyP7pDwLv1dqgZ8uGWHPySX5vFbF9xlJw5DQFB05gsP94eHG+OSkN73bOH8gLTydUep9IXbUZvY8n3m0bo/N0x6ddE5KWrAOc9/Vnrv+DkEd7UxB7Dq9WN1AQe5YDNz/O/raPY8srJPmTH0j9dD2B/ToS99oyDvcaR/JHa5EWC0H3dSbo/i7k7TuONSdPe0ZGieHx7lER5Px+CGt6LvtaDyVz/U7iZ6+k8FQCZybNq/RxxMFowO/uLhQeOgHAmQGTOdFpCHFjXseSnE7q/BUUHjh+RX1ycVwSprra812CRw0ESaX7+oxlazn9wESKzyeRu3kn/v27og/yw6NFQ0eMlE9cR5tUdlvqPNzQ2e9z13m4XQxzsETI7sBR4NIHt7/B3z1M+t84lFpdMa4eF2/oE8ArUspLjSu8mO5eKWWsy0Qhbi4Rq3Ts8hSV+NuKtn2v5i1npcfMXPzsWLaUslAIsQXohXbluDJDTCr95BWDXs+UwXcx/PWPsNkkd3dqTXTNMFbYO9kHut3Mk3d3ZfrCVdz77GwkkrEP9iLAx4vdsWdY88seGtQK54Gp2usORj3Qkx72Z2wVr/kQ98HTtNev7N6MTL6AoY32OgvLzg3llgdAePvh9pD2ZFGh02PZ/wvWE86rHgaDnqljnmDYM89jtVnpf3t3oqNqs3y1NszqwX69OXXuAlNnzkav01Gvbi1emDTSkb+gsIjf/tzH/yaUuhBvs5Iz5x38X3sTodNRsO57rGfP4H7HXQAUrvkWr0cGo/P1w2fMOC2P1UrG08Nwv70vHj17IYuLsCYlEbDwffI+WOwS/sLLS6k3bwI1Jj1E/qHTpNoftpO18U/8urbmxu3ztVcdjLe/OsJq49xzi2n42f9ApyN1+UYKj7k+fTt/wyasickEv/Ma6PTkrVmHzs8PabbgdnMM+V9/hy4wgNCPFiC8PMEm8X7wXpIGPobMz0e4ueHetjWZr73tWhdWG5lvzXGJazl9Bs/+d2rLvdq4QNorcwmf/wrodOR88yPmk2fxuf8OAHJWrkEfFEDk5++h8/JE2iR+g+7hQv/H8enfG587e2ArKsaSkEzk8gVkzPnQJXZV1nHh2QTcaoZw05EvKD6XyLln5hA0SLvPK23ZD2Rv+pPwsQMIG3EvgUldODvR+cqPunMm4N2+GYYAX5ru+ICEWZ+TvvwnAvrdSvCjzqHU2a/NvKr2BuA77b8Ym7dA5+dH0BcryVvykSNu9I8LyFy1gaLj5wgYeDsAGZ+vI3fLTrw7xxC96X1shUXET9a2jyE4gFrzp2mZ9Xqyv/uZvK3apQa/OzsRMEjbPtbkVFL/+wZh9u2Xu9q+/e6zb79V2vaL+EzbfkiJ78P3EHfP4+iDAwl+cRJCpwOdIG/9Vgq22b/MSRvFGz7BfcAz2itu9m9FpsZhaKl92bLsufSPPO73jEJ4eCOtVop+/AQKSwyZtdpIf3XuXy6zPjQYhMDbx9tl2Q2WPseZZ97DnJRR+fZXgeOb9tJh+J1MO7EEKSWHVv/K3hXaLQkDP36G7yYtJjcli7tnPYXJ2wMhIOnIOdZO09pAkz5taT2oOzaLFUth2eGl/9+e+d+r7Nyzn8zMbLrdPYinhz7CvXf2unzGv9AnG5vdiEfPXlhOnSRgofZWgpJ9skGvZ+rjDzD8xfew2iR3d21HdO0IVvyoXVl+oNetDLu/N9PnLuOecS8jJYwd1I8AX237FxQV89u+o0wfNtC1zNJG8Q9LcB84yfHqMZkah6GVdpJi2V3xSB5b/EksR/7A4/GXwGbFlnQWy57NuPUejEGn49neLRj+2TZsUtKveV2iQ/1Y+af2o/X9retTL8SXDvXDeWDhBoQQ9G8ZRXSoH8eSMpm+ehc2KbFJSc8mNdHvXQddBwOQufYXCo+fJ+hhe//26Q9kb9qFT5fWNN660P66Ju05n14xjQm8tysFR85gDAvgpuNfYk5K58zw19C5Gakx4wnc6mon3WcmzcOalVe5faLYQsLslTRc/gIIyPntIFnrdxLySC+CH9DqsMaUR9C5mfBq1ZA6DWtzZrz9GaRWG1mb/yTkoZ4E3nkract/cvTnCXO/ov6CZ/C8qT4+7ZpRdD6Z02PfwbtdU2pMcG7DM1MWUBh73qXMiQtXE3jXrX/pWN1o/yrM5xJJeHZ2mT7ZOvohgp66H7/kblfWJ/e5FWF/mJpPl7akvf/VX+rrU+ctJ3zGcOr/MB9diYenpS7f+Jf6N2OIP9EfTAZAOG9l+6FEtQxADaO+boh/6tMhr1X24c1rpJTNhBA9gReBblLKXCFEDcAspUwWQpwBYkoMpfYFRkkppRCipZRyj33odIyUcqQ9dunPJZdVet4a4E20BwVsRxtinQNsBA5cTFdO+T8GQoE7gCjgZyAarWOIKZnPPhT6cSAGqC+lLC4TUEvXGZgopbzD/nTqZCnlS0KI24HvgRAp5SXHvxbu/LLKG6p7G+2W6LzpD1RpXK8XtV/9zQlHLpOy8owRjUnu1unyCSsp1H5/7c4a/as0bps47f29ce27VmlcgBq/baq2uACnm/eo0rhR+7QfWaq6jkGr5z21+1V53ItDqau6zV1sb4frl321z1/V5ORazrSo2m0HUHfvBvJeGVzlcb2mLAGotjJXV3t7oc4VPTeyUv579qpf0nBFzKmnLp+okozB9aq1Ty46WPGPs1fLrVkP8l4aVOVxvZ5bRsGyaVUe12PQywDsrXNXlcducfbbattHdtW8+/IJKynmgvYatuo6VldXn1xdcaHa6uJqLir9v1tYc9A//iRu2IVlV12XQohAtHdJ1wXOAA9IKTNKpakFLAXC0S5SL5JSzrbPmwE8AVy8x2eqlPJ7LkENpa5GUsr1wGfAb0KIA8AqoLx3QbwIGIH99odpvVhOmqstQxwwE9gB/IQ2xDrrkpkgFu2EeB3wlH1odnnWow2N/qmik+JyPA/cJoTYjTaE/Nxl0iuKoiiKoiiKUoIU//x/f9GzaLeJNkC7sPdsOWkswAQpZWOgHTBCCNGkxPy3pZQt7P8ueVIMaih1lZNSngGalfg8G5hdTrq6Jf4uAIaVk+Zj4ONLfHYsq5x5d5QI9ZmUcpH9NUtfo53QXsp2KeW4S5XFPs0MXPq9L1q6LWj3TiOlTEM7Ib5oXDlZFEVRFEVRFEW5fvUDOtv/XoJ2LjG5ZAIpZQKQYP87RwhxBKiBdiGw0tQV4+vDDPuDvQ4Cp9Gelq0oiqIoiqIoivJPFGY/8b14Ahx6qcT2W0xboo2SvWik/ZW5HwohAsrNWIK6YnwdkFJOLD1NCDENuL/U5JVSyv9c7XKEEL2A10pNPi2lrPobeBRFURRFURTlOnUtPPW55KtX7RZJKReVmP8T2v3BpVXqgQVCCG/gS2CslPLi+/Dmo92eKu3/vwWU8+JyJ3VifJ2SUr4MvFzFMX8EfrxsQkVRFEVRFEVR/tXsJ8GLLjG/e0XzhBBJQogIKWWCECICSK4gnRHtpPhTKeVXJWInlUizGFhzufKqodSKoiiKoiiKoijKP8m3wMXXQQwGVpdOIIQQwAfAESnlrFLzSr5EvT+u76cul7pirCiKoiiKoiiKcg25FoZS/0WvAiuEEEPR3mJzP4AQIhJ4X0rZB7gFeAQ4YH+eEjhfy/S6EKIF2lDqM5TzoOPS1ImxoiiKoiiKoiiK8o9hf5NNt3KmxwN97H//QgXvnZZSPlLZZaqh1IqiKIqiKIqiKMp1TUgp/+4yKMqVUA1VURRFURRFqW7lXoH8p5lba9A//rvxyPPLrom6vEgNpVauCYm3da7ymOFbtwBwunmPKo0btW8DAKm9OlVpXIDgH3/GnHqqyuMag+sBsLNG1b5Zq03c1wAcrHdHlcYFaHZqTbXFBTh6Q58qjdvo2PcA7K7Vr0rjArQ6v5rt4fdVedxbElcB1VcX26qhzLcmrmJi3YFVHvfNM59XeV8Bzv6iusr8e+Q9VR63XfxX3FPnriqP+9XZb6s8ZknJ3aq+Tw7dWL19clLnzlUeO2zLFs60qPq2XHfvBs63KTPq8S+rtXMjAFvCSr9h8q/rnLSy2vrkHdWw790crz1wt6rL3Oq89kyj6uqTqysuVN/3lmvBP/6s+BqkhlIriqIoiqIoiqIo1zV1YqwoiqIoiqIoiqJc19RQakVRFEVRFEVRlGuI7Zq6e/faoK4YK4qiKIqiKIqiKNc1dWKsKIqiKIqiKIqiXNfUUGpFURRFURRFUZRriO3vLsC/kLpirCiKoiiKoiiKolzX1BVj5ZphatsW39EjQaenYO1a8j79zGW+vnZt/J6djPGGBuS8/wH5Xyx3zPO871487rgDBBSsWUv+ylWOeR4dYgic/DRCpyPn63VkfbjcJa6xbi2CX5iIW+No0ud8RPZSLa8+LISQlyehDwoEaSNn1fdkf+b6/jtjTFu8nhqF0OsoXLeWghWuZXbr0h2PBx4CQBYWkDtnFtZTJ8Fowu+tdxFGI+j1FG/7mfxPPrriunpu5iy2bv+DwAB/vlm2wDFdmDzRewZoyzZU9usAACAASURBVJNgy0tFWorK5K83ZyyezaORZit5e49zdvJ8pMV6xcvX+3tTf/4Ex+cbtrxP+hc/kPXdVhpsmE/RqTgACvbGIovNeHeOQRYWceGZdyg8dFLLs/UDbHkFSKsNrFZO9hsHQNizj+F3x20ANDm4ipTFX5Ey+zNKi/jvk5WK63v7LYRPGeLIH/jk/aQvWlkmbuhzw/Du1AZbQREJz86i6PBJTFE1iHznWUcaY60IUmd/QsaS1YRMGoJ315sd85puX0jqp+tJmvdlmdg1n38C366tkQVFnBk/m4KD2vtRa785Cr9uMVjSsjjSfbRzHccNIOihngC0P/s5xUnpHB36JnkHTpeJ7VY7lIYLxmHw9ybvwCmOjZyDNFsI7NWG2pMHIG02sNo4Nf0jcv44SthDzveR1v/lE3SeHo51utq6CB7zCN7d2jnmmcICKE7KoN5LQwjs1hJbQTGxY+ZWWP5GC8Zh9Pcm98ApYu3lv8i7RX1arJ3pkqff/wbTuEsLiguKWT5xPnGHzpSJe9HdM/5Dm/s7Ma3pYwCE1I/kwTeGUbNpFOvedPYJ1dlfVEeZW2x/D2tBESfHzSX/QNn37brVCqXB/PHo/b3JP3iaE6NmI80WgvrfRuSIuwGw5Rdy+tlF5B92luWjP5eSlZbFgV/306pLDEUFRcyd+A6nDpZdxsg3x9C0XTPys/MAmDNxNmcOn6bfsP7c1k97t7DeoK9wPauSqU1bvEeMAp2Owu/Xkv9FqT65W3e8Btj75IICct6ZheXUSXQhIfg+Ow1dgLb9CtZ+R8FXZffhilTUJ1e6/G3b4jNyJOi142D+Z67ld+/eHc+BA53lf/ttLCdPlhvLo0MMgZOeBp2O3K/XkfVR2bYc9LzWljPmOtuyMBkJ/3CWdnwy6Mn/aRuZ85c6y9C+Df4TRoBOR97q78lZ8oVLXEOdWgT+dxKmRtFkzf+QnGXOfjZi9afY8vPBZgOLlaTBTzvmxWx+k6Oj3yO3nP7BvXYoTRaOxeDvTe6B0xwZ4ewf/Ds0IfrFxxAGPeb0HPb2/x8ANy2fBkCLk6tIeOvzKu+T25xeTnFSOsefeKPCfS96/nitTz54mpP2fc89ugb1Zo3E68Z6nH/tMxIXaH2uX+eWjrzNdn2IOSmD2L4TXGL+lfICBHRrScbGPVXeJ8f8NqdKYmVs2YdHvQhsBcWOeU03zuZQtzGOz6ZaodSfNwFDgDf5B05xavRsR6zaLwzFr2trbAVFnB43h3x7/dR9ayT+3WMwp2aVLtr9wAygMdAW2FWm8Mq/irpirFwbdDp8x40h45nJpD46GPduXdHXqeOSRGZnk/3uu+R94XpwN0RF4XHHHaQNe4q0IY/j1r49+po1HPODpo4i6empXOj/OF69u2CsV9slvzU7h7TX3iNrySpcZ1hJf3Mhcf2HEj9oNL4D7nLNq9PhPWIs2c9NIuOJwbh16Ya+tmuZrUkJZD0zmszhQ8j/dCneYyZqM8zFZE0aR+bwoWQOH4oxpi2GRk2uuLru7tODBbNeKjNdFhdgyYzDkhmHNTcFvXdIufnTvt7KwdtGcqjbGHTuJoIf6n7FywaIGHEP2dsPOj5n/bgdvzs7YaobSfHZRE7eMZqTd4wm+6cdmOpGcrzrk8RNnUvki0+7xDn90FQtrf3kFSBv+z6waAe5tE/XEjSoD27RtVzyeXeOqXTcohPnQOfsEn3v6ISpvmtcr04xmOrW4FSPx0mc/i7hz48EoPh0HGf6jdL+9R+DLCgkZ8Nv9vLu4fSdIxwxMr7/lYB+t+LewDW2b5fWuEVFcPjWpzg7+T1qzxzumJe+ciMnHnm+3LrO3rwbgN/qDCT2qXeo/9qT5aar+9wg4heuYXeHUVgy8wh7qCsAmdsOsLfrBPZ1f4bjY+cR/dZw0OmoMbq/I681PRtZXOxYp6uti/T3V3HmLmdd1B5/PwHdWuJRL4Jd7UdxfOICoisof5S9/Lvs5Q+3lx8AnY6o5waRsWWfY1Kjzi0IiQrn1c7jWDV1Mfe+PLTcuAA1b6yHh6+ny7SCzFxWz1jClsVrXJZTbf1FFZc5tH4kAHtvGcHpSQuo90r59Vp72iMkLP6OfR1HYsnMJXSg9oNI0fkkDt87nQPdxxP39krqvf6US74XB8/A3cudiKhIRnQaxoIp7/HkS8PLWwQAS2d+xIQ+Y5nQZyxnDmtfjFcv/NoxbdlrSyvMW2V0OnxGjyVzyiTShwzGrWu3MscRa0ICGeNGk/7EEPKWLcVnvL1PtlrJXfAe6UMeJWPkcDz69S+T91Iq6pMrXf4xY8icPJm0wYNx71r2OGhNSCBjzBjShw4lb+lSfCdMqDBW4JRRJI2YStw9FbTlrBzSX3+PrKWubVkWm0l84hniH3yK+AefwqNDDG43NnbEDZg0mpQxU0h8YAiePbtiiHItoy07h8y35rqcEJeU8tQEkh4eRtLgp3Hv0NYx/djEhdzw+hPl5qn33MNcWLiGP9qPxpKZS4S9fzD4etLg1Sc48Ohr7Ow0nkNPvOUop1dDbX2LTsdXS5+8M+pBTj79NlEV7Hu1Su17IfZ9z5KRy9npH5CwwPkjJDoddWc6192Sls3Zse9USXmT3//W8XfGxj1V2idf/BGjqmKZQgMcsSpSa9qjJC3+jgMdR2DJyiPYXq9+XVvhFhXJgY5Pc2byfOq8MsyRJ3XFJo49/EJ54Q4C9wBbK1zg38h2Dfy71qgT4ysghKgrhDh4+ZRl8v1aHeWpakKIu4QQz1YwL7eKlvG9EMK/nOkzhBATL5ff2LgR1rg4rAkJYLFQuHET7h1vcUljy8zEcjQWrK5XNvV1amM+fBiKisBqpXjvXtxvvdUx33w+HktcIlgs5P2wBc/OHVzjpmdSfOgY0mJxmW5NTaf46AkAZH4BxafOoQ8Ndsw3NGyMNT4OW6JW5qItmzC17+gSw3L4EDJXq2LL0UPogkucqBYW2AMZEHqDdon3CsW0uBE/X59y5jhjCFHxc/6zNu12/J239zimCG29dB5u1H1rJE3Wvk6TH9/Cv2fbcvP792pLwdGzjs++3W4ma81WvDu2cEnn2/1mMr/eBGhXj/W+XhhCAi65btbcfIrOJACQ/+dRzEnp+PRo55LmauLqvL0oOnHe8Tl77Va8u7d3SePdrR1ZX28EoHBfLDofL/Sl4nq2b07xuUQs8claGbfvwb1ptGO+KSyIjG+34Veq7vx6tiX9y81anj3HtDKHarFzdxzGmln+ruje0PllNnf3cQy+nhhDy+xq+N3SjNQ12glq8ootBPbWlm/LL3Sk0Xu6gZT4tIym8HSiY3rhwWPYCooc63S1dWHLKyhVKklQrzYkr9gCQM4lyu9/SzNS7OVPWrGFoN7O+oscejupa3e4/NrftGdrdn21DYBze07g7uOJT0jZuEInuGPqQ6x5xfXKW25aNuf3n8JWYqSEW7OG1dZfVHWZw29wfsnP3X0MvZ8XxtCy+4BvxxtJs9drysrNBNjrNXdXLNYs7Qpvzu5jmCKCXPLlZObi4e3JFnubPbYnFi9fLwLKWcaV6NjvtqvKVxmGRo2xxMVhsx9HijZvwq1DxX2y+fAhdCFan2xLT8dy/DigXYm1nj3r2l9fRsV98pUzNip1HNy0CbdbXI+D5kMly3/YUf7S3Jo1xFKyLf9YTlvO0NoypdoygCzQ+g1hMIDBgLQfn0xNG2E+H4c1Titj/obNeHQqJ+7h2DL7SHk8OjnXL/vP4xh8vTCV0z8EdGxGyne/A5C44meCb28DQOg9HUn9fgdFcalanaRmA+DbKpq8o+cc+auvT770vpdu3/dSS+x7lrQs8vadcBml5d0ymkL7ca+qy1taVfbJeh8Px7SqiJX12yFHrIr43HIj6Wu1r9+pKzcT0EsbseXfqy1pq7T6ySu1XXJ3HMaSmVNeuCNAbIULU/51rosTY6H5f1tXIYQeQErZ4XJpq2vZlSGl/FZK+WoVLLvCepZS9pFSZl5tbF1wCNbkFMdna0pKhQf80iynT2NqfhPC1xfc3HBr1w5daKgzVmKJuMmpGMKCywtzSYbIMNwaRVN04KizzEHB2FKcJxK21BR0wRXHdu/dF/POHc4JOh3+894naPk3FO/ZhSX2SKXLVR5h8sTgXxO9bzjW3JRLpzXoCbq3E1n2X8AjxtxHzvYDHO47idj7p1Nr+mB0Hm5l8hmD/dG5GR2fDUH+WBJSMQQHYKoVRv3vZhP1+Su4NayLOSHVkc6cmIYh3P4FXErqLnmB+qvfIWBAL2fs8CDMCVq5A+7vQf6eoxjDXL+0G8KD/lJcAEtiapm4xrBgLCXaiyUpFWOp9uLbtxPZa7eUyueMk735T8wJaRjDXWObwoMojneWuTghFVOpNOXxaFwXgOi3n0bv50VRQjpupU5iDIE+WLLzwKr9fluUkIYpItAxP/D2trTcNpvGy6ZwYtw8TBGBLmUx1o7EHJfsEvNq6yJ43KOOv8++vhxTRBBF8Wkl1rty5TeFBxLcpy0JS9a75PELCySzRNysxHT8wgMp7ZbBvTj005/kpFy+e9KHBldbf1HVZXYv8YUUoDg+DVOpWIZAH+3k116vxQlp5ba50IHdydy8p+x6GPSkxjvrIy0xjcCw8tvsQxMHMeuHd3ls+lAMJte7uEzuJlp2alXhulQVfXCpPjnlMn3y7X0p/mNHmem6sHAM0Q2wHDlcLeWsiC4kBFuKs75tKSnoL3Ec9Ojbl+I//ih3nj607P5b+oeaSxdGR+TyBdTatJLC33dTfFBry/qQYKxJJfaRpBT0IZWIKyUhc18nbOl8vPr3LZO3KCENtwjXdmwM9MGSna/dHgMUxTvTeNaPxODnRYuvZtB6/WuE3a/9AOMWHujS71RHnxw1awR6P6+/tO+5lsVZ3uCHeuFzW4ty0lS+vCGD+zjL5edVpX2yvtT3g78ay5xe7smrM1aAa72aE1Id27V0HWrbvGz/qlzf/rUnxvarvEeEEPOA3cB0IcROIcR+IcTzpdIsFkIcEkKsF0J42Oe1FkLsE0L8BowoEVcvhHijRKxh9umdhRCbhRCfAQfs03JLzNsihFglhDgqhPhU2C/XCSH62Kf9IoR4VwixhgrYr65+IoTYJIQ4LoR4orxlCyHchRAfCSEOCCH2CCG62NPtEEI0LRFvi309/yOEmGufFiWE+M2+fi+WWv4zl6jDi/XsOhbJmfeMECLY/vc0IUSsEOInoOGVbdBypl3hFVTr2XPkffY5gbPeJPDN17X7rawV3y8rK3FlFkB4uBP61n9Je2M+Mi+/xIxyCl1BaGPzlrj16kveBwudE202Mp9+nPSH78fQsDH6OlGVKldFZHE+lswLWLOT0Hle+upOnZnDyNlxmNw/tJNyv9taED7iHpqun0WjVS8h3IyYalTwxayc9bcVFBLb8TFO/h975xkmRbE14LcmbM45EBckCEiQpIISBAEDiKLiBVFBUESRICoYUARRUURBwBww4jUgAhIEERQkJyUILGHZnOPshPp+9OyEnQF2YfiUa73Pw8Ns96lTp09Xne7qSjeOJX36OwS2SEFUb1jb/X9k0CQO3/QIqfc+Q9TQGwjq0MJDHxYr5dv+9CgLXnvDa6O3WhqnYm8iLjJGAyE9O1G8fEO1dM6Eed/8fBrdnsrPVhazP15OyW97AKjMzKfh1GHe053BHwB5y39nR9ex7L/nJeo9doeHfECLRpiPnaqm05vKs/siZ7ZzyGzivX28mlab+5ky7R6OTlukzUk8S5rqfgmLi6R1v05s/OBHL0Z44RzukYeK08ULfGzzWe65XeisMmFXtiRucE+OT6/ZUGdv/vjkpY94qMdoJt00npCIUG6+/xa38x2u7cj+rb758HdmahGT27QlsO/1lLy90O24CAgkfOpzlLz5BrKszHvi/09OU/6MbdoQ2K8fxQsXej1fs/JxBmw2Tt1+PyevG4xfy6YYGzWw6625jd7IHDGWzKH3kz32CUJu7Y8uwrOX3bMYe6s39lN6PaGtU9g95AV23/E89cffSmBKYs3sPM+YbM7Mp94zd58mXS39X008c+E3BDarT0gnlylW52jvvi7OaRINpw7zcUw++3Wel67qnKlcn2fZ/CciL4J/Fxv/64tvNQXuAb4FbkWbOC+AJUKIq4HjwCXAYCnlfUKIL4FbgEXA+8BDUsqfhRAvu+gcDhRKKTsIIfyBjUKIqq6KjkBLKaXnygLQFmgBnAI2AlcJIbYCC4GrpZRHhRCf1eCaLgM6A8HADiHED9XzFkJMAJBSthJCNANWCiGaAJ8DtwHPCCESgSQp5TYhRCsX/XOA+VLKj4QQrh8Eett95c2HTYF7pJTuEzm9IIS4HLjD7g8DWmN622lkRwIjARbdOohbb7jecU4fG4stJ8dbMq+U/7CM8h+WARBy3wisLl/d9QnOhp0+LgZrVq5H+tNi0BP36jOULPuJsjXuDQBbTja6WGfPtC4mFluup836himEPPIohU9OQhYXeZyXpSWYd+3Ar4P3YctnQxcQhi5Ae7mwFGWATfsoIC0VCL0RTjOYImncbRiiw0gdMd95UAgOj3yRisPujaQGr44huGUKlRl5HLrrecw5BdgqnItjWHILMCTGYE7PwWofrlSx9zDWwhICW11C6S9ab5QxIRpLZp6WJkv735pbSPHK3whs3YSyLfswZ+QS1Eb7nnJi3Cyi77kJs122CnN6DsZEZ09DTfUaE51lwZAQ46k3IweDS3kxxMdgcSkvIVe3x7TvMNZc9548v6YN3P42JkZjznTXXZmeg19SDKVVaRJjPGSqiBnWj5jBvQAo26UNz838ZDXNP34CnUFPZYZ7OktuEYawYNDrwGrDPzGayox8D71Fm/4koEE81pJy/JKc/rNm51N5PN1N9lx94UqdBweQ9dV6/JOcPQh+iVGYqtlvPoP9oa1TaLZQmyteNcTyiV/mcGjDXiJc9IYnRFGU6X7NyS0aEN0ggcd/1ubqGQP9eHzdbGZ2G4c3rJnZFyxejFv2Aid2HTkvm68c2otOg3sQGhtB/kn30SB+SdFUVtNlyStCH+70q19iNJUuZS6oeX1SZo1m/5BpWPK1YZjxd/cB4MkPnsZqsRKTFIs22hCiE6LJz/Iss/lZWr6WSgs/LV5N/5E3u53vcmNXNixZT4drzy3G1RRr9Zgce5qYnJJC2IRHKXhiErLIJSbr9YRNfY6KNasxbfjlgtrqDVu1kVK62FisXp6DhpQUwh59lILHHnO33wVrZrZH/bVm16IsV9lUXErF1l0EXtVe05uVgz7epY7Ex2LNqbleW04uIYP6EzygH/qoSCwZmW7ntbrvLT4EIfQ6pNWGf5JTxpSeizmvCFuZCVuZicJNfxLSor42ssalrl2ImJz1ySqafjQFYdRjrmXdq05lei5+LvbqQ4Mo35dKUJsmlGz+o9b2OuyotthU7M1dzjsmR1zVgujrtPJQ1VCN7tOB3BVbzltXndH9Kdt/nNwVW7xfTzW/Gl18UN2H2j33fA4q/t38z/YY2zkmpdwE9Lb/24HWEGuG1sgDOCql3Gn/vQ1oIIQIByKklPauHT520dkbuEsIsRPYDES76Pr9NI3iqnMnpZQ2YCfQwG7HEZc0NWkYfyelLJdS5gBr0Rqq1fPuUmWzlHI/cAxoAnyJtsIeaA1kbytfXOViR/XrPp0Pq/xcE7oC30gpy6SURcCS0wlKKd+SUraXUrbvmZOLvk4d9IkJYDAQ0LMHpo01n8Kti9BemHVxcQRcfTUVq9c4zhnrJWNI1vQG9+lG2c+/nU6NBzFTJ2A+cpyijz1Xs7Qc2I8+uQ66eE23f7ceVG7a6G5XbBxhT0+j+OXp2NJOOo6L8HBEcIj2h58ffu3aYzlxnHPBVlHkWHDL7ZOp3k/7W3oujxAz+FrCu7Xl8IOvun1RLfx5B3H3OD9QBLXQerFTx89lX+/xHLpLW1ymYOUWAps5F1wpWvM74TdcTemWvY4Frox14xF+RkKuuAyAwDZNsRaXYcnORwT6owvWhoKKQH9CurTFdFCbs6wPD8EvpY6m2Gol/IarKV7tPtyxaM1mIm7uUSu95bsP4t8gyaEj7PqrKVnjXqxLftpM+M3aQh4BrZtiKynFmu18sIbdcA1FS392SxPc9XLCrnPOYxRGA5E3daVwlfsQx8JVvxN1S3fNr22bYC0uxZLl/aGd8+Ey9vcZx193PUfBj5qN0X07UZmZj6W4DHOWZ2O08Nd9xNygzZmOu60beT9qLxYBDRKctrZqiDAaKFi/W+tVqbLZ388nvjDWT3L7O3/1NnJX/E7cbd0ACG13CdbT2F/w6z5i7fbH39aNXLv9Wzo+yJYOo9nSYTTZ32r164WuY9m3civtB2prCdRr25iK4jKPocd/rt3Bcx0eYEaXh5nR5WHM5ZWnbRQDmPYduGDxYna/J87b5l8/XsXsfk+w6ZPVZBx0xpOQdk2wFpVh9lKeijbuJdru19hB3cm3+9UvOYYm70zir4fnUHHE+VEk84MVADx/93OUlZTTzV5mm7RtSllxmaMR7IrrvONOvTtz/IBz/YGg0CAu7dyS31d6Dln2NZb9+zEk10GXYI/J3Xtg+rVaTI6LI3zqNApfmI715Em3c6ETH8N6/BjlX315wW31hvnAAfR1nPYH9OiB6Vf356AuLo7wadMomjHDw35XTPsOYKiXjCHJXpavq3lZ1kWGowsNBrTYENipHeaj2voMlX/sx1gvGb1db1Cv7pSvr9mzWgQEIIICKVn8HVnDx2I5lU7FBmfcCbv8EizFZVR6iQ/5G/cRe6O21kTCbdeQY2845azYQnjn5gi9Dl2gH2HtGlN2KI3iHX+5xbgLEZOj+nbCnJV/xroXZa97MS51zxslO/8iIMUZP6MGXI0hMpQKl7pUG3urMFSb+5y3Yst5x+RNl97LxnqD2VhvMIW/aY323BVbfKKr4limQ9fpKP51L1HXazMZYwZ1J3+ldl8LVm4h+lbNP8FniImKfzf/6z3GVR/OBPCClNJtTJEQogHguleNFQi0y59uBIBA60l2G8cmhOjmkp83qudjoEbjQjyoblfV3655e9UrpUwTQuQKIS4DbgdGeZPzkkeVztP58EzXXVP9Z8Zqpei1OUTOehl0OsqXLceSmkrgTTcBUL5kCbqoKKLfWogIDgKbJPjWW8m5axiyrIyIac+hCw9DWiwUzX7NsTgJQO4Lc0mY/wLodBR/+yPmw8cIHXQDAMWLl6KPjiTps3nogoOQNkn4kIGcvHkEfk0aEnpjLyoPHiHpC22FxPw33nPabLNSMu81wmfM0rYGWbkM67FUAq7XbK74YQlB/xmGCA0nZIz2YiutVgofGoUuKprQiZO1RqROYFq/DvPmmr+AP/rMTLbs2E1BQRE9Bwxh9PCh3HLjdej8g9H5hwISKSXWYvev8cb4SMyZ+TSYeT+mk9lcukSbep6/bBOnXvuSU68tpt6z99Ji9WsgBJUnszg0bLpH/unzvqbxAueaauF9riL/ix8xxkRSb+P7SJvEmltA2qOvEXJNO5qsfRtbhYmTk7ReMENMBPUWPAmA0OsoXPIzJevt85yfHomtqBRddDjN9yym4s+jmA4dJ/LOvpqtny6nZO1WQru1r5Xe0J6d0IU452WKAH8q/zpOxB3a/KuCz5dRum4LIdd0IGX1u9jKTWQ8MdtNPvjKtmQ89YabL+KffgDh55xvfdmuj8mc/zUVB08QM0TrfctZtIKin7YR3qM9LTYswFZu4tgEp54GcycQ2rklhqgwWv7+LumvfEbuF6tJnjzM8XGi3uN3YErL4dAYZ7rmn0zm8Pj5VGbmkzrtY5ouHEe9x++gdG8qmZ9qH4eib+hM3KBrsJkt2CoqOTBqtrZt0+R3uPQTbTuTwq9X+cQXcRPvwa+hc0X4w0++T2VGHlE929F+01xs5SYOPvKm43yLTyZzyMX+ZgvHUf/xOyjZm0rGp2s4E3+u3UGz7m14/OfXMJeb+OJRZ+ga/v4kFj/2NkVneCkKjQ1n7JLpBIQEOoYjioCACxcvLpDNbTbNx1ZaweFxcx1yTT+ewpGJb2LOzOf49I+5ZP546k66k9K9R8n6bDUAdcbdhiEy1LGirrRY2dt3kkPHzG9eIjQyjLDIUN7f/jEF2fnMnfi64/yUD57mzUlzyc/K45E5EwiLCkMIwdE/jrJwsvMed7quM7vW78BU7rltnM+xWSl+4zUiXpyF0OkoX26PyTfYY/LSJQQPHYYuLJzQsfYPJFYr+aNHYWzZisDe12E5cpjIhe8AUPru2zXO+nQxuVZYrRTPmUPky9pzsGL5cqzVnoMhw4ahCwsjdJzT/rxRXh71Vht5M+cSby/LJd/Zy/Kt9rL8lVaWEz/VyjJSEvafgaQNHIE+JoqYaZMQ9udT6cr1lP+y2aE3/6U3iH39RYReR8mS5ViOHCN4oKa39Oul6KIjif9wvkNvyB23kHH7vegiwol5SVs5WRj0lK5YQ/H7nxJ+v7YdWZNX7ufA2HmOS2j1yRMcGL+Aysx8jjy/iEsXjqPh44Mp3nOU9E+1xRfLDqWR99NO2q99BaSN9E/WULpfa8RXpOUQWD+egCb1sJaUEdy2KSEdtak1vojJdR67k8q0HA4/NMeRzrXunZj+MY1d6l62ve4ZYyNoufxl9KGBSJskccQN7O72MGmzF9Notrb6vyE6guz3l+JXJ56YIX18Yi/A4affx5xV4LOYXJmujRbwlS5psTp0VRHQKInLD3/ByRc/IfOtJZyc/hEpb04gedKdlO07So7dr4VrthHe43JabZyvbdc03umflHnjCb2iBYaosKpDw4F3gZuBN4BY4Ae0jq1aVtwLh+1cWhGKMyJqOz/qYsHeYFsqpWxpHwY8DegppSwRQiQDZiCoSsaeZiIQIqWcKoTYDYyWUm4QQrwIXG/XNRLoBwySUprtQ5TTgA7AzKm+zAAAIABJREFURCnlDS42lEgpQ+yNZsc5+3zercAXwEGgq5QyVQjxCRDuqqPaNU0FBuAylNr+u0k1/eOBFlLK4Xb7VgFNpJQm+/DoK4C2UsoWdvm7gfZSyjFCiCXAl1LKRUKIB4CX7ddQIx+e4X6kAu2BesAHQCecQ6kXSilnnSl9xtXdfF5QE9avA+Bo614+1dtw1yoAcq67xqd6AWJ+/Blzjud+iOeLMSYFgC3JN59FsnZ0SNP2ad2b4rVInxctjyy9YHoB9jfpdxbJ2tHsoDaUf3vd/j7VC9DuxHdsTLjV53qvytC2ablQvvjlAtjcNeMrJjYY7HO9s1I/83msAGe8uFA2b0oa6HO9nU99zcD6N/lc79fHTjuAyCdk9fR9TI5bc2Fjcma3bj7XHb9uHaltfF+WG+xcxYkOPc8uWEvqbtEaSeviB51FsvZ0y1x8wWLy5gtQ9zqd+hrw/XOk3Qlta6gLFZMvlF64YO8tF0WT86X6Q/7xjbhJxxZdFL6s4n+9xxgAKeVKIURz4Df7JP8SYAhaz+3puAd4TwhRBrj2Dr+DNgx6u30BrWy0xuq52FUuhBgNrBBC5ADel49053e0r1b1gGlSylP2xq8rbwILhBB7AAtwt5Sy6vPaV2jziKfhnbHAp0KIsYBjvN85+tADKeV2IcQXaF/djgH//xO1FAqFQqFQKBQKhcKF/9mGsZQyFWjp8vcctAZhdVxlZrn83ga0dpGbaj9uAybb/7myzv7P1YYQ+/9u56SUY1zE1kopm9kb2fPQepLPxEEppdsO6V70VwB3e0sspcyk2n2XUn6A1ouLfZ6y6+atM13kzurD0yGlbODyezrgOf5WoVAoFAqFQqFQKP4G/mcbxhcR9wkhhgF+aEOjT7O3gkKhUCgUCoVCoVCA59KpivNFNYz/ZqSUs4HZrseEEPegDWl2ZaOU8kH+4QghNgPVNqZlqJRyz99hj0KhUCgUCoVCoVCcDdUw/gcipXwfbR/liw4pZae/2waFQqFQKBQKhUKhqA2qYaxQKBQKhUKhUCgUFxH/+CWpL0J0f7cBCoVCoVAoFAqFQqFQ/J2ohrFCoVAoFAqFQqFQKP7VqKHUCoVCoVAoFAqFQnERYVODqX2OkFI5VXFRoAqqQqFQKBQKheJCI/5uA2rC9Pr/+ce/G0859slF4csqVI+x4qKgfM1bPtcZ2HMkACUT+/tUb8is7wAw7f/Zp3oB/JtdQ2a3bj7XG79uHQBb6wzwqd72J78F4ESHnj7VC1B3y5oLphfgSKvePtWbsmclANvr+ra8AbQ78R076vleb9vjWln2dZmrKm97U27wqV6AlkeWcrR1L5/rbbhrFaVP3eZzvcHTvgS4YDb7uk6DVq9n1h/ic72PH1vkc52umPau8rlO/5a9LmhMNucc8bluY0wKpVMG+Vxv8PTFlC2ovtPk+RN0/xwAdta/yee62xxbcsFi8uakgT7X2+nU14DvnyPtTmix/kLF5AulF2BL8s0+1dsh7Ruf6lNcXKiGsUKhUCgUCoVCoVBcRNj+bgP+B1GLbykUCoVCoVAoFAqF4l+NahgrFAqFQqFQKBQKheJfjRpKrVAoFAqFQqFQKBQXEf/4lbcuQlSPsUKhUCgUCoVCoVAo/tWohrFCoVAoFAqFQqFQKP7VqIaxQqFQKBQKhUKhUCj+1ag5xoqLho37jvLS4rXYpOTmK1ty73Wd3M5/sGoLy7b8CYDVauNoRh5rX3qA8OBA+j75NsEBfuh0AoNOx6ePO/fg1Ddti3//+0Cnw7x5Fea1//Wav65uYwIfeomKRbOw7v4VAP/bHkJ/aXtkSSHlsx72SLNh+15efPsLbDYbA3t1Yfitfd3OF5eW8cTs98jIzsNqtTJsQG8GXHsVAIu+X8N/V/4CUjKwd1eG3nStV7v8OnYkdMwY0Osp/+EHyj791O18wLXXEjR4MCIwEH10NLaCAsq++85DDqDucyMI73E5tnITqeNep2yvtodmWLe21Ht2BOh15Hy2iox52l6K+ogQGr05Eb+6cVSeyOLwAy9jLSzFr04cLde94dAb+fgjlP+8kYgJD6KPjEAKgdDrSbvGubehoX5dop6ehF+zxhTOf4/iRYsd50RIMFFPTsTYqAFISd60Wc7ru6IDERMeBJ2O0u+WUfzh527XdK56A69qT/RjDyD0Ooq+XkHhu1+46TU2rEvstAn4N29M3usfUPjhV45zsc+NJ6hnF3QB/lgysij6eoXXe1fn2fsI63E5stxE6vg5lLv4u87U+0CvI/ezVWS+qZXJwEsbUu+FBxD+RqTVxokpCzBEhADQ4rd3QEqsZRVgs3HgxolIkxmA5GfvI7y7dl+PTXDmU+/lhwjr2R5LbiH7eznLb4N5j+KfkuT4O+qdd8gbMcLxd03LHIAsL6d49mwshw97XP8lP71F/pcryVnwlce5xKdHEtKtPbLCxMlHX6Nin5a+yfp3sZWWI602sFo53H8cAHHjhhDWS4sJCQtmUrxkJRGjhiB0Ooq/WU7he9XuX4O6xDw3Ubt/b7xP0UeaDfr4WGKnT0IfHQXSRvFXyyj61Lmvpb5xa/yuvweEDsu2NZh/+c7brUWX3IiAkdMxfTkb677N2v0bPxcqK5A2G9isVCx4wi1N4JXtiXps9DnbbKiThCE6EltpGYUfLcYbta3jdZ4cRvi1HZBmC6ZjGaSO1+q1zqCn74sjaNSjDf4hgZQXlLD4nllk7k31yLPvSyNIbNUQhCDvaAY/TFiIuczEpQOupPP9WgyoLKvwaq+v2bDjD1587ystJve8kuED3fcrLy4t54k5H5KRk6/F5P49GdDjCo6mZTLp1fccciczcxl9x/WMaOm5/7Sv6kdNeHLGq6zf+DtRkRF8u2hBrdLqL2mjlWWdDsvWNZjXf+tVTpfciID7Z2D6fDbWfZucJ4SOgNEzkUV5mD6e6Ti8MTWbl9f9ic0GA1rW4d6OKW76tp7IZdySHSSFBwLQo3E8ozo3BmDR9lS+2XMSIaBxTAjTRzj3Do974Bay5ns+n5On3kdY9/bYyk0cn/ga5XuPYEyMod7sRzDGRiJtktxPf8R0JI3kZ0Yg9HoqDh3HPyVZSz95GGkzPgTOLyYb46OQlRashSXaueb1afji/ehDA8Em2dtvEn5xkTSePx5DRAile49y+KE5SLMFgPrThhPRox22chOHx82lbM8Rwru1pdHrD6MPC8JSUOpx7bF3X0/ihDvRBfljLS7jryFTz+k5UkWTDe+DlNhKy0FKDvcfh6zUniPnEpMjBnQD4NJ9X5Hz3hKyXvnI4xrOptcQE4kuJJDKo2lu56swRIaiCwmk0ZsTMESGULbnCEcedvq13nPDHTHv6Lg33GPec8MROh3Zn612xDw7+4DmQEdgq/3Yf4BHXWQuA9oBOz0u6v8JtV2T71E9xoqLAqvNxgtfrGHemIF8/dTdrNh6gMPpuW4yd/fqwJeT7+LLyXfxcP+uXH5JHcKDAx3n335kEF9OvsutUQzgf/Moyt95lrKXx2Bo2xURX9fTAKHD7/phWA/scDts3rqGiref9W6z1caMhZ8y/5mH+Xbusyz/ZQuHj59yk/l82Toa1U3kqzlP8+70icx6fzFms4VDx9L478pf+HTWEyye8zTrt+zm2KlMz0x0OkLHjqXgscfIHTaMgB490Nev725Hejr548aBlBTNno0tN9erHEBAw0T2dnmAY4+9Sb0X7nfkUe/5URwc+hz7uj9EVP+uBFxSB4DEB2+haONu9nYdTdHG3SQ8eItDlyk1w/E7/6XXiZz0MNljnyB7/JPYsnNACLe8bUXFFLwy163hWkXkhDFU/LaFjEH3kHHnSMxHjzlsq9Kbcdu9BPXugaFh/fPXC8RMGUPG6Cmc6H8fIX27YUyp5+7XwmJyX3iTgg88G3XFS1Yjy8oxp2U60lcnrPvl+DdM5I+u93PssXnUm/GA45rqPj+Kv+56lj97jCGyf1cCLtHKZPKUYaTP/pz9fcaRPutTkicPo+7zozR7ikqxVZpJfeAlDt32JNJsdeQT0CCRP66+n+OPz6Pu9AccNuQuXsPhuzzLb+qDL3Og7zjH36b1650na1rmxo4lb/hwSj/6iLAJE9zSV/HXdaMJv/Ea/Bu717mQbu3xa5DEoR4jSZs8l6Rpo93OH71zModveNjxAgaQ8/Z/+avfQwCU/bKZmCkPkzl6MidvHkFwn+6e96+omNwX57l90NBOWMmbtZC0m4dzasjDhN1xkzOtEPjdOJyKj2ZQ/sY49JddhYhN9vAfQuDX+z9Y//J8Xyp/71kq3pzk0ShGpyN68kPnbvMrb4HFQtrg0diKigm56TqPvMN7XF7rOl60fhf7ej7MH70eoeLIKRLGaHW82fUdCa8TQ/ruI8xuNRKkpN9L93n6Aljz3Ce813cK7/WZTNGpXC4fpjVGC09k88ltz/Nen8n8+rr3RpkvsVptzHj7S+ZPGc23rz3J8g3bOHwi3U3m8xXraVQ3ga9efYJ3nxvLrA+/wWy20DA5nsWvPMHiV57g85ceI8DfSM+OrT0zOd/6UUsG9OvFglefr31CodPK8ofTKZ9TVZbreJe7bgjWQ55l2XBlP2R2mtsxq00y86c/mDugPf8d1oUVB9I5nFvikbZtciRfDLmKL4Zc5WgUZ5VU8NmOY3zynyv46q4uSHSIK5zPlMibrsb/EvdYEdr9cvwbJvHnNaM48cQ86jyvxTdptXLq+ffY3/NBDg14lJi7+lF35oMcGfYsJ6bMJ+TKy0gd8xIAmQu1snc+MfnUi4uoTMvBdCydY4/NA6DxG2NJfXwhe7o/wp+3PoU0W6k7ZSjpb3/Pri5jsBSUEDu4JwDhPdoR0DCRXVc9yNFJC2j4wkjQ6Wj44ihsJjPbWt2NObvA7dpDrmhF9O3XUrbrIDsb3cqxR1475+dIFbaiEqTJzIkxMzk6+AmkRXuOnFNMfvcbsGnLQ2XM+pioO/vUOtZnzfuS8j2H+KP5QLfzxsQYN7m6U+4i8+3v2dPlQSyFpcS4+NW/YRJ7uowm9bH51H9hlMM/9aeP5NCQaezt/jDRA7o4Yp6dgcB63PkEaGP/NxRI5W9sFCsuDKphrPh/QQjRQAix91zT703NoG5sBHViIjAa9Fx3eVPW7frrtPLLt+6nT/tmNdJty81A5mWC1YJl5y8YWnT0kDF2uR7r7t+QJYXuaY/8gSzzfOgD7D10lHoJcdRJiMVoNNCnawfW/r7LTUYIQWl5BVJKyipMhIcEo9frOHoyncuapBDo749Br6d9yyas2bTDIw9js2ZY09KwpqeDxULFTz/hf9VVbjLmffsw1KmDNS0N04YN6GJjvcoB5H61DoDS7QcxhAVjjIskuM0lmFLTqTyeiTRbyPtuAxG9tZ65iN4dyV28Vku7eC2R1Xrxq/Br0QzziTSsaelU7tpL6fLVoNe7+zK/gMo/DiAtFncfBQfh37YVpd8t0w5YLMiSUg+9WCyUrVpL4DVXnrdeAPPxU1hOZoDFQunynwnuXk1vXgGmfQfB/uLgijSbMZ/UbKpKX53w3h3J+6/mu7IdB9GHBWNw+DvD4e/8Jb8Q3tteJiXoQ4MA0IcFISstjg8Q5X+mkrd4DeG9O2ItKAab7Yz5AJT+/gfWAu/l15WKNWscv2ta5mSJptf8xx/oYmPd0jv9ZKFw6XpCe3V2Sx92bScKvvlJu66dBzSbYyPPaKOtpNyZR/262EpKsaTZ79+KdQR187x/lfsOepQLa04elfu12CLLyqk8chx9nPYSpqvTWIsX+VlgtWLd8yuG5h08bDF07otl32ZkSdEZbXbFv2VTzCdOnbPNwmjAfOIU5r9SqTxynIqdnuE2onfHWtfxovU7wWqzpzmAX2K05hsJ4XVi2PfNRgwBflSWVmAM9ic4LsIj30qXe2PwNyKl9rKctu0QpqIy7ff208dzX7H3r1TqJcRQJyFGi8ld2rF2y243GSGgtNzkEpOD0OvdX5U27zlA3fhYkuKiPPI43/pRW9q3aUV4WGit0+nqNMaWV1WWLVh3b8TQvL2HnOGKPlj2bUKWupdlERaFoWk7zFvXuB3fm1FA3Ygg6kQEYdTruK5pAusOe/moexqsNonJYsVis5HYqAmm/CzHufzvfyG8l/szJrxXJ5f4dsAR3yxZ+Y6eU1tpOZbsAiw5hVSeyCR6cG8Kvt9AWDftei252nP9fGJyeO+OlG7fjzkzj7IdBwEoP5pO2R+pWh75JWCzEdalFXlLfwMgZ/FaIvtoeiKv60iOvW6WbD+IPjyYiB7tMJ3MAgFCryfv+41u1x47tA/mjFxyF2uxsmjd9nN+jlRRsT+V/P+uJrRXZ7fnyLnEZP9GdTEd0z486QL8MB1Lr3WsD73mcq/nE550/wgXelUr8n741elX+7tIxHUdyf1Ku6eldr8a4yIJbqvFPJNLzIu8zu3d78AZLw4GA5+dRUZxEaIaxv8AhIa6F2cgq6CEhEjnwz8+MpSsQu8v9OWVZn79I5Vr217iOCYEPPDGfxn8wsd8tcH9RUgW5Lj8zkWER7udF2FRGFp2xvyb9+GwpyMzt4D4GOeLU3x0BFm5+W4yg/t15+iJdHre8yi3PPwsj913Ozqdjsb1ktn+x0EKikooN5n4ZdteMnPyq2eBLjYWW3a2429bdjZ6Ly9ZVXKB119P5e+/n1au8pTTF5XpuRgTovBLjKIy3eV4Ri5+idp1GWIiMGdpdpmz8jFEhzvk/OrFO377d2iHNdNppzUzG1Gtx/h0GJITsRYUEvXMJOIXLSByygREQAAA+tgYD7362JjTqaqxXgBLhlOvJTMbfXy0NzXedcfFYM3Oc0tfHb+E6Gr+zsEvIRpjtePm9FyMCVreJ6e+Q/KUu2m5+V2Sn7yHghWbXGQlkTddTeyI/sTdf7MjvTEh2u3+mTNyHPpqijXN2StU0zJXRVWZc03viiU9B2M13xoSojG72ZyLocpmKWnw4XM0+u41Iu9w7xWNmzBUy/PqjpRvc9Zza1YOhvialQs3O5Li8W/WGNOe/YAWC2Shc6SKLMxFhLo3jkRoJIbmHbFsWelVZ8CwKQTcPxND+55ux/VxMVhdylxtba5KX91mV4wJUbWu467E3H4thWu3A3Bg2e/oDAZ6PzeM0b+9xua3llGUlktovPeX5X4vj+ShrfOIbpzEtg88fdP6jm41vtZzJTOvkPgYp33xUZFk5bp/7Bzc9xqOnsyg54gp3DJ+Bo/deys6nfvjecXGbfTtcrnXPM63fvx/4VGWi/K8P/su7YTl91Ue6f2uv4fKFYtAug/mzCoxER/qHKkVHxJAdonJI/3u9AJu+3gjD36zlcM5xQDEhQRw1+UN6PvOz/R6ay2JCQmEW10+VqZ7xi5jQjTmU05/mzNyPeKJX504/BvXoeLgcQACGiahjwgh9t4bAQhqrfVYn09Mjr61B5E3deXUzI8dcvoAP5p++hQtf5xF4ugBGKJCsRaWOj40Vabn4mfX45cQhck171O5BDapQ8XRDNLnf0fbLQtJfNAZ1wH8U5LwT0ki4eHbuGTxdIJaNz7n54gDKQm/8Rpi7u1PzEhnb/25xGRjQjSGGO1DWcRN3Sj4ek2tY31Yr87EPXynQ685I5fwG6/GnOEsu/qIEDe/upYT7Z46Zc1VMc9rLKzVc/F2/gENY5v45/+72FCNsb8Jew/qn0KIN4HtwFNCiC1CiN1CiGftMi8KIUa7pJkqhJhg//2oF/kqnW8LIfYJIVYKIQLt59YJIdrbf8cIIVLtv/VCiJdddI06i92ThBB7hBC7hBAz7cfaCCE22dN/I4SItB+/3C73G/Cgi45a5QkgvezWdrr6tn73YdqkJLkNo/5gwmA+f2Io88bcwpc/72TboZNnyMw9L//+IzD98KHHC8DZ8WJztcbgxh37aNqwLmvef5nFrz3FjIWfUVJWTkrdRO4Z2IeRz8zmgamv07RBHfS6GlZX6X1nOxEVRWC/fhQvXHhGOc9L8PT02ZKas/LY3dH5RTd08ECE8RyXNNDr8Wt6CSVfLSFzyP3IigpC775DO+etENTkus6m1xs11Xs6uzxkvPlVnvGaYob25eSz77K303BOPvsuMXc556wHt7+U7EXLKVj2KxHXdSbkqstOb0xtrqUmnEafsU0b9zJXw/ReP5rYZY4MmsThmx4h9d5niBp6A0EdWjhEsl7RXkortu/FL6V+teS1u2YRGEDcK0+T+/J8ZGlZ1VFvxrv95dfvbipXfuLVJxVvP0XF/Mep+HgGhk7Xoavf3CXD05SHGhsswKB32Iyp0ruMV/PPXscTH7oVabWS97U2+iGxTQog+e99s1nQZTwd7+vn1htcnWWPvsXcjmPI/esUzW907zWqd0VzLrv9mhpc5HnixbbqLtm480+aNqzDmnems3jWE8x4ZzElZc4eb7PZwrote+h9ZdvzyhdqUT8uBDWInX797qbyR8/Gr75pO2RpIbZTR84pr2Zx4Swbfg1fDr2KO9rUZ9z32mioogoz645ksfTea1h5X3cqrTaOF5S5J67uy7Nchy4ogAYLHifvq5+cIy0MenRBART8oPXANnxzkl3Xucfk4o27yXp/KfVefsghEnhpAw6PeY0/Bkwmsk8nQjtdenpbveUNCD8Dkdd1ZGenBzj21Lvul27QI4wGjj/+JmnTP3Bcx/k8R4LaX0reJ8soXPErYb2vIPjK1nbzzi0ml+85BEDBknWEdmlT61hftu0P0l9416lXJ4gY1Ius1xbVSMdp/XCmNGenE1AGnPMoSMU/F9Uw/ntpCnwEPAYko03ybwNcLoS4Gvgc7atUFbcBi4UQvYFLvMhjPz5PStkCKABu4cwMBwqllB2ADsB9QoiG3gSFEH2BAUAnKWVr4CX7qY+Ax6SUlwF7gGfsx98HHpZSXnEueQohRgohtgohtv6+7zAZ+cWOc5n5xcSGh3i9oBXbDtCng/sw6jj7AkVRoUF0b92YvanOeWUiIsbldzSyKM8tra5uYwKGTCRo8lsYLrsS/4Gj0LfwPmTYlfjoSDJznLoycwuIjXIfZvjdmo30vKIdQgjqJcaRHB/D0ZPa0NiBvbrw5eyn+OCFRwkLDaZeUjzVsWVnu/XA6WJjsebkeMgJPz/82ralYMoUZFHRaeX8kpy+8EuMxpyZp33VdpnP45cQjTlDuy5LTgFG+7BcY1ykY0iarLRow7DsWDIyMdRzzt/Rx8fW+KXfmpWNNSubyn1aD1jZmvX4Nb3Efi4Hfbzz+vXxsVhzcr3qqY1eAEOCU68hPhZrVp6HjtNhycxBH+vscTPEe+mdT8+p5u8YzJl5mNNz3Y4b7fcBIPrW7hQs14bhFSzdiH+9BIdsyea9GMKCMZ/KpnDtNoJaNgK0HmLX+2dMiHHoOyN674+HmpY5Q0oKYY8+6ihzrund5BJjMFfzrTk9x20OmTEhGovdZotd1ppbSPHK3whs3cQj77LV6zHWd8791cfFYM2qWbnQjNIT9+ozlCz7ibI1GxyHZZH7iBIRHo0sdh/JoUtuhP9tYwkcPxdDi8743zACvX24tUO2tAjrH1vQ1WnsSGfNzEbvUuZqa7M1J4+grp0cNlcN/3aletmqSR0HrdyFX9ueo2NeJXaY9hJ9y9vjyTuaQUh8JGW5RaRtO0h43VhKstznQboibZI/v99E077O4eexzerS98UR/HfE7Bpf67kSHx3hNvImMy+f2KhwN5nvftpEz06t7TE5luS4aI6mOYcCb9jxB81T6hIdEeY1j/OtH/9fyEL3HmIRFuX57EtuhP/tjxA4cZ5Wlm/SyrKufjP0zdoTOHEe/rePQ5/SEv9BWoMwLsSfzGLnh4TMkgpig/3d9Ib4Gwjy0z6Udm0Yi8VmI7+8ks3Hc0kKCyQqyA+jXkejACvWQOf9MSZ6xi5zei7GJJepGgnRznhi0NNgwePkf/szhSt+dcQUc3ou5rQspy5pwxAVVuuYHDOsH7HD+pIw9jatHqWmE9zG+Qwp+f1PLHnF2MorKfhpOwENEtCHBztiq19iNJV2GyrTc/F3zTspmoqDJwlqXh/TiUwseUX4xbmPxqhMz6V8/zH8kmIo23kIpA3/OnHn9ByponTzXvT250jxuq0EtrA/R84hJpszcjEmavem8Lt1BLZtXqNYH9K1HY2Wvk7996ZizsxDHxzo0OtXJx5jTCSNf3Au7tnk86naIpR2v7qWk8r0XPySnOVc80O+/bhnLKwhd/AP6C1WXBhUw/jv5ZiUchPQ2/5vB1rvcTPgEinlDiBOCJEkhGgN5Espj59O3q7zqJSyajGAbUCDs9jQG7hLCLET2AxEu+iqzrXA+1LKMgApZZ4QIhyIkFJWTaL8ELjay/GPXfTUKE8p5VtSyvZSyvaP39mH41kFpOUUYrZY+XHbAa65rJGHgcXlJrYdOkn3y5wvnOUmM6UVlY7fv/2ZSmOXgKiLSURExYHegKFNV6z73Ie1lc0Y6fhn2f0rpq8XOlaZPRMtLmnAsfQsTmbmYDZbWPHLFrpVW6wlITaazbu1lbRzC4o4lpZJnYQYx98A6dm5rPltO/2u9pzLaD5wAH2dOugSEsBgIKBHD0y//uomo4uLI/juu5ElJdoX89PIAUTf2g2A4HZNsBaXYs7Kp3TXIQIaJuJXNw5hNBDVvwsFqzQfFaz6nehB3bW0g7pTsFI7bogKc1tkSR8VhT46Cn2SZmdQr+5g9Zyb6w1bbj7WzGwM9bWGdUCHto5Fsir/2I+xXrKb3vL1ntdVW70AxvrJGJI1vcF9r6F03W810gtg2nsAoz1tVfrqFK76nahbNN8FtdX8bbH727+B09+RN3Wl0O5vc2YeIZ1bAhB61WWYDp/Ev0EiAIHNGxDZ/2oK12wltHNLKg4dP2M+ZyO0i5eFhah5mQufNo2iGTOwnjzpkb4KYTQQfsPVFK92r09FazYTcXMP7braNMXpV8kCAAAgAElEQVRaXIYlOx8R6I/OPhJEBPoT0qUtpoPaPfNr4FxF25AQBwjn/evTjbKfa37/YqZOwHzkOEUfu6+Aa0s7jC46ERERC3o9+lZXYtm/1U2m/NUxjn+WfZswLX0H659bwOgPfvah+kZ/9I0vQ2Yed6Qz7TuAsV7yOdsceuv1CIOBsp82OtJXp2Dl77Wu42Hd2pIweiB/3TMDW0Ul2R8uB2Dzwh+wWWy0vKULxkB/6l3RnIqCEkq9NIwj6js/6jW+ti25h7VFCMOSohm48BGWjltA/tEMj3S+pkXj+hxLz3bG5A3b6db+MjeZhJhINu/RymhuQRHHTmVSx2VI+/INW087jBrOv378f2FL+0sry5Has09/2VWeZfmVBymfpf2z7NuEaYlWls0rP6X8pfspn/Ugpi9mYz2yF9NiraHSIiGc4/llpBWWYbba+PFABt1S4tz05pSaHB9G92YUICVEBBhJCA1gT3oh5WYrUkp+3LCZ+GTnB9XIG7tStKparFjtGt/sscIe3+q99BCmv06S/c53lO06hH/DJPzqxlO45nfCru3o0CWMRix5RbWOyTkfLsN05BQnp75LwY+biBtxE6ajpwhqqzUMA1KS0AX6gV5H2BWXUn7wJEUb9xJ1g9ZXEDOoO/k/bgGgYOUWYux1M6RdE6xFZRSs3Y4xOozQTs3RhwUS1b+L27UX/rgZW2kFUbd0x79hErqgQCwFxef0HKkioHkDIm68huKffie4U0sq/tJi1LnEZGthCf72uBx63RXo/P1qFOtz5i/myKBHOXr7YxSt+o2IW68lpEtbsFq1HRQ6/IeDVw936PjjugkUbdxD1PVXOv1qfxcpWLmF6Fu1exps96s5K5/SnYfwrxbz8lduoQbogEFoHVd/OzbkP/7fxYbarunvpWryjABekFJ6G0/1FXArkICzInqVF0I0AFwn81iBqvHEFpwfQgJcZATwkJTyxxrYK/A2Prj2srXJEwCDXsfjt/fggbn/xWaz0f+KljROimHxem0xq0FXay/xP+08xBXN6xPob3SkzS0uZfzCJQBYbDb6tm/GVS2cHdSmb94i8L6pIHSYt6zBlnkCwxV9NPmzzCv2/88E9I1aIoLDCHryXSpXOj8iGvR6Jo8czANTX8NqszGg51U0rpfEl/aFmG7rew2jbruep15/n4EPT0VKeGTYQCLtC6mMf3EBhUWlGAx6Jo+6k7CQYE8DrFaK58wh8uWXQaejYvlyrKmpBN50EwDlS5YQMmwYurAwbMXFxHykbZVQ+tFHbnIOXxzLpOWGBdgqTKSOf92eh43jT71Nk0+eAZ2e3C9WU3HwBADpc7+m0YJHibnjWirTcjh8vzaIIKRzC5InDHbozZ/5GlitxL7+Ivoo+3ZN/n4krfmWyl17yRn/JLroSOI/nI8uOAikJOSOW8i4/V5kaRn5s94g+rnJYDRiSUsn77mXCBt6O1ht5L/0BrGvv4jQ6yhZshzLkWMED9S2gCn9eum56QVyZswlYcEMhF5H8Tc/Yj58jNBB1wNQvPgH9NGRJH8xF11wENImCR96Myf634csLSNuxmOIoACMCbE03PI9Zet+w7+p9iEnZkgfchatoOinbYT3aE+LDQvs2yi94fD3iafeovGiqQi9jtwv1jj8feyxedSdOgIMeqTJzLHH38QYE0Hjj552zI9q8MYEzJl5jl6Uop+2Eda9PZf+Ys9novNLe4M3JhByRUsMkWG02Pwu6a9+Rt4XqwGIvKmr90JfizIXOm6cI03eqFGO31VcsnI++YtXYTp0nMg7tZ7I/E+XU7J2K6Hd2tNk7dvYKkycnPQaoM1pr7fgSQCEXkfhkp8pWa/NeY2fNAz/htpLdGDnduRMn0PC/BdAp6P426r7d4P9/i1FHx1J0mfznPdvyEBO3jwCvyYNCb2xF5UHj5D0hbaNSf4b9m16bDYql75HwLAp2hY329cis05i6KBt2WPZ4jkXswoREo7/nRO13zo9lt0bsP7lshif1UbuC3PP3eYbrsWclk7yt+8iEJSsWId/00bEDtHm5mUv+pHCn7YR3uPyWtXxes+PROdnpMln2urlJdu1RuP2j1aReFlD6l/Vgkd2L6S8oIRvH3CWrUEfTGT5pHcoyS7khldH4RcSiBCQ9edxfpzyAQBXjb2ZwMgQek+7+7R+8yUGvZ7JI27jgWnzsNokA3p0pnG9RL788RcAbruuK6MG9eGpuYsYOG66FpOH9CcyTBtxVG6q5Ldd+3lq1ODTZ3K+9aOWPPrMTLbs2E1BQRE9Bwxh9PCh3HKj54rkHthsVH7/LgF3T9G2Hqsqyx3tZdnLvOKaYNDpeKzHpYz+eis2Kenfog6NYkJZvEtrYA1qXY/VhzJYvOsEep0gwKDjhX5aD32rxAiuvSSeOz/5Fb1O0Cw2DN2mb+BGbaXlgh82UHHoBNH/0Z7PuZ+soOinrYR2v5zm6xfat2vSynRw++ZE3dKD8j9TabpMix95X60h5aOpCIMec1Y+9edpQ4/z7UOqzzcmG2MjkRYL9V/SZo6lL1xCi2Uv4Z8cS/ZX6yhYs43yQydpPH88dSfdSeneo2R/psXbgjXbiOjZjta/vomt3MSRcXPBauPIxPk0emMs7fZ8iMVlocSYIX3I/WI1IR2aE9ymCc1XvY45M5cTUxbWyuaq50jzZa8CYIyPQSKp+9okzJnOHt9ziskTh4JOG7KcMOEucj9aek6xvqpHOfK23o7z1Tk5/SNS3pxA8qQ7Kdt3lBy7XwvXaDGv1cb52nZN45339PiTb9P002dApyPHxT9VKoFY4Ae0laerKtXV9nM1nEeguNgQtZ13pfAN9kbsUillS/vQ6GlATylliRAiGTBLKbOEEC2At4EY4BopZfrp5IGgKp32PCYCIVLKqUKId4BtUsr5QohHgEeklA2EECOBfsAgKaVZCNEESJNSemyYJ4ToAzwNXCulLBNCRNl7jXcBY6SUvwghpgLhUspxQojdwGgp5QYhxIvA9fbrrXGeVZSvecvnBTWw50gASib296nekFnavqam/Z4rEZ8v/s2uIbNbN5/rjV+3DoCtdQb4VG/7k9o2GCc69DyLZO2pu2XNBdMLcKRV77NI1o6UPdqCQ9vr+ra8AbQ78R076vleb9vjWln2dZmrKm97U244s+A50PLIUo629txb9nxpuGsVpU/ddnbBWhI87UuAC2azr+s0aPV6Zv0hZxesJY8fW3R2ofPAtPfcGntnwr9lrwsak805vn//NsakUDplkM/1Bk9fTNmCsT7XG3T/HAB21r/pLJK1p82xJRcsJm9OGuhzvZ1OaXvt+trmdie0WH+hYvKF0guwJfnms0jWjg5p30DNVgr523mywZ3/+Ebc86mfXhS+rEL1GP8DkFKuFEI0B36zLyJQAgwBsqSU+4QQoWgNx/SzyJ9pbOos4EshxFDgJ5fj76ANt94uNGXZaPOIvdm5QgjRBtgqhKgElgGTgWHAAiFEENpXtHvsSe4B3hNClAGuvcM1zlOhUCgUCoVCoVC4849vFV+EqIbx34SUMhVo6fL3HGDOaWRbeTl2OnlXnbNcfu8HXCdTPWk/bkNr3E6uod0zgZnVju0EOnuR3Qa4TlScei55KhQKhUKhUCgUCsWFRC2+pVAoFAqFQqFQKBSKfzWqx1jhgRCiFe6rSAOYpJRn36NIoVAoFAqFQqFQXFBsZxdR1BLVMFZ4IKXcg7Y/skKhUCgUCoVCoVD8z6OGUisUCoVCoVAoFAqF4l+N6jFWKBQKhUKhUCgUiosIm1qX2ueoHmOFQqFQKBQKhUKhUPyrUQ1jhUKhUCgUCoVCoVD8qxFSqm54xUWBKqgKhUKhUCgUiguN+LsNqAmPNRj8j383fjH1s4vCl1WoOcYKhUKhUCgUCoVCcRHxj28VX4SohrHioqDk0Zt9rjPk5W8AMB361ad6/S+5EoDS6Xf5VC9A8JSPSG3Ty+d6G+xcBcAHyUN8qvfutEUAFI/p51O9AKFzl10wvQBl88b4VG/Qg3MB2FGvv0/1ArQ9/h1F9/X2ud6wt1cCUP7lcz7VG3jb0wDsbnCjT/UCXJb6PXsa+l5vq6PfY9r/s8/1+je7BuCC2bwl2fexs0PaN3ydcKfP9Q7M+NTnOl0pfd638Q0g+MlFFzQml04Z5HPdwdMXY8454nO9xpgUKnYt87negNZanPd1TAYtLl+omLwpaaDP9XY+9TXg++dI2+PfARcuJl8ovYDPY1yHtG98qk9xcaHmGCsUCoVCoVAoFAqF4l+N6jFWKBQKhUKhUCgUiosI299twP8gqsdYoVAoFAqFQqFQKBT/alTDWKFQKBQKhUKhUCgU/2rUUGqFQqFQKBQKhUKhuIiwqXWpfY7qMVYoFAqFQqFQKBQKxb8a1TBWKBQKhUKhUCgUCsW/GjWUWnHRoG/aFv+bhoNOh/n31ZjXfu1VTlenMYEPzaRi0StY9/yGCI/G/46x6EIjkdKGZfMqzBuWOuQ3bNvDi299is1mY2Dvqxk+6Ho3fUUlpTz92nucyMjC32jk2bH3ckmDOgA8/dq7/LxlF1HhYXzz5vOeNqe0wq/3EBA6LDt/xvzbUg8ZAF1iQwLufgbTN/Ow7t8CgKFDb4xtuoEA846fsWz50SEfeGV7oiaNBp2Okm+WU/j+F276jA3qEv3sRPybNyZ/7vsUffQVAMLPSMJ7ryKMRjDoKVv9CwXzP3JL2/G5odTp0QZLuYkN494ib2+qh71d33iAmNYp2MwWcnYe4dfH3kNarIQ3SuSq2SOJbtmA7S8udvdF88sJuHWUdv9+/ZHKVe7nDa0643fDUJA2sNkwfbUQ65E/tOvpPgDjldeBlNhOpVKxaPYF17sxNYeX1x/AJiUDWiRzb/uGbnq3nsxj3NJdJIUFANCjURyjOjUCoNhk5tnVf3A4rwSB4JlrL+UKe7pL1y8g9/NVZL75Xw+/Jj97H+HdL8dWbuLYhDmU79X2Gq338kOE9WyPJbeQ/b0edsgHNm9A3RkPaL/HPEflxh8JGHgvQqej8pcVVK5wLxeG1lfgP2AYSAlWKxVfzMf61z4AQl74CFlRrvnJaqV0unPP0I2HTvHSD1uxScnNlzfm3qtbeNi+5WgmLy/bhsVqIzLYn3eHa3u7FpVX8ty3m/grqxABTL25M53taZquW0jeF6vInv+Vh76kZ0YSavfFyYlzKN93GOFvpNEXMxH+RoReT+HyjWTO1va+jX9kMNF33QBAiwNfU/jdz5ycNMdDb+IzIwntdjm2Ck1vxb7DzpM6HY2XvIo5I49jI7S9m+PH/4fQXp0AMNZtxdrvF/Piwk+0eNGrC8Nv7eumv7i0jCdmv0dGdh5Wq5VhA3oz4NqrAFj0/Rr+u/IXkJKBvbty12DnHrWx999K9gJPP9TW3kbfvkJA84Zg09YrNcZHYs7Md9PpVzeORm9OwBAZQtmeIxx5eA7SbAGg3nPDCe+h+f3ouDcos5fByzYtxFpS7tBbRYc3HySpXwcA8nYc5rehs7CUlLvJpNzbm8b39SGkYQJLLx1FZV6x2/nINil0+8G3e2WfDn3KZfhdN9Qek9dh/vV7r3K6xBQC7pmK6es3nDG5Yx+Mbbtp8SL7JKYlbznkL2RM1l/SBr/r7wGdDsvWNZjXf+vd5uRGBNw/A9Pns7Hu2+Q8IXQEjJ6JLMrD9PHMGvnpyRmvsn7j70RFRvDtogU1SlPFxp1/8uL732CzSW7u2YnhA651O19cVs7k1xeRkVuAxWpl2I3dGdBdq2N9H3yOoIAA9DqBXq/js5kT3HX7MC7PfuAOmnPhYnKHvz7FdDyLv8a+Ttkez32j/evGccn88egjQijbe5S/HtLqYUDjZBq9OobgVimcePFT0hdoewyHd2vrSNty24dkvvkV2e+6l9/zsReg6fq3yfvsR5/H5JYHv6bgu585+ahnTD6bXmNCjPYe9H/snXd4FNXawH9nW3rvCQFCF4j0JiC9iCCIioKKIoIoCqIoKhZQEQTL5QqiIBb0ygUUBZTeRECa1CC9BVI2vbct5/tjNrvZ7FKCiff63fk9T57szHnPe945M+ed0yclgyuT5+Lfpz3BD/Szxw/o2ZriM1eq7NP8u7ei9pujERoN6Us3kzrfqU75G+ALXAQeBPIqhNUG/gCmAe+5XNBfiDqRuvpRR4z/BEKIaUKIyX8i/jghxEjb70eFENEVwp4VQnhXUV93IYT7lte14xVUNc5fjtDgcfdYihe/RdF7E9C17IIIr+VWznDnSCynDjvOWa2U/fQlRe89Q/G8Kehvu8Me12Kx8M6Cr1kwfRI/fjyDdb/s5VxikpPKRct/onG9WL6f9xYznhvDuwu/tYfd1bsLC6Y/dxWbBYb+Iyn593sUf/oS2mYdEaHR7uV63o/l/DHHqbAY9C27U/zFNIoXvYquYUtEUIQSqNEQ/PIzGMe/QtLQx/Hp3wN9vdpOKi25+WTNnk/uEueXmywzkTrmBZLvH0fy/ePwuq0tHvG32MNjerbAPy6SlV2e57cpi+k081G3l3b+h938cPsLrOr1MlpPA41GdAegNKeQva99TcKnaytdowbPYU9R9PHrFL49Dl2bbmgiY51EzKcOUzRzPEWznqHkmw/xGDFRiRoQgqHbXRTNnkjRO0+BRouuTbca1WuxWJi1/STzBrfi+4duY/3pVM5luhaTVtGBLBvRiWUjOtkrXwCzfznFbXVC+OHhziwb0ZF6Ib72sBO9niborq54NnS2079HGzzrRvHH7eNIfGk+sTMclZXMFVs4N3K6S/qxs58meZZSiTYf3o33I89RNHcqBa+PQd++O5oo5+fCfPIQhdPHUfjmkxR/+T6eI52f3aL3X6DwzSedGsUWi4WZa/Yzf2QPVj4zkPVHL3IuLdcpXl5xGTPX7GPug91YOWEgc+7v6siLtQe4rWE0P04cxPLxA4gLD7SHne4znsC7bsejgXNe+HVvgyEumlPdnyDplfnE2PJClpo4P2IqZ+6YwOkBE/Dr1hrvVo2VSEKAUH7+0XwYns3ru9XrUTea0z2eIOnl+cS8/aRTeOioQZSeveJ0Ln3hSs7eoVQkTbnpzFz4bxa8MYEf501n3a/7OZeY7CT/77XbqR8bxXdzX2fxjMm898UKTCYzZy4l8f3GX/n2vZdZMfd1fv09AULr2eMFXCUfqmKvX/c2WPILOd54KOeHTwUgetL9VCZ26kiMi9ZwrMt4zLmFhA7vpdjQszUecdEc6/IUF6csoM7MJ5zinbrvNY73dTwzEb1aEtm7FbuGz2LH0Lfxjg6m0VMDXdLL3HeKncPeofByuksYGkGzV4dj3H7UNay6EQLDHY9QsnQ2xZ+8eG2f3Ot+LOcdNgm/IPTt+1K8+DWKF74MQoOuma2LpwZ9MkKDYdBoSr6aQfHcSWhv7YwIu8q7r99DWM4cdgnS3TYAmZ7kGucaDBnQh08+cO3svR4Wq5V3Fn/Px6+M5YcPp7B+1yHOXUl1klm2fif1akWyYs4LLJ72NO8vWY3JbLaHf/bGUyyf84JLo9hildXnlx/sRMPBo4Dq98k5G5ROiYuvfkbBoTPUmznWbV7VnvowKYvWcKTL05hzCgi3lUNzdgEXX1tsbxADoNFQb44jfXNGNkEDu+BRN+pP25s8+2v7cc7qHTXik483G4bXVXzytfSmvvsVRUdPU3YxmYwv19jD0xc78iZ368Gq+zSNhjozxnLmobdI6DGBkCFd8GzoVK5eAuKBH4AXKmXbh8A6l8xU+X+B2jD+DyKl/ERKWd41/ChQ8Q39LFClhvF/AiHEXzLrQFO7IdaMFGSWESxmzId3omvW3kVO33kAlmO/IQsdFXeZn401ydZbW1qCNe0KmoAQAI4ePUrtqHBqRYaj1+vof3t7tu055KTzfGIyHVo0BSAuNorktAwysxX9bZs3JsDPF3dooutjzUpD5qSD1YLljz3oGrV2kdO17Yv55H5koaNDUhMSjSX5LJjLQFqxJJ5E17gNAB7NG2O+nIw5KRXMZgo3bMe7+21OOq3ZOZQdPw0VKhv2/CguAUDodKDTIaWjz7F2vzac+24nAOkHz2EI8MGrQkOmnKStR+y/Mw6fwzsqGICSzDwyj5xHmizOeVG3EdaMZGRmqnL/Du5Ad2snJxnKShy/PTxx6gvVakFvAI0GYfBA5mbWqN6jR48SG+hNrQBv9FoN/RpGsv28m0q9GwpKzRxMzubuZjEA6LUaAmIb2sOlyUz2ml8J6Ov8/Ab0bU/W99sAKDp0Gq2/D7rwIAAK9/2BJce1AuhZL4aCvcqIrzU/F7Q6ZIaSF6b9v6Br6fxcUOrIC1E5L67C0aNHiQ3xo1awH3qdln7xddh+4rKTzLqjF+nZNJaoQB8Agn2V0ZqCEhMHL6ZxdxulcqrXaQmMcYzwSJOZnDU78O/bwUmff9+O5KzcasuLU2j9fNCFKXlhLXI8v6LC86uPDMGclWfXm7tmB/59nPX69elItk1v8eFTSh7b9OoiQ/Dr0Y6sZRud4lgrjH4eO3mW2rWiqRUZpviLru3Ytu+Ik7wQgsLiEqSUFJWUEuDrg1ar4cKVFG5tVA8vDw90Wi139u1FaoqjUV0d9vr16Uj28s12eQCNp4HK+HWOJ+vn3QBkrNhGUD8l3cB+7cn8TnkGCw+eRhvgg972DLojul8bhF5Lxm8nyT54FikhZnAHF7nchEsUXc5wq6P+6H4k/7yP0oxct+HVieKTjQ6ffHwPukZtXOR07fpiPuHskxUFWtAZQGhAb0AWKCPxNemTNbUaYM1KRWangcWM5egudLe0dbW5U3/Mx/e42Cz8g9E1bo3pwJYbyyQbbVvGE+DvV6U4AAlnE4mNDKVWRCh6nY7+t7Vi+/4EZ5uEoKiktEIZ8UaruX51NMGYW21+2SOqHiJPeSar2yd71IkEIHfHEXzbNLpqOfLvEk/mT78BkL5iG0H9lfTNmbkUHjmLNDveo76tGmDOccy0yF79K5bCEgL6d7Sfu1l7raUmh45+HWvMJ9+MXv++HclZvQOh01Fy6hJaPx803p4u11FVn+bTqiGlF1MoTTQiTWayVu0kqJ/T/d9h+78JuKfC+SHAeeC4ixEq/y9QG8aVEEL4CCF+FkIcEUIkCCHuF0JcFEKE2sLbCiG2V4jSQgixVQhxRggxxibTXQjxixBiuRDitBBilhDiQSHEPiHEMSFEfZvcNCHEZCHEvUBb4F9CiMNCiIkojeRtQohtNtm+QojfhBAHhRArhBC+tvP9hRAnhRA7gaHXuTZfIcQXNhuOCiHuqRA2w3bNe4QQEbZzg4QQe4UQh4QQmyucnyaEWCiE2AgsEUKECSE22Wz7VAhxqUJ+PWS77sO2MK3t70tb/h4TQky67n3xD0bmOCpWMjcTYWvcVpTRNe+I6bcNlaM7ZILC0ETHYUk8DYDRaCQiLNgeHhEaTFqm87TDRnGxbNn9OwDHTp0nJS0TYyUZt2n5BSHzMx0252Uh/IJcZHSN22A+uNXpvDU9CW1sE/DyBZ0Bbf0WCH/lerXhoZhTHZUBszEDbXjode2xo9EQvewTYreuoGTPQcoSTtqDvCODKEx22FyYkoV35NUrxkKnpf49XUjadu3RHk1ACNZsx/2zZme43D8A3a2d8H71U7zHTafkX/8AlHtdtmUlvm99hc+MfyGLC7GcPFSjeo1GIxG+Hvb4Eb4epBeWuug9mprLsG9/Y/yqg/aRi6S8YoK8DLyx+TgPfLuH6ZuPY/J0rmCWpWSij3C2Ux8ZQlmK41pMqRnoI12vpSLFpxIJ6KO8zPWtO4NObw+T2eloAt3kRavO+Ly5GO8Jb1Hy5ftOYd7PzsTn1fnouw6wnzMajUQGOProIgK8Sct3nip7KTOPvOIyRi/exPAF61hzSOmIupKdT5CPJ6//sIf7569l+o97KNM79/eZ3OVFRAhlyY68KEvNdOSFRkPDtXNp+vvX5O88RPFhpSxrfLzsMjHvTsCcW+CSf/qIEEwV8zjFoTf69TGkzPrCZaowQMTkhwFILzQTHuDlOB8S6OIvhg/owYXLKfQa9QL3TJjOlDH3o9FoaFA7hoN/nCYnr4Di0lIup+eSkZbmsKXiNd6kveXyEZMfpvGuzwHI+G67k05dkB+W3EKwWG06Hc+ZITKEsgrlX0nP5h+lpNHSN2i6zjFz0DMqiMKLRqL6KY1LabXiFeXwp9fDMzKI6AHtOP/V5huO82cQfkHIvCz7scy/mk9ui/mgc0NS5mdj+m0t3hPm4v3sPCgtwnJeafDVpE8W/sH2DjuwvUfcvfuadsC8b5OLasOdoyhb/42yROIvIC0rh8gQR2dqeEgAxiznTo8H+nfhfJKR3k+8wb3Pz+bFUUPQ2BvGgnEzPuGBKe/z3ebdzroLSqvNL393Pg9ThWehOn2yV3OlIzB44G14RIdSlpyJIdK5XOiCncthWUomhmvoNkSGUHIhxWFLRi5eTepgiHI8Zzdrb2CFxqo+KrRGfHKt2ROw5BRUWW/goK7EvP2UXW9ZaiYaX29CH3EseTPUiaiyTzNEBjunm+Lif++y/b8PKB/m9gGmAK5D7/8hrH+Dv78basPYlf5AspSyhZSyObD+OvK3AncCnYDXK0yHbgFMRJmK8TDQSErZHvgMeKaiAinld8AB4EEpZUsp5VwgGeghpexha2S+CvSWUra2yT4nhPAEFgGDgK5A5HVsfQ3IlVLGSylvBcpbYz7AHillC5ResjG28zuBjlLKVsC/gRcr6GoDDJZSjgDeALbabPsBZf0FQohbgPuBzlLKloAFZa1GSyBGStlcShkPfOHOWCHEWCHEASHEgW2X3PQKS+fRLo+7RlO6dsnVKwAGTzxHTqF09edQWmxT4TpiJoRwOh59353kFRZx3zOvs/SnzTSpX/uGerfdUik5Q58HKdu6zOVaZGYypt9+wnPEi3gOn4w1LRGslnID3YZCOW8AACAASURBVOitwkoTq5Xk+8dxpd9wDM0bo69f1xFWRd2d3nkU496TpO07de003el1M1ppPvobRW8/QfHCt/C4U2mM4OWLLr4jhW+MonDqQ2DwRNeuR43qdfdcVKZJmD9rH+3C8hGdeKBFLJN+UqYwmq1WTqblc198LP8e0REvvZat7kY1XNKo+n1NfOGfhD5ia8TqPdw8+27y4tAuCl8fTdH86XgMfsR+vnDWsxS+PZ6iuVMx9BiEtmG8zQQ3ZaTSscUqOZGcxbyHe/DxyB4s3J7ApYw8LFbJyZQshrVryLLxA/DU69h24oqLPpfrdHtbbTJWK2cGTOREp1F4t2iERyNlymr+r4fJ/UmZ7WBOzybwrm6utrvNYolfz3aYM3IpSTjnKgAY31OmGlqLctAYfJxVVnoGdx06TuO4WLZ8MYcV/3iNdz5dSkFRMfVioxg1tD9j3/iQJ6f9k+jwEJe4f9pe4bD3VOfHAAge1LmSzDWes2vk+4khL/NH/8mcfugtAEI6NkEIwamPVlNvVB96bJiBRqvFWmm2yLW49a2RJLy1FKx/0Uo5t/7CGUOfhyjb+m/XZ9LTG13j1hTNm0TR3GdA74G2eeer6602n+xGvpJuw4BHKdvg2vjVNm6NLMzFmuy6vrWmcHfZlbNn95GTNKkTzeZPp7N8zmRmLl5JgW3U8au3JrDs3cnMf2Usyzbs4vc/3JfJq3Gjftmg03I6w3mte3X5ZEOtcAC0vl5Yy8zVo1uAJa/Ifhgx7m7MWXlIi9VZ6Cbs9evumMlWvi63un2yKS2bwMHdqqy3cP8fXBr3jpPe3LW7OHm7Y3p6zAsjrq7javqvX2bHA78DfkCZ7dx0lGnU//3LD1VuGnXzLVeOAe8JId4FfpJS/lq58lKJVVLKYqDYNrrbHsgB9kspUwCEEOeA8vlux4AeVbSpI9AU2GWzxYCyMUAT4IKU8owtnW8A94tZFHoDD5QfSCnLhzrKgPK1yb8DfWy/awHLhBBRtjQvVNC12nbdAF2Au2061wshyvX2QmlA77fZ7QWkAWuAekKIj4CfceSNE1LKhcBCgKJ5L0kR6OgZFQEhTj3/AJrY+ng+qKxJEj5+aJu0odRqwXJ8H2i0eI58EfOhHVgSHJuSREZGYkx36DFmZBEW7Dx12Nfbi7eeHV1uE3eMfoGYyDB3Jjvbn5+N8HP0QAr/YPvUO7vNUXF43P2UEu7th65BC8Xm0wcxH9mB+Ygym0ff/V5kvhLXYkxHVyF9XUQolvRMqoo1v5CSA0cIfMrROCpOzcYn2mGzT1QwRcYct/FbTLobzxA/tj7++fXTyslAH+S4f5qgUGRu1lXlLecS0IRGIXz80Ta6FWtmKrJAmZJlPrILbdwtNao3MjISY4FjJMJYUEqYj4eTLl8Ph/vsWjeMmdtOkl1cRoSvJ+G+HsRHBgDQu0EEO85fYnCFuIaoEExpznaaUjMwRIVSaDvWR4ZiMl79WgBKzyVx7qFptEpchfngr+ibOaaFiqAwrDnXyIszx9CERyN8/ZEFefZ8k/k5mA/tRhvX2J4XqbmOCpkxt4gwPy8nXRH+3gR6e+Bl0OFl0NGmbjinUrNpXSeccH9v4mOVe9SnWW1+OXPB3hUPoHebF5kYokMpT9UQGeKSF9a8Qgr2HMOvWxtKTydSeuYSgXcqDZWspRsIGtaHgl9+d9GrrzjCEhWC2ZhFwB2d8e/dHr8ebRAeBrS+3tT68DmuTPrAKX6Yt5bULEd5MGbmuPiLVVt28dg9dyCEoHZUODERoVy4kkp8oziG9unC0D5dAFix/RDhEREOWyIVW6pqrzbAD42PJ7cc/pa8dbud5AF8OzR1OjZn5aEN8AGtBixWZYTIlm5ZSiaGCuVfHxVi37ir/H/wQGWKcPtPniZ182GwSnY9oGzo1G/vPyhMvLGprQBBLeJo/6nST+wRXPVpu1VF5mUh/B0jd8Iv2O5Xy9FEx+Fxt7LG3uGTraDVYs1JhyKlMWU5eQBtLWWJRHX7ZK/OjqnSMtd5hFj4B7u++2Lq43H/szab/dE1akWp1YImtiHaJm3xatQKdAaEhxce9zn1y1c7ESGBpGY6ykhaZi7hQQFOMqu27eOxIb2UMhIZRkx4MBeSjcQ3qEN4sCIbEuBHz3bxJJxNpLxrJ9zXo9r8cmMvCxpfx2yBP+uTQ0cOIGS4UnXK3biX0OF9yfzxV4J6tcEQHUJZpQ3wKpdDQ1QIZdfw95XLZtZ3W/G7vRWlFxzLMW72HXL5lQU0/nG2ks6l1Jrxyf/eQPD9fch345Mr6/W9vRW1Ziv7OhQdOYMuwNeu1xAZQsmpS04zZbxvqVtlnyYMegzRDl9piHK5nr62/41QBr8AOgD3ArOBQJQB0RJg3jWyWOVvhjpiXAkp5WmUxtwxYKYQ4nXAjCOvKi9uqNwdV35ccX6PtcKxlap3SAhgk200uaWUsqmUcvRV0r+eHnfyJukYqrBUsO8jYJ5tVPcJnK+9sMLvq/UcCOCrCnY3llJOszXIWwDbUXrlPrue4dbLZ5QGTVA4aHXoWnbB8sd+J5mimeMomvkERTOfwHzsN0pXfqo0igGPYeOxpl3BtGO1U5z4+HguJadxJTUdk8nM+h376N6hlZNMXkERJlsv6vcbdtC6WWN8vZ0bBm5tTj6PJjgCERAKGi3aph0xn3Zev1w8/3n7n/nEfkrXf4Xl9EEl0FupKAr/EGVq33FlLVLp8VPoasegi44EnQ6fft0p+uW369oDoAkKQOOnjHgJDwNeHVpT8KNjUkTiht+pf69ScQ9rXZ+yvCKK01wbxg2Hdyemezy/jJ9/QyMj1kun0YRFI0IilPvX+nbMR/c4yYhQxyYimlr1lbV2hXlYs9LRxjVRRkQBXeOWWI2Xa1RvfHw8iTlFJOUWY7JY2XAmle71nDtDMgpL7SN8Cam5SAmBnnpCfTyI9PPkYrZSRPZdzoL0RIc9eh1Bg7qSu2mfk77cTfsIvkfpM/Nu1QhLfiHmtGtP2deFOCqculs7Ii1mRGgkaHXo23XDfMT5uRBhjm0MNLUbKGuSC/LA4Aketmfa4Im2aWssSRcdeZGZT1J2ASazhQ3HLtGtifPmP92b1OLQpTTMFivFZWaOXcmgXlgAoX5eRAZ4czFd6XzYez4VchzTAYVeR+Cg28mrlBd5m/YSOLSnLS8aY8kvwpyejTbYH42/4/n169yS0nPKCHRZcgaGusr1+d/RGY1BT95mZ735m/cSZNPr1dKh1zhnCSdvG8Wpro9z+ZnZFOw+am8UGypsbhPfui2XLl7iijFD8Re/7qd7+xZOaUSGhbD36AkAMnPyuJRkpFZkqP0YICU9k399t4rIKMf9CBh0+03Ze2nMW+Rv+50TLUeQt3EPwQ/eYZcHKDmdSGXydycQfKfSwA29rwfZG5V0czbuJ+Re5Rn0ad0IS14RprRsNF4eaHwU95+xXJlodHDSQlLWH6Dug4p8UJuG6Py8OP/51ZeyVGZD+2fZ0G4iG9pNJOmnvTcc72ZRfHIkIjBM8cnNOmIu97c2iuc9R/G8SRTPm4T5xD5K132J5fTvyNxMtDENlDXGgCauGdYMZUOr6vbJpguONfzWpLNoQhzvPu2tnTGfPOBs8/vjKX5P+TMf30Pp6s+wnNiPaeO3FM8eR/F74yld9iGW8wmUrvjopvPvRmhWP5bElHSupGViMptZv/sQ3do672IfGRrE3mNnAMjMyedicjq1wkMoKiml0LbeuqiklN+OnqJBbcdEuGYR/tXml7fuOUBMrDICWR0+OWPJWk7dMYlzD00j17b5VszE+8jZcdhejiqTtyuBkIHKnhhh9/Uge8N+F5lyCg6fxTPO4YuChvbAEBNG9uod9nM3+w4pOnLGfpz57w014pMDyn3yDehN//g7zj/0GuceeIW8jXsIurcXfp1bgpRY8ouoTPGpS1X2aYWHz+ARF4UhNhyh1xE8uAvZG13yX4MyW7N8W/auQF3b3z+Ad1Abxf/vUEeMK2GbCp0lpfzGtlvzoyjbtbdB2YXunkpRBgshZqJMR+6OspNdo5tIOh9lykbl4wxgDzBfCNFASnnWtlt1LeAkECeEqC+lPAcMv04aG4GnUTb2QggRVGHU2B0BQPlWlo9cQ24nMAx4VwjRFyjvht0CrBJCfCilTBNCBNuuqRAok1J+bxtN//I6diuf2flxEV5j3rB9rmkLVuNldB2VLfvNe65eGdPUvQV9mx5YUi7iZavslq37BgCdTscr4x7kydffx2K1MqRPVxrUiWH5WmWzhmEDenDhcjJTP1iERquhfmw00yc+Ztf94uxPOHDsJDl5BfR+5DmeenAIwxvaNl2RVso2LMFz+IugEZiP7EBmJKFrrThp88Ft17xkz3smILx8kVYLpRuWQInthWCxkjVrHhELZiqfBlm1AdO5S/jdq+wGm//dT2hDgoj6dj4aH2+QEv8Hh5I09HG0ocGEvvUiQqMBjaBw4w6Kf3VUSK9sOUxMzxYM3fU+luIydj7n+BxJ7yWT2fXCZxQbc+g0axQFVzK4c/U0AC6t3c+Rf/yIV1gAA9e9hd7Xy3mtptVKyfIFeI9/G4QG056NWFMT0XdRpgGbdq5F37Izug69wGIGUxklnyujUNZLpzAf2on3lH+C1YL1ynlMu9bhed+TNaZXp9MxpXtjnlp1EKtVMrhZNPVDfFlxTKmw3hcfy+azRlYcu4JWI/DUapl5R7x9auyUbk14ZcMxzBZJTIAX03s7Koa3bJ1H5rItlJy+TMhD/QHI/GY9eVt/x79HW5r++onyqY3Jjgps3Y+ex7dTc3RB/jTbu5iUD5aStWwzQYO7EjpSuVaZk0HJ53PwfvYdhNBQtmsD1uRL6Lspnd2mX35G36YL+k69wWJBlpVSvHAGAMI/EO+n3lAS02ox7d2G5fgBexl5aWBbnvxqq5IXrevTICKQFfuUdWT3tW9EvfAAbmsYzbD5PyOE4O42DWgQoYykTrmzLa98twuTxUpMkC9vDnVsFtNo88dkL99M6ZlEgh9U8iLrX+vJ33YAvx5tafzLQuUTHrZPfOjDg4l9/1llszSNhpyfd5K/VanMRL34iH16XOSkEWR8tUbRO8Km91uH3kbbFyKLS91+zqkykS8+ikc9ZcMeQ0AYL499gCen/UPxF70606B2NMvX/QLAsDu68cSwO3ntn18wdMI0pIRnHxlKkG0To+fe/YTcvEJ0Oi0vjbkfa9o5tLHKlPXcn3f+aXvztx0g6o2xNDu10j49OfH1xQA0XPIqF1+Yj8mYzZUZS6j38fPEvDiCouMXyFiqrPHN3fI7AT3bEL9rgfJpk+eUZ1AfFkiDxVOUZ0WrBcBo21eg0dN3MeTyEqRVcvnH3VxaquTFbf96kYPPLaTEmEP90f1oNH4gHuGB9No6C+OWwxx8ftF1877akVbK1n9l88nKJ/QUn6xUzCvv9VARa/I5zCf24fX424q/MF7CfGgbHv0fqVGfjNVK2ZrFeD46VfnE1MFtyLQr6Noro5Pu1hVXBy+8MYv9h46Sk5NHryEP8dToh7lnUL/rxtNptbz82D08OeNTrFYrQ3p0oEFsFMs37gJgWN/OjL2nL699/C33PD8bieTZBwcS5O/LFWMGk95TVlaZLRYGdGlD55aOHbp1Gk21+mW56zsY+kyN+eSgvm0pS87k3CRH26nx11M5P/ljTMZsEmd8TcMFzxH74ggKEy6QZiuH+rBAmq+bg9bPC6ySyMcHcrT7BC5O/Ywm37yq5EWADxcnfkjgoK7VZi9A+JP31pxP/nLNTekt/1xTkL8PV16YS9TLo/Bs6tjE8fK0L9B4Gqrk07BYSXx1EY2/VeqUGbb7X4HTtv8rucpyv/8GpPrBpmpH3Mhauv8lhBD9gDkoI7sm4EmUKcCLASOwF2grpewuhJiGsklWfZR1tbOllIuEEN2ByVLKgTad223HByqG2eIXSCnfs22E9Q5QjLJe+XGU0dQU2zrjnsC7QPm8oVellKuFEP1Req4yUBqozcvTdXNtvsB8lEa+BZgupVwphCiQUpZv5nUvMFBK+agQYjDKeooklMZ5uwrXXSClfM8WJxxYitIg/gVlXXGclLJUCHE/8DJKz5vJdk3FKI6mfBT+ZSnlNbe+L3jh7mp/UH3n/ABA6Znd15GsGh62hnHhjJHVqhfAZ+oSLrbsc33BKlL3sFK5+jLmoWrV+2iS0gGR//SA60hWHb95a2tML0DR/KevI1k1vMcrlaNDtQdfR7LqtEpcRd6YvtcXrCL+i5RVDsXLq/cbs17DXgfgaN1B1aoX4NaLazgWV/164y+sofTkL9Wu16OJ8omwmrJ5f8zd1a63XdIPrIx0s67vTzI09dvrC/0JCt+uXv8G4PPqNzXqkwun3ncdyarjM2MFpozqX3esD61HyZG11xesIp4tFD9f3T4ZFL9cUz55T/Q190O9KTomK9/arW6bWyUqnz+qKZ9cU3qBavdx7ZJ+gKvPhPyvYkLd+//rG3H/vLjsb5GX5agjxpWQUm4A3A0/uowCSymnXUXHdpRpwuXH3d2FVYwvpfweqPh1+Y9sf+XhW4F2btJaj7LW+LpIKQtwM/Jb3ii2/f4O+M72exWwyo38tEqncoF+UkqzEKITyqZhpTbZZcAyN+a4frdIRUVFRUVFRUVFRUXlP4DaMFapDmoDy4UQGpSNvMZcR15FRUVFRUVFRUVF5Sb5O34O6b8dtWH8/xAhxCiUT0VVZJeUcnxNpGfbFbvVdQVVVFRUVFRUVFRUVFT+C1Ebxv8PkVJ+wX/xZgEqKioqKioqKioqKir/TagNYxUVFRUVFRUVFRUVlb8RVnVX6mpH/Y6xioqKioqKioqKioqKyv80asNYRUVFRUVFRUVFRUVF5X8adSq1ioqKioqKioqKiorK3wh1InX1I6RUs1Xlb4H6oKqoqKioqKioqNQ04j9twI3wZN1h//V14wUXl/8t8rIcdSq1ioqKioqKioqKioqKyv806lRqlb8FRXPHVbtO74mfAFB26WC16jXUaQ1A8dI3qlUvgNfw6Vxu16va9cbu3wLAmsjh1ap3UOpSAPbH3F2tegHaJf1QY3oBCqfeV616fWasAOBg7OBq1QvQ+vIqCp67q9r1+n6wGoCc4T2qVW/g0m0AHIsbVK16AeIvrOFkowHVrrfJ6bWUnttT7Xo96ncEqDGba6qMfBHzULXrHZX0TbXrrEjxN1OrXafXQzNq1CcXfTKx2nV7j5tLyZG11a7Xs8UATBnnq12vPrQeUP0+GRS/XFM+eW/00GrX2yF5JVD975HWl1cBNeeTa0ovwIFaQ6pVb9srP1arvppE3ZW6+lFHjFVUVFRUVFRUVFRUVFT+p1EbxioqKioqKioqKioqKir/06gNYxUVFRUVFRUVFRUVFZX/adQ1xioqKioqKioqKioqKn8jrP9pA/4foo4Yq6ioqKioqKioqKioqPxPozaMVVRUVFRUVFRUVFRUVP6nUadSq6ioqKioqKioqKio/I2Q6ueaqh21Yazyt0FTpymGbsNAaDAf34X5wAbn8JhGeAx6EpmXAYD57CHM+yp8q1EIPB94GVmYQ+nqj+2nd+4/zLsLlmCxWhnavwePP+D8fcDc/AJef/9TLqcY8TAYePO5J2gYF2sPt1isPPD0K4SHBjP/rRed4u46k8Ls9QexWiV3t67HY12bulzX/gtG5qw/hNlqJcjbg8WjHN/EtFitjFi4kXA/bz568Hb7ec9O7Qh8fjxoNBSuWkv+V/920qmrE0vw6y9iaNKA3AWfk//NCntY1Kp/YS0qAqsVzBaMjzzlFLfZ248Q0aslluIyDk9cQO6xiy42132sL/XG3IFPXCQbmo6lLCsfgJihnWn21iPo/Tyxmq+++sUQG079j59HF+RL0bHznJ8wF2kyA1D7zdEE9GyDtbiUC5M+oihB+S6m1t+bpmvfwxATBtJZd/ioAYSPGgBmC/n7TuDdLO6GdXvWj6b+gskuNmobtsRj2AQweCKLCpDGREq/n4/Mz3aS08TUx3PcO5T++0Msxyt851Zo8HxqFjIvi9KvZ9lPN/31EzKXbsL48fcuadaaPgb/nm2QxaVcfG4uxbZrr/3eMwT0aos5M5cTvSfY5aMmPUDIiL4AeD3/D8rWfo3lxO+K/U1a4zHkcdBoMe3ZiGmra3oAmtgGeE2cQ8mSOViO7nYrUxldi3Z4jXwaNFrKtv1M6eqlzuFtOuM1bBRYJdJqoXjJPCynElz0NNr2KdnLNpH+yXcuYVFvjMWvexusJaVcmTyXkuPnKhitocHqDzClZnHp8TcBiHx5FAEDuyp6D39P5uKVZH70Lxe94a8+gW+3dliLS0l56QNK/ziHIS6G6H+8ZJfRx0aRMfdrsr9a5RTXo35HtqxYzLsLlmC1Whnarxujhw10ksnLL+T1f3zG5ZQ0PAx6pj/7OA3r1iI1PZOp7y8kIzsXjRDc078HDw93fJc1eOx9ZC1cQWWqam+5vMbLU7kXQX6Ys/OddFa1/BmiQ4ibOxF9WJDiNyrQ4c2HqdWzJTpvA94RQXzbfByl2QVOMrd/9CShLephNZlJP3ye3VM+R5otBNSPosuHYwlpXpeD77pee02w62wqszccxiold7eK47HOTVxk9l9MY87GI5gtkiBvA4sf6U6p2cJjX23HZLZitkp63xLDU92b2ePUpE/edTGdOdtPYLXCkOa1eKx9PafwA5czmbT6ENEBXgD0bBDBEx0bAPDNwYv8cOwKQkCDUF+m943Hu1zv4RO8+8UPyvupVwdGD+ntpDe/qJhX/vkNqZk5mC0WHhnUgyE9OgBwx/g38fb0RKsRaLUals56/obvwavvfMCOXfsIDgrkx28+ueF4oPhlw52jQKPBfGALph3uvzl7I37ZvGc9UHM+ud2FZZQZszgzZg5Fx1y/7+wRG06DBc+hC/SlMOEC555RyqFngxjqffA0PvH1uPzut6R+ovihgO6t7HGbH/gckzGbU3c65/ufsRegyZ6vyPxyTbX75KbHV5CxcCVpc5fetN7MJT8R/cYYdCGBWM0Wu4jW3wdLXiEAsW8+bvdfFyf9015/8O/eitrTHwethoylm0idr3wPOujO24h+7gE8G9bixMAXKDpqT7s9sND2WwDTgB9cjFf5f4c6lVrl74EQGLoPp/THeZR8PR1do3aI4CgXMWvyGUq+nUHJtzOcG8WArmVPrNmpTucsFgsz5n3BxzOmsGrRe6zbvptzl644yXy2dBVN6tdh5aezmfHCk7y74Cun8G9+WEdc7RgXWyxWKzPXHmD+g91YOf4O1ickci4t10kmr7iMmT//ztzhXVk5fgBz7uvsFP7tntPEhfo7K9ZoCHpxAukTXyZ12GN49+2JLq6Ocz7k5ZPz/jynyldF0sc9j/HBJ1wqYOG9WuJbL5KtnSZxZPIi4t8d7TZ+1r7T/DZsBkWX053Oe4QHkHf8Ij/XHsmpWcvcxgWInToS46I1HOsyHnNuIaHDlc6AgJ6t8YiL5liXp7g4ZQF1Zj5hj1N/4YtYS8v4Pe4+Tj0wzX7e77bmBPZrz/Hez5LQcyL68KAq6S45l8zxvs8pf/0dDWTDoNEUfzaNojdHIgtzsSSdQ9/zXucLERoM/R7CcuawyzXqbhuATE+yy5VzoufTBA3uimfDWCd5/x5t8IiL4o+u47g0ZT6133nSkd8rtnD24elu8zLts9UAFL//rL1RjNDgMfQJihdOp+jd8eha346IiHWNLDQYBj6K5dQht7rdIjR4jZpI4bsvkT/5UQy39UIT4/z8mRN+J3/K4+S/PIaiT2fjPeYFp/jlnOk7noC7bsejgbNtft3b4FE3mtM9niDp5fnEvP2kU3joqEGUnnUupwW7jiDNSuMu+9ufCRpxJ4b6znp9urXFUDeG830eJ/W1fxI5/WkAyi4kcXHwM8rf3RORxSXkb/rNHk8XGapcV0kR78z/kgVvPs+Pn8xk3S97OJeY5JTGouVraFyvNt9/PIMZz4/l3U+VxrlWq+X5x4ez6tNZfPPB66xYuxWCHPb5D+z2p+0tl098+CXKktO4GlUtf9Js5fL0L0no/gx/DJqiyDaMplbPFvjHRbJ+2AwKkjKxlJncpnf+h92svP0Ffuz1MjpPA41GdAegNKeQva99TcKna93Gq24sVsnM9YeYP6ILK5/sx/qEy5xLz3OSySspY+a6Q8y9vzMrn+zLnHs7AmDQalj0cDeWP9GHZWN7s/tcKkevZCqRatAnW6ySWVv/YN6Qtnz/SBfWn0rhXGaBS/xWMUEse6gzyx7qbG8UpxWUsPTQJf71YCe+G9kFqxU2nEqx6bXyzuLv+fiVsfzw4RTW7zrEuSvO78dl63dSr1YkK+a8wOJpT/P+ktWYbGUM4LM3nmL5nBeq1CgGGDKgD5988HaV4gCKvxo0mpKvZlA8dxLaWzsjwmq5l7sBv2wYpLzfqtsn5207CMD+uPs599SHxM0c61YudurDpCxaw5EuT2POKSDMVg7N2QVcem0xKZ9U6JjTaKj7zhj7oTkzj0vP/qNa7E1bvMb++1TX0TXik7O++ZmQhwb8Kb3Rb47jwqPTSHz2fcxpWXaZyKfvASCgZxs846JI6PIkl6Z8TO2Z4+x5V/vtJzj98Jsc7/EMwYO74tlQeW6KTyVydswsCvb+UTlbEoC2QEugP/Ap6mDiX44QIlgIsUkIccb2P+gqcheFEMeEEIeFEAeqGr8if6uGsRAiUAjx1HVk6gohRtyArrpCCNchjBuzw/Wt9BcihGgrhPjnVcIuCiFC/2qbqooQYogQwnX49CpoIuoic9OU0WCrBfPp/Wjr3Xrj6fkGoo2Lx5ywy+n80aNHqR0dSWxUBHq9jju6dWLb7gNOMucSr9ChVXMA6tWOIcmYTkZ2DgCp6Zn8uu8Q9/Tv4ZJmQlIWscF+1Ar2Ra/T0q95bbafcq5EVENJ+wAAIABJREFUrzt2iZ631CIq0AeAYF9Pe5gxt4hfzyQztHV9pziGZk0wXU7CkpQCZjNFm7bh1e02Jxlrdg5lf5yyv5RulMh+bbi8/FcAcg6eRe/vjUd4oItcXsJFii9nuJz3rRdF4rfbAbi8bMdV0/HrHE/Wz8roZMaKbQT1U0YhAvu1J/O7bQAUHjyNNsAHfXgQGl8vfFs2JOWfSi92wb4TAOjDgwgf2Z/U+SuRZcq1+rZrUiXdFfHvEm//bc1KRRoTwWLGcnQXmuh6VJ61pOvUH/PxPchC58q18A9G17g1pgNbANDUamAPkyYz2at/JaBve6c4AX3bk/W9Yl/RodNo/X3Q2ewr2PsHlpwbdzua2g2xZqQgs4xgMWM+9Cu65h1c5PRdB2I5uhuZn+tGi3u0DZpgTU3GmpYCFjNlv21F39a5Q4fSEvtP4eFJxYzTNnCM0EmTmdw1O/Dv42ybX5+OZK/cCkDx4VNKXoQpeaGLDMGvRzuylm10imPNL6TsolLpLz50ArMxE9/enZxkfHt1JPcH5Z6UHDmFxs8HbZjzM+DdqQVliamYKzQsw19RKrZHjyVQOyqCWlHh6PU6+t/egW2/HXSKfz4xmQ4tlZHEuNhoko3pZGbnEhYcSNMGdQHw8faiR7euFOTm2OPl/bzjT9tbLh/+yliMr3+k5FdoAJWpavkzpWXbR16shcq99YkMpna/Npz9biftpz3E7imfI4TAs3JHHnBl6xH77/TD5/CJClauKTOPjCPnsZosLnFqgoTkLGKDfKkV5Iteq6Ffs1i2n0p2klmXcJmeTWKIClDGVYN9FJ8shMDboNSLzVZl1FgIJU5N+uSE1BxiA72pFeit2Nw4ku3njDcc32KVlJotmK1WSswWwmzvmISzicRGhlIrIhS9Tkf/21qxfb9zlUgIQVFJKVJKikpKCfD1Rqv589XGti3jCfD3q3I8Ta0Gil/OTrP7Zd0tbV3kbsgve/pgzVI6AqrbJ3s2rm3/XXCVdw0o75usn5QOuIwV2wjqr6Rvzsyl8MhZZIVRUd9WDSix+TegWu01RDuqjDXlk4t+P4nJmHXTerX+PpRdSsF02UjB9gPkrnHULwxRIQAE9m1P5nfbAcV/6fyVfPdp2ZDSiymUJRqRJjNZq3YS2Fexo+TsFUrPO/sAG0VAeWF1fon9F2H9G/z9SV4CtkgpGwJbbMdXo4eUsqWUsqJTqEp84G/WMAYCgWs2jIG6wHUbxn9npJQHpJQTri/5X80Q4IYbxsI3yGkKqyzIQfi6vmg0kfXwHPEqHoOfdhpR1t8+jLKdK0E6+zaj0UhkWIj9OCIsBGOm81TZxvXqsHnnfgCOnTxLijEDY7rSWzl7wRImPT4CjZvKQlpeMZH+3vbjCH8v0vKKnWQuZeaTV1LG6C+2MPzTDaw5fMEeNmf9QZ7t09Je+SpHGxaKxegYqbUY09GGVaEvRErC5s0mYskCfO6+0ynIMyqYkuRM+3FxShaetkrsjVAxfqxtVKgyuiA/LLmFYFFcpiklA32kcg8MkSGUVUjflJKJPjIYjzoRSKsk5N7uNN3wPnXnKG5AHxmMZ71ofNs35ZY179Lkx5nIkrIq6a5I8OCujmzKVWT1fYaj63IX2lr1KdvsGAUX/sHomnbAvG+TyzUa7hxF2fpv7FO+hb9zOkraIc5xIkMoS3Z0NpSlZGCoJOOOsEcGAOBx/wTwUjpYREAIMsehS+ZkIAKcdYmAYHTxHTHtXn/dNCqiCQrFmuloNFoz09EEuT5/+rZd8HvvK3xenEnRp7Od4lfElOqaF/qIEEwpDvsr5lf062NImfWFy5ReXaQjTuA9fSk+fBJ9RGW9oZhTHWXHbMxAH+Fsj/+d3cj7ebv92LdnB8xG5VkwphmJqOgvQoNJq+QvGsXFsmWX0rl27NQ5UtIyMWZkOckkGdMpLLPgbXD4DXNqxp+2Vx8Rij46DLMxk9KTF2znnJ+9myl/FTHUCgMg/dA5vCOD8IkJoSglm+w/ErFarHhHuHaklSN0Whrc04WkbUevKlOTKD7Zy34c4e9FWr47n2xi9JLtDF+0mTVHLtnDLFbJsIWb6Pn+GjrGhRMfo+RbTfrktIJSIvwq2OzrSXpBqYuKoyk5DPt6F+N/OMC5DGXqfLivJyPb1OWOz36hz8Jt+Hro6FRHsSstK4fIEMe9Cg8JwJjl3EH2QP8unE8y0vuJN7j3+dm8OGpIhXedYNyMT3hgyvt8t/nGlmD8WYR/sN0vA8i8LFe/doN+Wej1Trqq0yd73VIXgLgPxqMN8KEsORNDpXKkC3Yuh2UpmdfUXblsho7oh9/tLavF3qBBXey/Nf4+NeKTg4b1oejwyZvWKzwNznKpjrzItY3Q6yODK12/4r8MUcGUVYhblpqJ4cbqNR2A48AxYByOhrLKX8dgoHya5lcobYcajf93axjPAurbhsrn2P4SbMPn91eQ6WqTmWQbGf5VCHHQ9nfbNfTbEUI8KoRYJYRYL4Q4JYR4w42MrxBii03vMSHEYNv5ukKIE0KIRUKI40KIjUIIL9dU7Hq2CyH+IYTYbbue9rbz7W3nDtn+N7ad7y6E+Mn2O8Sm/5AQ4lOUtRDXuq4fhRC/2+waW+F8gRDiXVvYZlva24UQ54UQd9lkPIUQX9iu9ZAQokeFvJpXQddPQojuFfTOEEIcEULsEUJE2O7BXcAc231yHhK9USo1cq3piRR/MZWSb9/GdGQ7HoOUKTmauHhkcT4yLdGNCtdOwMoN0dH330VeQSH3jnuJb1dtoEmDuui0Wn7Zc5DgQH+aNarnogPcb4pQWbfFKjmRnM28B7vx8UPdWbjjOJcy8thxKokgH0+aRrtx3u7usJvruBrGxydifHgc6RNfxvfewXi0coySuhhYRd3l8UM6N6X2cNdR9OumcZVrE1otWj9vstfv5Y9+z2MtKnXE02rRBfhwYtAUkj9Yhj4s0CX+tXTbzdLrCOzbzkXEtGkpprVfYk1PRt+pv/28YcCjlG34xmW9s7Zxa2RhLtbkCmvKbuSeuckXd89nRdK/XsfxLsp0MZmXhcddo6+qq3J6HoPHUPrTVy72Xxd3ut0866YDO8mf/AiF77+G532PXTO+y3W6NV/i17Md5oxcShLOuQpU0CstFooPnXCTx+712tHr8O3Vgfx1OxVxTw9CnnyAjLlf24TdJeusdPSwgeQVFHLf06+xdPVmmtSvg1artYcXFZfw3IyPGNynK3pdpZl5f9JetBoC7u7tsNetzqqXv3I03p40WKRMpTYVFCO0Ghrc24WD733nTtyFTu88Surekxj3nbq6UA3izjS3Pjklm3kPdOHjB7uycOcJLmUqDU2tRrB8bB82PHsnCcnZnC1fGlOTPtkdldJrEh7A2tHdWP5wZx5oWYdJa5SlEXklJrafT+Onx7qxcUwPik0Wfj6RfFXzKufF7iMnaVInms2fTmf5nMnMXLySgiJlxsBXb01g2buTmf/KWJZt2MXvf7gpk9XNDeRzlfzydXTdrE8u+O0YACZjNrXfePQq8ar4rq0kbvz0B7ya1MG3Q4XxhZu09/Jri+zHUVNHu4/3Z32y2ULR7yerR28lslb+4pKeQ5n7RG6weO4FmgHtgJdRRo5V/loipJQpALb/4VeRk8BGWxum4tqFG41v5+82X/4loLmUsqUQ4h6UHpwWQCiwXwixwyYzWUo5EEAI4Q30kVKWCCEaAktR1g3cCO2B5ihTKvYLIX6WUlacZ1sC3C2lzLNNX94jhFhtC2sIDJdSjhFCLAfuAb65Rlo+UsrbhBC3A5/b0j0J3C6lNAshegPv2PRU5A1gp5TyTSHEnYD7xSwOHpNSZtka6vuFEN9LKTMBH2C7lHKKEOIH4G2gD8qo7lfAamA8gJQyXgjRBOUhbHSd9HyAPVLKqUKI2cAYKeXbtnz6SUrpusODDdvDPRZgxdRx3N3cMV1T+AYiC3OcI5Q5pm9aLyZAj+Hg6YM2qj7auFvR1m2O0OrA4IWh3ygAIiMjSU139Dwa0zMJD3Yeifb18ebtybbGh5T0HzmBmMgw1m3fzbY9B/l1/2FKy0wUFhXz0qx5fLDgcwAi/L1JzSty6M4rJszPuX8kwt+LQO9IvAw6vAw62tQJ45Qxh5Mp2fxyKomdZ5IpM1spLDXxyve/8eFwsKRloI0Is+vQRoRhycjkRrHaZK3ZORRv34nvcMcjVZKajWe0o0fXKyqYktRsFx0ViR3enZi7lf6mnMPnCWrXiDoP92LviFn03P2hi7w5Kw9tgA9oNWCxoo8KxWRURtTKUjIxVEjfs3Ft6s2diASsRSVYC5TRnayfdxPx+EBMxmxMKRlkr1M2V8nbcRg0GnRhgZjTc66pWx8VgsnouLaAHq0pOnaegG5KL3zFkQjhH4zl0gl0zTpg2rIcUDZ38bj/WSXc2x9do1aUWi1oYhuibdIWr0atQGdAeHhBpRkFStrOo4hlKRkYokMptB0bKth+NcwZjhEe056NeD7+GmAbIQ50jFiJwFBknrMuTWwDPB9W1lQLH3+0t7Sh1GrBkrD3mmlas9LRhDjeLZqQMKzZV3/+LCePoomIRvj5I/PzsGY5r0vXR4ZgrnSdptRM9FEO+/VRikzAHZ3x790evx5tEB4GtL7e1PrwOa5M+gBzSgZeLRV3lPz8HIIeGYwprbLeDHSRjrKjiwjFnOaw3ff2tpQeP4clU/EthtpR6GtFELd6PgAR0TGk5ZeBVg8WE8aMLMKCnTtifL29eOs5ZS2glJI7Rk0mxpamyWzmuRkfcWf324ivH4vQGRy2RIbelL2WrFxiP39LkU9MQRcRYrcXIG7uRP64YzLmdOWaqlL+KpYRodPSYNGLlF5Jw+fW+ty1cQb5F434RAUzeNM7AGg99Nw+9wnW3PE6xenOo48tJ92NZ4gfWx//nP8UEf5epFaYtWPMKybM151PNjh8cu1QThlzqRPimPrr72mgbZ0wdp1LJZ7q98mGZo7lBuG+HhgrjGobC0oI8/Fwiu/r4ajKdY0LY+bW42QXl3HgchbR/l4EeyvPWc8GERxJzuY+ICIkkNRMxzs0LTOX8CDnafertu3jsSG9EEJQOzKMmPBgLiQbiW9Qh/BgRTYkwI+e7eJJOJtIpQUV1Y7MzXLxyy5+7Ub9sqc3ws/xrv+zPjn0kQGEDu8DQNGRswCk/WsTjZdMRei1Tu8acC2HhqgQyq7h7yuXTa2fN8XHL+LdspF9fezNvkNMyQ6f7N2iEWUXk6vdJ19+9n1CRw26eb3+PujDHQMFfr2cp5GDMtpccVq4wXZPhV6HoUIahsgQTKnXzpdKnAAKUerlB64j+5fyd9iVumJd3sZCKeXCCuGbgUg3UadWIZnOUspkIUQ4sEkIcVJKefX1fNfg7zZiXJEuwFIppUVKaQR+QenVqYweWCSEOAasoArTd4FNUspMKWUxsNKWZkUE8I4Q4iiwGYgBImxhF6SU5Ts//I4yxftaLAWw3Uh/IUQgEACssK2F/hCl56oyt2NrcEspfwau3YqBCUKII8AeIBalAQ9QBpTPqTwG/CKlNNl+l9veBfjaltZJ4BJwvYZxGfCT7feN5IMdKeVCKWVbKWXbAeECERiO8A8BjRZdo3ZYzleajuftWNumiair9B6WFGLa/SMln79MyRdTKV23GOuVk5Rt+AKA+Ph4LiWlciUlDZPJzLpffqN7pzZOavMKCjHZdmz9ft1W2sTfgq+PN8+OHs6Wb+ez4euPmPPKBNq3bMasl562x2sWHUxiZj5J2QWYzBY2JCTSrbHzJl3dm8RwKDEds8VKcZmZY1eyqBfqz4TeLdj4/GDWTbqLWfd2ol1cBO/co6w/LPvjJPraMWijI0Gnw7tPD4p33NhUNuHpifD2sv/27NiWwh9+toenrj9A7DBlOnFg6waY8osoTctxq6ucy0u3s6P3y+zo/TJZ+0/R6Pl7OPT0fPSBvleNk787geA7lcZ06H09yN64D4CcjfsJuVcZafZp3YiyK+kk9JzI8Z4TKU1KJ3ykMmIbcp8iY0rLJnvDPvw6K+vNPepFI8tM+Hdqfl3dlrwiTGmO4hI8pAtZP/5qP9aERKGJawZaHdpbO4PFgjXdsRap+P3xFL+n/JmP76F09WdYTuzHtPFbimePo/i98ZQu+xDL+QSnXamFXkfQXV3J3bTPKU9yN+0j+B7FPu9WjbDkF2JOu3Zx1lVYt6aL74g1VZn2ab18Bk1YNOL/2Dvv+CqK7YF/97b03isQmlTpiNKlKIiAis+CgAVFUZTisz9A5dkLKoj92UWKBQVpggpK770mIb33m1vn98fe3OTmBkjCje/xY7588uHu7syZs2dnzu7snJkNjQKtDl3Xfm4d3op5k6l4Xv2z7v0T07JF5+0UA9hOHkETHYcmIhq0Ogx9BmPZ6Vr/NFGxzt/a5q1RdDpEaYkzf01bBI3qT8k6V1uUrttKyA2DAfDp0hZbaQXW3EKyX/mMI1feydF+93DmoZcp+3MfadNfV8sMCsArSV1QRdhsBI7sT9n6LS5yy37dStBYdYEb78vbYi8rx5ZbbePA6wZQ8tNvzm3TsWRO9LmNk4PVF2md2rUl+dRx0tIzsFis/PL7VgZe0dWlDBd/sfo3unVsg7+vD0IIZr/5ES0SYplwwzUIUxmKvnoAorH6FnywzLkQV9GytRh3H+bk4DtJn67WuUNDpzs7xU771rP91WwjzV+bivFEGicnq2HxPw57iuOLfydnx3GWXjGd3x54B7vZyg9Dn3LrFLe+dSBxAzvx29QFDYtA8TAdYkNILSgjvbAci83O6oNnGNDGdRHHgW1i2Z2ah9Vux2ixsj+9gKTwAArKTZRUmgGotNjYejqbFo7Osqd9suVkcrXO0UGkFlaQXlyh6nw0i4FJroMeeeUm50jcgawihIBgbz3RAd7szyzGaLEhhGBbaj4tQlW/3KFlAqmZuaTl5GOxWvnlz90M6OH6iBEdHsLW/ccByC8qJTkjl/jIMCoqTZQb1RfRFZUm/tp3lFaJdT3XehZ7+gk0YTEoIZFOv2w94tpPqbdfPrkfrOpicZ7wyXmfruTINdM5MeFZilar7Tj02t5Ycgrd7jVVlGw+QOh16n09fNwgCldvP+u5l+05gXdStV8NHdMfXUgAlUerQ/0bew8p33vcuV15PLVJfDI224XJ3bwXYTKjj4/Cf1BPAoe4d4yL1mwj7KaBgMN/lZZjySmkfO9xvFvEYEiIRNHrCB3dl6Ja17oOWlA9eNgMaAskny+TxJ2az/KOv/drHR8ihOhYx98PQLaiKDEAjv/rXFVSCJHh+D8HdfXwqgpSr/w1udhGjGtyzpDhGkwHslFHljWoo7z1pfYdvPb27UAE0F0IYVEUJZnqUIuak4BswFlDqc9R1nPABiHEWEVRmgMb65m3ThzhzUOAPkKICkVRNtbQ1yKqY1zsOPQXQtgVRamqJ2ezuRXXlyw1w01qyrXR2Don7Jg3LsZrzDT1c02H/kQUZKLrpHbirPv/QNeqG7rO/cFuR1jNmFd9eF6xOp2OJx+cxJQnX8BmtzN2+EBaNU/g25/U+Uk3XzeUU6npPPXyu2g0Glo2i2PujPMNyjtkazU8PqI793/+G3ZhZ3TXJFpFBrFku/o2eVzPViRFBHFlqxhufvcXFEVhbLckWp1jjh4ANjuFL79NxFsvoWg1lP24CuupFPxuUD8bU778JzRhIUR9+i4aP18QAv9bbiTrH3ehCQ4i/GV1ZUpFp6X8l/VU/lV9M85Zt5vIq7sweMub2Iwm9jzynvNYry//yd4ZH2DKLqTF3cNpOXUUXpHBDPj1JbLX72bfzA8I7dUWRavQZ/kzYHetlq0/e5rkRxdgyS4kbd5nJC2cSdw/b6Pi4Gnyvl4HQPH6nQQN7k6nze+qn4uZ8bYz/6mH3qDtV7PpfvpbhKl69du8b9bTecsiQkddhd1YyelHFxJ17/UNkq3xNhDUvwspjy2ixRsPAWBe8RHedzwGWh3CWIYmphn2lKPoeg2tc/7aOakx96r9hnfIX7yeymNnCB+vdvTzvviFkl93EjS4Bx02LcJuNJEys1q/5u/MJOCKjuhCA+m47SMyX/ua/MXriHtyIr4dWgCgbdUJ05KFzvJMy9/D5945oNFg2bYOe/YZdI5QcOtfDZtXXPtcjP95C78nXgaNBvPGVdjTkjEMGQWAed0K9L36Y+g/HKxWhNlE+VvP1mmL1msXUrhkHabjqYTepupW8NUvlG7YQcCgHrTZ+D7CaCLtn/PPq1bs7MnYSsrRhAXRZvcyTIdPYT6RSvAt6hzsom9WUr5xO/4DepK07iPsRhNZT1RHNCjeXvhd2ZWsZ94+WxGqv3hgEvc//Qo2u50xw/rTqlk83/6sLh5z88jBnD6TyVOvva/6i8RY5j6shibuPnScn379k9bN4xn3oDqyP/fx6XQdoOpXuvKPC9a3dvqaXEj78+/ZjvCbBlFxKJkOa9SH3vjBl5O2fg/xgy/nxs2vYTOaqazxmaahn81i06MfYswu4soX76QsLY+RP84BIGXldva++T0+EUGMWvUcen8fhN0Dy7ScB51Gw+PXdOH+r/7ALgSjL2+u+uSdarjmuO4tSYoI5MqW0dz83lrVJ3dtQavIII5lF/HMDzuwC4FdCIa1j6d/G0dHpQl9sk6j4bHB7XlguVr26A7xtAwPYMledWrQuMsTWXc8iyV7z6DVKHjrNLww4nIURaFTTDBDWkdx25d/otUoXBYRyI2d1FWBdVotT9x1I/fPew+73c6YQb1plRDDt2vUBSpvHnYV9944jGcWfsWNM19GIHjk9usICfQnLTuP6a+qL5etNhsj+nbnqi7t6n0dHp39Itt376OoqISrx4zngbvv4MZRw8+f0W5X/fKkp9TngF0bEDlp6HqpI7UN9cvmFR/hPfHJJvPJ8Y/dhjk9j5MPVfuvtp8/xalZC7FkF3Jm3ue0encGCf+8jfIDp8l1tEN9RDAdV72CNsAHYRfE3HMd+wZOI/2NJbR8Q335rgsLJveTnzDERxE+/hqP6Avg26UNBd+s8bhPbn/gWyoPnW68XAEZsxfR4rO5GOKjsBlNaLzUSIg2S+dx7KanKP5V9V8dNy3CXmkieYZjjVqbndRnPqDNl7NBoyV/8Toqj50BIPia3iQ+NxldaBCtP32GioPOdV76okagWlCfiR8A3FcclTQ1PwITUafJTgR+qJ1AURQ/QCOEKHX8HgY8W9/8bvLON//gfwlFUcKAXUKIZoqi3ADcB4wAQlHDG3qjjtq+LoQY4MjzBpAmhHhNUZQ7gY+FEIqjo/mTEKLjWcqahBq63BEwos41uEsIsUNRlDIhhL+iKA8DrYQQDznm2/6K+paJmrIVRZkF+Ash5pylrI3AESHEFEVR+gLvOsKVvwO+EEIsUxRlDjBJCNHc0cGdJYS4TlFXp85xhCdfC6wEIoQQbg3YMQf6HiHEKEco9B7gGiHExqpzcqSbA5QJIV51bFed7wyggxDibkcI9VrUEeOewMuojiQOdbGC6+uQexNwnRBikqIobzuu5Sd12aQ2FfOneLyi+j6sfj/RnLLrPCkbhqFZNwCMX7tNS79gfG6dy5meV58/YQNJ2K6ufLsi+laPyh2VpX6zcHvcWI/KBeiZ/l2TyQUof2rceVI2DL956mdadiWMPk/KhtPtzA+Uzbje43L9X1dnhhSdbb54Iwn+Wl05dX+LUR6VC9Dp9AqOtBnhcbmXHVuJ6eSW8ydsIF4t1c8BNZXOTdVGPokb73G5d6afa7bRhWP8oiGRefXDZ/y8JvXJFYse9rhs3ynzqdzr+U9keV8+AkveOebwNhJ9uLqOh6d9Mqh+ual88tbYGzwut3eG+v1dT+vc7YzaX2gqn9xUcgF2xDd0PaZz0yPte6j/4Nt/lYnNb/yf78R9mrys0bZ09Pu+BRKBVGCcYzpoLPChEGKEoihJVH9jWgd8JYSYd6785yrzohoxFkLkK4qy2RFavArYB+xFHTH9pxAiS1GUfMDqCBf+D7AQWKYoyjhgAzinX9SHTaihw61QDV17bsGXwApF/WbWHtQ5wY2lUFGUP4FAoGqlmpeBTx0d0l/Pkm8u8LWiKLtQw8ndV5iq5hdgiiP0+yhqOHVDWAgscoSlW1E76iZFUTYDp1HDrg8A9elpfoMa4j4NuEkI8Tes3CGRSCQSiUQikUj+13GsgeT25tEROj3C8fsUalRwvfOfi4uqYwwghKj9KaZHax234G6Emh+8fcKRLhl1NPhc5AghHqy9s2oE1DEq28ctl0rHGulfPU85AMuEEE/UKucvXOfwPuPYvxFHWLXjog+rkWb62QoQQpiAa89yzL/G7zl1HRNCVAKT6sgrUMPKzyd3KbDU8XszDZvvLZFIJBKJRCKRSCRNwkXXMZZIJBKJRCKRSCSSSxn7RTQd9mLhku8YK4oyHHip1u7TQoixqKHYnixrAbh90WC+EGKgh8sJA9bXcehqxwizRCKRSCQSiUQikUgcXPIdYyHEamD131TW1L+pnHygy99RlkQikUgkEolEIpFc7FzM3zGWSCQSiUQikUgkEonkgrnkR4wlEolEIpFIJBKJ5GJCzjD2PHLEWCKRSCQSiUQikUgklzSKkCuaSS4OZEWVSCQSiUQikTQ1yn9bgfowvtkN//PPxl+kLL8obFmFDKWWSCQSiUQikUgkkosIuxwz8jiyYyy5KNjT7HqPy+yS8iMA5S9M9Khcvyc+BZpO541R4zwud2D2EgB2xI/xqNwead8DUDB2gEflAoR+91uTyQUwfjjDo3J97nkd8LyNQbWz8dPHPS7XZ+KLAFQsetijcn2nzAeazhb7mo/yuNzOySsofXCEx+UGvLMSoMl0biobN6VPbiouRp/cVDpXLHjQ43J9p75D+VOet4XfPNUWlrxTHpetD09qsjayPW6sx+X2TP8OaLp7dVMgPac7AAAgAElEQVTZoqnkAh63c5WNJZcmco6xRCKRSCQSiUQikUguaeSIsUQikUgkEolEIpFcRAgZSu1x5IixRCKRSCQSiUQikUguaWTHWCKRSCQSiUQikUgklzQylFoikUgkEolEIpFILiLs/20F/h8iR4wlEolEIpFIJBKJRHJJIzvGEolEIpFIJBKJRCK5pJGh1JL/da4B5rf77T3yv1lDzrvL3BLEzZlM4KAe2I0mUme9ifHAKfQx4SS+8Qj6iBCEXZD/1WryPlkBQPQjtxJ66zBnfm3LzthO7qveTuqEYcjtoNFg3fMbli0/u5SnSbwM7xsfxl6cC4Dt6E4sm39w08uTOnu3a07Cvx8AoN/pz6lMzeHwg+9Qtv+0m2zvxEjav/cIumB/yvaf5vDUtxEWKwDBV7an1XN3ogvyQx8eiDmrkMwv1zvzdlg3n4ND1G/WJjx7D0GDu2M3mkie/hYVB9RvSAYO7Eri3HtAqyHv67VkLVgOQMjIK4mdcQvereM5fN2jVOw76ZQb+PqHKD6+aEIjQK/H9PMyKj5620VvQ/8heI+9DQBRaaTivdexJZ9EE5uA/6zZ1dcnKpaKrz92buu79sL37odAo8G07mcql3/lEbmbT+fw8vpD2IVgbOcE7urdykXu9tR8pn+3g9ggXwCubhPNfVe2BuDLnadJ8YnjvodnEeDjhW/yTrfr1Bgbx864hfDbhmLNLwEg/aUvKP5Vle113YP8sXUn/37jLWwVZYztGMtdV7Z1K3N7Si6vrN2P1W4nxMfAR3f0B2D2Tzv5/UQWob5eLLt3iEuezcm5vLLxMHY7jOkYz129klyO7ziTz/QfdxMb5APA4FZR3HeFaq8vdiWT6pfAlEdm4WXQ4XfaM7aoIuq+0SQ8cyd7Ot2B7+VqmR2PLAWNhoKvV5Mx+z2X9LGz7yVgkFpO2qz5GA+eRPHS03LxiyheehStluJVm8l+o7oehU28DgDfp97FnpmKNq4FaDRY/lyNee0SF/m6TldguO4OEHaw2zEtfQ/bqUMA6AeNQX/lcBACe0Yylh0bnfki7r+J3HeXutnlXPpqQwPRR4dhr6gk973lzvxhE68jfMJIANqtfA1toG+97aoN9qflwlkYEiIxn8nh5P2vYCsuxxAfSceNb2POLgSg04GvyV6wlNxPVtD83cfwSoxB2O2UrNuGxserQf7t78KTPtmnfQvi56k+uX/qV1Rm5HFo8huN9smKTouloJQ9Y2cTOqiLM2+HHZ9ysMfEC9YXIHzSSGe90PcZzcavP+KV349iF4IxHeK4q0cLlzJ2pBUw/ae9xAZ6AzC4ZST39W4JQKnJwtx1hzhZUIaCwuwh7enjyKdt3QXDyDvVe+iO9Vh+/77O66GJa4n3lH9j+uYNbAe3VB9QNHg/8CKipADT5y/Wmbcunv736/y+eRuhIcF8/8Uit+OK3getXxgoCvbKEuzGYrc0F+KT9dGhCKsNa4Hqn9uvehVFr0NYrJx5/lNKN+/HkBBJy4Uz0YX4U7H/FKemzXfWhcRn73aWfXr621QcOEXgwK60/s+TIATWwlIXXeOfnkjQkJ7oQgPReBkwp+Vw+uE366VzxKQRaP28AYWCH353ymy38jUUgw5htmJOz8GnXXOP+ORuxxer6b9aQ+rTHzTI5rqIYLDZMGcVuByvQhcSgMbfp0F2dcp/9m4UjYbcr9fVPo89jv+DgSKgC2AA3gN6oEYxPwxsdKtEfyN2uSq1x5EjxpImQ1GUMsf/sYqiuD/xqcc2KorS4ywitMAC4NojQ6YScn1/vFonuCQIGNQdrxaxHB5wH2eeWED88/cDIGw2Mp7/mCNXT+X4mEcJnzDCJW/uR9Ud2ZqdYhQFw7AJVH77Gsb3n0Db/gqUsFg3xWxpx6j8+F9Ufvwv106xojh/elLnxJceomi1+uBw/MmPKdl9gjYvT67TaElP307aez+xrc80rEVlxNw2GABdoC+tX5zM/kkvI2w2do/5F9v6TSdy7FVuMoIGd8e7RQwH+t5PymMLSXxhinpAoyHx+fs4dsezHBz0EKGj++HdOh4A49FUTkx+kbKth9zklcy6F4DSF5/Gnp2JrkMXNPHNXNLYszMpfXoaJdPvonLJZ/jdP0vdn3GGkhn3qH+z7kWYKrFs/cOpj++9j1D63D8pnjYRQ9+rPSLXZrPxwtqDLLipF8vvGsAvhzM4mef6UALQNT6Ubyf149tJ/Zyd4hO5pXx/II05s+cQ/OfnPDLxH9iaX+4RGwNkf/Ajh4ZP59Dw6c5OMUDF2k94du5cFtzan59X/swvh9I4mVvieh0qzbzwy17mj7uC5fcO4ZUbejuPXd+5GQtvca8LNpuNF389xDtjerBsYl9+OZrJyfwyd1vEhbB4/FUsHn+Vs1OcU1bJ4r1nmDtnNmGbPuP5+ydiauY5W+hjwgns1wVTWg5oFBKfvw+AU5PmYs0vRhvk71JOwMDuGFrEcnTgfaQ/uYC4eY62Z7Jw6ranOH7tNI6NmEbAgG74dlVfKvj16UTgUNVOFf+eirZZGyoW/ovy56eg6z4ATbRr+7Ye3UPFC1OpePEhKr94A6/b1BdNSlAYhgHXU/Hyw1T8+wHQaPG+/RFnvuDr++PVqpavOJe+458BITg2/EHMKRmE3jwUr1YJTn2PXfuQev1Kyhtk15ipN1KyeR8H+j1AyeZ9RE+90amPKTmLquewA13vUP1by3hy3/+eI1c/wLERjxB4dU/8ul/WYJ+sjwl3qxeexpM+OeaJSZRs2KHa4s5XsJUYG++TJ7zE9gEzODj5NdBoaP3i3c682gA/j+jr36cTQUN7c/SaaQBU7lrHixuP8M7oriwbfyW/HMuqu13HBrP4tj4svq2Ps1MM8PJvR7myWRjf3XEVi2+7gqRQP/WAosEw6m4qP52Hcf50tJ2vQomId5OLosEwfDy243vcDumuHIHITa/TludizIihLHr9+bMe1/qHYy3Jwlp4Bo2XP2j1LscvxCenv/QFFftOsK/7XaQ8thCA45PmcXDII5x+5C2S5jteOD81gewPVrC/71SsxeWE33q1o+xueLWIZX/fB0h+7F2avXAfaDQ0m3cvltwi9vW6F2u+a0e+5Pe9pD3/Hyr2Hifn05WUHzhZP50VBQU4MOghdl92K74dq190nrjzeQ4NeZjcr9cSNLi7x3zysQnP1emTz2fzzIXLKd91DHNmPplvL3Uer+0vGmRXh/xm8+7l+PjnODBoGmFj+rqcB2pHuAuwDKjqMVc18E7AUOA1ZD/q/x3ygkqaHCFEhhDipkZk7QWcAE4Ji5XCFX8QNLS3S4Kgob0pWLYBgIrdR9EG+qGLDMGaU4jR8VbQXm7EdCINfVTYeQvUxCZhL8xGFOWC3Ybt8FZ0bbrVW2FNbPUNxpM6eyXF4ZUYDUDhb/sI7NYGXaAfhshgNx1C+nYkd4Xaic769jfCr+0JQOQNfclbuRWvqBCMp7Mo23MKYbGS8/1mNxnBw3qRv3QjAOW7jqEL9EMfGYJfl9aYkjMxp2YjLFYKfthE8DD1/CpPpGE6lVGnXXSt22HPTEffvjPmTesxb/oVQ6++LmmsRw8iysucvzVhEe5yOnXDlpWBPTfbRa49OxOsVo/J3bdvHwkhvsQH+6LXahh+WSwbT2TXeW61OVVQxoh+V0BpHtryQrrEBLFn0wa3dI2x8bk4cDKVhBA/4rRGDF4+DO+QyMbjmS5pVh1MY3DbWGIco9yhfl7OY90Twwn0dn1QdNoiuIYt2kaz8WT9bAHQpl0HrEW5WIpzKa80kb9/q8dskTDnLtLmfQoCfDu1xJSsnm/Flv1U7D6KISHKpZzAYVdQtPxXNc3uo2gD/NBFhABgr6gEQNHpUHQ6hFB7gGG3j3COxGqat8Gek4bIzwKbFeuu39F17uNSBubK6t9e3lDzjb5WC3oDaDQoQWGIwlznoaIVvxNY6zqfS1/vNgmYUzKxZOajaHWUbtpN4LDeTn2FWR0tyft6bYPsGjysF/lL1Pqav2QDIcOrddJ4G5w2rvJvgQO6UfbXfuc+hHCOyDTEJ8f9q7oz2FR49D4iBP69OwBqB7fiZEajfbIpPQ8AS14Jgd1aYTyd5cxrKy33iL5h468le+EyZ704kJyutusgR7tuHc3GU7nUhzKTlV0ZhYztEAeAXqshwEv1HZr4VtgLshCFOWCzYtu3GV0793ffuj7XYD24BVHu+vJOCQxF17Yblh3r3fKcjx5dOhEUGFDnMUXnhbBZwK6ev91Ujsbg55LmQnxy7byAs+kbj6ai8TagGHQEXNWJgp//BCCvRvsKHt6L/KUbnPm1QX4EDe6mtjebHWG1UfDDJpcyS37fQ/CQnuQv3Uj5rqMoGk29dNZHh2IpLHU5VoXFERHi16EFwmJFMeg84pPL/jpA2c5jeCW6+uTz2dy/axvyl/xKwQ+b8EqIch5PmHOXi5yG2FUfGYJfV1W+qcZ5hAzvRS0U4Gbga8d2e6CqYuagjiSfbWBHcpEiO8aSeqMoykuKojxQY3uOoiizFUVZryjKLkVR9iuKMrqOfM0VRTng+O2jKMo3iqLsUxRlMeBzjiLjgDNVG5bMPPTRrp1bfXQYlozqm7klK9+tA2yIj8SnQxIVe44690U4wskA8Pat1tU/BFFS4NwWpQUoASFuimnjWuF913N43TwTJTzOJX9NPKVz5bEUfDqqb+sjRvXBKy4MU2Y+XjGhrrJDA7CWVCBs6lqFpozqNL4tY9EF+dH2tSn4d04ialx/R5oCaqOPDsWckefcNmfmo48OxRATijmzxv6sfAy1dKgLJTQcW14Ohr6DMP+xHnt+Lpqws48QeQ0ZiXmXewfKq9/VmP+ofmCqkluFp+RmZ2cTHVBdNaMCvMkpq3TLty+jkJv/8ztTl27jhGNEuVW4P3nCG1NxAUaLjU2nckjPzHTL21gbR04aSfu1b9L81QfRBlU/2OWUVhId6IOmWUfsBRlE+XuRU+qqc0pBGSWVZu7+4g9u/XgDK/anntVWNW0RVdMW/t7klpncbZFZxM2fb2bqdzuco+uR/t7ceEVHft5xiKHvb8DfS0eC3uwRWwQN7YklKx/j4WRVRmSIS1pbUSkaP1f3oo8Kcy0nK7+6fWo0tF45n/Y7P6d0026Me9SHW6+kWPx6qR0g79seRliq9bcX5qEEub9w03Xug+/T7+E7ZS6VX74JgCjOx7x+Of7PfYrfvC9B2LGlVYcEWjLd/cC59NXHRODTqZVT34pdR9FHhTn1bfX9qwAovtUvP+pjV114MJYc9eHYklOILiyo+rxiwvDrrPohv57t3fybNtAPQ7NoSjdVjwLWx78FDumFJSvfzY5Ngad8cvqzH+LXox0ALWdP4NS8Lxvtk7ssn0P3NS8RNa4/XtGhmDKqbSGsNo/o690iFv9e7Wn9/SsA5GkDiPKvrhtR/l7kltfRrrOKufmrv5j6wy7niHJ6iZEQHwOz1x3klq+2MHfdQYwWG6B2bEVxDf1LCtzaiBIYiq59b6zb1rqVZxh5J+ZfvlCnIngSjc7ZKQYQditotC5JLsQnh47uR+jY/i4+WR+tpgkZ2YfyA6fQ+vlgKy4HR12oWRcN0WGYa1x3S2Y+Pm0SVH2EoM3Xs4m4vXoKWG2dw/8xhOINu+qls9bfB0NUqPM+Yi12jxTw7dySypMZzhcpHvHJxWVofL0bZPOq41XlmDPzCRndz8VfaIP9G2RXfXQohjrLdfPl/YBs4Lhjey8wGnUaagugO5BQO5Pk4kZ2jCUN4RvgHzW2bwY+AcYKIboBg4DXFKVGPLE79wMVQojOwDxUx3I23OUIcb4ULmk0vt40X/Q46c9+iL3MCEDeF6s41P8+ZxrD4FtryKtDYK0y7VnJVCyYQeXHz2DduRbvG6c1KH9jdE599C0M8ZEAaP29nTer2qLrKr8qjaLVEnB5Eilvf0fhhj00m3ETPkkxdShztvOoW3k3Hc4iTxMUjDCZsKWeriHPHV3HrngNGYnx8/dqHdCh73kl5j831kPPC5Mr6jip2iW1iwpk1X2D+XZSf27p1pzp36lhlUlhAQxqHc3m0zlMXbqNNpGBaJQ6XG0jbJzz2Sr2XzWFQ8OmY8kpJOGZO12zGnzQd78Wy5bv6tTZZhcczirinZv7sPCWK3l/0xFS8t1DxF3LrsOgtQRfFhnEyrsH8O0dV3FLl2ZMX7EbgJJKC4dyShjeJoY1kwdhtNjYk1FUh7yG2ULjbSBm2jgyXv26+sCFtj27neMjHuZwnzvxvbwNXm0S1SxaLdpANfzPsu1XdG1qh4K728e67y8qnr8P4/vP4TXyDnWnjz+6TldQPvtOyp8aDzo9mvBa7a8h+gpByeotTn310WEghFPfE2PUKQNxs26rQ92Gt2NLTgGpT7xH4Wr1xVKzt2aieBuqM2o1NHt7FpYzOViza71sO4d/U7wNRD04jszXXdcGaFI84JPDx19L5XH1ve2Jf/2Hy964v07R9fHJ+8a/wL5bnqfZjJswRLu/iPWEvui0aIP8OT7mUQC0lw+qQ4grl0UEsnJSX769rQ+3XJ7A9J/UFx5Wu50jOaWM65TAN7ddgY9ey8c7TtdLNwDDiEmYV7t3frVtuyHKi7FnuM4h/du4AJ9cuu0Q1sJSF5+MEHi3SSD+yQmkPLbo3D6qzqcm9djhMU9w6JpZZC5yX8sERSHsxoEIm42C5b/VS+fi3/dQsGKz8z4SNqafSzrvNgl4t4ona9F3dahzgT65Dv3dBdYop8ZxIQCNQvg/rnYpp85HznPZVYj63S/gVqpHiwE+BtKAHcCbwJ+AtXamvxNxEfy72JAdY0m9EULsBiIdc4YvBwqBTODfiqLsA9ahjvJGnUNMf+ALh7x9wL6zJZw6dWr3TZs2jVMUZceyshT0MeFYaj1wWTLz0cdWh8bqo8Ow5DjS6LQ0X/Q4hd//RvEvfznTWPOKwF59Q9bWDH8uLUAJrH4TrASEIspqPcibK8Givlm3ndynvnX28Xfmr8mF6hw+YQRtV75J87cfpWSNGoqX891mjCnZeMWEYc6qJTu/BF2gL4pWbdpesdVpTJn5FPy6h8rkbPRhgRRvOYx/h2Z4xbqP+Foy8zHEVo+8GmLCsGQXYM7Mx1Bjbo8hOgxLlvuIc21Efi7a5q2co7KasAjsBXlu6bTNkvCb+iilLzyJKHUNsdN3643t1HFEcaGr3PBI57an5EZHR5NVanRuZ5dWEuHv+qbb30uPr0Fdv7BfUiRWu6CwQh1N7BWuY3CXy/j41j4EeutJjHN/AdEYG1vzitW6KwS5X63Fr0trZ7qoiDByNIFY/vgWUVpAdqmRiABXnaMCvLkyKQofg44QXy+6J4ZzNMfVHrWJjo4mu6YtyiqJqBGCrdpCV22LFhFY7XYKjWa2puajqSjGOzgUvVbD4FZRFGt8qU1DbeHVPAavhEjar3mTTn+9jyEmjLjHx+PVLNqZVhsc4AyPdpaTVauc6DC39mkvKadsy34CBnR35MmjeLUaomc7sR80WhT/QAA0IeGI4rPXf9vJA2jCY1D8AtFd1gV7fhairESdpnFoB5rwan31MTX8QD30tWTloY8Nd+rr16sDlpwCF31VJTXoQgPrZVdQ/aM+Uu2c6SNDnPMahdlK5Yk0Zz5zShY+7Vo49Ul48UFMpzMo236oQT7Zq1kMhoQoLls1/6x29CSe8snhE0ZgPKAuMJj7418EdG3VaJ9srzBhKSileMthtH7eeMVWj1wpOq1H7nuWzHyX7aiICLIrqp/ps8tM527XzSNUH2c0E+XvTaS/F52i1WiCIa2iOJKrvmATxa4jxEpgqEsUFqiLbnn94xF8Zi1A1+EKvK6/B227nmiaXYb2sh74zFqA1z+mo03qiNe4h/AIdqs6alyll0YHdptLkob6oYiJ19Lmyzm0X/UaluwCKvaddPHJQkDrjx7n9MPzMaVkYS0oUUeUHXWhZl00Z+ZjqHHd9TFhGI+lYYgNd4Y36wLcA+w0Pl4EXNmR0w++Xi+dASqPnsEQE+a8j3gnVUe96WPCaPXh45T8sRdFU91F8IhPDvJ398l12DxwQBfiHhtP6KirsGQXYIgNry4nIRJ9RDDt17zpzNPmmznogv3rbVdLdqFjv/u1roEOuAFYXGOfFZiOOvd4NOrCXMeR/L9CdowlDWUpcBPqyPE3wO1ABNBdCNEFNezE++zZgbOO6bmyYMGCp/v27ZsvhBh3U0hLQkb1o2StaxhsybpthN6ovvn27doWW2kFVkcYYOLLD2E6kUbuh65vWXWRrm/k7blp1b8zTqMJiUIJCgeNFm273liP73ZJr/hVhxZqYpJA0YCxzJnfmU6vu2Cd8z5bydERj3DyjtkUr3GM1Ey/kYKNe7GWVmDOcR99K9x8kIhRVwAQffMA8n7Zrsr6ZTtBV7SjdN8pfFrGEtS7LcbTWUSOcV9wqWjNNsJuGgiAX7c22ErLseQUUr73ON4tYjAkRKLodYSO7kvR2m1u+WtjPXEUTVgE1sP7QKfD0Hcwlu2uc5s14ZH4P/Yc5W/Ow56R5ibD0PdqTH+4zjuzHj+CJiYeTWS0R+V26tSJ1MJy0osqsNjsrD6SwYBWru978soqnaOp+zOLEEIQ7KPOs8tLPoESGEEuvvx+Oo/OV7mPzjTGxvoadTfkmt4Yj1aHQne7YybJJ49x5vghVedDaQxo7dohH9gmht1n8rHa7RgtVvanF5AUVvecPFdbVJBe7LDF0SwGJkW6pMkrNzltcSCrCCEg2FtPdIA3qzZtg8AI8A9hZ0Yx3fsPvmBbGI+ksLfLJPb3uZf9fe7FnJnPoaGP4BWndhYUvQ7fLm0wp7nOhS5Zu5XgG9TynW0vtxBtaCCaQDUEUvEyEHBVF0wn1bpSvGYL/n3UUWJRUQ5aHXj5gFaHrlt/rPu2uJSh1BgF1sS3BJ0OUV6CvSAXbYvLQK92PjRh0WCodpXBo/pTUqstnUvfytMZGJrHYmgZT0Dfrni1iqdk7TYXfQF0Ab5YC0rqXceK1m4jbJxaX8PGDaJojbpfFxpI+f6TeLdQz8/QIhb/KzpSsnYr0bNuRxvgS/rcDxvskyuPpnCw+wQO9a174SpP4kmfbDqdgSlFnQsc3K8jpqzCRvtkRatB42MgsFsr8tftconk0Qb4eeS+V7xmC/5XdnZud+rYkdSCUtKLjWq7Pp7FwCTX9Rdc23Wxs12H+3kRHeBNcmE5ANvOFDgX37Knn0ATFoMSEglaHdrOV2E9ssNFrvG1qRhfVf+sB7dg+vFDbIe3Y1nzFcaXp2B8dSqmxW9gO3UA0xLXrxc0FmE1oWj1zs6xxssPu7ncJU1D/VDup6s4fsezHBo+naJfthIx4RqMR1Px69YGgKQ3HiTthc8p23HEWUbpnwcIHXklAOHjBlHoaF9Fa7YTdtOg6rJLKijesAvvpFi82yao5Y7p76Jv4MCueDWLxpyRh73SXO82bs7Mcx4LGdkHxat6bYnWnz5N2otfkPflGo/7ZL+urTGdcfXJddk8651lHBj0INb8Esp2HiVs3GBCR/fFlJaDNb+YvZdPZH+fe50yDg2fScnm/fW2qyWnkPI9x/GqdR6Fa7bXVG0IcAR1hLgKX6AqVn4oakfZfbVRyUWNUmeYnERyFhRF6QB8AIQDA1DDqVsJIR5SFGUQ8CvQQgiRrChKmRDCX1GU5sBPQoiOiqLMANoLIe5RFKUj6pL4VwghdtRZIIwA3jSlZLYu+HYd2e8sIez2awDI//IXAOKeu4/AAd0cn614C+P+E/j1aEfrZS+pc10co8MZr3xO6YadJL4xHZ/2LfC5rDkAFW9NQ5RXr/aobdlZ/VyTosG673csf65A11V1rNbdG9B1H4K+62CE3QZWM+b1X2NPP+HM7/fEpwCYUjLxlM7hd44ifMIIvJPisBSXY8rI5+jDCyjdq4acdfryCY7OWIQ5uxDvZpG0f286+mB/Svef5vDUt5yh1wkPXE/0LYPQ+hrQ+HhhKzOS+fUGkp5Qw8ntNhvWnEIyXvsG345JBA7shr3SRPKMt5yfXwoa3F1d+EKjJX/xOjLfVhcmCr6mN4nPTUYXGoStpJyKg6cJGtgVgJKnH8ZvygzQaNTPKq1fSeXSL/Aafr1qq9U/4vvAoxj6DMCe61h4xmaj5FFHyLvBi+APl1A85Va1cwKEfvcbBWMHoO/Wu/pzTR6SC7DmyfG88ush7HbB6E7xTO7TmiV7UgAY16UZ3+xK5ts9Keg0Cl46LTMHtaNLnDr6fudXf9Kmay/ue2QmoX7e6E7tRN9jBAApj79L7herAUh8/t4G2bjF/Efw6dAChMB8JoeUx9/FklNIj7TvERYzG1f/xAtvLsBut3P9ZRFM7p3Ekl3qy5px3dRPsfxnyzF+3JuKosDYLs0Z30tdQfrx77ezIyWXIqOZUD8v7u/Xjtve+AaA1Y/dxqsbD2MXgtEd4rmnd0uW7FU75eMuT+SbPSks2XsGrUbBW6dhxoDL6BKrduLf/fM4hWEtuX/6LLz0OvySd+HTZ9QF26Imnf56n8MjZuLXtQ2tP3sGYbVit9jAri5ak/fJCnLeVEN1Y5+dQoCj7aU9Oh/j/hN4X9achNceURfF0mgo+nkTOW+p567odcS/PI2QsYOwnTmBZdcmDH2GgqLBsmUN5tWL0fdVr61l00oMQ25C1/tqsFnBYsb03UfOzzUZRtyOrlt/sNuwp53CsvsPfO9TPxmW9crn5Cz4llCHryhw+Ipz6asJ8HN+rinvg+/JWfAtYRNGEjx2EFpfb7zbNqNw9VZ82jart121wQG0XPQohrhwzOl5nJzyMraiMoJH9CFu5q0oPga8E6Ox5BSQ9+nPFCz9lQ5bP8GSU4A1V+0UWovLMMRF1Nu/VdEl5Ue3a+tJPOmT/Xq0I27OZHw7tcJuMlOZkc/h+95stE9G2Mn8cj1p768k9OqudP7qSUBdaYe4yLUAACAASURBVNqSU0jZX/sp33G40foqeh0Jr0xT731tm1H5/Vv8tnkzr/5+TPVxHWK5p2cSS/ar4eHjOiXwzd5UluxPU9u1VsuM/m3oEqMuLnY0t5S56w9itQnignyYO6QD0TPfo/ypcWjbdMUwcpJ6D921AcvG5eh6DQVwm1dsuHEqtiM7XT/XBGhatEff93pMn7+I3zz1k2iWvHOHWD86+0W2795HUVEJYaHBPHD3Hdw4arjzuKL3QesfBijYK0uxG4vQhyd5zCdr/XxAUbCVG/G9rBm2ikpMpzPxSozCnJHHkXH/QuvnTdLCmeiC/ak4eJpTD73hrAuJ8+4laGBX9bNCM96mYt9Jwv9xtbqSsgK24nL0Ear9Ux5/l6gpY9AY9CjeBrT+PtjLKzl2+5x66ezXqx2GyFCEzUbOJz8T41h93m62UHlc7QvqY8Kwl1diKzd6wCfbsFusTp+c/dFPZL7+Tb1srgsPBpsdc3aBy/EeaepnwHZ3nIA2wLdBdlXldyNx7t2g0ZC3eD2Zb6nn0TP9O4BPgS1Aze9+NQdWo36qKR24G0g5Z6VsYm5odv3/fCduecqP9Yip/99BdowlDUZRlP1AnhBikKIo4cAKQI/ayb0KuPYcHWMf1HnJ7R3pWwHTztExBmBPEzT+qoew8hfcvxF5IVR1jPc0u96jckHVeWPUOI/LHZitPnjsiB/jUblVN66CsQM8KheqO8ZNIRfA+OEMj8r1uUcNdfO0jUG1s/HTxz0u12ei+g3RikUPe1Su7xQ1bLapbLGv+SiPy+2cvILSB0d4XG7AOysBmkznprJxU/m3puRi9MlNpXPFggc9Ltd36juUP+V5W9S3Y9wY9OFJTdZGtseN9bhcR6etye7VTWWLppILeNzODhtfFJ052TH2PLrzJ5FIXBFCdKrxOw/oc5Z0/o7/k4GOjt9G4Jam11IikUgkEolEIpFI6ofsGEskEolEIpFIJBLJRYSM+vU8cvEtiUQikUgkEolEIpFc0siOsUQikUgkEolEIpFILmlkKLVEIpFIJBKJRCKRXETY6/f1U0kDkCPGEolEIpFIJBKJRCK5pJEdY4lEIpFIJBKJRCKRXNLIUGqJRCKRSCQSiUQiuYiw/7cV+H+IHDGWSCQSiUQikUgkEskljSK/gSW5SJAVVSKRSCQSiUTS1Cj/bQXqw6jE6/7nn41XpP50UdiyChlKLbko2BE/xuMye6R9D8DuxNEelds19YcmkVsle1eC5+V2O6PqvD1urEfl9kz/DqDJdG5KWzRVvbDknfKoXAB9eNJF2UaaSmdP12NQ6/LF1PZA1Xl/i1Eel9vp9IomrW9NxcVYL5pK9sV4f2qqOtdUPllniPO4XKs5HfD8fUQfngQ0nY2b0l8cbj3Co3LbHV/pUXlNiZBjRh5HhlJLJBKJRCKRSCQSieSSRnaMJRKJRCKRSCQSiURySSM7xhKJRCKRSCQSiUQiuaSRc4wlEolEIpFIJBKJ5CLCLucYexw5YiyRSCQSiUQikUgkkksa2TGWSCQSiUQikUgkEskljQyllkgkEolEIpFIJJKLCCFkKLWnkR1jyf8i1wDzAS3wIfBi7QQJz95D0ODu2I0mkqe/RcUB9Zt+gQO7kjj3HtBqyPt6LVkLlgOQtHAW3i3VbwpqA/0QdrtTVoftH2PNKwbAp11zjo6YgfHQaeLmTiZokFpGysz5GB1lJL7yEIFX98CaX8yRodNc9AqfNNL5u9P+L8l5dznZC5e5nWBDZfu0a07zd2YBcPnRxWS/u5ysNxe7yY2fO5nAwd0RRhPJM2rIffUhghxyDw+Z5kwbesMANH4+zvxBg7tR/Osu57YhIZKWC2eiC/GnYv8pTk2bj7BYVZnP3u28Bqenv+28Bs1fe5DgIT2wOGwK0P6PRdiNJnDYXRvoh62knCPXTD+rzoEDuxI/ZzJoNeR/vRbjoVPEz5mMxtvgvBm0/PgpTk97HXuZ8ZznX1tW1TXxad+CxBfuR/HSI2x2CpZtcOrc5qfX0Bh0YBekzfmQsi0HGnft2rcg4d/3O7cVnRfCanK7dlU8/e/X+X3zNkJDgvn+i0V1plH0Pmj9wkBRsFeW1JmmoW0kdsYthN82FGu+Kq9w5V/Vtvj5dTR6LYpWS8HyDWQvWNYgWwQMUO2v8TFQc0qUX5fWlO853mB9E569hzBH3TWlZiMqzaS/9AXFv+4EoPuJbzCdycEQH4Gw2ijZuLtedTdwYFcSn70bRaMh9+t1Ttu0eOthALqcWIq1qITURxdQsmEnvl1ak/jiAwDoo8PAZseaX1xn21O0GqzF5c66GXzNFQQP6+20hT4qBMWgb3B7O5/OHY4ux1ZYQvrjb1O6cSc+l7cm7t8POnUWVhvWgmLSZs2n8uDJ6ouj0dDqx9exZBWQ/9lPxM6eDBoNphNnVLnr36L4152kzfu0UfUtZOSVxM64Be/W8Ry+7lEq9tUouwlpjE9raL2oQh8bTodN72EvrcCSXXBOn1zlo3RhgaCtDuYLHNTdKfNC/duZpxahC/YHoMNfH4IQ2CoqwW7n6KhZCJMF+O/fn85mi6DB3Z1t/EL9W01/oQuOAxRAYCvPR1gqXfSuj09uLG3btuSjD96ga9eOPPOvl3j9jfc8Ivd8OjflPcRusmCIDsVaVEbOxz8B0O3EYipPZgBQtusowmK94Ovn1POT5/Ht1QmA4uXryHrmbbdziXrmPvwH9MRuNJH52OtUHjqJoUUccfMfd6bRJ8SQO//zBlhZ8v8RGUot8QiKokxTFOWwoihfNjBfsqIo4TV2aYEFwLVAe+BWx/9OggZ3x7tFDAf63k/KYwtJfGGKekCjIfH5+zh2x7McHPQQoaP74d06HoBTD7zKoeHTOTR8OoWr/kIX5OeUZ8svIWXa66Q88ibmtByMh04TOKg73s1jONR/CqmPLyBhXnXHJn/Jek5OmOt2Lv59Ork86B4Z8hAh1/fDu3WCS7rGyE54+UE0Ab4ApM39kIgJI+qU69UihkP9ppDy2AISa3TGCpas58Qdc93S5n78E3lf/OLcX7NTDJDw1ASyP1jB/r5TsRaXE37r1Y5r0A2vFrHs7/sAyY+9S7MX7nPmyfv2V47d/qyLnMODHwQhSH7odY5cM52iVX9RtGrL2XXWaEh4/j5OTJjL4cEPEjK6H4kvTeXEhLlY8ovAagOgaPUWoqaMPff51yGrynZxT00k841vOHLNdDJf+5q4JyY4dfZKjCJ56qucuH02cc/cCYrSqGsX++REst78xrmt8Qt1S1OTMSOGsuj158+ZRusfjrUkC2vhGTRe/m7HG9NGALI/+FFtJ9fOJGzcYDdbHBk5g7DbhmOIj6y/LRz2PzlxLpUn0xE2mzNd/FMTG6xv+PhheLeIIefjn8n9/BdsJeUcGj7d+ZALUJmSjfFoKskzF7C73fj61V2Nhmbz7uX4+Oc4MGgaYWP6qrbRaAi+ugcAe9vdgjW/BHNaDgDGIykcGTmTjJe+wHgkBTQKKU++69b2Mt/6FkWvd6mb2Yu+4/Cwh53pYqf/o+HtrR46H+p4M9aCap0rj6Zy4vrpZL/yGZVHklE0GtKfXkjc89U6A4TfOQrTiTRVt2encHrSHNKffhe/Pp0BOHj1NLIWfd/o+mY8msqJyS9StvUQfydNYePa9aKK5u/MxFZYStbCZef2yTV8VO5/VmKvqH5xVtUpvmD/9upXxD05kYTn1fOylZRjN1tIvv9ljt/8NMJic5bzX70/ncMWVW38gv1bLX9hLcnCWpSGtTQHrX+k2/nVxyc3loKCIh6Z/ozHOsRVnE/nJruHfLgCBBwY9BD7r7iX0NH9ADAlZ1Xbfu12j14/ny6Xceqa+zgx6E6CRg/G0CrR5Vz8BvTA0CyOk0PuIfOZt4h+Vn0xaD6dzunrH1L/xjyMMFZSuuYvJJc2smMs8RQPACOEELdfoJxewAngFGAGvgFG10wQPKwX+Us3AlC+6xi6QD/0kSH4dWmNKTkTc2o2wmKl4IdNLh3VKsLGDsB47Ixzu3DFHwQN60XI6H4U/vAHAEHDejlHDyt2H0Mb6IcuMkQtc9shbEVlbnLD77iG4rXbnNuW7AKn7Jo0RrZ3qwQqj6YCULJht1NOfeWWbXWVWzOtOT3XrbwqAq7qRMHPfwKQt2QDIcNVewYP70X+UjV/+a5jaIPUa1BVlrWoFI23wSlHWKwU/lhti5Dr+lL4w+9n1Vm9llnOa1m+4zD2Sgvm1Gy8W8SR981a1Ra/7yX42ivPef61ZdXUAwFaxwOdb+ckbMXlTp1L/9hD0LBeWPOLsZWU49u5VaOuHQLnQyMANTqGddGjSyeCAgPOelzReSFsFrCro1x2U7lbmgttI1XpqrDmFhI0vDcaby+ExYqttKLetvCtYX/sgvLdx5xyzdkFDdY3/B9DnGnN6bnOtLVpaN3166qWZapRVsjwXvh1bY21qBRwr8ei0gw2O0HDelG8ZiuIutuef7e22ErKXGyl8fV2VViIJtO5eMXvBA7t7dDZBDY7AUOvoHjNVgQC4x6HzhGqzrroMAIG9aRg8Rq0gX6YUzKxnMkm9NbhFP/0R3W9yC9u8PWrqm+VJ9Iwncpwu25Nzd9RLwCChvdG6+dD2fbDwLl9sp9LG7FjPHjKTe8L9W/aQF+E2YopOQsA4+FkCpasJ2hYL2xFpc5onv/2/ak+trhQ/+aG3eGTbRZQFLfD5/PJF0Jubj47du7FYrF4VO65dG7Ke4ghNtztuKdknw1LejaWM1nYcgqw5uQTcvt1LscDhlxB8ffrAajccxRNQLWvq8Lvyssxp2ZhzXB9ufW/jv0i+LvYkB1jyQWjKMoiIAn4UVEUoagEK4piVxSlvyPNH4qitFIUJUxRlDWKouxWFOU91PilmsQBZ2pspzn2OdFHh2LOyHNumzPz0UeHYogJxZxZY39WPoYY19E5/97tsZUbqTyZ7po/KoyQUWpnTS0jzEWWJStPDZU8B14tYvHr2c657du5lVO2q/4Nl23OynfesEOuuxJtgK9bHkN0WC275GE4i9yaaSMmjnDu19YYSdeFBKgdRZvq2iyZ1Xqq+fOrz8FxDWqi6LUu22qaMPx7t8eSV4QpOfOsOutr7RdWO8Kq3sSNR1PRhQc5bWGIDT/n+deWVaUHQNqcD4l7ahIdt35ExF3XU7r1YLWNEqLQx4RjSIjEp2NL9LHhjbp2aXM/JO7JSc5tW0XBOdOfF43O+UADIGr8rqKxbSRy0kjar32TuH/ejiWvqFrnkgqipt1Mhy0fkvP+99iKy+pti5rXJW3uhwT26+I8lv7C5w3WVx8e5EwbOWkk+uhQmr0wxaXueiVGovXzoe3iZ/Hv1a5edddQpw5hGKJDsZVWANBuzXwCB3bDKzHamc63SxtCxwwg9vEJpD75Ltjsbm1PFxGCsNpqyFaPx/5zvHNf1gcrGtze6qNzq1Vv4T+gO/oaOvt0aUPw9QOIfmwiGU8tBJvdpV3E/msymS9+AnY7ircBi+MaeLWIRRusPmy3Xfo8vpe3avD1q+2T/04a49MaUy80Pl5E3X8DluwCbKXlNfLW7ZNr+yjfy1s7f1fV6wv1b3FP30nRL1tqpBWEXN+fiHtGE+mIunHq8l+8P9XHFhfq35q/+qCLv6hCMfidc5rL/xua8B4Sen0//Lq0ctrYnKW2KUNiFO1/eZ22S5/H57JmHr1+Gl8f0GrQx0ehiwzFkFDt6wB0UeFYMqsHAKxZeeiiwl3SBI4cQMlPG89uM8klg+wYSy4YIcQUIAMYBKxGDX3uC+wE+imK4gXECyFOALOBTUKIrsCPQGItce6va6n1obY63uiqKdz3116XIHR0P8q2H3FLpwsPwm40UXks9exqnGeRA0WndZmv23zhP8+Sr+Gy8z5f6Qwp0vj5qOGotfPUYZezLszgSJv7+SoO9p3i3J3wrzvPKc9ZZp1XqR6LQAhByOj+zhcQZ9W59u4a2ymz3iKw7+WAwxZVb9rrK6uGruF3XEva3I840PtuCpb+in+v6qh9W1EZwSOvIm72PZTvPOII3274tQu/41rSnv3Iua31Dz9Hag/RiDaS89kq9l81hUPDpmMrKce/a5vqNHY7BYvXc+iqe4mcPAZDYlSdsuq0RY1k4XdcS8H3vzm3m7/6YIP1rdpXpW/57uNYCkpIeKa67h4cPhNzRh5n5n5MywUzUHy9z193z1bfFQXjcTWk+PDwR7CVlLu8AKvYc4yyrQdJ/ecCoqfeiOKld2SttkXdRQoyXq6eJxdx29C6y79AnU+MeBh7STl+3at1Nu45Rvm2A6Q/8TYRD4xDMVTrHDC4J9a8YioPuM/5VbRaND7qSHfa85/S8t1HHQca75P/Vhrj0xpRL2Jm3krOhz+C3f1k6/TJNYrI/XwV6c994tyOe+aus+reEP+WNvcjwidc60zi16M9uV+somjlnwQPvwL/qzq7K1NL3tnw6P3pHLZwtvEL9G+WnEIXfwGAVo/WLxRbWZ6bjEuSRto49Zn3KVy1xc3G+3pN5tA1Mzgz9xN8Oyah+Hg1WPbZrp/dWEmL7+YT9dS9mJMzXNaQOdupuNRPvQ7/wb0pWeU+ui259JAdY4mn+QPo7/h7AbWD3BPY7jjeH/gCQAjxM1BYK38akACgKMq9L6iMXV6e7Exgycx3jhICGGLCsGQXYM7MxxBTY390GJasGqNzWg0h1/ahcNVfruliwtBHhTrDqEF9S14zjT46HEv2uUf6LJn5lKzbXr1D2PFOisOS45qvMbIr9hyn0hH+XfjD/7F33vFVFNsD/85t6b0nEAhVmvQmoIBUC0WxgqI/QVFApVhQUez6VHyKFOtTRH36fHYFKRZUlCYtQOhJSEi96fW2/f2x927uTUJ6VJ7z5ZMPd3dnz5w9e+bMzk7Zn7AXltQ4x5KRW80unnJDrxyJV7sYztvwItasPEyx4eqiY26ViF+fqrfztrwi9a2sc/ETo5s8S4YZU2zV235jTBjWLM9b6Zqz5pEmJ5/gCUPJ/+LnOnWufo+FXocwqGsFVp5IJ++zrZotKlMyGyXL6PQXgLBpoyhYr84pKvjqF4zhwVq6ku2J5LzxOadmPYU+0J/K5Iwm3buwK0dRuL5q3pIweNeRugE4bOobf5c8Xc01FJtSRjRfUBTMn/yIMarqTb0104w1MxebuZDSXYfxPb9Tg21hcdMl7MpR2HKq/MTlb/XpGzFzIt2/fZE2D9yI1Vzo4bummDBy1m308N3Kk2fQB/lRdiiZiuRM/Pt1rdd3LXXoYAwNVHcqChUn0rUFjKquMRcUB46ySny6tsMUE07ghX05b8OLannLLUAY9G6ya9oqaFS/Rpe3huucpvX0urBmmsGh4CirwLtrO4wxYdiy8vDt343AMYPo+tMbtF1xL95d4gkYOcB5Ti7W9CwASvceQ3EoGEIDmx6T/2CaEtOa4hd+fbsQ98BM/Ad3J2TSCKLnTSNi5iW13nfw9H9bbqHH6BuXX7dEfPOKj9bSlmxPxBDoh/VMDoXf78a3Z0dVlz+pfmqMLZob33Le3+QRL9DpMQRGYS/O9uhJbS1unzOTXTs3smvnRmJiolo9vxq0Yh1iSVf9x2Vj16gAu3PaQdmBE9gKS/BzjjZpjOyz3T9blplTk+aTdvvj6AL9sCRXjQgE56iHmAht2xAdji27anSI/4UDqDh0Aru5gHMN5Rz4d64hG8aSluYnYATqXOFvgGBgJLDVLU1dJWUn0BlIUBTl7SVLlpiXLFky/gq/9lqCgo07CJs2EgC/fl2wF5dizc6ndN8xvBNiMLWNRBgNhE4eToHbnN/AEb2pOJFG4ZZdeCfEaPtDLh+BV/sY8r+sahgXbtpB6JWjAPDtq+Zhy67ehvekYON2DJFVlbgwGgkaM9Bj3nFTZVvSsvFy6hx91zWanMbIzfvvD1SmZKiLX337G6FXjsIQGYKvW89g+ZEUD5nF2xIJvVSdwxt+1SjyN+5wXutOwqapefn164K9qAxrtWtwVFjcbGEgZNII7HlFVJxIUx/K69C5dN8xvNpX3Uu/Ad3QeZswtY3EGBVKyCR1QY/oO6/WFg9rqKyQSSM021mz8vAf0hNw9XRUvSQImXwhhZt2EDCiN9jtVBw73aR7556HapjmzSVTbJUIvVF7sNF51RwS2JQy4j5P1ys+0uPlfcDw3hRu2oHOxwvffl2pOJ7WYFuU7TuGlzNPa1YeYddU9YxWnMpokL6F3+3m8GX3YDMXkvvhFsKmjVTnpDnTBgw8j/IjqVWZ6nQUb0skcuZEvBNiCBjSvV7fLd1bpafLNvkbd1K69xjendTeMGE0EDr1Im0FVVPbSNDrKNy0g/Dp4/HqGIc+xB97cSlZKz8macICkiYsoGjrXvSB/h620lebY1xxIq3R5a2hOodMHUm5swfY2CYK9DqKN28n9PoJeHWIQx8SiL24DFtOPlnPrSXpgps5MmIWp+f/g5Jf9qFUWjC2iaJoyw4Cxqhz/rwSYtGZDNjyipock/8MWsvG7n5x9MoHOHjBrZya+zzWrDwyX/mY0v3Hz1pG3GOUMTZci2+A5tfNjW8Bw86n8kQaXu3VesSnW3s1xm3ZRcCQnlQcqzufumiJ+qkxtmhufAuZMNgjXhgCo7GX5v9hw6hXr3mHAQPHMWDgODIysv6QPN1pzTrEdTz82ospP3qa0MnDVYE6tblhio9CmAwEXtCr0bJdVL9/poQ4jG2i8LtwAIaQQAo++tbjWkq2bCdoirrInnefrjiKSz1e0AZedhFFX/2IRALyc02Slmc7sBY4qShKhRBiL3Ab4FoNYSswHXhCCDERqL5qjg2YhzokWw+8BRyMmDEegJx131L43W6CRven589rcFRUkrzwZfVMu4PUpa/T5b1HQKfH/OFm7S02qHNf8j77SUvXee1SAEr3HcenazwBF/YFwLxuA0Xf7SZw1ADtM0Mpi6uW/2+/YhH+Q3tiCAmkx/Y3yVj+AXkfbibvw83EPze/6kr0OvK/+oWKo6cJmzGhWbJDLhuGMKrFNWjMALJf/YyKo6cJd8rNdcoNGj2AHj875S5yk/vKIgKG9MQQGkjPHW+S8cIHWFKz6PHjao+erNPL/kXntQ+RfM9KrFn5pD25lg6rFhF37/WUHTxF7gebASjcot6DXr+sVj9tsrAqrw4rFxIwtAcGV28K0P37VzB/uAW//udhzTATPmNC3TrbHZxe+hqd1i1D6HWYP9xCWeJJOq1bhiE4QHsLaQgPQhjVYaCNkeXyi5T7VtJ22Sww6FEqraQ9+Tbxj81WZUeEkLD6PhAC8yffa3k09t6l3r+SNstmaelsxWdf7AzgnkeeYeee/RQUFHHxlBncccsNXHn5eI809pJcDEHRgMBRUYze4EVzy0ibB2fi0yMBFAXL6WxS7l9DhxULAPUBu/2qe9EH+1O6+wgVSSlUJKU0zBbbXif/m210fHdZjQWnin5UF+ppjL65727At2s8PbeuQhj0WDJyCbigFyn3r9bKdM/NL4JOEDS6H/biMvR+PvX7rt1B6kOv0/X9R0CnI9fNTypSMvBqE0HvpH9TmZpJyuIVhM+YgF/fLvj27oxis2mfa2rz0M21lj2djxd9T32CNSefk7OeJnbJjdon5ABSH34TncnYuPLWAJ27J36EJTWT9PteJvT6Cfj06Ypv7y6qzlFhKA4HMUtuJu3el2p3SAXOPLKGhLWPIvR6bDn5GCNC6PLvR7VFrJrib8ETBhP/+GwMoUF0fmcpZQdP1Z5/C9PomNYEv4CqmGxfcC3Rc6/EOm3U2WPyr6+T//U2Oq1bhjEyFEd51eeCXI3tlohvKfevwhgeTKe1D2tzgNuvWIQ1Kw9jbISWz59aPzXAFi0T31ZXOYXeiN43GHzVEUO2wgxQql6SNiQmN5WoqAi2/7qewEB/HA4Hd86fTa/eIykurmUhx0ZQn8611SEAETPGN7sOUYQgavZkbHlF5L6/Ed/uCZy/4w1QHFhzC0lesIKgkX2bff9cK14LvYEO374Gdgd5677CcjyV4OvUtVMKPviGkh924nfRQDpueVP9XNP9L2p2EN5e+A3rW+snniR/T4T8OLSkJRBCJAMDFEXJFUL8BPykKMoDQojrgVVAqKIoDiFEGPABEA78CFwB9FcUpc6JPbvaTGlxRx2Qpn5qZE/85HpSNo6+qZ+3ilyX7N/btrzcfqdVnXfGTa0nZeMYmP4pQKvp3Jq2aC2/sObWXGW1uRjDO7CrzZQWl9vaZaS1dG5pPwbVl8+lsgeqzgcSLm9xub1Ofdmq/tZanIt+0Vqyz8X6qbV8rrVissEUV3/CRmKzqMOEW1pnY3gHoPVs3Jrx4nDnS+pJ2Ti6HfsGap+9/5djTNvxf/lG3ObT354TtnQhe4wlLYKiKO3dfo9w+/0+8L7bthkY53bqgj9CP4lEIpFIJBKJRCI5G3KOsUQikUgkEolEIpFI/tbIhrFEIpFIJBKJRCKRSP7WyKHUEolEIpFIJBKJRHIOIdeJanlkj7FEIpFIJBKJRCKRSP7WyIaxRCKRSCQSiUQikUj+1sih1BKJRCKRSCQSiURyDuFADqVuaWSPsUQikUgkEolEIpFI/tbIhrFEIpFIJBKJRCKRSP7WCLmimeQcQTqqRCKRSCQSiaS1EX+2Ag1hZJsxf/ln4x/SNp8TtnQh5xhLzgl2xk1tcZkD0z8F4LfYK1pU7pAzn7SKXJfs7a0gd7BT511tprSo3AFpnwG0ms6taYvW8guDKa5F5QLYLOnnZBlpLZ1b2o9B9eVzqeyBqvNP0dNaXO6IzI9b1d9ai3PRL1pL9rlYP7WWz7VWTLbmnmxxucbwDkDL1yM2SzrQejZuzXjxXdTVLSp3dNZHLSpPcm4hh1JLJBKJRCKRSCQSieRvjewxlkgkEolEIpFIJJJzCIecDtviyB5jiUQikUgkEolEIpH8rZENY4lEIpFIvPN4uQAAIABJREFUJBKJRCKR/K2RQ6klEolEIpFIJBKJ5BxCDqRueWSPsUQikUgkEolEIpFI/tbIhrFEIpFIJBKJRCKRSP7WyKHUkr8iAngJuAQoA26qLZGpbSQdVy3CEOJP2YGTnLzzJRSrDYD4x24haHR/HOWVnFqwgrLEk3h3jKXj6sU15PTavBxrTgHG8CAADIF+2IpKOTB2EV5tI+m8eiH6YH/KEk9xfL6ah3enODoun4dfrw6cfvZ9MtZ8XkPuoOSPQHFw8r415H70Q43jTZU9MPlDUBSy3lpP6uPv1Cq30+qFGIL9KU08xQk3uR2ccnM+/oHAId0ROh3ZH2zWzu3+7YsoNjuHL11M28dmaTZMXvAyZYnqNxkDR/Yl/tFZoNeR+8EmMleq35gMufQCYhdei3fnNhy+7B7K9p+o0vmUqnNleg7eCTEkjl9M2cHkenUGaPf4LQSP7oejvJKyo6fx790JR3mleu+++ycIyHlvM5lvfNUoWScWvELZAfWaomdfRsT1YzzGJfXavJwzL/+X6FmXoffzpjItm+Nz/4m9pLxZfrF3zxYSE5O4ZdZCKisraxwH6Nq1I2++/iJ9+/Zk6cPPsvzFV2ukeXH5Y0ycMJqy8vJaZUDjywjA+b+9ir2kHBwOT1us+C/Rsy5H521Esdk5teQ1Svceb7AtTHHhhIzuh7286pp7bHmJ8qQUTi1cgVJpbZC+6HQInUCx2cn5YDORN4zX9FVsdgDaPjaLsCsuQufnQ2VqFkqFhfRn16E4HLX6rj7Yn46rFmNqG4nldDYnbn8Oe2EppjaR9PxhBRUnzgDQP2kdlrRsTix4hbb3T8cYGYIw6CjefpjkB17HKy68Vt+LuH4M7Z+YhfAyUvDd7xy94UkAhJdRs0WfA++CAEuGuUHlraE6Dz26lsq0HI7c9Qrtl1yPKSoEYdBT9Nthji95A6824Zy3ZgHGYH9KDpzkyLwVms0B/Pt0pM/XT5H/wz58OsTgKLcA0PG1e/DpGg8KnFr0CqW7jzTJ39q/MI/gMQOw5hae1Y9bisbGtKb4hSumdHl7CV7xURwYfXeDYvLpZ9/HKy5ci08uem56AcVm5+DEe4Hmx7eypBQA+vyyEnt5JQXf7yF0wiAUm52CLbtJfeJdLZ8/q346my16bFyOYrNz6JJ7gObHN1e8AHj26Ye49LKxWCwWTp5M4ZZZCyksLNKONyQmN4WHnlrO1l92EBoSzGfr1rSITBf16dyadYjOzxu9n49HPRK78Boirh+LLU+1a+abXxE5Y3yz6yeA7qvvJOKSQQAU7TnO/hnPqunc8I6PoMerd2MM9qf4wCkOzV2BYrUTf8flRF05AgBh0PoLQ4G8Bppa8j+E7DGWNBshRHshRGIt+5OFEOH1nLtMCFG9tToR6Oz8uxVYXdu5bR+8kazXv+TA8LnYCksJv+5iAIJG98MrIZYDw+8g+b7VtHv6NgAqTpzh4LiFHBy3kLRn39fknLp3DYYAXw6MXcSBsYswf/0bed/8BkD8gzeQ8fqX7Bs+D1tBCZHOPGz5JSQvfbPWho+LHe2v5vA1jxJ98yW1Hm+s7MgbxwOwu9sNHL7qESKmj8ErIaYWu3jKjXCTm7L0TTJe/ZzQiUM4Mv0J9o+8i7DJI7RzD41fwOFLFxM0ur/agB1+Oyn3rSL+6TlqAp2O+Cdu4+gNj3Fw1HxCJ4/Au3MbAMqPpHJ89jOUbD9UQ6edCddweNrDKBYblaezPRrFdekcNLof3gkx7Bs2l5yPvid4VD/2DZvLmVc+BeDgpfdyYMxCgsf212zREFmn7l1DwtO3AmCMDiXqlktJnHgvqU+s1XQ6de8aOrwwl9Sn3mX/xQvIW7+dmNunNOneGaNDtd99+l6MXq/nmqsn17CTi7y8Au5esPSsD18TJ4ymc6cEzus+nNtvv++schpbRlwcuWopac+s87BFwrNzSF/+IQfGLiLtuX/T7qEbG2wL705x+CTEsHfYXE67lb2DF9+F0OsInTy8YfpeOA+dyYCtsJTEUXcSNmU4wqDnyFVLOThuofbA7J0QQ/ZbX5Pz7gbsRaUcGr+Awh/2nNV3Y+ZeSdEv+0kccQdFv+wneu6Vmo6VyZmkP6vaYvd5MzTfOX7b8ySOXciBUXdjDAsk9PKhtfueTkfcXdM4dvtyzrzyCX49EvBx5qtUWrV8Svcdo+JUBllvfdWg8tZQnX/tciPHFq+h07O3knTrcvZcvJjfL1qAMSyQiMuHkvDQDM68+hW7LpiPraCU6OtHVzmCTkfCQzMoOXAKU2QIu4bO59hi9eG98Ps9JF40n4NjF1Bx7HST/S33o+84Ov2xs3hwy9LYmNYUvwAImTgYe2nVQ3m9MdlZRtzjk4vEsYu0RnFdshoS3w6MvhtTdBgAe4fNJfvdjUTdMI79Fy9g/6i7ObP6Cy2fP61+qsMW7mVcldX0+FZd1uYtW+ndZzT9+o/l2LGT3H/fPI9z6ovJTWXKJWNZs/yJFpXpoi6dW7MO0XmbKD94it0dribp6oc95GW9/qX2HBY8ql+z7p+LsIv7Ej6mL/uufZI9VzyKd2wY8XMn1biWjg/N4PSrX/Pb0LuwFZQS64x1qau+ZOfF97Lz4ns58eQHmvnObtm/Dg6Uv/zfuYZsGEv+ikwG1qL23/0GBBsjQ2okChjWi7yvtwGQ+5/vCRk/GIDg8YMwf/w9AKW/H0Uf5Ef1812VOEBJtTRhky7A/NnPAAQO74X5q18ByPnP94RMUN9I2syFlO477vHGGUDv7+OxXbzjMHp/nxr5N0V26CVDAHCUWyjZdQTFZif8qpG1ys1zys2tRa4xPBhbfpHak2a1kff5zzVkBI8bhPnjHzQbGgJV+/j16UxlcgYWt3ODx6l2rzieRuXJMzVkuSj5/SjG6FDyN+5qsM4h4weR69TDu2McjopKjJEhKDb1rbI+wA/sDop+PUToxMENllX9nguDHp23SUvrSqPzMVFxMgOAwq37CL10iJZHY+6dO3q9Hl8fHzIyMs+aJifHzK7d+7BarbUev/zy8bz73scAbN/xO0CtPtacMhI83tMWwqDHFBehXkOgL5asvAbbwrdrW3Jc/uTsxVIF6dD5eGHNzGuQvn59O1N+JBWdjwlDSAB5n/+MzserxnW7fNeSntMg3w0eNwjzf1R7mN3y1WwxztMW+iA/dL7egOo7wmQApXbf8+/bifIT6RR8uwPFYqP04ClC3GzrIu+znxAGPRVJKS2uc/HvxzAE+qLz9fLQWUEheFhPcpw6Z330A2FuZSD2lonkfr0dfYAPhb8eBKDsaBoAhVt2A6BYbdiLyhp0/6Cmv5VsP4StoLiGPVqDxsa0pviFV7toYm6bxJl/fqwdqy8mu8qIe3w6G82Jb+h1eLWJqJI1tAf2knIMwQGaPu75/Bn1U2Ns0Zz4Vp1Nm7dit6vX9Nv234mL82zU1xeTm8qAPr0ICgxoUZku6tK5tjqkNppiY52PF3lf/KIdg5avn9wJnzAAYTRQ8OthinYfAwWiJg2tkS5keA9yvlQ7PTI++oHwiQNrpImaOuys+Uj+HsiGsaSlMAgh3hFC7BdCfCyE8HUdEEL4CCE2CCFmO7cfFEIcEUJsBrrWIisOOO22nebe4wZgCAnAXlgKdnU4jTUjF6PzTbgpOgzLGbOW1pphpvr5Pt3ae2xbzpgxRYcSMLg71pwCKk5lYAj1zMOSYdbetp8Nr3ZR2u9eG5+nw/N3YMnKx1Rd/ybIFga989r90fmYEAY93gmxjZar9/fBVlhade0ZVbbq9s0LhE8fhzE6FMuZXI80xuhQTDGhWDLc9meaMcV4Xltd6LxNlOw60mCdTdGhVDr1MEWHYsnMwxQdSllSKgA+Xdqg8zERPLofptjwBsuCqntuzcwjY/Xn9N35KhFXj/LQzV5STthUtTcz9LIL8Konj7PhavgBpKXuobCoiE2btzbYbtWJi40m7bTnS4gWKyOKQpcPHiF00nAPeWWHU2iz+Br67nqNdktnkvrUew22hT7AV/Mnd1v02fMW9qJSirbua5C+JqdfuvS1ZJgReh1dPniE7uufJ2L6WFUPZ16RN12KMTqUdk/Pwbtj7Fl91xAejDU7X803Ox9DWJCWzhQfpdkiYFA3p3xVl67vL6Xf/n9hLymn6JfEWm1R3db2ojKMtZSZ+KfnUPTTPkr3HGtQeWuozoGDnTpn5OEVE0bPDx5icOKb2EvKKfjlILaiKp0rM6rkm6JDCb9kEBnvbETv44U1T228ejtjXPt/3E73b1+g/XN3oPPxanZM/iNobExril+0uedaMtZ8oU0ZaEwZcY9PLnpueE7z6+bGt35730Toqx77vDvGotjsdPv3w3T/7+P49e7UKJ3daan6qS5buJfx5sY3d1nVufmma9nw7fd1Xu+5Tm11SHWabGO9jqg5kz1s7DoWefMl9Nj0IgkrFqhDnZtx/1x4xYRSnpxF+IQBahKHA1OsZ3wxhgZgKypDccW6M3l4VYvDOh8TYaP61GkTyf8+smEsaSm6Aq8pinI+UATc4dzvD3wJvK8oyutCiP7AtUBf4Aqg5is7dY6xJ0q14RiiZhItTS2H3M8XRgPGiKBa04RPGa71FtcqqLoe1RB6vfb7wLjF2Msq1Df0Nc5rvGxHmfqgdd6/l9H1vaXYSytQ7NV7Jhsgtzb7ODl2w2NEzpyIIaSWN9hK7SfXo7aGX9/O4HBQkZxR7Uhd99LtmPO3oihUHE8HoP2Ts+n63lLKDiU7ezAaKEs7pKAP8iNk/CD2Dr6dop8OeBwvP5ZG2GUX0HPDc+j9fXBYbHXncRb0QX7a77bt+uHn58v1119R5zl1Iery/6pEZ09TRxk5PGUJhyYspnTvcY/DppgwMl79gj0DbiV52b/ouPyO2gXVZgs3Xdxtsa/fLeh8vQm74qKG6euexnks7+ttHJqwmKMzHifypona4ey16zkwbA6le45hzSsibJrnS4+zqeqONTuP/YNmU7zzMAAdVy3QRoUoisKR6x/n9763oDMZCRjSvXb9a7V1zV0nZj+DX5/OeHeNd0vT+PJWXefzVt1VNZJFUUi87gm2956NzmQkyNlori2DDo/fzKnH1znn8lXp4WoA5X21jUPjF+EoqyRm3hXNisl/Gi1kY5df6P29McWGkb9hu1vqxpcRd5KmP0HUTRMJGNy9blkNiG97+qrzqLUs9XqEQc+Ju1aQ8vg7dH51UeN0dqPF6qezXAuglXH/wd2bHd+qxwsXS+6/E5vNxvvvf1KrDv8r1FqH1ExUc18DbFyyK4nkRSs9bawoZK/dwP4LbufguIXYzAUYqz9nNPL+uSlKysuf0ubm8QzY+AxCr0OxVvO9BsTh8HH9Kdx5pJaEf13+7GHS/4tDqeXiW5KW4rSiKL84f68D7nT+/hz4h6Io7zm3RwCfKopSBiCEcE1qmgvMdv7eCbQVQtwK3Hrq1KmeX5zazxj8tcxseUXqA7ZeB3YHxphwrM6hnZYMM6bYqrfQxpgwrFn5RM6cSMT0segDfLGZizDFVKUxxYZhyS0g5JIhJE64p9Y8TDFh2vDR6kTdNIHI6WM9GsYAeV/9SuR1Y7Bk5Xvsb6hs/wFd6bXpBQBKnA2VxPHqlOx+B9+h3LmQSmPk2ovLMbg1TtztYDMXUrBhO4EX9cUUG+6RxpqVhzAaMMW47Y8O8+gBBDBGhdJhxUIcFRaP/WGTh+OosGJthC30Ab50WnE3tqJSSvcex69Xgsf5h696BGt2Pm3un44lw1ynLEuGGa/YcEpcuseqfhG/dCa+Pdpz3oeP1GgMGoL9OXTlw1iz8/HuEEPIxf0b5RcugkacX3W9NhuffraeoUMGeDx83T5nJrfcMh2AyyfdQEZGlocM9+O7du2lTVvP3pj67NqYMgLUbBhHhZL7X7WXO+/LbXR4/o46beEqE8aIYCrTcjR/creFYrOTv/43/Ad0xfzJj/Xq65Lj0jfooj5UnlJftNjMheSv345v9wRMseGUOBstppgw0p5+l44rF3o8LLn7ri23AGNkCNbsfIyRIdjMhUTMnEjE9eNUW+w7BqjzSr07xGq+A+o84fyNOwm8oEettqhua32gL+WHPcstgCHIn+JfEwka2bdB5a2hOpenZOHTMRZTTCiVznOVSivmjTsJHtYDQ2CVzl4xYVgy1esKHtaDsPFqDwxC0OaOyZQlpapDFYGirftUX/h6GzHzrmiSv/3RNDamNdov2kSCotBn+xqEXo8hPJDOry2us4xEuJUR9/jkwmYuJH/Ddvz6dqZ4+6FGx7egEeej8zZy3oePAFBxPB2Tc1iqJcOMT4Avlqx8tWfcoWAIDfxT6qcG22L9dvz7dKakmi0a6m+u/93jhYsbbriKSy8Zw9jxVwP1x+S/InXpXF8dUp3GlGnvrvF0eOkuFJud0r3HMcWGUbLzsGZja1Y+NrcF9rLe+Iqomy9t8v0LvewC7bglKx8U2HuNuqjh0B0rqEjN9rgWq7kYQ6Cv2mi2O/CKrYqHLqKmDCPr058JH9e/TrtI/reRPcaSlqL6ayHX9i/AROH5erK2V0grgT7Ov8+AGxVFeV1RlHnt27ffP6bEv8YJxdsSCb1UDY7hV40if+MOAAo27tR6h/z6dcFeVIY1O5/sd9ZzcNxCSvYcJe+rbZocf2ca367tqDie7jG0uOiXRMIuU+eqRFw1ivxvd9Z68Vlvb+DA2EXsH323x/6Iq0dhLynXhuO50xDZJbuOaIuC5W/Yoe0PHj8QvY8X2e9urFVuqFNueC1yLZl5GEID8WobiTAaCJtatfiWzseLwAv7UPj9bsKmjayyYXEp1ux8SvcdwzshBpPz3NDJwynYtMNDvjUrj5Pzl3No/IKqnUIQPvVCLJl5Z7VFbTpnvPIJ5cfSSBy7iPJjaep81Ox8/Pt1UfPKzscUF07oJYMxf/ZTnbIKNu4k3HlN/u5+8d4mrNn5HJq0xMPG/v264CirVPUVgri7riLr3W+1PBriF5rN0z2HBY4eNZykpGMe+1aveYcBA8cxYOC4Wh/A3I9/8cW33DB9GgCDB/XTbFGdxpaR3I++4/DUBzg4biEF31fNO/Pv1wXFasOno/ogFTi8FxXOBunZbOEqE9nvbqT8SCoRTtvr/bVZFk5Z51N+LK1B+pbuPYbPefE4KizY8osJnXIhhT/tB1TfDbpIHQYXNm2kOn/U6bsBA8+jdP/xs/puwaYdhF2l2iPsqlEUbNxBzjvrOXrdIxyauIgCZw+gd0IM+mB/7CUVVReg1xF8cX8qjqfX6nsle9V8vdpGgk6HX48E8jeqNjKEBmpiwq4eTeDw3qDQoPLWUJ19EqIxBPtjL/XUOfTifpQdT6dg20EinDpHXT0Ss/P+/db9//gl/jp+ib+Owl8PUZGShXnDTrzbOueZB/hU3b+jDbt/1f3tj6axMa2xfmFJy2FPn1vYO3gOB6c8QMXJDA5Pe/isMSnr7Q0kupURV3wKGNpD01n1696UO6ePNDa+Vabnog/w5dCkJSSOXaQNJQUoPXQKoRfaiz9hMmgrBv/R9VPDbdGHsiOqLRrrbzofL3R+3h6yXIwfN5J7Ft/BlCtuorxcLSv1xeS/InXpXF8dUhsNtbElLYfE0XdxePISCn7cQ9i0Ueh8vAhxzj13vVxyETJxCJasvCbfv9yPvtNk5azfQcx0dSGtwP5d0Pv7kPbmhhrXUvDLQSIuV/WJuXokuRuq1jvRB/gQPLQ7ORtqroEi+XshlL/CcCbJOY0Qoj1wCrhAUZRfhRCvA0nAfGAAsBQwKYpyuxCiH/A2MBh1xMLvwKuKojzvLhJ4BZiA+rmmm3fGTd0J0HntQyTfsxJrVj5e8VF0WLUIQ7A/ZQdPcXL+iygW51L/T95K0Mi+6lL/C1donw7SeZvovesN9g+dQ78ktRO77HAKJxa8QvTNEyn+/Sgh4wZycvEqLY/Obp+WOD7/nygWG8aIYHquf059OHQo2Esr2D/yTuwl5Qw5o/YCOixWHJVWjtz8DMXb1EW7u777YLNlOyw2cDhIWfYvstd+W6tcz89h1CJXp0PnZaTyTC753/xGzBx1hWRLZh4573xDxoqPiX/iVgJH9sNRUUnywpc1GwaN7k/bZf8HOj3mDzeTsUJdwCN4wmDiH5+NITQIe1EpZQdPETSyryZXH+TH4akPUeqU0xCdAdo/NVu7l+XH0/Hr1QFHeSW+3dpRfvQ0DqsdpdLC0VuebZSskwte0XSJW3wNYZOGodgc+J4Xr/lFwQ97CRmnjvYXeh0Hpz7YbL9IPJjE3r0HufW2xVgsnr3qLqKiItj+63oCA/1xOByUlJTRq/dIiour+lBefulJxo8bSVl5Ob16dmNn3FSaW0a84qPo9OZ9zuvVq5/jcdoi442viJo5AaHX49UmgmNzXqDwx70NtoUw6LGaC3GUVuDbrZ0qNykVQ7AfhycvwZKW0yB90QmETqd+XmbDdgIvPF8d+i90ZL+znjb3TSf77W8ImzYKYdBjycil4lgaKfevxrdnh1p9Vx8cQMc192CKC8eSnsuJOf/AXlBC8CVDiVt0HYrdjm/3BCzZ+djMRaQ8+jZt75+OzmTAKz4K85fbOHXvarziImr1vbCpI+j40p2gEzgsNux5xWSs+Rx9SABtFlwFgC2/WP1cU2Zeg8pbg3XOyseaV8TJZe/Qfsn16ExGvOIjyf1yG8cWv4p3XDjnvboAQ7A/JYnJHJn7kmZzF11emosxItj5uaZK/Lq1o3Tfcee0lGCSpj1ExfH0JsXkDisXEjC0B4bQQHTG1h3Elv32N42KaY31C/eYct5/HsUUFcr+C+c3KCYrbmVEsdjw6RQHQNmRVIRBz+FpD7dIfCtLPEn4tJFUJGfiqLBQmZ6DV1wEitWGw2rziKN/Vv10NluUH0kF5yr0LRHfzJ/9RJv7pmMwxZF06Ge8vLww56kvbLZv/5258+7XfKchMdkdmyUda+7JWo+5c88jz7Bzz34KCooICw3mjltu4MrLx581vTG8AwAGU1y9suvTuXodArAzbmqL1CHG6DD0/j7YC0sxRgSzM24qCS/fRcj4wVjO5FKRnEHGy/8l/vFZza6fvou6mn6fP0pg/87gUMj67BcO37kKgPPfu5+kha9iycrHu10kPV+9W411B05xcO4KLb/oay4ibHQfDt72EqOzPoI6J539dRgSO/Iv34j77cwP54QtXciGsaTZOBvG3wBbgQuAY8ANwCHUhrEZeAvIURTlXiHEg8CNQAqQBhyq1jCuwc64qS3uqAPT1U/+/Bbb9LmeteFqALW0XJfs7a0gd7BT511tprSo3AFpnwG0ms6taYvW8ouGPNA0FpslXWsYtyStXUZaS+eW9mNQfflcKnug6vxT9LQWlzsi8+NW9bfW4lz0i9aSfS7WT63lc60VkxvSMG4sjWkYNwabRV23o7Vs3Jrx4ruoq1tUrmwYtyznWsNYzjGWNBtFUZKBWlaeob3b75vd0j8JPNm6WkkkEolEIpFIJBJJw5ANY4lEIpFIJBKJRCI5hzgXV33+qyMX35JIJBKJRCKRSCQSyd8a2TCWSCQSiUQikUgkEsnfGjmUWiKRSCQSiUQikUjOIRQ5lLrFkT3GEolEIpFIJBKJRCL5WyMbxhKJRCKRSCQSiUQi+Vsjh1JLJBKJRCKRSCQSyTmEosih1C2N7DGWSCQSiUQikUgkEsnfGiHfNkjOEaSjSiQSiUQikUhaG/FnK9AQBsSM+Ms/G+/K+OmcsKULOZRack6wq82UFpc5IO0zAPbET25RuX1TP28VuS7Zv7dtebn9Tqs674yb2qJyB6Z/CtBqOremLVrLL6y5J1tULoAxvMM5WUZaS+eW9mNQfflcKnug6nwg4fIWl9vr1Jet6m+txbnoF60l+1ysn1rL51orJhtMcS0u12ZJB1q+HjGGdwBaz8atGS8Od76kReV2O/ZNi8qTnFvIhrFEIpFIJBKJRCKRnEM45GDKFkfOMZZIJBKJRCKRSCQSyd8a2TCWSCQSiUQikUgkEslfBiFEqBBikxDimPP/kFrSdBVC7HX7KxJC3O08tkwIke52rN5x93IotUQikUgkEolEIpGcQ/wNFlC+H9iiKMozQoj7ndv3uSdQFOUI0AdACKEH0oFP3ZK8qCjK8w3NUPYYSyQSiUQikUgkEonkr8Rk4B3n73eA+lZxuxg4oShKSlMzlA1jiUQikUgkEolEIpG0KEKIW4UQu9z+bm3E6VGKomQAOP+PrCf9tcAH1fbNE0LsF0K8VdtQ7OrIodQSiUQikUgkEolEcg5xLqxKrSjKa8BrZzsuhNgMRNdy6MHG5COEMAGTgCVuu1cDjwOK8/8XgP+rS45sGEv+ikwAXgL0wBvAM9UTtH1sFkGj++MoryR5wcuUJarf9Asc2Zf4R2eBXkfuB5vIXPkJAB1WLca7o/pNQX2gH4rDocmKe+QW/Pp0QRfgCw4HRy5fjFJpJe7R2QSNUvNIWfQS5c484p+bT+DFA7CZC0kae6eHXuE3Xar97nXgPbJXf0LWqv/WuMDGyvbp1p72rywGoPeRD8la/QmZ//ywhtw2j84mcHR/lPJKkhe6yX1+PkFOuYfH3KmlDb3iInR+Ptr5QaP7Ufjd79q2qW0kHVctwhDiT9mBk5y88yUUq02V+dgt2j04tWCFdg/avzCP4DEDsOYWanK6/7QGR3klOO2uD/TDXlRK0oQFZ9U5cGRf2iybDXod5g82UX7oJG2WzUbnbdLm1XR860FO3bkcR0l5nddfXZbrnvh0TyD+6dsRXkYUu4O8/36v6dzlqxfQmQzgUEhb9gYlvyU27d51T6DtU7dr28LghWKrrHHvXDz01HK2/rKD0JBgPlu3ptY0wuiD3i8MhMBRUVRrmsaWkdiF1xJ+/VhsZlVe/je/Vtni6+XojHqEXk/eJ9+TtfK/jbJFwEWq/XU+Jtzrcb8+nSmuLWTCAAAgAElEQVTde6zR+rZ9bBZhTt+tTM1CqbCQ/uw6Cr/brdq8WzsSXrwTn05xoNdRsHEnJ+e9WK/vBo7sS/xjtyB0OnI+2KzZJuHluwDoc/xjbAVFpN6zkqLvd+PbpzPxz9wBgDE6DOwObObCWsue0OuwFZZqvhk8YQjB4wZrtjBGhSBMxkaXt/p07nHkE+z5RaTfv4LiH3bj07szcU/N03RWbHZseYWkLX6JioMnqm6OTkenL5ZjzczDvPYrYh+ZjT40CKFXB5p1//ZFD5s31t9CLr2A2IXX4t25DYcvu4ey/W55tyJNiWmN9QsXxthwevz8Ko7iMqxZeXXGZFeMMoQFgr5qMF/gqP6azObGt9MPrsEQ7A9Aj1/fAEXBXlbhUe/Bn18/nc0WQaP7N9nfqsc3d981BMcBAlCwl5pRrBUeejckJjeVrl078ubrL9K3b0+WPvwsy198tUXk1qfzH1GHpD+7TnvW6rX9dVAUHKUVKIrC4Uur/K2x+QDEP3lb1e/3niV1use0UwCilt6G/0UDcZRXknHfcioOqTFGF+BHzFN34dW5HaCQcf8/Kd+bhNd5CUQ/Ns91+pfAdKB240haDEVRxpztmBAiSwgRoyhKhhAiBsiuQ9RE4HdFUbLcZGu/hRCvA1/Vp48cSi35q6EHVqI6eHfgOuf/GkGj++OdEEPi8NtJuW8V8U/PUQ/odMQ/cRtHb3iMg6PmEzp5BN6d2wBw8o7nOTR+AYfGLyB//a8Ygvw0eeHTJ5C15hOSxszn2NUPoVjtBI7qj3f7GA5dOIfU+1fS9smqho35P1s4ceOjNRT3H9rL40E3acx8QiaNwLtzW490TZHd9h/z1IY7kPboG0TceEmtcr0SYjg0Yg4p960k3q0xlvefLRy/4dEaaXPe+orcdRu0/e6NYoC2D95I1utfcmD4XGyFpYRfd7HzHvTDKyGWA8PvIPm+1bR7uqqSyv3oO45Of8xDzuHR80BRSJ6/nKQJCyhY/ysF6387u846HW2fuI3jNz7K4dHzCJk8gvhn53L8xkexmgvAZgeg4NvfiJozte7rr0WWy3ZxD84k48V/kzRhARkvfEDckhs1nb3io0ie+zzHpz9C3NKbQYgm3bvYB2aS+c9/a9s6v9AaadyZcslY1ix/os40ev9wbEWZ2PJPo/Pyr3G8KWUEIOv1L9RyMnERYVeNrmGLpEsXEnb9eExtIhtuC6f9T8x8lIoT6Sh2u5auzYMzG61v+IxxeCfEkP3W1+S8uwF7USmHxi/QHnIBOrx8N7a8Ik4tfIW9/W7Bll9cv+/qdLR78laOzXicxFF3EjZluGobnY7giwcAsK/btdjMRVjS1Lq5PCmFpEsXcebZdZQnpYBOkPLA6hplL+PljxBGo4dvZq35lMPj7tLSxS64pvHlrQE6H+p5Nba8Kp0rjqRyfNICsp5bS0VSMkKnI/2hVcQ9UaUzQPjNl1N5PE3V7bE5nLppGea1X+MoU1/quNu8Kf5WfiSV47OfoWT7If5IWsPG1f3CRftXFmHPLyZz1X/rjsluMSrn7W80GwNao7jZ8e3594l7YCZtn1Cvy15UisNiJfn2f2j1niufP7V+qsMWzfE3cItv1eKFrSgTW0EatuJs9P41R2o2JCY3lby8Au5esLTFGsQu6tO51euQ8Qso/GEP8W7+plRaOTHnHxyZVuVvTcknYFgvwq+uqp8MIYGYOnn6m99FAzC1i+PEmFlkLH3ZvcFL1EO3Ubp1Nycn3MbJy+dReeI0ADFP3kXO8/9yJfsUuKdeQ0tamy+Amc7fM4HP60h7HdWGUTsb0y6mAon1ZSgbxn8SQgh7teXF728huclCiPCWkNVSCCHeFkJMc/7+QQhxxDneP0kI8YoQItgt+SDgOHASsAD/Rp18rxE8bhDmj38AoPT3oxgC/TBGhuDXpzOVyRlYUrNQrDbyPv/Zo6HqImzqRZQfPa1tVxxPw7uTGnDtBcXgcBA0bpDWe1i25yj6QD8MkerUhNIdh7AXlNSQG37DBAo37dC2rVl55H/5E0HjBnmka4ps705tqTiSCkDR93s0OQ2VW7LdU657Wkt6To38XAQM60Xe19sAyP3P94SMV+0ZPH4Q5o/V80t/P4o+SL0HrrxsBcXovE2aHMVqI/+LKluEXDac/M+3nlVn9V5maveydNdhHBVWLKlZeCfEkfvvTaottu4jeOIFdV5/dVnueqCA3vlA53t+B+yFpZrOxT/tJWjcIGzmQuxFpfie36lJ9w4F7aERALeGYW0M6NOLoMCAsx4XBi8UuxUcai+Xo7K0RprmlhFXOhe2nHyCxg9G5+2FYrVhLy5rsC183eyPQ6F0z1FNriUrr9H6hl8zRktrSc/R0rpTfjgF314dyPt6G/b84gb5rl9fNa9Kt7xCxg/Cr29nbAXFQE0/ViosYFfjReHG7aDUXvb8+3XFXlTiYSudr7en0RWl0eWtoToXfrmVwLGDnTpXgt1BwNghFG7cjoJC+V6nzhGqzoboMAJGDSTvw43oA/2wpGRgPZ0FDgflh062iL9VHE+j8uSZGrJam9aysUdcAYLGD0bv50PJzsNA3THZz6OMOCg/WNPGzY1v+kBfFIuNyuRMAMoPJ5P3ny0EjRuk1Xt15QN/TP3UEFs0N77VwOGMyXYrCFHjcH0xuTnk5JjZtXsfVqu1ReXWpfMfUYeAZz1SfjiZ3I++I3jcYA9/a0o+MfOv8niGK/z8ewIuHuqRd8CYIRR+tgWAir1H0AWo8U3n74PvwJ4U/OdbNaHVhqNYvX5ThzaU7dDaTZuAK2u37l8H5Rz410yeAcYKIY4BY53bCCFihRDfuBIJIXydxz+pdv4/hBAHhBD7gVHAgvoylA3jP49yRVH6uP3VGC78P8x0RVHOB84HKvF8AxQHnHbbTnPu0zBGh2I5k6ttWzLMGKNDMcWEYslw259pxhTj2TvnP7g79tJyKk6ka/sc5RWEz5hI16+XE+nsfTRGh3nIsmbmqkMl68ArIRa/gd20bd/zO6m6RXme1xTZlkyzVmGHXHYB+gDfGueYosOq2SUX01nkuqeNmFn1WTe9W0+6ISRAbSja1QrMmlGlp3q+ueoanPfAHWHUe2yracLwH9wda24BlckZZ9XZWG2/YnOg2NRKvPxIKobwIM0WptjwOq+/uiyXHgBpy94g7sGb6Ln9TSL+bxLF2w9W2ahtFMaYcExtI/Hp2RFjbHiT7l3ao28Q98BN2ra9LK/O9PWiM2gPNACK228XTS0jkTddSvdN/yTu3ulYcwuqdC4qI+rOq+nx2xtkv/YZ9sKSBtvC/b6kPfoGgSP6aMfSn3630foaw4O0tJE3XYoxOpR2T8/x8F1MBnQ+XnT/+h9E3z6lQb5rqlWHMEzRodiLywDotvElAkf2wyu+ajqUb58uhE65iNj7byT1gdVgd9Qoe4aIEBSb3U22ejz23hnavszXv2x0eWuIzp3Wv4z/Rf0xuuns06cLwZMuIvq+mZx5cBXYHR7lIvbh2WQ88y9wOBDeJqxu98C3d2cA2j8/T7N5c2LyH0lTYlpT/ELn40XU7VdgzcrDXlzqdm7tMbl6jHLZGKpicnPjW9xDN1Ow4Te3tAohky4kYtZkrd7TdPkT66eG2KK58c3dd90RJr86p7n8z/AH1CHtn5+Hd8fYqrQKhE4ZQdStk4i+fWqz8vFqFwW6qhcYwqjHUO05yxAVjjWj6qW/LTMXQ1Q4xrYx2PMKiXl2AQmfryDmybsQPl4AVB5Nxv/iIa5TrgI8u6ElfziKopgVRblYUZTOzv/znPvPKIpyiVu6MkVRwhRFKax2/g2KovRSFOV8RVEmuRbyqgvZMP6L4ezxfUoI8atz9bZ+QohvhRAnhBBznGlGCiG2CiE+FUIcEkKsEULUuJdCiIVCiETnn+tj148LIe5yS/OkEOJO5+97hBA7nb25j7qlmSGE2OHs2X5VCKF3/r3tlH1ACFHvW5jqKIpiAe4F4oUQvV3Z1Za02oWdJUXN/dU/8RY6eQQlO5M89nklxFG0dQ9Hr7yf4PFD8B92fu1q1PO9OGHQe8zXbb/q3rOc13jZue9+ow0j0vn5qMNRq59Ti13O+o07Z9qcd9dzcPgcbXfbh2+uU56WZ613qQFvBhWFkMkXkv/51rp1rr7bbTtl8csEDlfdRefng+J6095QWW66ht8wkbRH3yRx8C3kffwd/oOqRu3bC0oIvnQYcY/MonR3knP4duPvXfgNE0l77E1tW+//BwzoaEIZyV67ngPD5nBo3ALsRaX49+1SlcbhIO/DLRwadiuRs6dgio+qVVattnBLFn7DRPI++1Hbbv/8vEbr69rn0rd0zzGseUW0XVrlu/59O2PLKSBpygOETByC38Dz6vfds/m7EJQfU4cUHx5/N/aiUo8XYGV7j1Ky/SCp964keu6VCC+j89QqW9SepcKZf6zTtiOuH1t7/s3U+fgld+EoKsWvf5XO5XuPUrojkfQlK4i44yqEqUrngNEDseUWUpFYc85v3nvryXjyLQCs2flVNm9GTP5DaUpMa4JfxCy6juw3vgBHzYutNSa7ZZHz7nrSH9eGcxK39P/Oqntj4lvao28SfuNELYnfgO7krFtPwTfb3Oq9aspUk3c2WrR+qsMWzfE39/jm4bsu9Eb0fqHYS3JryPhb0gI2Dps2SkvjP7AbOWs3kP/1NoInDCbA5W9NiR06HTpnzAIImXF5DX+rTSyKgtDr8e7Rifz3v+HU5Plqx8htVwOQseSfhMy4zJU6AHXUouRvhmwY/3n4VBtKfY3bsdOKogwFfgLeBqYBQwD3iZuDgEVAL6AjcIW7cCFEf+BmYLDz3NlCiL7AmzjH6zsb09cC7wkhxgGdnXL7AP2FEBcKIboB1wDDFEXpA9hRFyToA8QpitJTUZRewL9oAoqi2IF9wHnOXWk439IJIW59WmXqJ6XJ2jnWDLPWSwhgignDmpWHJcOMKcZtf3QY1ky33jm9jpCJQ8lf/6tHOktGDpbUTJQKC4Xf78a3Z0esmbkeaYzR4Viz6u7ps2aYKdq80+3iHHh3iMOa7XleU2SX7T1GhXPoUP7nP2EvLKlxjiUjt5pdPOWGXjkSr3YxnLfhRaxZeZhiw7HlFmpDmkAd+uTCllekvlV3Ln5idJNnyTBjiq16Q2uMCcOale+hj2sOkUeanHyCJwwl/4uf69S5+j0Weh3CoK4VWHkinbzPtmq2qEzJbJQso9NfAMKmjaJgvbrIVMFXv2AMrxrVX7I9kZw3PufUrKfQB/pTmZzRpHsXduUoCtdXLWQlDN51pG4ADpv6xt8lT1dzDcWmlBHNFxQF8yc/Yoyq6gWwZpqxZuZiMxdSuuswvud3arAtLG66hF05CltOlZ+4/K0+fSNmTqT7ty/S5oEbsZoLPXzXFBNGzrqNHr5bvC0Rnb8PDquNgu92EzCge72+a6lDB2NooLpTUag4ka4tYFR1jbmgOHCUVeLTtR2mmHACL+zLeRteVMtbbgHCoHeTXdNWQaP6Nbq8NVznNPTBnsMqrZlmcCg4yirw7toOY0wYtqw8fPt3I3DMILr+9AZtV9yLd5d4Akaqc2ltuQWaX+S8v6nB90/bXz0m/8E0JaY1xS/8+nYh7oGZ+A/uTsikEUTPm0bEzEtqve/gaT9bbqHH6BuXjVsivnnFR2tpS7YnYgj0w3omR6v34M+rnxpji+bGN3ffBUCnxxAYhb0426MntbW4fc5Mdu3cyK6dG4mJiWr1/GrwB9QhOe9vwisuQktb/NtBdVpGei6F3/2Ob68OTc7HmpWnLubpQq/DXuI5HNyamYsxJkLbNkSHY8tW6zFrZi4V+44AULThZ7x7qL5vOZnG6Zsfcp3yAfDHrAjYDByK8pf/O9eQDeM/j+pDqd2XcPzC+f8BYLuiKMWKouQAFW7zcXcoinLS2bD8ABheTf5w4FNFUUoVRSlBHXc/QlGUZMDsbCSPA/YoimJ2/h4H7AF+R22odkb9WHZ/YKcQYq9zuwPqHOAOQogVQogJNG/lPvd3ezud+SYoivL2kiVLzEuWLBl/hV97LUHBxh2ETRsJgF+/LtiLS7Fm51O67xjeCTGY2kYijAZCJw+nwG3Ob+CI3lScSKNwyy68E6rm4/t0akvRj3tAryNgSE8qjqVSuGkHoVeqbzt9+6p52LI9G37VKdi4HUNkVSUujEaCxgz0mHcMNEm2JS0bL6fO0Xddo8lpjNy8//5AZUqGuvjVt78ReuUoDJEh+Lr1DJYf8fwmevG2REIvVefwhl81ivyNO5zXulN7G+zXrwv2ojKs1a7BUVH1slUYDYRMGoE9r4iKE2nqQ3kdOpfuO4ZX+6p76TegGzpvE6a2kRijQgmZNEK1xZ1Xa4uHNVRWyKQRmu2sWXn4D+kJuHo6ql4ShEy+kMJNOwgY0RvsdiqOnW7SvXPPQzVM8+aSKbZKhN6oPdjovGoOCWxKGXGfp+sVH+lRKgOG96Zw0w50Pl749utKxfG0BtuibN8xvJx5WrPyCLumqme04lRGg/Qt/G43hy+7B5u5kNwPtxA2baQ6D82ZNmDgeZQ75ziCuip1yW+HCL18GAFDeuDVPqpe3y3dW6Wnyzb5G3dSuveYtgaBMBoInXqRtmqqqW0k6HUUbtpB+PTxeHWMQx/ij724lKyVH5M0YQFJExZQtHUv+kB/D1vpq80xrjiR1ujy1lCdQ6aOpNzZA2xsEwV6HcWbtxN6/QS8OsShDwnEXlyGLSefrOfWknTBzRwZMYvT8/9ByS/7UCotGNtEYYgJJ+jyCwEImTBYs3lTY/KfQWvZ2N0vjl75AAcvuJVTc5/HmpVH5isfU7r/+FnLiHuMMsaGa/EN0Gzc3PgWMOx8Kk+k4dVerUd8urVXY9yWXVq9V1c+ddES9VNjbNHc+ObuuwCGwGjspfl/2DDq1WveYcDAcQwYOI6MjKz6T2hh/og6JGTCYEr3H9eetXy6tyN0yggKtuwiYEgP7UVKU/Ixf/y95m8Aej9fir6sGokEULJlO0FT1IX1vPt0xVFcii0nH3tuPraMHEwJ6gw9v6F9qDyu+oI+NMhdxENAyy5BLjknkJ9r+mviis4Ot9+ubdc9q/4apgHjdTXeAG5C/W7YW27pn1YUxWNpRCHEfOAdRVGWUA3n8OfxwFzgaur5NlhtCCH0qL3eh527bMA84FvUFarfAg5GzBgPQM66byn8bjdBo/vT8+c1OCoqSV74snqm3UHq0tfp8t4joNNj/nCzFnwBQieNIO+zn7R0ndcuBaBwy07a/XMB+kA/Ko6mUvSdaxXQAdpnhlIWr9DktF+xCP+hPTGEBNJj+5tkLP+AvA83k/fhZuKfm191cXod+V/9QsXR04TNmACAed0Gir7b3WjZIZcNQxjVWx80ZgDZr35GxdHThDvl5jrlBo0eQI+fnXIXucl9ZREBQ3piCA2k5443yXjhAyypWfT4cbVHT9bpZf+i89qHSL5nJdasfNKeXEuHVYuIu/d6yg6eIveDzU6bqfeg1y+r1U+bLKzKq8PKhQQM7YHB1ZsCdP/+FcwfbsGv/3lYM8yEz5hQt852B6eXvkandcsQeh3mD7dQlniSTuuWYQgO0BZ0MIQHIYzqkKrGyHL5Rcp9K2m7bBYY9CiVVtKefJv4x2arsiNCSFh9HwiB+ZPvtTwae+9S719Jm2WztHS24rMvdgZwzyPPsHPPfgoKirh4ygzuuOUGrrx8vEcae0kuhqBoQOCoKEZv8KK5ZaTNgzPx6ZEAioLldDYp96+hwwp1hoQ1K4/2q+5FH+xP6e4jVCSlUJGU0jBbbHud/G+20fHdZTUWnCr6UV2opzH65r67Ad+u8fTcugph0GPJyCXggl6k3L9aK9NZr31J7IKraD9qLorFStFP++v3XbuD1Idep+v7j4BOR66bn1SkZODVJoLeSf+mMjWTlMUrCJ8xAb++XfDt3RnFZtM+19TmoZtrLXs6Hy/6nvoEa04+J2c9TeySG7VPyAGkPvwmOpOxceWtATp3T/wIS2om6fe9TOj1E/Dp0xXf3l1UnaPCUBwOYpbcTNq9L9XukAqceWQNCWsf5f/ZO+/4Kor1/7/ntPReSAIJCVUp0otKFxARRL+Wa0EUFUQFFEQUsWJvKCqKV67Xju3aQFFAqlxBkF5DKIGQRnpPzsmZ3x97ak4COeHkKj/n/XrxImd35rPPPjvzzM7O7KwhJhJrpfYpm6jrhlHwzXqvr5/dvvBR/Uh6ahKGyDDaf/AoFXuP1n98H+N1TGtCuQBnTK6dcT1x91yN+ZqhDcfk396l8If/0u7jJzDGOn0MODrbvohv6Q+9hTE6nHYfPuZ4Bzj5jfsx5xRgTIhxHOdPbZ8a4QvfxLe3nYVCb0QfGA6B2riDpTgLpPMhaWNiclNp0SKGzb8tJzQ0GKvVyvRpk+jabQilpfUs5OgFZ7K5vjYEIGb8pT5sQ94msEsb2n/4qPY+uYS2b86kxjZjDZp2LfOWrCLi8osItU3HLvr2F2rSjhN+g/bKadGSHylbu4WgwX1o+8u/tM81PfSq49yzn1pEwiuzEUYD5hPZZNr2hY4dQsRNjqnUmTRxJqTi3EY0+A6iolkRQpRJKT3WyBdCHAN6SynzhBC32v6e6roP6AIsR/uMUbrt739KKf/jkiYJbRp2f7RO72bgZinldttHsHcDRqC9lLLWNpX6KeASKWWZEKIlYAai0RbHulhKmSuEiER796IcqJFSlgghugPv26Za13eu7wPLpJRfCSHWArOklFuFEEbgGaCflHLw6fy1tdWVPi+ovTO+BWB70rgzpPSOHse/axZdu/a2RN/r9jyh2byl5VVnSOkdfU5+A9BsNjenL5qrXJjzPFdZPVuM0W3Y2upKn+s2dx1pLpt9XY5BK8vnUt0DzebdKWN9rtv16NJmLW/NxblYLppL+1xsn5qrzDVXTDaYWp45oZdYarSFQ31tszFam9rcXD5uznixv/3oM6T0jvMP/QinH1z6y9ClRf+/fCduT86mc8KXdtSI8Z9HgG1qsp2fpJTefLLpN7Rly7sC69G+ueZASrnN1iG1z2daLKXcbttXI4RYAxTZpmIjpVxhe5/4N6GtWlAGjJdS7hNCPAKssL2TbEYbIa4E/u2y6JfHiPJp+EQIUQ34Aauo8zkmhUKhUCgUCoVC0TA++BySog6qY/wnIaXUN7A92eXv99FGfd322TquFVLKf1CHOvnnA/PrprF1ZvujLUfvmncB4DGfzvb+8+d1twM96zuHevLf6vL3kMbkUSgUCoVCoVAoFIr/FWrxrb8ZQohOQBrwi5Ty0J9tj0KhUCgUCoVCoVD82agR43MQKeVaYG0T8+5DW1Xa5wghFgIX19m8QEqpFjBQKBQKhUKhUCh8xLn4OaS/OqpjrPAZUsp7/mwbFAqFQqFQKBQKhcJb1FRqhUKhUCgUCoVCoVD8rVEjxgqFQqFQKBQKhUJxDqFWpfY9asRYoVAoFAqFQqFQKBR/a1THWKFQKBQKhUKhUCgUf2uEVCuaKc4NVEFVKBQKhUKhUDQ34s82oDF0iOn9l783Tj219ZzwpR01YqxQKBQKhUKhUCgUir81avEtxTnBnjZjfK7Z5cgyAHYlj/Wp7gXHlgKwr+3lPtUF6HT4BzbEXeNz3YHZXwGwtdWVPtXtnfEtADtaX+FTXYDu6d83my7ApoT/86lu/8yvAd/7GDQ/N5cuwPakcT7V7XH8OwDMeUd8qgtgjG7j8zoNWr1uLl3wfRyya29peZXPdfuc/IZtib4tEwA9T3znc01XzsWY3FxtX3OVt90pvtftelSrI+da7GyuugfN11Y3V0xuLl3A5362+1jx90R1jBUKhUKhUCgUCoXiHEKtSu171FRqhUKhUCgUCoVCoVD8rVEdY4VCoVAoFAqFQqFQ/K1RU6kVCoVCoVAoFAqF4hzCqr4s5HPUiLFCoVAoFAqFQqFQKP7WqI6xQqFQKBQKhUKhUCj+1qiOsUKhUCgUCoVCoVAo/taod4wV5wzBg3oS/9hk0Oko/GIFeYu+8kgT/9hkgof0RlZVk/HAa1TtPQxAh/X/wlpeiay1Qm0tOa985MgTc9c1nHrbUyvh8cmEDO2FtbKajFkLqNx7GOFnpO3nzyP8jAi9nuLlG8l59VPt2HMmEjK8ryO/LiSIgB7nEffoZIReR+HnK8h/50uP47R47E5ChvTGWllN5uxXHTbrQoJIeG46fh1ag4TMh15zy9fm6duIvKQH1soaDt77JuW7j3po+yXFct6iGRjDg6nOKcAUG4HQCbI/+YWMN78luHtbuv/wrCN94rw7CBumnfOxGa9TsUf79mDokB4kPXkH6HXkLVlJ9kLtm7z68GDavjULU2IsNSdyOXzXS9QWlxM6sBst50xw6Hba/G/y3l9G7tv/od1nz2CIjUBW1QBQsSuN4Au7Yq2s5vis16jccwRjfDRJr96HMSYCaZXkf/ozef/WvmUZ0CmF1m/MAuCC1K/I/2wlJx97x+PcWz4xidChvb3SbfXM3Y783TYu5NCUV6jY7fn9Rb/EWNq/PRN9eDAVe46SNm0B0mzBv11L2s6fSlDXNpz6ai2h/TshdDpyl6xy5O289k2QkmP3v0nklQO98nfCzOuJvnEE1mozprhILEVl5L6nfY874PzWtH7+LvTBgUgpKdu8l9DBPRqtHXH5RSTMvB7/9q3YP+YBKnYddtgcMrgHiU9PwZQYS8nabRy59SlPfz85iTBbfUm/f4HD361fvQ9jTDhSav4+ZbO3MTzy7HzWb/ydyIhwvv140RnTC2MAAB3XvkPB5yt9Uq8Bggf3BLTvtOa8/hk58z85a90WM28i/MohjvwtZt1MzssfnbWuPb0uwB8AQ0QIlsJSN01TYixt37ofQ0QwFbuPcGS6Vn4Bkubd7iiTR2e84Sg3AOh0dN3wJgCdNiwif8lKdH5GomJ8bTUAACAASURBVG4ciSW/GIDMFz4mdEhPQof1QlZWc2ymVhYAkl6eRtglvbHkF7N/+HSHbMu5txI2vI/Hufuadqvf9ToOt1v3HtbySqi1ImtrOXrlfQD4nZdC/FP3ANDpw4c4ePcCWj90g1cxuWz3EQ5OfcPhe8AjJkdPueas2rrD42YAEDtjPKEj+iFs5eK8DYvJ//Qnn9SRFvfdQNQE7XvLnQ9+TfF368iYvcDT5scnEzKkF9YqTdduMwA6He2+n485u4D8D5eR8PgkDFHhWC21jiT60CBqS8oB79sq+76UBfdhjAoj87XPyXx5ieazL54iqFs78r9cjbTKJsVkS34JxrhIpKUWS0EJAL3SPqPqSCYAZdtSSX9okdd1L3RID9q//zBI6VGP7ccWRgP64EDMOQUcnvyCVzYDnHzhY6eo3oQ+OBohtHEzS9FJcPkkkLcx2Rsao60LikJnCgRpbVCnKfEt+ZWphA/vjTmvuD7JacBUwAL8AMw+m/P0JepzTb5HjRgrzg10OhKevItjEx8n7dK7CRs7GL92iW5Jgof0xpScwKFhkzn58JskPHW32/6jNz7M4THTOXzV/SQ8eZdje/gVgzy0Qob0wpSSwMEhd3Ly4YW0fEZLL6vNHLlxLocum07q6OmEDO5JYI+OAJT+uoPUkfc4NKLvvo74J+7i+G2Pk3bpXYSNHYSpHpv9khNIGzaJrLlvED/PmT/uscmUrf+DwyOncHjMVKrTTjj2RVzSg4A28Wy9cBqHZi2i3QuT63VbyiPjyXxnGVsH3EtwlxRyv1rHH4NmEHPVAAI7JpLyyHgK1+50pPdPiWfPgLtIf/Atkp6b4vB90tN3knrzPPYOnUbkuIH4t28FQPw9V1OycRd7Bt5NycZdxN1zNQDmghLSbn/GzZaIKwbh1147//R753Nw9H1kvvQRxvgo9g++kxNzFtLqaZufa2vJfPo9DlxyD4eufIDoCaMdeePn3Io+NEi7pne/QOQ1wxz7HNdvaC/8UhK81i1Zs9WhYS2toM1z9fs1ae7NZL27lJ0DpmIpKiP2hksAsBSWcezRf5H1zndEXtafAzc9zc4h9xI1bqAj794hU9k3cgamhCiv/Q2Qs3gpSNgzdBq7+08m0qad8voM0h9axN5LppO14Ev8kuK80q48eJy0Sc9Ttnmfx/kmPn0n1UdOUvTTJgI7t8G/jr9Dh/bCPzmefYOmcPyhhSQ+4/T3yaffY/8lU0kdN5voCaM98p6OK0ePYNH8pxudXh8cDUDqiHt8Vq/R6Wj1jFYvazJyCRt1oU90Ty3+BlwWTom6adRZ69rTH7lhLjWZuQ36KXHuBHLeXcruAfdgKS4n2lZ+w4b1xC8lgd0D7ubYg2/T+rk73fK1mDQWY3Q4APuHTSVi3EAMkaHkLv6eA6NmcGCU1gnzS4ln38AppD+4kKRnnbG24MtfSLv5SQ97SjbsYN/waQ3a6yuaEocB0m+aw5Gx0xydYoCE56aT+9L7AOQv/512L93pXUy+aBqWonLibhzm3KnTkfLIeKzVzo7yWbV1tk4xQN67/yFtzL0I2+/SX7f7ro4IgV14X5fr8O/Stl5dv+QEUofeyck5C2n59F1u+6MnjqU6LUPz7bwpHL31CY7f9wqW3AJHmripWvsSNqyX97FTp6P183dReSiD6oxcIi670LEv86VPyXjqfUwtY5oWk9/9npMvfEzFrjR29bqN9AffAqAqPYe9I2eyd+RM0h/SOnpe1T2djtbPTMZ8qohdfSc7Hj65UrxmGxW70tjW9lqOTH3FK5v3XTqDfZfOoHj1H47thpAYasvysBRlYCnOhDodL29jsjecSVsYAxB6I5bCE9SW5TWYrinxLe+L1aTeNK8+uaHAOOACoDPwclPOTXHu0CwdYyGEFEJ85PLbIIQ4JYRo/FDB6fXXCiF6+0KrEcc6JoTYLYTYJYRYJ4RofYb0twoh3jxDmiFCiItcfk8RQkw4XR4vbU4WQuxpYN88IcTwJupOEELsEULsFULsE0LM8oVNjSGgWweq07Mwn8hBmi0UL1tPyIj+bmlCh/ej6JvVAFTuOIg+NAhDTESDWnaKlq4ndGQ/d62R/Sn6WtOq2H4QfYhTy1pRpZ2TwYAwGJC2m9uyDduh1vkU0/+8FGrSMzGfyAa7zcPdbQ4Z3t/NZp3NZl1wAIF9ulD0xQotodmCtbTckS/q0j7kfrEWgNJthzCEBmKMDfc41/CLu3Bq2W+E9GhHRWoGYX3PR5otnPp2I8mP3ETeD5vdnpDmf6Vplm9LxRAahDE2gqDu7ak+lkXNcc33Bd/9SrjNX+Ej+5L/5Rot75driLhU21659yim+BiHrs7PSNGPGwkb4e7nsBH9KPjPGqefQ4MwxEZgyS10jDJZyyupTsvA2CIKAH1IIBabzfrAAGrSs3yii5QE9+vs0Kg8fBJ9mOaDuoQO6Er+st8AOPXlGiJGaTMFLPnFlO9MwxgdjqWwhGqbzwp/2uyWX5othA7o5rW/AUwJ0R77ASr3H6Ny/zHNvou7kv/VGq+0q9IyqLaNbtSltrSSyoPHqTqYTsXeI4SN7Ou2P2xkXxd/pzbo76q0DIxxkfUeoz56d+9KWGhIo9IKgx+y1gxo/vVVvQ7s3h7hZ7QpSIp/3uQTXf92idS4xKHqY1lnrWtPH//oHZx8eCEAhugwD1+FXNyVgh/+C0CeS70Nv7SvW7lxLf/G+Ciixg2gMu2kw8eF32/Ar20rN+2GygJA2eZ91BaVedhTun6HW+xsNryMw6fDlNKKit+1Jq1w3U4ihnb3KiYD5HyxlqhRzrqUcPtllO0+iqXYGevPpq1zxVpW6d721Vp9VkeMcVGOUVJptlC8dD2hdWJyyIj+FH5dv82GuChChvah4PMV6EODqLG19WVrt1K8dL1DwxSvxerwkX29jp1B3duj8zNy4tF3QULh8k2OfWVb9mOtNuOX1KJJMbk+mwDQe95ie1P3wob1pPpYljZbwVLriPWuBHRIarLN9SEtNVBbY/vhWSe9icneciZtYQrCWlVqs7O6wXRNiW9lm/dhKSqtT+4u4HnAfsCGnzgq/r+guUaMy4EuQogA2+8RwMlmOpZXCCGaMn18qJTyAmAt8IgPzBgCODrGUspFUsoPfaB7RqSUj0kpV505pTtCiMuA+4CRUsrOQE+g3jknzYExLgpz1inHb0tWnrNDY8MQF4U5y/kU0ZydjyHO2elJ/mAebb97jfCrh7lpmbPyPbSMLaKoyXRq1WTnY7Rr6XS0/3EBnf74iNJft1O5I7Vem6uPnHSzx5Jdj80tojBnnnJLY4iLwpgYT21BMQkvziDl+9eJf3Y6IsDPkc4UH0V1Zr7TvqwC/OLraEeGYCkph1orfvGRVB3PxRSvdUqsFdUEd00h64MVbnnczjkrH2NcJKb4SGqy3H1h1zFEh2POLdT8mFuIIcp5E25PA1C59wg1GbkOHya9PJ2OP75GcP+ubudvzva8FqZWsQR0bkPFjoMAFH6/HlPrOAAS5k4k/6vVzmtjwxgX5bXuyXmLCep9vmP/8Wc/oSYzH1OdjpwhMoTa4nLHjXxNVj6mOsfXBwe43dxaLc4RoE4/zaf1S/dgahnttb8BIq8YSFD3diS/PBV9WBA12bZyIKH9x49z/vJXCO7XqUnaDWGMiyT7tc8AqC2t8KwvcVFuuubsPI9rYmoVS2DnNpRvr7++nDU6A1idfvZVvQ4d0Z/awhKnbk6BT3SNLaIwRDk7ToVfrz5rXWOLKIwJMVhy8qmyPSQxtqhTfiPcy685y3mtTHFR1LjEFbOt3AAkPXkbBUs3YskrctuvDwkg5pbRnL9iAUkvT8MvMbZO2cvzqB9/Jt7EYQCkJOn9p0j5bgHh149ypKk+lE6wrYMdM/ZC9MEBXsVkgOosZ/0zxUUSPbovpdsOYa2sctpyFm1dxPWXuuWLnnQVQb20GJc9/xOf1RFdUIAjTcsXpmMpLvOMyS3q2Jzl1E14bBJZz/8brFaEv8nj3OwUr9mmacVFeh3fwi/ti6WgxPHw0JxT4BH7dIH+TYqbsbdeTuS4gUReNQh9WJBju19iDJ1+foWOXz1NcN/zva57AR0SNXukpMOSx4m5aSR1CeiUTMIDNzrbAy9s7rTyNUc+V/ShcRjCW6IL8Hyo9mci9Hq3GF8fTY1vp6EDMBDYDKwDmv+dDy+Q0vqX/3eu0ZxTqZcDl9v+vgFYYt8hhAgSQrwnhNgihNguhBhn236rEOJbIcRSIcRRIcRUIcRMW5pNQgjXEjxeCPFf2whm30bofimEWAqsEELECyHWCyF22PIPpHH8BrS0acYIIf5jO9YWIcTFdRMLIcYKITbbbFklhGghhEgGpgAzbMcfKIR4wj76KoTobjvXXUKIb4QQEbbta4UQLwghfhdCpNptFkJ0tm3bYcvT3nZ4vRDiXdvo7gr7QwohxPtCiGtsfx9z0fxdCNHuNOc+B5glpcwEkFJWSSnfPYPNvYQQO4UQvwGOuWlCCL0Q4iWb33YJIe6s74BCiMlCiK1CiK2/VdYzbabO99uEEA2mOXLtbA5fcR/Hbnuc4EG9PJ+u1/0WXD1SjjRWK4dG38v+CycS2K0Dfh2S6jOfiq17691ex+h6jgPCoMO/czsKP/mRo1dMx1pZRfSUa0+b7bT+sP9tSxNzzUBKfj8I1jMELQn1OaNxn85z5jsx5y1HxvR7X+HgpdM5dO0c9OHBhNje36xPXBfoT/Kihzg5bzHWskoAQgb1oGK71pnNnLeYqH+M8O76NaAbPf4yqg45p6u3nX93AyfbcDlrKInQOUPtvlEzsVZU4ZccX49O/fp2+dwPl3P80X9SuHwT5txCEh+d6EgT3Od8jk6bz8Gr5mCMjSCwa1uvtE9H1cHjjtGi+jOd3ie6QH9S3nmQjCed/v6fcJb1Wvj7ETbqQip2H64/TxN1tTyCyt1pjuQhA7qfva5eR8TVw8h2fQfaQ/M016qB44UN740lr5jqE56DJZUH0tk7YAr7L70PS24h/u0946FsXMD482ggDgMcu+4Bjo67l+O3PUbk+MsJ7KPNKsl88DUix2u3OPrgALDWc45etFFtnprI0ac+9tzvpY5rWxd58xiHvQDFS9dTtEwbgY2+ZUy92k0py6UbdlC8TBvNtJwqJPyKwZ7XvF6TJSHD+mDJK6Zqz2HPBHUo+HqdTauh61V/fNP5mwgffSHlddaL8CyW3umCFpN3XzyF0t/3YSksdYvJqROeYd+l93Piyfdou3AmuuAAD53T1j1bIdx/5Rz2jZpF1qLv3Pbmfric0v/u4djMN9zbg0bavG/kDI92RBj9qS3NxVKUiTAFIYz+9Rn2J1Gvk+ok8T6+nQEDEAH0Bx4AvmicIYpzlebsGH8GXC+E8Eebm+86l3AusFpK2Qdt/v5LQgj7I6suwI1AX+AZoEJK2QOtU+o63ThISnkRcDfwXiN0LwRukVIOs+n/LKXsDnQDdjTynEYB39r+XgC8ajvW1cDietL/CvS32f8ZMFtKeQxYZMvbXUq5oU6eD4EHbSPUu4HHXfYZpJR90UZu7dunAAts59IbyLBtbw8stI3uFtlsrI8Sm+abwGsNpAHtuvzRwL6GbP43MF1KeWGd9LcDxTbf9QEmCSFS6opKKf8ppewtpezdu1hgdJmaa4iPxuzy7hHYngzGRzt+G+OisORoaezvKdXmF1O+cSd+yQnOdPFRnlrZ+ZgSnFqmuCjMOe5prCXllG3aTcjgXo5tEVc73xezZLvbY4iLxpyT76Zhyc7DmBDjlsaSk485Kx9zdh6VO7UOYOnyjYSM1CYZ9Fj1EtXZhfglOJ/Im+Ijqc6ucw75JRhCg0CvozozH/+kWGqytdHdgJQ4wgddQJ8tbxE9xjlNz+2c47VzrsnKxxRfxxe2Y1nyipxTLWMj3N6BsrosKFNzPBtjfDTmnAKHH63llVSlHiewewdHOmOcy7Uw6Ele9BCF366j+KffHGmC+3bWFpYBin7YiF9yvMe1MWflu/n1dLrRE0bT8cfXiJ4wmkqXm7Og7u0xJURRk1Popm0pKNGesNumyZnio6ipc/za0koMLk/hdSaj2/7CH35DmIxN8HcxNSfzMMVHc+rTlZqNtqfhpZv2YiksxVpVQ/WxLIJ6tPdK+3QE9exIp43/JOa2sYSN7IexVYzbfnN2npuuMS7aeU0MelLeeYiCb9ZR/NOmMx6ryVgt2qix3QYf1Gu/1nHoI0IJv1x77mmMiybugZupLa88K10tTx5GlzyBPc9rkr0R4wbj17YVbT6ah6yswtgiig7LX+e8X7UmKWXBvRhinCPTdcuvvV6CbfaDS1wxxkdhzikkpPd5hI/sQ9K82wkd2A2A5AUzMMZHaVM9rVaQkrxPV6AL9KtTrqM9bK6PyGuGnjGNL/AmDoN721G64jcCumnv1dYcyaB0lVaeY8ZdjKWk3KuYDOAXH+WIySHd2nDeOzNo8/RE/JNaOG05i7ZOs9cZX83Z+Y52NGzURT5r+6oPpWO0jY4XLPkZvzYtHfa4H9vF5njN5sBe5xM6vC8dNywm8Y3Z+HdIImSI8025kEvcX9vQzj/fq9jplxyPMSKEyMsvoutv/8QUH0XLh8ZTW1bhfl4VlV7pxtxyGR0+eYJOy1/BnFNAxa7DBHV3xt3qQ9rtWMXuI1Qdy8YQEeJV3atMzcCUEI3Z1gYZQtw71pa8YsxZeZjio5ztQSPbEXudteezI81VtinUEllTgTD48Wei8w/FEN4SQ3hLjxhfH02Jb2cgA/ga7XHD74AViD5tDsU5TbN1jKWUu4BktNHiH+vsHgk8JITYgTY92R+wP2ZeI6UslVKeQpuqu9S2fbdNz84S23HWA6FCiPAz6K6UUtoj9RZgohDiCaCrlLLeFwtcWCOEyAWGA/alSocDb9qO9b3NhrovR7QCfhZC7EZ70tSZ0yCECAPCpZS2x6J8AAxySWJfXvEPnL74DXhYCPEg0FpKab9jOyql3FFP+roscfm/bgf2jDRkcz3bXZdbHQlMsPluMxCF1pFvkMpdqfglJ2Bs1QJhNBA2ZhClq9zf2yz5ZTPhV2kd04DuHaktrcByqhAR4IcuSGtQRIAf/u0S0QUHOvKFjx1Eycrf3bVWbib8/zStwB5OLX1kKDrbwk/Cz0TIxd2pPqw1fsGDexIzxfn8oXJXKqbklhhbtQCbzWW/uNtcusrdZmtpOZZThdTmFWLJOoUppSUAQRd1o2ydtjDU9uEPkP/T78ReNwSAkJ7tqS2twJxbRF2K/ruXmDEXUrojjcAOrSj+/QDCaKD6ZD67xj3Clj53k7fM2VmJukbTDOrZgdrScsy5hZTvPIR/SjymxFiE0UDkuAEU2fxVtPJ3oq7Vbmijrh1K0Qptuz40iJazbnDoCqOBiLEDKVm9BX2ErZoY9AiD3jHV0+Fn29TspBenUZ2WwanF7k/JzVl5BJyXrPl8UA+wSkpW1ikLq34n8uqhjdLN+/BHDo6+j+qjmVSnZzs0anIKqC2pcEwVd9PfuIeoMVp1ibl2KIU/b3HbX5NdgCEyFD+bz8KHuy+JEDrgAip2HvLa38bYCMf+6OsvoTL1BJHjBgDaqtQ6fxPodQi9Hv82Lb3SPh3mU4WkXf8Ip97/AWtJOVkvuK+eXLzS1d/a8ez+bv3SNKrSTnBq8fdnPM7ZIC3VCL32AEIYDT6p11UH09nXa7zzdYHsPCw5+RR9u+6sdAEsxWWYXB7Q6fxMTbK34ItV1BzLImPOQgq+WEX5tgMcGHAHx6e9BMC+ETOwnHKPDaX/3UPk5dqDtuhrh1Joq7dFK7YQZeugBvXs4Cj/Gc9/zM7ek9jZZ5LjPbz0WW8QccVAyv444NANH9WfygPpDZaFhggd0oMWdzX07NaHeBmH67YdQQN7UpWaDoA+KozCj3/Q8u88zKlvfvUqJgO0uG4I+bbYsaXvPWzpcze/95xCrW3FfuCs2rrgAT2ottlrSk5wtKMAVUdO+qztq8nMc5Tl0MsuRmcyUrLKXbd01WYi/s/T5pyXPuTARRM5OPAOTkx7kbKNO5HVNRhbtSB4aB9Ch3t2jItW/O5V7Kw8kM6Obrdgzi3k4HWPUJOVjzm7gIJv1rvpVp/I9Ur31AfLOXTzPPZdOoOinzYTM2EUlQePE9RTexhhX7/DL6kF/inxVB/P8aruFa/Zhn+bBPw7JmrHvXKQm73G2AiHLyJG9aMmt7DR7YidiFH9qDx43PFbGEzYB0SF0V975/hPxFpVgqXoJJaik1iry9H5a/cPp+uwexvfzsC3gH3EowNgAhpe+et/jBX5l/93rtHcn2v6Hm0FtyFonR87ArhaSnnQNbEQoh/OF9xBezJT7fK3q711vS3PoOt44U9KuV4IMQhtqvdHQoiXzvCO71Bb/veBecBMtIcKF7p0RO3Hcv35BjBfSvm9EGII8MRpjtEY7L6oxeYLKeWnQojNtnP5WQhxB3AEdz/WAvXM4QHc/Xi6ErwX6AWsbqSt4jR6Apgmpfy5kVpQayXziUUkfzAPodNR+OVKqg8dJ+LGywAo/HQ5ZWu2EjKkNx3WvKt9DmK2NgBuiA4naZH2arjQ6yj+fh2V+46Q/N4TABQv+5XqQ8eJvEl7f6zgk58oXbOVkKG96bjun9onKx7QPj1hjI0k8ZX7QKdD6HQU/fArpau1G5uWT96JcBkZjHviLrKffJuk95/S0n5ls/kGm81LllO2dgvBQ3rTbvVirFXVZD74qiN/1pPv0PLVBxBGAzUnssmc/RrRk7Sbx8JV24i8pCe9N72JtbKa1PvecuTr/MnDHJr5NjU5hRx76iPOe2cGrR+6nvJ96bS4djAt/jGEnCWrqTiYQdyEkQS0dd6cV6fn0OXXRVirqjk283WH748/+i4dPnkcdHryP19FVao25Tjrza9pu+gBoq8fTs3JPA5PeRGA2FtHu00V7rrvc069+y016dmc98tC0OmpLS2n7NcdYDRw/vp3bJ9V0o4Z1Pt8Iq8eRuX+Y3T8UbuOmS99ROmaPzjx4JskvnIvRqDN4rnkf76SqkMniLJdv/xPfqJk9VZChvbyWrflE5McNuv0eg7P+afjd8eP5nJk1luYcwo5/sxHtH97Jomzb6R8z1HH55iMMeF0Wf4S+pAAhE5Ht40LqcnMI/fTVQR1Tgbggi3/onxnGsfuf52WD9zklb9bzb2FgM4pSCFoMWkcloIS8j5dQWCnFCr2HaPLr4uoLSqleM02dAF+XmmHj+pH0lOTMESG0f6DR6nY6/zUTMaj/6TtR09giAylfHsqVakniBpv8/fHP1Gy+g9Ch/am04ZF2ueaZr2h+bvP+URePVTz93KtbGe92MB00Xp44PHn2bJ9F0VFJVxy5Xjuvv1mrh57aYPpa8vyMITF02HVWxR+scon9ZpaK5mPLSLl/ScwxkWRu+hrn+jGz5qA0Dnbi/xPlvtE1zW9K+0/fIRjDyzEnFNIxjMf0uat+2k5+0Yq9h4lz1Z+i3/5g7Bhvei68W3tcyYz36jjYCs5i5eROHcCnda8Sf7nvxB9/QhS3rgfJFTsOczRe14mfvp1dP7VVhbud2okv3k/If27YIgMpcvv/yLrlSXkf76KVk/d6TGrojlo9/Mir+KwITqCxLfnapn1ekqWrqN8vTZxKmzsYCLGa9ORa7ILOPbMJ7R97g6vYnLZnmNkf/qLu5G1Vkq3pRIxSBuZL/lhw1m1dWXrtfdyW8y+Bb+UVo5JoIFd21Gw5GfflOXZtzimsMbNuJG8D5ZqujfadD916nZY+09kZXW9n3MCtE8TPr6IlA+fxNSqBbWV1ej8TAB0+OoZUq+ZS/FqrZx6E99c95nio8h+62vHvm67PkToBMKo3WJesPldLKUVXsVkpETnZyKoZ0dad9TGY7qsehVZW4spMZb0RxdTW1TmXd2rtZL52pd0Xv4KCLR3Z23EjL+U4D7nE9A5BWNsBMH9OlNzMo+j977qlc01J3JJf+htx9cNaiuLtdFZwFpTgTS7z47xNiZ7w5m0pbkSaQrEEJHoMQX6bONbm4UzCbmwM4bIUPum24F/oc1IfQ/YA9QAt3D6e2XFOY5ojnd/hBBlUspgIUQrtI7qAlvHcJaUcowQ4lkgFK1zJIUQPaSU24UQtwK9pZRTbTrHbL/zXPcJIdYCB6SUU4QQA4C3pZRdvdBtDZyUUlqEEPcByVJK53cY3M/F1YZ4tJHrDmhTj7dLKV+ypesupdxRx87twB1Syj+EEP8GUqSUQ4QQ9wOhUsrHbXmfAMqklC8LIXYCU6WUG2zbw6SUM2znPEtKuVUIEQ1slVImCyHaoI0OSyHEa8AxtCdcy6SUXWz6s4BgKeUTQoj3bfu+sp3bIinl80KI8cA/pJRjG/DDaLSHAmOklNlCCD/gTinl66exeRdwt5TyVyHEC8DlUsouQojJwGjgWimlWQjRwXY9yus7NsCeNmN8XlC7HNEWSd+VXO8pN5kLjmmTHPa1vfwMKb2n0+Ef2BB3jc91B2Zr37Lc2upKn+r2ztDePNjR+gqf6gJ0T/++2XQBNiX8n091+2dqEz587WPQ/NxcugDbk8b5VLfHcW203pzn+Y3os8UY3cbndRq0et1cuuD7OGTX3tLyKp/r9jn5DdsSfVsmAHqe+O7Mic6CczEm72kzxufaXY4sa7bytjvF97pdj2p15FyLnc1V96D52urmisnNpQv43M82H58T7xG3jrrgL99JT8/fdU740k6zjhhLKTPQ3sWty1No77PuEtoQ6zHA2+hfKIT4L1pH+DYvdYcADwghzEAZ7u8uN4iUMksIsQRtIanpwEJb588ArEd739eVJ4AvhRAngU2A/T3apcBXQlscrO7HG28BFgkhAtFGfidyev6BthCZGchG67yGnj6LG362EWcd2rT3epFS/iiEaAGssvlW4ny3uyGbJwLvCSEqANfR4cVoU7u3LymkjwAAIABJREFU2bROAb5vmRQKhUKhUCgUiv8P+csvbHgO0iwdYyllcD3b1qK994tt+rHHSsRSyvfRpivbfyfXt09KOaSB4zZW9wO0d2HPiKsNtt+uHdl/nO5YUsrvAI9H4FLKVLQFyexscNm3A231u7p5hrj8nYftnWEp5XPAc3WSF6AtlmVP/7LL37fWSbtQSvlk3ePVh5Ty32gLatXd3pDNf6AtbmbnCdt2K/Cw7Z9CoVAoFAqFQqFQ/Kk056rUCoVCoVAoFAqFQqFQ/OVp7sW3zhls04nrLnN3s5Ry959hz/+CuqPhAEKIucC1dTZ/KaV85n9ilEKhUCgUCoVCoTgt5+Kqz391VMfYhpSy359tw18BWwdYdYIVCoVCoVAoFArF3wY1lVqhUCgUCoVCoVAoFH9rVMdYoVAoFAqFQqFQKBR/a9RUaoVCoVAoFAqFQqE4h1Cfa/I9QjlVcY6gCqpCoVAoFAqForkRf7YBjaFlROe//L3xycK954Qv7aip1AqFQqFQKBQKhUKh+FujplIrzgn2tBnjc80uR5YBsCt5rE91Lzi2FIB9bS/3qS5Ap8M/sCHuGp/rDsz+CoCtra70qW7vjG8B2NH6Cp/qAnRP/77ZdAE2JfyfT3X7Z34N+N7HoPm5uXQBtieN86luj+PfAWDOO+JTXQBjdBuf12nQ6nVz6YLv45Bde0vLq3yu2+fkN2xL9G2ZAOh54jufa7pyLsbk5mr7mqu87U7xvW7Xo1odOddiZ3PVPWi+trq5YnJz6QI+97Pdx+cCVjXr1+eoEWOFQqFQKBQKhUKhUPytUR1jhUKhUCgUCoVCoVD8rVFTqRUKhUKhUCgUCoXiHEKqdWl9jhoxVigUCoVCoVAoFArF3xrVMVYoFAqFQqFQKBQKxd8aNZVaoVAoFAqFQqFQKM4hpFqV2ueoEWOFQqFQKBQKhUKhUPytUSPGinOG4EE9iX9sMuh0FH6xgrxFX3mkiX9sMsFDeiOrqsl44DWq9h4GoMP6f2Etr0TWWqG2lpxXPnLkibnrGk697amV8PhkQob2wlpZTcasBVTuPYzwM9L28+cRfkaEXk/x8o3kvPqpduw5EwkZ3teRv92af1H42U/kv/Olh3aLx+4kZEhvrJXVZM5+1WGnLiSIhOem49ehNUjIfOg1KrcfIOSyAcRMvxGAvtsWYSkq5+C9b1K++6iHtl9SLOctmoExPJiy3Uc4OPUNpNlCxNDutHlqIvpAP0xxkRyYPJ+8ZZvc8nbf9SGWknKsldUcm/E6FXu0bw+GDulB0pN3gF5H3pKVZC/UvsmrDw+m7VuzMCXGUnMil8N3vURtcTmhA7vRcs4Eh26nzf8m7/1l5L79H9p99gyG2AhkVQ0AFbvSCL6wK9bKao7Peo3KPUcwxkeT9Op9GGMikFZJ/qc/k/dv7VuWAZ1SaP3GLAAuSP2K/M9WcvKxdzz80PKJSYQO7e2Vbqtn7nbk77ZxIYemvELFbs/vL/olxtL+7Znow4Op2HOUtGkLkGYL/u1a0nb+VIK6tuHEC5+StUj7Lqt/2wRH3p6HvwQkGc9+RO6/lrrpJs67g7Bhvc7o/4q9Rx2/q1JPAND5l9cpXv0HGc984JWW/VpGXH4RCTOvx799K/aPeYCKXYcddp2/7m1MCTGApOA/aznx0EJPfz85iTBbfUm/f4HD361fvQ9jTDhSav4+9d4yj7wN8ciz81m/8XciI8L59uNFZ0wvjAEAdFz7DgWfr/RJvW5x3w1ETdC+Jdsl9WuKvltHxgMLzl535k2EXznEkb/FrJvJefmjs9Zt983LBHRth7RYAAgb1pPi1dvcNE2JsbR9634MEcFU7D7Ckela+QVImne7o9wcnfGGo9wAoNPRdcObAHTasIj8JSsJ7NIGvzZa+daHBlFbUk7Z5n2EDuuFrKzm2EytLAAkvTyNsEt6Y8kvZv/w6Q7Z+Fk3Ej6yX73X1Je0W/0uhZ+v8Comt1v3HtbySqi1ImtrOXrlfQD4nZdC/FP3AHDRkY+pOp7LwWlveBWT7QR3b0v3H57lwJ2vkrdsExFDuzv2ddz8EQf73eyh2di27vC4GW75Ep6dqumuf5eCJT/7vI50Pvg1xd+tI2O2Zx2Jf3wyIUN6Ya3SdO02A6DT0e77+ZizC0i/Yx4AcXMmEjZmoNOumdeTOf8zD92mxM28JSuRlloADBEhWApLvdKyx82EmdcTfeMILPklGOMikZZaLAUlACTPn0rQBe1AWjn+2L8o/W1vk+reBZveobasEl2gn+Oc4+75P4pXb6P181PQBQVQcyKXI9Pm03L2TV7ZDxA70fl9b11gJNaKAg8f2/E2JntDY7R1QVHoTIEgrQ3qNMXHya9MJXx4b8x5xfVJTgOmAhbgB2D22Zyn4q+NGjFWnBvodCQ8eRfHJj5O2qV3EzZ2MH7tEt2SBA/pjSk5gUPDJnPy4TdJeOput/1Hb3yYw2Omc/iq+0l48i7H9vArBnlohQzphSklgYND7uTkwwtp+YyWXlabOXLjXA5dNp3U0dMJGdyTwB4dASj9dQepo6Y5NEp+3kjY2EGY6rHTLzmBtGGTyJr7BvHz7nHsi3tsMmXr/+DwyCkcHjOV6jSt01Odmk7B+1ona9/Elzg0axHtXphcr6tSHhlP5jvL2HrRNCxF5cTdOAx0Oto+dwd7xz9H5dFsasurMMVHeeQVJiN7BtxF+oNvkfTcFIfvk56+k9Sb57F36DQixw3Ev30rAOLvuZqSjbvYM/BuSjbuIu6eqwEwF5SQdvszbtoRVwzCr73mi/R753Nw9H1kvvQRxvgo9g++kxNzFtLqaZufa2vJfPo9DlxyD4eufIDoCaMdeePn3Io+NEi7pne/QOQ1wxz7HNdvaC/8UhK81i1Zs9WhYS2toM1z9fs4ae7NZL27lJ0DpmIpKiP2hksAsBSWcezRfzk6xHaqjmY7/t7e6SaETkflwXS3NGHDeuGfEt8o/ye/cDepN88jfc4iQi7qCsDeS6aTvehbr7Xs17Ly4HHSJj1P2eZ9HucrjAb2X3IPB8fNJvLaYfjX8Xfo0F74J8ezb9AUjj+0kMRnnP4++fR77L9kKqnjZhM9YbRH3tNx5egRLJr/dKPT64OjAUgdcY/P6jVCgND+3Nv5OgK6tPWJ7qnF34DLNLiom0adtW7IkF7oI0LIeuEDjtwwF8CjUwyQOHcCOe8uZfeAe7AUlxNtK79hw3ril5LA7gF3c+zBt2n93J1u+VpMGosxOhyA/cOmEjFuIFmvfsaBUTM4MGoGRct/o/LAcfxS4tk3cArpDy4k6VlnrC348hfSbn7Sw56cRd+wf+S9Htt9Tdqld3kdkwHSb5rDkbHTHJ1igITnplO68jcADs99j9Ltad7FZDs6HSmPjKdw7U7H77bP3eHYrQ8JanpbV6dTbGwZQ/i4oZrNV89uljqyr8t1+DdQR/ySE0gdeicn5yyk5dN3ue2PnjiW6rQMt21lG3c6HvAAxEwY5YhXdpoSN/cOnUbU1UMJv7R/k7Vc7ch593tOvvAxFbvS2NXrNtIffMuxb+/w+zh4/ZMkPjYRhGhy3Tv4j8dwXYA4ctxAUl6fQcZzH7Fv+L0U/rSJ1s/f5bX9IRd1IXyk84G+tbKI0+FtTPaGM2kLYwBCb8RSeILasrwG0zXFx3lfrCb1pnn1yQ0FxgEXAJ2Bl5tybs2FFfmX/3euoTrG/2OEEFII8ZHLb4MQ4pQQovHDKKfXXyuE6O0LrUYc6zYhxG4hxC4hxB4hxDjb9v5CiM1CiB1CiP1CiCds228VQliFEBe4aOwRQiSf6VgB3TpQnZ6F+UQO0myheNl6Qka4N2qhw/tR9M1qACp3HEQfGoQhJqJBLTtFS9cTWme0InRkf4q+1rQqth9EH+LUslZUabYbDAiDwfGOR9mG7QR2bevQMMZGanYOd7czZHh/Nzt1Njt1wQEE9ulC0RcrtIRmC9bScgBqDp8goGt7h0bptkMYQgMxxoZ7nF/4xV04tUy7Ycv5Yi1Ro/oS0qMdVUeziRzRi7xlm6g8mkVI97YeeWuLywAo35aKITQIY2wEQd3bU30si5rjmu8LvvvVMboTPrIv+V+uASD/yzVEXKptr9x7FFN8jENX52ek6MeNhI1w93PYiH4U/GeN08+hQRhiI7DkFjpGmazllVSnZWBsoXXk9SGBWGxPdfWBAdSkZ/lEFykJ7tfZoVF5+CT6MM0HdQkd0JV8m49PfbmGiFHajYUlv5jynWmOkQg7wT3aOf4O6deJmpwCgrq1d0sTPrIv+V+tPaP/y7YewFptpuZ4DjE3jqRg6a8ODUt+sVdarteyKi2D6iOZHucKUH34JDXHc6jadxRpsRB2WZ0bypF9Xfyd2qC/q9IyMMZF1nuM+ujdvSthoSGNSisMfshaMwDSbPFZvTbGRTlGgHyp698ukRqXOFR9LOusdUNH9qdq/1FHeqDe8htycVcKfvgvAHku9Tb80r7kf6Vdx/JtqW7l3xgfRdS4AVSmnXT4ovD7DYS53FRHjBmAMOjqLQsAZZv3UVtU5mGPtazSY1uzYG87GhmTT4cppRWmpHgACtftJLRXe69isp2E2y8j74fNjpEqe6y2U1ta3uS2ri4tX5xB1T6tPkpLbbPVkeKl6wmtE5NDRvSn8Ov6bTbERREytA8Fn69wy2MtLafmmLOO1OQUeMwsaErclGYL0mqlYvfhJmm5xs2G8gKOWTeW/GJqS8oJ6tauSXUPILBrW6pdfFHw3a/4t4mnbNNeAErW7yRsSE+v7Y+5+TKyFv7HeSKnGYkF72Kyt5xJW5iCsFZpI/vSUt1guqb4uGzzPixFpfXJ3QU8D9gPmOvNOSnOPVTH+H9POdBFCBFg+z0COPkn2uNACNHoqfVCiFbAXGCAlPICoD+wy7b7A2CylLI70AX4wiVrhi2fVxjjojBnnXL8tmTlOTs0NgxxUZiznE8Rzdn5GOKcnZ7kD+bR9rvXCL96mJuWOSvfQ8vYIoqaTKdWTXY+RruWTkf7HxfQ6Y+PKP11O5U7Ut3y2Slb9weW7HrsbBGFOdPlXLLzMMRFYUyMp7agmIQXZ5Dy/evEPzsdEeDnls+VmqwC/OqM+hoiQ7CUlEOt1rhVZ+Vjio/ELz4Sc2Ep0aP7kvXBCqwV1RgiPBsg1w5dTVY+xrhITPGR1GS5+8IUr3VuDNHhmHMLNT/mFmKICnOks6cBqNx7hJqMXIcPk16eTscfXyO4f1c3X5izPa+FqVUsAZ3bULFDu9Ev/H49ptZxACTMnUj+V6ud18aGMS7Ka92T8xYT1Pt8x/7jz35CTWY+pjodOUNkCLXFTh/XZOVjivMcfXc7lsv+yCsGULppr5t/NJsj3ctcA/6XllrHKIp/mwTHdez41dMEdmvnlZbrtTwddq3w0RdRczwXY7T7TbgxLspN15yd53FNTK1iCezchvLtqTQLOgNYnaNLvqrXuqAAR5pWL06ntqjMJ7rGFlEYopydqMKvV5+1rrFFFLWlFUTfcjntl78OgH+7lm6ahgj38mvOcl4rU1wUNZn57j60lf+kJ2+jYOlGLHlFdfZreYP7dcKcV4Q+KKBO2cs7Y/0ASJg9/oxpfIE3MRkAKUl6/ylSvltA+PWjHGmqD6Xj31l7uBgz9kJMCdFexWQAU1ykIybb8YuPpDrTvb43ta2LuP5SR5qQS/piraymKu24M18z1JGWL0zHUlzmGZNb1LHZpewkPDaJrOf/DVb3Tlnd8yzfluqTuBk2og/mnAKEXjRJq27cjL31ciLHDSTyqkHow4Ic28NH9QO9DlNiLIFd2+LfoVWT6h5S0vrZyQRe4HyYXZOdj6W43DHaGznmIvTBdeveme33b5NASL9Ojn3C4Lzn+Ksh9Hq3GF8fTY1vp6EDMBDYDKwD+jTVfsW5geoY/zksB+wvddwALLHvEEIECSHeE0JsEUJsdxmFvVUI8a0QYqkQ4qgQYqoQYqYtzSYhhGvtHi+E+K9tNLZvI3S/FEIsBVYIIeKFEOtto717hBADqZ9YoBQoA5BSlkkpj7rsy7Jtr5VSus7NXAZ0FkJ0bLr7bNRZjU8I0WCaI9fO5vAV93HstscJHtTL8+l63ZX96pFypLFaOTT6XvZfOJHAbh3w65DkaoTjz+Lv1tRvd712gjDo8O/cjsJPfuToFdOxVlYRPeXaM+RrpA+EIKRXB44+9bHz5qMxqxlKqM8ZjVsI0ZnvxJy3HBnT732Fg5dO59C1c9CHBxMyuGeD4rpAf5IXPcTJeYsdo0ohg3o4RsMy5y0m6h8jvLt+DehGj7+MqkMnHGnazr+7gZM983XwwCVL2Mi+lG9PrUe2/nLhcTyXdEKvQ2d7eJLx9Ae0ffsB77QaYbod/w6JJMyZQP6Xq7z2iS7Qn5R3HiTjycX/u9HBOjYATarXpRt2ULxMG5U35xYSPm6wb+KFEFTuTnMkDxnQ/ex1BRT/vIkDgyZzaLQ2NbnFHWPraJ7mWjVwvLDhvbHkFVN9op7BElveiHGDKPxufb36jVk5NfPFj8+YptlosL7Asese4Oi4ezl+22NEjr+cwD7arJLMB1/D2KoFAPrgAGSN7Ybdi3apzVMT3WNyg7Y0ra2LvHkMgX06I/z9iLnnHxT/uOGM2mdbRyynCgm/YrDnNa/XZEnIsD5Y8oqp2nPYM0Gd8yzbeuCs46bO30T89Gsp/PG3pmvhdEnuh8vZffEUSn/fh6WwlMRHJzrSmPOK6Lz8ZZKevJ2yrQccnbV6hU7j9/1XziHj2Y8oXrvdbXfprzuJuWU05//4CrrgAGR9o71nsF/odejDgh3b9SGx9RjyV6E+J9VN4n18OwMGIAJt8OcBtIGeRhiiOFdRHeM/h8+A64UQ/mjvLWx22TcXWC2l7IP2bsNLQgj7I8guwI1AX+AZoEJK2QP4DZjgohEkpbwIuBt4rxG6FwK3SCmH2fR/to32dgN2NHAOO4Ec4KgQ4t9CCNe7r1eBg0KIb4QQd9rO044VeBF4+Aw+QggxWQixVQix9efDezG6TM01xEdjznVfIMKclYcxPtrx2xgXhSVHS2Oxpa3NL6Z84078kp2LIRnjozy1svMxJTi1THFRmHPc01hLyinbtJuQwb0c2/zPS3ZLY4iLxpyT77bNkp2HMSHGLY0lJx9zVj7m7Dwqd2qdvtLlGwkZeRFtlr5Bm6VvYMl11zHFR1KdXcfu/BIMoUGg16q2X3wUNdmFVGfmY4oN57x3ZtBny1uE9GxPaP9ORI1yf/gpDHoXfe2ca7LyMcXX8YXtuJa8IudUy9gIx1ReAKvL4jI1x7Mxxkdjzilw+NFaXklV6nECu3dwpDPGuVwLg57kRQ9R+O06in/6zZEmuG9nbWEZoOiHjfglx3tcG3NWvpuPT6cbPWE0HX98jegJo6l0uTkL6t4eU0IUNTmFbtqWghJtVMDmY1N8FDU5DS9WAtqTezsVu4+gDw50+NDVZrcy14D/hV6HMGiTO2qy86nJ0Ea6ynccQlolhsjQRmu5XsvT4ZcST8o/55A+4zV0RkM99SXPTdcYF+28JgY9Ke88RME36yj+yX2xN59itWijxnYbfFSvqw+lY7SNAhZ89jN+bVr6RNecnYfRJU9gz/OapBsxbjB+bVvR5qN5mHMK0Af5ax0t2w2ffWEsO3XLr71egm32Q4JzpM8YH4U5p5CQ3ucRPrIPSfNuJ3RgNwCSF8yw7S8AvY7wURdS+P2v2gixW9mL9rD5z8SbmAzubUfpit+InHglbZa+QasFDzreMT71za9UpWd7FZMBQrq1ccTk6DH9afv8JPyTYvFz8Z8w6Jvc1pWu+I2Abh0wtY7D1KoFcbNvJXzcEADaL3sNv3atfF9Hlmh1xFI3Jmfnu9scr9kc2Ot8Qof3peOGxSS+MZvgiy6g1asztXPJyiPApX2oL155Gzf9kuPxS4yl1ZwJRF01GIDzf5qPISbc67gZc8tldPjkCTotfwVzTgEVuw4T1N35ikzGvA/YO3Imabc9hyEsiPJdh72uewDmnEJt9Dcy1M2GyoMnOHTTE+wffT8F326gtrjc67hfk51P0fI6cVn8dboGOv9QDOEtMYS39Ijx9dGU+HYGMoCv0R4x/I52Dxt92hz/Q6SUf/l/5xp/ndL/N0JKuQtIRhst/rHO7pHAQ0KIHcBawB+wD0mukVKWSilPAcWAfUnb3TY9O0tsx1kPhAohws+gu1JKaW9ttgATbe8Fd5VS1vvShZSyFhgFXAOkAq/a3yWWUs4DegMr0DraP9XJ/inQXwiRUp+2yzH+KaXsLaXsfeHhEvySEzC2aoEwGggbM4jSVZvd0pf8spnwq7RFTQK6d6S2tALLqUJEgB+6IG3mugjww79dIrrgQEe+8LGDKFn5u7vWys2E/5+mFdjDqaWPDEVnW/hJ+JkIubg71Ye1BUOCB/ck7LKLnCI2O8t+cbezdJW7ndbSciynCqnNK8SSdQpTijb1MeiibpSt28qRsdM4MnYapSucjVdIz/bUllZgzvVcKKPov3uJGXMhAC2uG0L+z1so3ZFGTW4Ru65+gq0XTae2opr0F5aQ/9MWt7z2J8dBPTtQW1qOObeQ8p2H8E+Jx5QYizAaiBw3gCKbv4pW/k7UtdpiLlHXDqVohbZdHxpEy1k3OHSF0UDE2IGUrN6C3j6F26BHGPQYW0S6+9k2NTvpxWlUp2VwarH7QlbmrDwCbA8gggf1AKukZGWdsrDqdyKvHtoo3bwPf+Tg6PuoPppJdbrz3b6anAJqSyocU8Xd9DfuIcrm45hrh1L48xaPNK6U7XCODBYs+9XNh3aKVvxO1DVDgNP7P7j3eej8TZgSYylaucUxlc4vJQGdyYCloKTRWvXZUR9BPTuSu/h7KnamETF2IMV18hSvdPW3djy7v1u/NI2qtBOcWvz9GY9zNkhLNUJvBLTy5qt6XZOZh8n2IC3ssovRmYw+0bUUlzl0AXR+pibpFnyxippjWWTMWUjJik1EXj/SkZ7/x955x0dVpX/4eSe9VyChF+kgUhVFpQmKWBF/6tp17YpiX3Vt61rWhq6CZe0NsWMFKSI2EKT3TiAJJKSRnsz7++PemcykJzOjBs/DZz7htu8999z3nnPPPe95D1C8rmaU5IIf15B4slVWJU8eRY793ObOWUrSWdZ9jBrUw23/aY+8xcohf2fl0L+7x+HtvOVZEk61bCH22AGUbE2jPCO7Xluoi7DOqfVu9xtNLJOr1x1Rxw4i572v2XbK9ey8+G53mdzhprPI+W5Vk8pkgKXDrmXp0GtYOvQasj7/ma13vETajNmEd63Kj6CYqGbXddEjBlK6aSelG3eyYdj5bDzmYve92HL6zcSOHur3ZyTW9Yx8661b8O0vJJxZM82Z/3mDDUdfwsZjL2f39Y9x8MdVpN30JACOuBjCulYFufJHuVlZWMyqoZdTtnc/G868E4D1J06lYn9uk8vN/a9/xeYLHmDd+JvI/foXWl14IsUbdxE1yGrMVxYUWXly7AC0opKSzWlNfvYcEWE4osIpXLGZcI+PXImnjeDg0vXWggipUyaT/cn3TS73c7/+hZhj+nvkqDQ4zvj3xFmST0XuHipy9+AsLcQRbr0/1Ofy3dQ8boBPAFe0vB5AKFB35C9Di8dM1/TH8RlWdLuRgOdgHAEmqepGz51F5EiqBv+D9dWq1OP/nvey+icabUC30L2j6iIROQ7L1ftNEfmPqr5R2wWo9SloCbBEROYCrwL32du2AtNF5CVgv4gkeRxXISJPALfXplsrlU723jeDzq8/gDgc5MyaS+nmXSScdxIAOe98xcEFvxIzcgg9FrxkTQdx29OANQ6244y7resNcpD32XcUr9tG51fuAyDv88WUbt5F4t+s8WMH3v6aggW/EjNqCD2/e9GassKeniWkdSIdnrgRHA7E4SD3i8UUzLdectrdfyUSGuJOcs+l75D94odWOs+10/nuVxxcuJTokUM4bP7LOEtK2Xv7U+5j0u9/gXZP3YqEBFO2O4O99jXEjBtOyj+tCJNHfPlvnMVlrJp0n/u4vm//g81Tp1OWmcOOB9+k1ws30emOczi4ZgcZ78yDSidb//Ey/d69GwlyULprH2V7s0m5cJxXNjsiwhi840PK9+ey5bJ/u/N+1z0v0ePte8ERRPbMb91TBKX/9yO6zbiV5HPGUrYni61XPQZA64sneL3s9l83k/0vfULZzgx6zXsOHEFUFhRycPEKCAmm96IX7GmVrHGRUUN6kzhpNMXrd9DzSysP9v7nTQoWLGP37f+lwxNTCAG6vnwX2TPnUrJ5N0n2/ct++2vy5/9KzKjBTdZtd9/fq/IiKIitd75YdT/fvItttzxPeWYOux56k+7Tp9LhtvMoXLOdfe9+a9lHq3j6ffUfgmIiwKmkXD6RVSNvoNLDfbjt9ZPJencuJZt20+p8awzg/re+IW/+MuJGD6bf4hk4S0rZMfWZOvO/aO12erx9LxJk9SaFtIqnx3v3uwOONEXLdS/jTzySjg/+neDEOLq/fg9Fa6saVOpU2t97Ge3vu5yKnAIqsvNJOt/O77e+Jn/+MmJHDaHP9zOs6ZpuedbK76G9SZw0ysrvryw7T2+Cy+yt9z7C0t9WkZubz5jTz+eayy5g0inj69y/8mAWwXGp9Pj2eXLe/9Yvz3XqbRe53fNSbjqPrNdm+0f3lgsRR5VHXvbbX/lH9+7L6LfpI3Ba1cDu+14FoPsbd7Pj1ucoz8wh7aE36Pr8zbS77TyK1m4ny7bfvHmW3fT/Ybo1ncnUZ6tlsJPMlz+nw10X0mfBf8meOY+STbvp+Nh1lO3KBCB//jLiRg+h72LbFm6u0uj835uJOaofwYmx9FvyP9KfeJfsmd/S9s4LCe/mPRY6EBz2zQxyP5jb6DI5ODmBDtPtkBhBQeTP/o7CRcsAiDvleBLOt6YoSho3mNK92Wy6sSoacYPwih5hAAAgAElEQVRlcl24yuq3rfNKSBCdX3uAgz+vomjZ+ibXdQcXLffS3nvfDDq/ch+HffQfDrw3JzDPyOv2M3KerftOlW6PhS+ixaW1TudUnbb3/p3K/EIcduwKZ2m5X8rN6mVf0uTRZL74abPKzfZ3XURE3y6giiMslKhBPenU0+pz6PPNE+BUgpNi2XT+gwBNfvZCWsVz2P/sVyWP8iJn9g9E9u9Ktxes4TNZ789nz8Nv0vFfVzQp/Vkz59H5ieuqTORg/bGlmlomN4WGtLW8GA2NJDihQw0XaF/Lt67PTSVmeF+Cq3rlLwP+h+V1+QqwBigDLqLmO7bhEEJaYjd3S0ZEDqpqtB28apKqThORkcAtqjpRRP4NxALXq6qKyEBV/U1ELgaGqOp1ts4OeznLc5uILAQ2qOpVIjICmK6q/Zug2wnYYzdebwQ6q2rVHBVV19EWSFHV5fby5cDp9jWcDHxpn6c38D3QBrjAI52hwDogBjhSVXfUl29ruk70u6H222YFAl/V+ZQG9mwah++wOvLXdTu5gT2bTp+tX/B9yll+1z02w5rL8tf2p/tVd0iaNX3Qik6n+lUX4IidnwVMF+Dntmf6Vfeovda8kf7OY7DyOVC6AL91PM2vugN3Wb315Vk154j2lZDkrn5/psF6rgOlC/4vh1zaS9ud4XfdoXs+ZnkH/9oEwKDdnza8kw+0xDJ5TdeJftfut+3zgNnb6i7+1+2/3XpGWlrZGahnDwJXVweqTA6ULuD3fLbzuEWMI06M6f6nb8QdKNjcIvLShekx/oNQ1TSgtk+mDwJPA6vEirCxA2hqzZgjIj9iNYQvbaLuSOBWESnHCqx1YS37AIQAj9sN5BJgP2BPmscFWK7VRVgTov9NVSs9A4aoapmIPEPteWAwGAwGg8FgMBgMvxumYfw7o6rRtaxbiDXuF1UtBq6sZZ/XgNc8ljvXtk1VR9Zx3sbqvo413VK9qOpOqsZdVN92Th3rq5/rGeCZhs5lMBgMBoPBYDAYDIHENIwNBoPBYDAYDAaDoQVhhsP6H9MwNjSIiPwCVA8BeIGqrv4j0mMwGAwGg8FgMBgM/sQ0jA0NoqpH/tFpMBgMBoPBYDAYDIZAYRrGBoPBYDAYDAaDwdCCcJqZo/yO449OgMFgMBgMBoPBYDAYDH8kpmFsMBgMBoPBYDAYDIa/NGIimhlaCMZQDQaDwWAwGAyBRv7oBDSG2Kiuf/p34/zCbS0iL12YHmODwWAwGAwGg8FgMPylMcG3DC2CX9uf7nfNIWmfBEQ7ULou7aXtzvC77tA9HwP4XTtQui7tlpgX67tP8KsuQO/NX7bIvGhpdhHIcihQaV7d5RS/6/bfPpvlHU7zu+6g3Z/6XdOTlmZv0PLS3BKfkUCVyfPbnO133dGZ7wP+r0d6b/4SaHn2BlCetc2vuiHJXf2qZ2hZmIaxwWAwGAwGg8FgMLQgnGY4rN8xrtQGg8FgMBgMBoPBYPhLYxrGBoPBYDAYDAaDwWD4S2MaxgaDwWAwGAwGg8Fg+EtjxhgbDAaDwWAwGAwGQwtCzUymfsf0GBsMBoPBYDAYDAaD4S+NaRgbDAaDwWAwGAwGg+EvjXGlNvwZORGYBgQBLwOPVN+hwwOXEzd6MM7iUnbc9AxFa6x57GJHDqTj/ZdDkIOsd+dStHY7He+/nKCYSBAhOCmW9RNvpWjVVrfWgJWvExQdCarseewtMl/8rFatjOc+AiAoPpoe795PRM9OUFlJxoyP2fvEe0Qd0Z1Oj17j1j3s9bsJ79YOLS2D4GC0pAyA0I6toVKpyC2oodvt+VsI7dCast372Hr1f6jMK6TDA5cTP/5IghNiAOj77dOsO/lWRIRuL95KWKcUxCE4IiNwFpdQtHob226YhpZXANDxgcvceVW8aTdRAw7DWVxK6e59RA/uSXlWnlfetrroJDrecxESHkr+opVsvuihWrW23/Ssd74/cBnicFCelUdIchzO4lK3Zr9F/4WKSnLnLSPtoTeI6NeF3h/8C0dUOKU7M1gzakq95whtm0SXaVOI7NMZR2Q4FQcK3Nptp/4frc47gYoD+QBk/O9zWp8/nuCE6EblhVZUUllUTFBkBDid3nZ236W0vuhEUHCWlLJtyjTy5v7a6LzY/+637vvroufaTynfnc6Os27CebCYqGMG0uqWi5GQEIKT46305OSTfvuTlKyz7NQRE0Xqv6cQedQAgqLCKd+7nz03PIw6naQ8cB0A3V/7B1uve4rghBi6PX9zg9fflPs3ZPeHrDv5Nvdz09T7J2EhHP7ziwTHR0G16SXa3Xou8eOGgSoVB4sJigwnKDq8WXa8dswUt25oh9b0mvUgIW0ScZaUsv+duaQ9+Hq9+ZByw1m0u+lsECF/8So2n/8gAAkTjwZg8K6PODD7B/e5d9z0DFpZSadHriakdSIhrRMoy8gm6505NZ7ryAGH4QgNoXRXJtunPE149/akXFU1t+eQ3R+y6eKHaHfj/7nvnUSEEdahDWvHTGmyvbW7/Tzr2dv2GdlvfEH6fS+4zxXeqzPtHrqW0C7tcESFU7Z9D7tvfpqStVuR0BC6vv8IEhqCBAWR99UP7Hv6Heu43p3p8MxtAAzYOJPM6R+R8fRMqtP+/r8TO3owWlzKjqnTKLbT2vHx64kbM4SK7DzWj73BvX/8yUeTetO5NXR+D0I7tG7y8zJww9s4wkLA6W3L3abfTHi3dgAEJcQQHB9NeeaBP6RMPuyVO4gbPRhU2ffmHHb/82WgypaH7P6QzZc+QtsbziI4IZqKAwU4IkJxeWZG9OlM2d4sKvMK67S3gl/WET20F+JwkDtvGQB9vp1G2e59bLv+SZwHi911tZZXEto+mb2Pv0vmC5/WWr92eOByEiceQ1BcFBISXKOu7jvnSSQkmNAOrajML+LgL+uaXL55PiPdpt8MQJfPniUoOZGg2CgqMrLI/XAuoZ3aEt6vOzidZP7rBYqWrKbNPVcSffxQnMWl7vI5tEs72k27w53GkA6p7J/2ptf96/7QJSSNGYizuJR1NzzPwdXba9hheMdW9H3hRkLioylYvZ111z6LllfS8ZpTaDPpWACC4yLd+yddMZnsF2fV0KktjVBVh4R17wQo6Xc8TewpxxMz9miC7HcLAEd0BM6Dxe7l5jwfnZ+4jsTTRiBBDkq27PFKX+tLJtD6kglQUUnBkvVE9u3SZO34sUNqPCMAjvBYHOGxADjLinAWHQDg7n8/yaIflpCYEM8nb82ocVxLxkzX5H9Mj7Hhz0YQ8BxwEtAHONf+6yZu9GDCu6SyZsTV7Lz9eTo+fJW1weGg47+uZNMFD7B21PUknnYsnR+9hk0XPMCm8+6jIu+gVyXromj1VpZ3m8zWKx+l3Z0XQpCjVq3w7u0BSL1uEmHtW7Nm5LXsfWYWrS44kfDu7SnesJN1E25268YeO4A1x1/LjlufozK/kHXjb2LdSTfjCA1l5z+m19S9dhL5P6xizbHXkP/DKlKunWRda9e2VOYXsvOO6QBsmHwPWl4JQMaMT1lz/PUUrdtJZUERu+75HxV5hSSfO8bOq0GEdWnL6hHXkPX+fOJGDWL1iGvYcft0wruksulvD9TIj/gThpD26NsU/LSWyoPFtWrtuH06nR6+0p3vnR66gs3nP8ju+18lsndHNl/yb3bcPt2tuXbsjawZPYWMGZ8C0HbKZDJe+Iyd/3gRZ2lFg+fQCic5X/7MweWb+a3fhWhlpVeaM1+azdpxU1k7birxowaR+dJsVo+4tlF5sfvB13CEhbJm5PWsO+V2L93Y4wZwYPaPLOt6Ngc++4HQ1KRG58WaUTeQdPoI6/46qorajUdMwhEZQetbLwWgIiePtCvvZ99/XqFs+x5QJf2eZ9wNXoA2d19JRUY2JSs3smHAJNL/+V9SHriO1IemsP/xVwHI+eoXUq8+nQ53Xdjg9Tf1/hX8vM4rX5p6/2KP6U/x+h0s63I2G//vXi+t9OmfsPaEm1g7bipBUeFU5BY0+t7VZ8ddnryeysJilvc8lwOfLqbCfpGqMx+Cg2k39f/YdO79/NbnAmKH9yVu7BAAijfssv5u3EVYu2SvsqfLMzex8x8voJVO1p92O2tH31DjuS7LyKZw+Ub2Pj2TwjVb6fjwVRz4eBHrxt/kTm/p7n20mjzafe+CYqMIaRXfbHtLmjQSgMIla4k5biBhh3Wwjgly0P6pqeR8soDilZvYcORFpP3jOdr962oAtKyc7efdxZYJN7D55BuIOX4QEUf0BKDdwzdYHxmBtPtfptWFEwjv3sEr32NHDSasSyrrjr2Knbc/R8d/X+3edmDWPLZccH+Ne1WycRfbrqjx/fN3oanPS9zoQTiCg1g56DI2TL7HS2vr1U+4yyFncSl585b5xZabWibHjRlC7LFHsOa469j4f/fS6rwxbnt02XLBz+toc+nJ7msvWreDfW9+w9pxU9n31hycJWWsGnZF3fY25kaSzjyOnXe/xJpRN9DqbycAsG7sFHK+/pmUq87wqqvL9+egJeVuner1a/L54wjvksrGs+9h25SncRaW1MiHtSfdQvHGXey+/zUkKIiK/KaVb17PiH2/ALafPgVHWAg573zB1pOuIuG8k3HERLF94jXsuvguWt95OVEjhxLaqR1bx17uVT6Xbd/D9lOvt36nT0GLSyiY85M7zUljBhLZJYWfj7qBDbe8SM/HLq/VDrvdfT67X/iCn4dPoSK3kLbnjQZg1/OzWTrmNpaecDuO0BD3/rETjyf0MO9nL+r4IbWmEaw6pHDRMradeCXbTrmO4JRkQju1oyIrh8xHXnbvl3r16V6aTa5PgOItaRSt2UbJtnSveiTm6H7Ejx/mfh8IaZ3QZO2s9+fX+oxISDgSGklFbhoVuWk4i3Pd206fcAIznvxXrfluMFTHNIzrQURURN70WA4Wkf0i8rmf9BeKyBB/aHloXisiKzx+a+zr6C0iQ0TkmWbq9hCRL0Vki4isF5H3RaRNE45v7LUOA7YA24Ay4D3gNM8d4scNI/uDhQAULt9EcGwUIa0TiDqiO6U70inblYmWV3Dw1w04S8sp25VJ8YadZM9a4O519SR71gIAijftRkRq1Trw6WLixx0JQMLEERRv2EnZrkyyZ84DEeLHHYmzpAwqq3ocnXYPsWcaEyYcBarkfPZDDd34ccPcacmetYCE8UcSP24YRet2ULx+Bwc++g4AR0gwOJ04S8oo+HENYFU4+YtWEpKaRJZ9LED8+GFkf2Bphh/WDmdJKSGtEyhcvsn6ABBUswiIGnAYma98AUDut7/WqlW4fBNBcXa+D7TyqnRXJnFjB5M7bxkJ44dZ57DRMusrcEW21TiJOaove5+ZhbO0jJItaQ2eo3xfDhG9OpL9wQKchSUUrbG+uIe0TqiR/phj+nPgix8BGpUXefOWISHBhLROqPEyFtaxDcXrdtSrVVdeuO5vwvhhRA3sXiVaXkHeZwuIGX8MAKXrtlGx7wAxY48i5+3PkbBQStdtxRETRXCrBBzREUQO7YeEh5D3yTwor6DoxxU4YqII7daeoiWWDeR/v4KECcMbdf1NvX818riJ9y9+/DCyZs4DoGj1Ni8tz96J8K5tKd2R0eh7V58dRw/pye4HXkPLKsiatYDYEYfXm8bks0dRWVBEwc9rcRaVWA2HSyYAULIlDYDgxFh3z1jh8k2EpiRRsn0vjrBQSnekU7xmG1paVuO5lqAgsj9YSPasBUQf0cNdHnhy4NPF7nvniAwnuHWC+7lpjr2VbLbSjCoHv/+N2BOs9MQcO5CSDTsI79WFnI/mU5lbQPHyDQTFWvYG4CyyngMJDkaCg3F1I4Yd1oGSjTsByF/wGwBx44Z5XUfcuGEc+NBKa9Fvmyxd+1oP/rKOytyDNe5VyZY0SrftqbHe3zS3vKhuy5V2/riekdp0wzunkvb4u/XqBqpMbnXeWLddHFyyHmdRKUlnHg9U2bJLt7Zrb/W3E8j/bkUNXU97i+zXhbK0/UQf3g0tr0Ac4tbNX7SShAnD3XV1/PgjKVq1BVRxREfUWr8m/99Ysj9YSMmWNHI//xEJDqpZX1c6iTmmP3nfrwRVsj5Y2Owy2ZOIw3sgYaHkvP0FlFdQnr7f3XNZeSAPZ34h8ZPHW+UvULJio7t89rpPRw+gbFcGFXv3udclnziEjFmLrHxZtpng2ChCW8fXuMcJI/qyf/bPAKS/v5Dkk4Z6bY8ddJjXcv4Xi4gZM9xrXczYo2pNo6sOyZ31jbVjeQVRxxxB3ifzCO3antx3vqxKx4Rqmk18PgDCO6dw4LPF7m1gPSOtLzyRjOc+cpdr0UN7NVn74C/rqMit8hhz4QiPxVns0YusVe9iQ47oT1xszXc/g6E2jCt1/RQC/UQkQlWLgROAwNfejUBEglW1ovp6VX0Oq8fVtd+/gRWqut5e9WszzhUOfAFMVdXZ9rpRQCsgsxnJr492wG6P5TTgSM8dQlISKdub5V4uS88mJCWR0NREytKr1mtFJVpRlUVlGdlIWAjVcUSH03feM4S2b0Xx5t2EtIqvoVWWkU203bgJTogh/3vrpaF8Xw6O8DBCUxMBvBpAGc9/5G4ou9IYP2E4Jdv31q6bHE/5vhy3bnBSHCEpiThLy0Gh+1tWT1vKdWey+5//c2sEJ8RQWVBE3NjBZL48G62oICTF6tkMTUmibG+2+//lmQcISUmkfF8O5enZ7h4pL628Qne6y7Nya9UCrONTEgn1uB+hKUkUrtnmPsZF79mP4iwtJ+3B1yjdlel1jsqiEsIPa1/vOcr35bi3hbZvRWS/LoBlC2C5ZyWdNZKiDbuoPFhclf70rMbnRUoiElpVJAYnxKAlZbS++CSSJh1P8ZY0QtslNzovXPc9amAPQu10ughJbYUjJso779skE9IxhdJ1W9GyCioysghuk4xWVlJ5II/o44cSeeQAooYfQca/ZlCRkYWWlRE95igAEiYeQ2jbZMr35zZ4/U29f17prGYjjbl/oSlJlGUcoO+cJwnrnFJDs93tfyP57FFIcBB7Hnun6feuFjtGIXpIL9rdci6qSkhSXL1pDO/W1stFv3R3JtFDennpOkKDrfy1cRaX4ggLo+PDVxGamkTK1WeQMf3jGs91UFwUZXuz3M910Zpt7vS7yJu/nMRTjoFKJ+1uO5d9r3xBytWnWy6ozbA3z/UVWXlVedmlHSjEjR9O9FH9CWmbTNYLH9maSVTszwGHg8NmP0Vop1QOvPkFxSusl9vyjCwQqwGUMPFogmIia9iKlVbPNGURmpJEhce1/lFUz/Ma5V2jnpcktKKSHu/e63Y7rq4bN3YIWlFBqe1G6qstN7lMbptM6Z797vUVWXmEdU710pXgICoLay8rw7u2JfPF2bVcu2dZkUhZ5gH3MWV7sgjv2haAxIlHE9o22bqu7Dza3Xoem869j4QJls3UVr+GJMd52Y2zrJzg5DivNMceP4Cg6Aj6zXmSbTdMo3zP/iaVb1D1jHgSecxAnIXFlO+06uayrbuJHNoPghyEpLYivN9hlO1KpzzdI0/t8rlif9V9jz35ePI/X+ilHZaaSMmeqvOXpmcTlppI2b6qciQkMYaK/CLUvhelew8QlupdZ0R0bE1IfHTV9WVkETGgp9c+wW2Sa02jqw5JffQmwnt1pWTNFoLbJFGevp/STTvcdQhAaNvkKr1mPB+uujp/0UqvtIWkJBLetS3Rw/rQ7ra/oZVOa3hZE7XrQoJCkJBwHJEJgOIsPIBWlNa5/6GCGldqv2N6jBvmK+Bk+//nAu+6NohIlIi8IiJLReQ3ETnNXn+xiHwiIrNFZLuIXCciU+19fhYRzxLvfBH50e7ZHdYI3VkiMhuY01DCReQ44GzgGnt5pKu3W0TuE5E3RWS+iGwWkb/XI3Ue8JOrUQygqgtUdY2IhIvIqyKy2k7rKFs/QkTeE5FVIjITiPBI1zgR+UlEltvXE+1xLqEm3k++1LKL1nJonft5U7IpjbVjbmD9ybcS1r41EhJcazLqK39c2wp/2+xelzTpeO+GuEL0kN6U7sys9dhaEYEgIXpob7Zf/yQAsUf3I2ZE/6p9goMIaRXPvle+oHRXpreo52W4/u91wmonrzXPatHy3OZ5TK3ngPWn3E7av16n24xbmncOe5uEh3LYS7ez+95X3Nv2vfE1q46+mrXjplKRnUtI9V6GRuaFI8zSrtpHqCwocmuXZ+UR4uohaExe1LG+88fTkLDQGuMTHVERJJx3Mun/fNbrWAkKIrzvYZTv3U/6nU/hLC4h+cqzAdj/7DsknD8RgKCocLTC28W8zuuvK8113D8vmmUjgFNZO24qK4fUdCXc8+jbrD1hKs7CYmv8WX26jbVjgeC4KNafcjvpz3xAaNukBtLYmPKiehkDkX06s++Vz8n7dinxJx5JzDGH10xeI7RLtlqNqIi+nQnvnEr+d79V7eODvVWttsQkOIioIX0oXreNPfdMJ27ccKKOPtxrH5xOtpw8hQ3DLyFiQA/CenQE4MBbXxFmu047oiKsIQ3VbaWec//hNCKtjbHlnXe+wLoTb2GTPQY9sm8Xr90SJhxFZXVX4N+1TK5tvbOWlTWPjRpojat11yVeup5lhXilZf87cwHo/eUTOKIj0PJyECH5nLFkvjTb7YVQa11d18VUy4qi1dsp25PFugm3kXrdJAgNaVr55rneg8jBfSjfle5eLlyymsrCYrp8PI02d11B8fL1tb47eOmEBBM9+kjyv1rciOuqfo9r0/ZejDmiG2X7q42rraZT26V61iE573zJ9tOux1lcQmgn60NJ+p1Pu+sQwN1TXqdgI+vqWrcFBbnL5L1PzqzxEahR2nUiIA4q8/biLDxAUEzrBvY3GGrHNIwb5j3gHLvX9HDgF49tdwHzVXUoMAr4j4i4uoH6YTUohwEPAUWqOhD4CbjQQyNKVY/Gary+0gjd4cBFqjq6vkSLSDzwqr1vfh27HY7V6B8O/FNE2taxXz9gWR3brgVQ1f5YHw5et/PqavuaD8e6/sF2upKBu4GxqjoIqwd7qodeGtDB3veKhy3O+Khwh3uH8vRsr6+aoanWV/ey9GxCU6vWS5DDdgO090tJQsvKa1yAS6tkSxoEBxEUHVFDKzQlifIMK5BDRU4B4fbX95DWCThLSt3bPFGFiJ4d3WkMirUCDznCQ2vXzcq13OAuOom+857BERFKeeYBcCoFP6+lIsfqzcpdsJyoft3cGu3vOB9xOMh81XKHCklNto4DgmIi6frsjfSd8yTlGTmEtEmkPDPH3i+J8moVbcWBfILiotzufCHJ8W6tsvTsqsaF6/jMHKIGdifx1GPc5wjvkuo+xpPCFZtRuzHoeY6gyPA6zxHesyNdp02xtPfl0vGfF5P98SJyvrJczsozc6yxo04nqJL58uc4IsKq0t/IvAhNTaLdbeeS/fEir7xwREdYlbQqBT+sRoKD6s2Lsnps08WOM6ZQnpZJZU5V3genJBHeqyu5731N+a4Me10yUSMGkfroVNTppHTLLkJSW5H/9WLC+3YjOCWZkt/Ws/uSuwHI/nQxJdvTve+fx/X7ev8886Ux96/1RScRPbQXXadNoTwjx72+Mr+oTl3E4Xbl89WOQcj5Zom1nFOAVjoJToytMx9KtuwhOLHqo0pYhzY1eiicZeVeL3OOyHAKlq6nZHMaIa0TyZu/nMj+XQlNSSK0bTJ9vnkKR3gIlXmFVg9a6wQqsvPcdlFbvkYP7UVk/270/vwxwjq0IrxrKpF9uzbZ3rx6fpLjqLDPV56eReEvayjbnUlwUhwFC38lol83QlKT3Pu4r7egkMKfVxNz/GAAildupHSTNUY159Pvqcw7WOM6ytKzqqUpuV57+j1x2YyLGuVdHc9LdVt2leGuoSGe10uQg/jRgy3X4iaWQ76UyZ5pLNubTVi7Vm6N4OS4mh9kKyoJioqokcbE00ZQvHlPg/ZWlp5NaJtEd1rE1lk/4WYOfPI9pTszKE/PJrJfV9rfdRH9f3qR0HatSD57NJGDehCamkyri06izzdP0f4fF1KeneeVj47QEHf+Vs+Lku17cRaXEDOsT4PlW13PiCfh/bvjLCurOrZ1EgVffs/2U68n7eoHccRGUbY7nZBUjzxNSaZiX1W5Hn3cEErWbaUyO5eEv1kNzaHzHqMsM4fwdlXnD0tNojTD2w7LswsIjo1052FY20RKq71TxPTvSkV+YVUaU5Kp2Oe9T3lGVq1pLM/IsnqY+3Wny2fPEn38UCQ0hJDUVpRtS3PXIQAl9lAWz/xuTH3iVVdn5BDSxtvNvDwzh/L0LHfdnb9oBTgcBNvlaWPqqvpQZwVaZuWPu6dYTBPH0HSM1TSAqq4COmM1+r6stnkccIeIrAAWAuFAR3vbAlUtUNX9QB7g6m1dbeu5eNc+zyIg1m7Q1qc7V1Ub85YxHXhLVX+oZ59PVbVYVbOABViN+KYyAnjTvoYNwE6gB3Ac8Ja9fhWwyt7/KKxgWj/Y13cR0MlDbynQHeiiqq/deeed2Xfeeef4M6M6u3fInbOEpLNGAhA1qAeVBYWU78uhcOVmwrukEtrB6vWNHtILR3ioeznxtBHuxqUnSZNHARA//kgkKIiiVVtraCWeNoLcudZLds4XPxDRqxOhHVqT9H9jQCF37hJCO7T2Gh8W3imFst373GmMPW4A2bPm16mbO3cJSZNHsf/1r8j+aCH7XvmC3K9/IaJ7ByJ6dyL6qL7WNffvRvFmy9u83W3nERQTSe63v5J4shVtNHnyKHLmWJrp//2I4s1prB03leItaTgiwijfl2OlKb+oxosHQMGPa9xa8WOHuLVy5ywl6axRVfmeX0T5vhzS/v0m5dn5bL7sEXK//ZX4MYPJmbOUqEHe7mphXdviCA2m4kC+1znCD2tf5znK0vazZvQU1o6bSmiH1gTFRJL54mdu7fJ9OV7j+xJOOq2zRdQAACAASURBVIqyzANNzoughBiK1u1wRyR3Ubhso1sr5erTKbZ79erKi8IVmwmrdn9z5iylcEWVJwGhIcSfdQI5730FWNFCO7x4Pzlvf07EEZbrbvgRPXEWFJL9wvtsP/lqSlZupGT1JuJOH0PU8COozDuIs6DQ7XoH0HbKWex/8xuvvPW8fl/vX102Utf9K1y9laJ1O1kzegr5P6wm+ZyxAG47dttFlyoXz9K0fTiLipt07+qy4+INO2l90UkAtLn0ZLS0nIoD+XXmQ9YHCwiKiSR6WG8ckeHEHNWHzNe/8tKsOJBP/JjB7mPL91kfEoo37iS8ayqxxw+kZOseEk8bwZ5H32Ld+JvY9+oXaEUFSWeNJGnyKApXbnaXWdV7ZAp+XEPlgYOsHHwZuXOWsnfaLCuAzW3PN9ne3PkqQvSxA8n/1srLgkXLCe/VmYJFy0mYNJqoYf2g0kllQREV+3MISox1u/lLWCjRI46gdKs1LrV0zz7COlvfT1Om/B8AeXb55SJv7hISJ1lpjRxolX1/BjdqoFZXzMY8L562nLtgOcnnWEGCYoZbtnxw2Ua3XuyxAyjesof8xat/1zLZM437353rtguXPXt+9HNRuGpLtTQuJXHi0ex/65sG7a1o7XZC27fi4KqtSEiwewwzIqROmcy+N78hd84SynZnsnr4FWy79nHK9+eQ/sws9vz7DcK7pJI3fxnrJ95KRXYeWTPnedXrWllZs74OclDw4xpaX3Ai4V3bETu8b4PlW13PiCelm3YSktqKkPZtICSY2FOO5+APyy2tYwZCpZP8j+cRd7p1313ls5cb9cTjyf/cigOS87YVhmbpmNvY/9USUiYfZ+0zuDuVBUVebtQucn9YS6tTLJfm1LNHkvV11ai3oJgIont3JCja7XhH7MnHUTDvZy+Ng/N+qTWNlVk5VKTvp/DH39h+6vXkfbaAYrs+CUqMI/yIKpfs/W9+46XZ2PrEs67O+eYXEk4a7t4G1rOX880St0dNWNe2aFk5scP7Najtupf1oWWFSIidP44QQBrnJdHC0Rbwr6Vhxhg3js+Ax4GRgOeAKgEmqepGz51F5EjAc3CD02PZiXe+V7cabUC3kAYQkYuwGt8XNLBrbeeujbXA8XWdrgn6rv3nqmpdc3NUANcB32BFqH4FWNvq/PEA7H/rG/LmLyNu9GD6LZ6Bs6SUHVPteGKVTnbd8xI93r4XHEFkz/yWorXb6fH2vQRFRyIRoThCQ+k580Gv8U1RA7ozaNsscDrZ88ib7sq4ulbJJqsxmv7sh8SOGEC/Rc9DRSUZL31KyabddHryeuKOG+jWzf9hNb1m/8edxm7Tb2XzhQ9SuHxT7br//YhuM24l+ZyxlO3JYutVj1GZe5C40YNJmHi0dQxW8KK8ecvo+f4DVrTfzWmgStzowXR88HIKfl5L1rvfApA3z8qr/j9Mx1lcSv53K9z/L8s8QO/PHiE4MdbrBuR9v5Iu025AQoLRsnKCoiPY//rXNbS2T322Kt/vfome79wLDgfFm9Lo/uo/vKb76TtvGqHtkthxy/MApD30Bv0WPmv1wKrS9vpJFPy4ps5zRA/tTdyIwyk/kM/g7e97uSG3v/tCEsYfSdneLEp2pLP1ysfp+ODltLvtPIrWbm8wLxAISYwl9uj+9J3zpFdeOCsr6fzkdXSZdgMVBwpYf+odtWrVlRdZM+e576+LXis+pOi39WQ//x7x506wI4m2JXrkEILbJFvTOe1KZ++tT7iPyXhwBqkPTSGkfRsih/ajfO8+9t76BLGnjHT3TlQWFJM1cx4FP62h6/M3N3j9Tbl/0YN70vuThzm4bAMbJ/+zyfeveNMuIvt2rnHvAHp99BCV+UVomdVwDYqPpv/i5xt176rb8eCtVVMHbb32Sfp8+jCDt7+Ps7jUHYG2znwoqyB92ix6znwABAp+WkPenKW0umA8kX06AxDetR3qdDJw80xKd2awY+ozhB/Wnt6fPQYiRPToQId7L6v1uY48vBsxR/WjdPc+tt/4NGAFMfMk7aE3vO5dxgufknjqsc2yt+yPF9HuxrOJGtYXZ1EJqXdfRv43VrTcrP99QsrU8wlulYA4hODkeNJumwZASOtE2j9+IwQ5EHGQ98ViCuZbDYn4CSPc4/Djxg5h3wufULJpN8nnn2jpvvU1+fOXETd6CH0Xz8BZXMrOm6uGBnT+783EHNWP4MRY+i35H+lPvEv2zG+JO/EoOjxQ32ge/9L9jbvZcetzlGfm1Mjzhp6X4rXbiezX1bJl270zf+Fvbl1nYTEHPv2e/O9WNEo3EGVy3txfKfhhFf2/fw5U2f9ulT32+epxwHqmKw8W0+nRq9xpLN22h7L0bLLem0dk/24N2tuBTxfT+aErwOGgZEsaET07MmD5KxSt3W4FpgSvujpv3q9VOtXq16w3vyayZ0cGLH/Vmj5Iofvr91C0drs7H/rNfQpEiBs9iMqCYhyR4U0u32ork/M//47yvfvo8Mq/kCAHBXN+pN0Tt+GIicSZf5Bdl/6Tir37iDp+KN3m/c+aCumOp9zHS3gYUccMJOOeZ6lO9re/kTRmEMN/eYbK4jLWT3neve3wt+9gw9QXKMvMYcu/3qbfCzfS9Y5zOLh6O3vfme/er9WEYRz4biUZ7y9iwDt3Wmn+6nvKtuwi/lxr6Enuu19ycOHSOtOY8eAM2j5xGxISTPnuDPbe8RStbrqQrl/PwBFVNQ1U1sx5Pj0fAElnHk/UEYfhiAij10cPVWm/N4/Df55B4inH4CwuYfutz9PmilObpN31uanEDO9b4xlxlhQQFN2K4Pj2gFJ5sCoA2q33PsLS31aRm5vPmNPP55rLLmDSKeNr3CuDAUD+NGN//oSIyEFVjRaR9lgN1WkiMhK4RVUn2oGtYoHrVVVFZKCq/iYiFwNDVPU6W2eHvZzluU1EFgIbVPUqERkBTFfV/o3VrSPNXYFFwHGquq3aNs+03wecjtWDGwX8BhylqnuphohEYPV0T1HVL+x1J2IFIjsB6Kuql4lID2AuVo/xtUAfVb1cRPoBK+xz7cRyyx6tqltEJBJor6p1h8AFfm1/ut8NdUjaJy7tFqHr0l7a7oyGd2wiQ/d8DOB37UDpurRbYl6s7z6hgT2bTu/NX7bIvGhpdhGoZxoClxeru5zid93+22ezvMNpDe/YRAbt/tTvmp60NHuDlpfmlviMBKpMnt/mbL/rjs58H/B/PdJ7s+UQ2dLsDaA8a1sDezaNkOSuUH+nz5+GsPAOf/pGXGnJ7haRly5Mj3EjUNU0YFotmx4EngZWiYgAO4CJtexXHzki8iNWQ/hSP+jejtXQ/Ui83fSur2XfJVjRpjsCD9bWKAZQ1WIRmQg8LSJPA+VYrtFTgOeBGSKyGqu392JVLRWR6cCrIrIKq1G8xNbabzfw3xWRMPsUdwP1NowNBoPBYDAYDAaDhenc9D+mYVwPqhpdy7qFWON+sadwurKWfV4DXvNY7lzbNlUdWcd5G6Vbx7FX1nasBws9/r9JVa+oT89DdwNwYh2bL65l/2LgnDq05gNDa9tmMBgMBoPBYDAYDL83JviWwWAwGAwGg8FgMBj+0pge4xaKiPTHjgbtQamqHtmY41X1Pn9rGgwGg8FgMBgMBkNLxDSMWyiquho44s+uaTAYDAaDwWAwGPyLGWPsf4wrtcFgMBgMBoPBYDAY/tKYhrHBYDAYDAaDwWAwGP40iMhkEVkrIk4RGVLPfieKyEYR2SIid3isTxSRuSKy2f6b0NA5TcPYYDAYDAaDwWAwGFoQ2gJ+PrIGOBNYVNcOIhIEPAecBPQBzhWRPvbmO4B5qtodmGcv14tpGBsMBoPBYDAYDAaD4U+Dqq5X1Y0N7DYM2KKq21S1DHgPOM3edhrwuv3/14HTG3NS8zO/Q+oHXGF0W2aaTV6YvDB5YfLiUNVtiWk2eWHywuSF+fma78CvHr8m3wdgITCkjm1nAS97LF8A/Nf+f261fXMaOpfpMTYcilxhdAOu3dJ0A6nd0nQDqd3SdAOp3dJ0A6ltdAOv3dJ0A6nd0nQDqd3SdAOpHcg0G+pAVV9U1SEevxc9t4vItyKyppbfaXVpVkNqO21z02umazIYDAaDwWAwGAwGw++Kqo71USIN6OCx3B7Ya/8/U0RSVTVdRFKBfQ2JmR5jg8FgMBgMBoPBYDC0NJYC3UWki4iEAucAn9nbPgMusv9/EfBpQ2KmYWw4FHmx4V3+ErqB1G5puoHUbmm6gdRuabqB1G5puoHUNrqB125puoHUbmm6gdRuabqB1A5kmg0BQETOEJE0YDjwhYh8Y69vKyJfAqhqBXAd8A2wHnhfVdfaEo8AJ4jIZuAEe7n+c9qDkQ0Gg8FgMBgMBoPBYPhLYnqMDQaDwWAwGAwGg8Hwl8Y0jA0Gg8FgMBgMBoPB8JfGNIwNBoPBYDAYDAaDwfCXxjSMDQZDg4hFh4b39OkcUX7WmygiASnjRCRCRHoGQjtQiMiUxqxrhm6irxqHCiIyuTHrDM0nkM91S0REOonIWPv/ESIS80enqS5EpEtj1hn+3LQkmzMYmooJvmU4ZBCREUB3VX1VRFoB0aq63UfNycDXqlogIncDg4B/qeryZuoVUM/E46oa27yUNtxAUdUDzdW29Zep6mBfNOrQPRp4Get+dRSRAcCVqnqNj7pvYUUy/BB4VVXX+55aEJFTgMeBUFXtIiJHAA+o6qk+aJ5Z33ZV/ai52h7nWK6qg6qt+01VB/qouxlYAbwKfKV+rFREpA3wb6Ctqp4kIn2A4ar6vz+pbm15XGNdM7X9mmYRqTdNzS3jPPQjgZuBjqr6dxHpDvRU1c991PX7cx2oslNEpjag+2RzdD30/w5cASSqajc7j2eo6hhfdG3tKVjPdAFW+TwQuENV5/igWdvz0ex6JZA2HMj6NNB2YZ+jP9DLXlyvqmt81bR1/WpzItKxvu2quqs5uh76ASmHDIcuwX90AgwGfyAi9wJDgJ5YlXkI8BZwjI/S96jqLLvRPR6rQTQdOLI5YqoaY6f3ASADeBMQ4G+Ar19dl2E1ugXoCOTY/48HdgG+fpn/WUSGqupSH3Wq8xRW3n4GoKorReQ4X0VV9XwRiQXOBV4VEcWyjXdVtcAH6fuAYcBC+zwrRKSzT4mFU+y/rYGjgfn28ij7PM1uGIvIucB5QBcR+cxjUwyQ3VxdD3oAY4FLgWdFZCbwmqpu8oP2a1j37C57eRMwE/CpAetvXRE5CZgAtBORZzw2xQIVzU+mF6/h37x4wv4bjlV2rsQqLw4HfgFGNDehNq9ilUnD7eU0YBbg0wtpgJ7rQJWdrjK9JzCUqrk1TwEWNVPTk2uxyqJfAFR1s4i09oMuwKWqOk1ExgOtgEuw8rnJDWMR6QX0BeKqfQSMxbK/5hJIGw5kfRowuxCROKy5WjsAq7DS3F9EdgGnqWq+L/r43+a+oCqfXSiWzbUGgnzQhgCVQ4ZDF+OOZDhUOAM4FSgEUNW9+N7QBKi0/54MTFfVT4FQP+iOV9XnVbVAVfNVdTowyRdBVe2iql2x5nI7RVWTVTUJmIgPDSsPRmE1jreKyCoRWS0iq/ygi6rurraqstYdm66bj9Wz9B6QimUny0Xkeh9kK1Q1zx/pc6Gql6jqJVgvBH1UdZKqTsJ6mfSVH7FeIDfYf12/m4ETfRVXi7mqei5wOXARsEREvhOR4Q0c3hDJqvo+4LTPVYF/bMPfunuBX4ESrJcw1+8zrI8+/sCvaVbVUao6CtgJDFLVIXbP3UBgix/S201VHwPK7fMV4/3y22z8/VwHquxU1ftV9X4gGSuPb1bVm4HBQPvm6npQqqplrgURCaYej6Qm4rpXE7B65lfS/PvXEysv47Eaf67fIODvzU1gIG04kPVpgO3iQayyqLuqnqGqpwPdgaXAQz5qg59tTlX7q+rh9t/+WHbxA3AQuNHn1AawHDIcmpgeY8OhQpmqqt174M/xqntE5AWsHrFHRSQM/3xQqhSRv2G92ClW74dfGoPAUFW9yrWgql+JyIN+0D3JDxq1sdt2p1YRCQVuwJqk3Sdsl+dLgW5YPfPDVHWf7Vq1Hni2mdJrROQ8IMh2y7oBq/HpDzqrarrHciZWj2yzUdWdWC+OvjZSa0VEkoDzgQuw0ns9VoPwCKwv8770rBTa+q7n+ijAHx8l/KprNxpWisg7qlruh/TVRqDyopeqrnYtqOoae3iAr5SJSARV6e0GlPoqKiKnYvVe+vu5hsCVnR2BMo/lMqCzH3S/E5F/ABEicgJwDTDbD7oAy0RkDtbze6c9jtTZHCH7g/KnIjJcVX/yU/o8CZQNQ+BsAgJjF2OBw1XVfa9U1Wnbyeq6D2s0AbE5uy69C8sb7wngBj+VpQEphwyHLqZhbDhUeN9uwMbbY2AuBV7yg+7ZWL1qj6tqroikArf6Qfc8YJr9U6wvpOf5QRcgyx4P/ZatfT5+cJlV1Z21jeP2VRe4Cisf2mG5Oc3BctfylcnAU6rq5ZqmqkUicqkPutdjVeClwLtYPQr+elFaKCLf2LoKnAMs8Iew7cL4KJZ7mtg/VR/Gtdv8hNVAOV1V0zzW/yoiM3zUnorVyO4mIj9guded5aNmIHWHich9QCes+tWVx139oB2oNK8XkZfxLi/8MR7/XuBroIOIvI01rOViP+ieRWCeawhQ2Yn1fCwRkY9t3TOAN/ygewdwGVaD50rgS6zxwP7gMqyPW9vsvE3C+iDhC1vsRlVnPN4/VdXX+xYoG4bA2QQExi7KbG8SL1S1QkT80SD0q82JSD+s+rQv8Bhwmar6q5MAAlcOGQ5RTPAtwyGD/fVyHNbL6DeqOtdPun4P6hVI7KAh9wKucbqLgPvV9+Bb7nHcqtpDRNoCs1TV13HcBg/sBuyx9uIiVf3YT7pbsFwC/fXC6NI923bx9Vw3WVVn+Uk/GMsVU4CN/uqRDYSuiGwAbsJyo3a/3KmqX16kA5TmcOBqvMuL6apa4gftJOAorPT+rKpZftB8VFVvb2hdM7UDUnba2oPwfq5/81UzkIiIK/ZFV1V9QKwgSSmqusQHzR+B76n5fHzoY1oDacPVbeI7rGCLPtuEre9Xu7DLoHOp6S4swFuq2tsXfX8jIpXAbqyxxjUaxKp6gx/O4fdyyHDoYhrGBkM9+LsxKCK3qepjIvIstYzL8UclEChEZAXW2K3lakcyFpFVqnq4j7qvA1NUNddeTgCe8LUXwXY1fRbojTUuPAgobG4PqYjMpv6I4s2OSv17ICI/BOIjhgQgErMEKEp3oHQ99H9R1WYF5qtHM+ARy/2JBD7adW325nM5FAhEJFZV86WOCMfNbVyJyGrqL4t8zgsRmY7lOj1aVXvb5fIcVR3qg+YKVfWXi/Pvgoh0VdVtAdK+TKtFlReRR1T1Dh80F1K/bYxqpm5AbE5ELm5A9/Vm6ga0HDIcuhhXakOLRgI4/ZHNGdiNQVtvr/g2Z5+rt+5XH9NVAxF5WlVvrKsB54eGW6DGcR/uahQDqGqOiPg0hZDNf7FckWdhfdy4EDjMB73H/ZCmWhGRxao6ohZ79pe7M1iuzTOBT/AYY+VDIzOQkZgDFaU7YNG/bRaIyH9sHc889uUlLCBpFpH3VfXsul54fWhcBSRSsIhcjTWesZt4B/2LwRqK0mwCWHa+gxWsyRXh2H1Ke7m5LvYT7b+uISdv2n//BhQ1U7M6R6rqIBH5Ddzlsq+BJz8XkQmq+qUf0hdIG/bkNRFphxW8ahHwved4Zh85S0RKVPVtABF5HgjzRVBVR/ojYbUQEJtT1deqr7M/wuSqbz13gY66bzhEMQ1jQ4tGAzv9Efi5Maiqs+2/9X4FFZFnVbWpEVZdFVWgGnCBGsftEJEEVc0Bt+uaX8omVd0iIkH2mKVXbVe+5mp95/q//YLYC+tlbKN6ROlspvYI+2+9NuuZT80gFusFZpznqWl+Y9AViflUrBd/FwVY7sTNRq0I3YjI51hRutPt5VTguT+brgeu3uIhnqcFRjdXMIBpnmL/nVjvXk3E1SMlIu8BV7gaEfZYwlt8kH4H+Ap4GGuco4sCP7i1BqTsVNWJ9t96A9CJSF9VXdsE3Z32ccdU8wK5wx5//kBz0luNchEJoipoUSuaGXzLgynAP+yxruX4/uEvIDbsiaoeZ5f3Q4GRwBciEq2q9c5z3EjOBD4TESdWcMsDqnqNL4KB8jAJlM2JyD+B91V1g1jBTb/CGtteISLnqeq3zUxvoMohwyGOaRgbDhXGV3NhnC4iv2AFc/CFQDUGG6LJLq+qusz++119+4nIh2pNBdRU/cfFGsedjxUp+Z/qn3HcTwA/isgH9vJk/DOtRJH9QrNCRB4D0gGfe7lF5GRgBrAV68Wui4hcqapf+ardCOZhTXHSZFwNLH+hVZGY39Zagr34Cb9H6Q6kbnPdFBuJX9Ps0nK98NaFiPykqs2JaO7vSMGqqjtEpEZgPhFJ9KVxHOiysxG8SfOe6ygRGaGqiwHEiu7vL0+eZ4CPgdYi8hBW0LO7fRFs6MNfM/QaZcO+IFaMkWPtXzzW/Lff+6jp2ai+HGve4cXAA77aMlUeJrXhy4dQF/62uf+jKnjlRVh1aiussu11oFkNYw8CGbHccAhiGsaGQ4WATH9UrTHYE/81Bv9IfImQuxpwTX3gF3cyVX1DRJZhuYYKcKaqrvOD9AVYU2tdh9WD2QEf54q2eQIYpapbwD39wxdYX7oDTbPnXxSRV6nd3bBZY7ldbozAby6Pimq6/nBjDFSU7oDo2r0fNVBVf/TgBSxieQOEN/M4f0cKru6W7Pks+OKW3BQCdY7mPteXAa+ISJy9nIv18dZnVPVtu1weY6fvdPUxcJ+IHFfbeq0WYbwJenUNpfLnEJTvsDxjHga+9NU7yMbThl1/J9g/8MHOGvsBVEQuaub4XX/bXJmHy/R44D3bw2u9WMEGfSWQEcsNhyAm+JbhkEBEOmNN+ePqaV0M3KiqO/6gJPlEbQFm/mhtEbkc+CfWGEcBjseKzvmKH9IUBLTBewqPXX7Q9avLs625SFWP81gW4DvPdYHCF7sQEc+PAuFY4+f3ajMDvolIqqqmi0in2rb7qxdHRM7AI9qs+i9Kt991ReRmj8VwrIbc+uZ+fKhFPyB50cA5m1teBCxS8B9FoMplX3VFJBbrfc4f81q7NGtzFS5QHyKh22O4XYQDw4BlqtrsoQaBRkTisd4rjsNyp3YCP6nqPX7QjsAaNz8Cq476HpihqsW+ajfi3H8KmxORn7F6zTOBjcBgtWf9EJENqtrLR/1DrhwyBBbTY2w4JLAbwKf5W7eOL9J5WF+Qb9YARavEh57BAHIrMFDtqWfEmgLhR8CnhrGIXI81HUYmVi+/6yu6r9Gu/ery7DF2a62IfAm8b6dzMlZglj81Wm1KFBF5Fx/c1H4PN0abH7GCeSnQ7Klifg9dVX3Cc1lEHseae9hfBCov/I6qlojIc1g25vow5Y/ppeap6piG1v0VsHvt3FMJiYhrKiF/NJCXY3nZ5GCVn/FAuojsA/7ucj9vCqrq5eYrIh3wfbiTp15rPDwc/PFxVVVzRWQbVl60xwqAF+Krrs3rWN5oruCF59rrzvaTfn006x0jADZ3I/ABlvv0Ux6N4gmAz1OaBaocMhy6mIax4ZBARNpjTc1zDFbhtxhrCqA0H6WfxAoy9A5WRXIOkIL1ZfMVrGAczUnvQK1/vsJpzdFt7OmbeVwaVmAlFwVY8w/6yhSs6bD8MterB/52efZ8qcvE6jEH2A8kNDeRTcSfH0y6Ax2bnZDfwY1RRM4G/oMVfVmAZ0XkVlX9oN4D/yDdWojET+63v2Oaa5y6WQeJjMR6yd9ha3Sw3Teb6zYbjpWfyWJFrXWlKxZo2xzN5iSjyQdYHiXtVbW+srK5niyvAGuoakhdALyKFdTJV74GPlbVbwBEZBxwItYHweepCjTnC2lAP19FRORUrPK+LbAP6ITlLtvXB803VfUCsQJjfY31TjEDuMRP7tRg1XsDPJYXiMhKP2k3RHPdRf1qc6r6M5ZXV/X1XwI+Ry/3dzlk+AugquZnfi3+B8wFLsH62BMMXAzM9YPuL7Ws+9n+u9IH3QXABqygE339nBdnAGH1bB/XRL2p9u8NrC+49/0/e2cer+tY7vHvj2RIpmjOECIpKTMNKpXSYCwJ0UzoOFHqFFFJqRMqUuakSDIkQ+Z53mxDTieqo5JU2BHC7/xx3c9e71r7XWvt9dz3s6Z9fz+f9VnredZ6r+fe737f572v6XcREeMbibKv3PVeBDytg9fEpUOONfTcZPwiyup2Sj8vA6zQ87ulMuzOIrITzff/Abac6H/vKGu+GXh2z/EyOe+7cbA7E7glfd1GbNI/Mcmfi037nPtYz8+rt7R7A7Hxb45fQpTNtl3nHsDdxBisu9LPd6fnpdRzXPTe2ftclFhfH7sz5uZcS9vXD3eu7TWI4PWh6evbhLP5wwJrvRl4FnBTOt4YODLT5u2Eg30LsNTQr0LP8bHAej3H6wLf7eK10ufaN02G1xwRcF6u5/gL6f/zjN7Pvgz7Re9D9Wv6f9WMcWW6sIztY3qOj5X0yQJ2n0qZmiYrs1XP71o36NveWNJziajrkalf5ye2v9R+qbN5J/AtSZcSYmTnukc12PZ5Y7TXKIn+Nn01nJ61ygHuIoSFfsHg2a/fzLTbt+S5KYn2GMdWSNrb9tckHUZ/EatWvbpDrrEvMepnFSIKvwAhGrJhukaO8m5RRVhJi9l+aJhexKy19jCf7ft6jv9GCKpNVru9Y2OeAP7icordXa3585Ies30hgKRPE5UwR0CouLa0u4DtO5sD2/8jqXUJqu1DgEMk7Wb7sLZ2RqH0vbPhaklr2y7dcvGvIQrBGwKl+lP/nl4LP07H7wH+kfQg2o5tur7n5yeAk2xnzaBO/Nv23yTNJ2k+2xdJOijT5hFETcGdfwAAIABJREFUpngFBq87dwY1Gpi7vACwg6Q/pOPlCId8PGj7vJd+zX0ZWC/Z2owQx9oWWJP4P3hLhm0ofB+qTH+q+FZlWiDpV0T09aR0alsi65bVdybpxURZ8/rEB9fVhMLxHwmRiMtz7KdrvBzYG3iP7afn2ks2FyDmIr6HyECeb/tDJWyXJjmDc2D7i5l2jxnh1/YYBZEkvcP2mZJ2HMZgG4XPodeYQWwIbrS9Zjp3i8soPDclh40IycW2z8qwdZbtzSTdTR+VYNvZJcSSvk70mjfv6/cAM23vPRntJttrEKNdICoUbsm1mex29VwsTYyg2YsolV0VeK8z+/AkHU28LpoZwdsRlSHZY8MUI2KWZ7BY3/G5dpPt4vdOSbcTwa7fAQ8z0G6Qq6PwSqJMtFEI/gfwAccotSzS62Jf4jmANE6I0NhY1qlFpYXdpzMwZqxU3/mvgHcDXyUyx/cBa9veoIDtw21/PNfOEJt9BQsbXEC3QdIeRHB1FvAD4nPlMxnBncbuGkT1WJHXnKSbncrJ0z3jTtsHpeNssbs+96H3A/OXuA9VpifVMa5MCyQtS5RmNQ7slUSPcesPmBQZ/6rtvcqscpDtlxIbr62IzM+PgVOHZIRyr7EAsdHdCXiN7WUy7a0FfI6IavduSIs4bVMFSVvbPmW0cy1tX2t7nWZDIOkZhAJq9nMs6auEquqJ6dS2RGnkPrm2uyRl+DdioBS+lCp1cbtpM/phBmaFbk6UdBbJcHb4XDybEKe5AdjZBTYGkhYEdqVnvUSZ6GMjPnB0uycAKwIzGBjJ5xIVGz3XKH3v7Fq5fbFk76FC9uYHjrP9/hL2euy+niH9nsCOzuz3VIxJO5qYVf9+wmk70eV1K6YMjcMp6S3E+/DzwDG5jmaP/SKvOUm3EIJmjxCtEVvavj797nbbq2XaH3ofuoRQpc66D1WmL9UxrlRGQNKF7mCUhGJEwUnAKbb/VNj2WwmRsI0JoZ6fAOfllnRKupPIKs2kp5Qud3MnaRkiY/4yBiuKZj3vXQmy9Ytil4hsJzufIkSxNiHmZu4M/KiEY5U2IK+0/VQ6np/oMyvhdDcOm4HLbP8812ayuwLwZ6fRGorxJs9x5hi2Du3eAqxv++F0XDKwUXTNmlM87ekMKF7bmeJp6d/+qGMmafN6W9D2I5l27wBWK+G897Hdyb0z2d4IWNn2Memet6iTAm+Gza8AX7P9QDpekpiW8F8F1nsu8A6XE5pCMRf5fU1pq6SXEOXUr860uy/RlvR3Isj8U9t/yV3vVKapNJJ0CFEddJqkm5pKpBb29gQetH3UkPO7ERnYb7W0uzPwWUL34j7bb03n1wQOblv1l95jy9i+fcj51YkWl7+2sVuZ/pToT6pUJhxJxynmDTbHS6YSmlxuknSGpO0lbdF85RhMG8Tf2j6ktFOc2BH4OfAS2zvaPrvExg74q+0zbN9t+/fNVwG7JxJCZCsAXySyCSV68Y4hBDyeD7wAODOda4WkTRX9xS+QdGjP17GEQ5GN7YOJfvZTidLLL5TKNiaW6Pl58WH/agxI+i7wMSJgcivwMcV4jBKcwuB+xifTuclqVwxkMRu7pZTEi67Z0XO+OCGutZjthWwvavuZuU5x4gJg4Z7jhckYD9bDrcRkgC7o5N6ZHLdPA011RqMdkMumjVMMYPsfwNsK2IW4D18h6fOS9my+Mm3O0e9JgdFHtr9o+2VEZvD5wCWpvHpe5gZJ5xGvh3MlPZP2veEQQdoT+pw/Mv2uFbaPJiY8fJDBr917iYoNACSNVWH8MEKgcCgvoNupH5UpThXfqkwXXjF0g5AijrksRZQ692YvzUCp5Jix/aSkZ0l6esloPMx2upcplbEbwr6SfkBseHtFslo/F4ln2T5K0h62LyE2NZdk2oTygmx/IkRY3kmUnDbMIvrOS/E/RMbuV5IWkfRM27NGfdToHEgEei4inLXXMrBRz+F1hHMV0t/ScYSTXIKn9b5HbD+eehQnq91jgGskNSXO7waOGuHvx0LxNdt2WmtWxm4YFrL9z55r/VPSIgXsLg3cLulaBt+H3pljtON75+Yk7QAA239Kjkou80tasCkLTVUECxawC3G/+xORQCkl3He9pKMY3Hc+5nnII3Af4VD9DXh2QbtTkQ8CrwTusv2IpGfR42i2wP32K7Yfk5QV/LP9R0K3pffcn4f82QnAWKqyXp72E0Ovda6kb/R7QKUC1TGuTB/mk7RkipijUMrNfn27O4GG3xPR+DMIMZbmellKzMnpfkTS4rYfzF3kEHYihHkWYCDynBUkSDTiK3+W9HZiM/bCTJsA90t6P4MF2Vr3nDnERW5OjsTDQ0tEcxebbH0Y+AgRkFmRiG4fAWSJyAHYPknSxUSfsYBP27431y4x03tZ4jUN0TdYRHAK+Kukd9o+A0DSu4D7J6td299Mz3HTz7aTR55XPha6ei66Ukx+WNKrbN8IIOnVlFFM3q+AjTno+N75eApCNMGjZxSy+0PgAoXQoInMXbYIIOSLHw7Dx4ms7u709J3nGpX0cUKzYxmi4ubDQ0to50EMrEYo5e8PPIOeVqU2SHrO0BJ1Sc/JsTmWy4/x70eqRKiq1JVhqY5xZbrwDeBKST8lPhC2IcYAZCFpISLyOrT/tXXpUKKLaHzDo8BMSecz2OnOFadZw/bLM23040uSFgf+kyh/WowyGdidCUG2/2ZAkK1EoOM84E1Akw1bOJ3LVkAlNo3rANcA2P6NQhipFE1p2fzABpJaZ/wlnUk8r4sDd6QMnolZnFeWWCxRon2ipG+n43uA7SexXQgBmSeIz1f1OoeZdLXmjYGPSvo9BRWTgU8Cp0hq2kWeRzgvWfTLAhWkq3vnyZK+ByyRgl87A9/PtIljfNwtxP1IwAG2z821C91oP6TM9jfTV0mWAz5pe0Zhu1OZ7xIB7DcQjvEsokVn7Zb2vg78QtJ/kiofiEqTrwEH5y11rhirpsBvJL3N9tm9JyVtSoyIrFT6Uh3jyrTA9vGSric+BARs0Rsx7s0mj5ETiP7XtxAfLtsBdxRY7xfTuhaLwyKlsg2/SF+luVrSaiUj8SnburJjbNCDxCa9FAcQiqe9VQQHk9EPleiqRBTgsVQiC4Ckp5ExL7uX1HP/CuA2ymT8O98M2f4tsJ6kRQmxyEHvE0k7usWYrK7sSjoA+AAx77v5fzODWzFa0dWaidFExbF9naRViV55Ab92z2geSZvYPn+sdiWtRwTQXkoIhs1PVHCU6Ivu5N5p+2BJmxACQ412wJj/7cPYPoeYtzsHkq6yvX5L0ycS4mObEUGZHYEswSLFnNoDGJhs0ARhsv7vbH8m5/HTlHUdkw1ugtntZa1bL9Ie66/EPmh14r52G7Cv7V8WWXFZ/gM4S9I2DJTrr0VMLtls2EdV5nmqKnVlnkAtVYOVVBw1oPC4AHBuTtQ82V2L6EdsssUPEmNSivRbpQ/AVYkPrztL9DIr1GBXJDJij1EosyTpItslHeLG7hwKnP3OtbB7BbDbkBLRb2dsQHttfw14ANgB2A3YBbjd9ucK2M4efTHZaPu+7squQrn95SXeby2u3fq50ODZy5e5wBzcubhm2+f4ekI5+hRio7sDEVz7bKF1Fb93ThQ59ztJN9h+tXrmqEu6xPbrMtbzv8AWxPztuvnsEEnXEFVM1yUHeRlCYb2E9spI193H9oEd2L3a9npjfMyCwPsIRx7Ckf+Rk7J/pdKPmjGuzCu0FYdoMhwPKGT+7wWWL7Ceo4FdbF8Gs0d5HENk9LKQ9Dbge0TWSsAKkj5aIKr71ty1DcOVqTz0JwwuX8wtP+2k75yOSkQTnyFK92cCHwXOBn5QyPZVJTP+ki63vZHmHPtTJAs0t8uYZHZvJZS/i80jHwOt1qw5Zy//UFKx2csjXbrtA23/r6T5U5//MZKKlO6Xvnf2eW8MYhzeIznOZxfaD/8H3Fqd4nHhUOA04DmSvgxsBWSP8ZoLtiaEHseEpA2BGbYfVmiDvAo4xGnyxVid4vSYxxhlEkVmVUVlGlId48q8QtsP4iMVsyE/T4z+WRT4QoH1zGqcYgDbl6dNVAm+CWxs+38BJK1IlAfmOsZdbWaa3tz9h1wrt/y0k77z0UpEM3kbcJTt7P7DPhxHOMf3UiDjb3uj9L10j/yYljHJ7DbK37dSUDF5Lmm75g8SZZfN7OWDgKuIcuUuabveR1JWd0aqsPgzISxUgqL3zua9IWl/Iqh6AvG+247y2hKl6UL7YW/gbMXUgd73R+me43ke2ycq5ka/kXjNvdt2dhvYXNA24HU4sEaqXtmbUPM/nph60CVZgmSV6Ud1jCuVEbDdZOsuAV5c0PS1SYzlJGKD+B7gYkmvStfNyZbe12zsEndRJoP1C2KtIj5MViAUicc6X3AQXZRRJ7sj9p23RdIOQ06tmUSsjs+1TZSIHiLpVOCYwhuZowmxppnkzbMcRHIe7nGM7Xg9UfVwvHvGp3XIZMsYHwccROHneC5pu+YuZy93wfZEX/EnCEftRcCWhWx3de98i+11e44PT6WuXytgeyRysvJnpR9Laj98mRAtXIjoD690y9LAI7aPkbSMpBVs393xNdsGvJ6wbYXa/iGOEY47llzYMNTqhcogqmNcmVdoW2a4ILHpWp6e94vt/Yd7zFzyyvR93yHnNyA/W3qbpLOBk5OtrYHrJG0B7ecOe4gidXLiP5qxzsZO3wx8geeY5AiXHtvRq+q5EBGRv5GIbmdh+/1JkG1bokTURCnYSUPFllrwB6dRP4U5FVhL0kpElP8M4EdE9rtrrphkdu+3fWjRlcw9bdfc5ezlkfhdmwc1pZXE6KfSI4U6uXcCT0raDvhxsrstg4MRrZG0HNFj/SvFHOOn9dwrWquWp57UDzPnZ1+OeOFStt+c8fjKXCJpX6IHfxXiPb4AMd5rw64v3fJxsyTtA7wfeG0S5qxjlSrjThXfqkwbUp/uyk10FFi0iY5KWsr231vYPIeImN9Az0bGdqcD4jMUZlHMtBwOZ25shl4rW/xIMf6hYSFCMfKOkuvsklRueELJcllJSxMbhE8SKugrAYfm9H1K+i7R/3omg8sYs+ZQN68BSXsBj9o+rITIWbL9LGJu7YaEQ3E5sL/t1vOok93nAF8Bnm97U0mrAevbznIIJX2TeG7PYPBznD2uqas1J9uvYmD28qUuMHs5VWscQ4jdtJkIMJzdu+mT5bGdXdHT1b1T0vLAIQy8jq8gxgv9ro29Hruz557bXlHSysARtrPnnqe+7cuY87Pv1AybXwUutH1e7voqIyNpBrAmcGNzL+4VUuvwup+1/ZUWj3suIZR1ne3LJC0LvL5QJdZI1y3yWVWZPlTHuDIt6I2O2n6JpOcDp9jOio5KutX26qP/ZVlKOJwj2G6lGilpz57D+QhxjGfZfkuxxTE7S39GabtdoVAqv8X2SwvYegcxTmpFoh/xONv3KcZB3WF7uQzb/Tb92YGSVBL6LeBzwDts313qfaOYJ3spkemA6M18ve03Zdr9JeG0fc72GoqxWDcNrYpoYfeiPqftTBX7ZLurNe9POEBXNn3GJUgVBDsRbSKNk3xervBSCpY0LERkdZeyXUL7YbRrd6K425bk/KwDXNPj/MzMfU00tm2/cvS/HJPNWUQ/+GOEuNd4CvXNU0i61vY6PYHLZwBX5TrGkl5MBHnWJ9pFrgL+w3br2cApO3xu7n19BPvPJd4nJhzve3t+t7rtW7u4bmVqUkupK9OFzUnRUQDbf5JUQtzkSkkvtz2zgK2x0GWPXyvVSAaLxTxB9By3zh6MwCKU7ecuiqQzGchYzQesRpRelmBr4L9tX9p70vYjkrIcWNs7Za1seHYi5px+OTnFKzDgyOaylO0Deo6/JOndBewubfvkVLqH7SckZZe2dtUvn+hkzURJ87bAoclxuYzIGp+eYzT16n5O0ueJKpCjgacU87QPaVPBk+wOrRb4lqTLKSOKOBpjundK2tv21yQdRv8s9+6Z6+ls7jkxA/Ztts8uZG+ihfrmNU5OOiZLpMqCnYESoo4/Ar5D7LkgdDFOAtYd9hGjYPtJSY9IWtz2gwXWOBtJHyLuDRcS+6rDJO1v++h07eoUVwZRHePKdOHxJNxggBQdbY2kmcQG42nATpLuouDs3rmgy1KOVk637dL9fMCg5xpCVGcZBitUTzYO7vn5CeD3tu8pYdj2DpKeI2mzdOpa2/el312QY1vSQoQC8cvoUeLMzRinPu7de47vBr6aY7OHiyS9l4HAw1ZEQCaXh1PmsblfrEe0TGSjGG0z9Dku8XruZM1pg3h0yqpsA3yKKM/NdmIkvYIInLyNCKKdSJRsX8iAzsJYbfZW0sxHVAqNl8M11ntnI553femFJC6R9FlgYUmbEHPPz8wxqIERUwI+K6lodlcx5WFlBr8/Lh3+EZU22D44vSYeIvqMv2D7/AKmZfuEnuMfSvpEAbuPAjNTlVDv2Mbc4NFewJpNQC3dQ68kAnWVyhxUx7gyXSgdHd1s9D/plC4zxq2cbkkvITbNyzNYjCW3TLT3uX4C+IvtJzJtdobtS7qyLWlrwvG+mIHo9l62f1rA/AnAr4G3EIGH7RjYuLdGMX9yP2A54nXRbKBLZP0/CuzJwJib+QgHcU/yNul7En3AK0q6ggjGbJW7WElHEBUPGxPzp7cCrs21m+hqzT8gqh7+QmSLtyJV3mTavQF4gBDy+oxjpiiE0FdOi8s3GLiHPUFkvLfOsDcWxnTvtN04qbeU6NvuQ/G5511mdVP2bg9iHvIMYD2iFDe71aAymOSsnljIGe7lIkmfYUBI7j3ALyQtBdC2EoQIeJYIeg7lHqBXuHIWMU+7UulL7TGuTBtSdLRRvDyvxAdCysrc5qTymcqzV7N9Ta7tUa77bdslorD9bLcSm5B0M3AEc4qx3JC5nokc9zPX9GRS+lKiTy49x5s0WWKFiNyvbK9RwPZNttdsBFhSb/S5uYENSb8mxuYMfV1kCWR1TSo7bWZR3+kCs6h7ntvm+6LAz1xIibejNZ8GPJ9Qb7+EKKNu3S/YY/fFQ+2owLgYhVhfk9GEIe9JdzgTN+PeeRHwPOAU4Me2byu+uMJI2pwQynowHS9B9Pf/PMPmTELV/2rbr1TMg/+i7fcUWXRlNpK+RJQ530hkR8/N7e9Pdkd6/2YFRBWq6svavrOtjT42jwdeDpxO3CveRQQr/wfqDO3KnNSMcWU6MRNYmLj5leoJPpwQmWp4uM+5MaPBQlYNDwI32J7RlVOcOKXl456wfXjRlQQTOe5nrmkyKUms6F4GspjbUa6Uc77GKU78jciSlqBxoh6QtDrxb1i+gN0Hbf+ygJ3ZSFrV9q+HlM3Oxpkqz5J2JbIpt6XjJSVta/u7OXaJEUIAjygEAP9GzPvOpqs129482XspUU1wkaT5bb8wc8k/Zc775E+BV2fafTXhXJ1OvP/eQQi0jUcWqNW90/bGPaXqRypGsv3E9pdyFqMOFbqBfW03I7yw/YBC5LK1Y0yo1j8qCUkLpvf4KvlLrQzF9n+l/v43E+0M35Z0MnCU7d9m2C1yPxuKQnjyYGK+9QqSXklMIMid9vDb9NXQaCfUfvdKX6pjXJkWjCawkGO6N8pq+6mUtcllrfTVlNq9HbgO+JikU2x/ra1hSf3mqD4IXG/7dLcYpZA4U9IuwGkMHkXTtnSq4akkJLQF8C2ncT+ZNrvkLbZ7hUYOVygzt/4/6+EcSecSYiYQZWqlxG+OTP19/0UEHxYFPl/A7kWSvg78jHIjivYk+lz7jUXLnfMN8GHb35lt0P5HasHIdYzPSpm1rxOZGlNG8AY6WnPqZ38N8FpgSeIeelmGvVWJHuvF03u6YTF6+kozWBp4VU8Vz37EBIIP5Rru8N6JQwn30JQ93pv4vMpyjInPkIbZCt2ZNhv6BeRyP/vuSe+PnwPnS/oH8KdMm5VhSLor9xJB0CeI9/dPJZ1ve++x2JL0BtsXDnlP914ra+wf0Y6zDtFGhO0ZCiHHLLrSRqlMX2opdWVaIOlOYIOhAgu2s6LRkn5G3KibTOkuwMa2s5Rxk/Ozpe1/puNFiWzK5kTWeLUM20cCqzKQ3dgSuA14EXCX7U+2tNuvhCq7l1QdjvvpAsV8z+8w0GO1LbCr7Q0K2d+SmHfazJQ9bZSHFEEtZ2erwxFFXSHpFmCNJuilGBdyi+2XFbzGgsBC7lFZlbRJ2xaPrtYs6TtExvUy29lOiqR3Ae8G3kkEYBpmEWXEV2ba/zXxPDyWjhcEbra9ao7dZKure+dLiSDX1sD9xL3j1CHVIUWQdLntjQrYOZroEf8OcZ/bDVjS9gdybSf7rwMWB86x/Xg6t6QLzryel5G0O7Aj8Xr7AfBz2/+WNB/wG9srjtHeF23vqw7H/tlet7ddQRlzlyV9y/YnNXiKRO+CczPRlWlKzRhXpgtdCSx8DDiUyLIZuIDIZOWyLPB4z/G/geVs/0uhAprDSsAbnASsJB0OnAdsQkaJ+WglVBmb/i7H/XTB+4g5jocQr4kr0rki2D6VbsZgjcYewJgdY3c7oghJGzCn4NvxmWbPJQT7jiD+Dz8GnJNpcxDJcRv6Xj4IaKt90NWa/2n7J70nJB1k+9NtjDnGPJ0uaX3bVxVY31BOAK5NvdEmgoljft0OQyf3TmKG80mEfkCxDKm6VejejagoaV4b5xGfg0VwfxHDC8hsU6rMZmlgC9u/7z2Zqt7GLC5qe9/0vauxf7dKeh8wv6SViUkHOUG0Rjn74BH/qlIZQs0YV6YFEyWwIGkf22OeCZx6fzZnoN/lHUR25RvAkba3y1jTncA6HhBNWRy4xvaqbcVj5vK6N9qum5oWaHhhryIjUuZyDW2FhRYH9iVKcSEEnPZ3gXmUkk4AViQUbBthLztzhEfKmnwUeCPxHJ8H/MB2ibnAI1239fuvqzX3e99mZmr6zuxtyP2/S9d4FVH+DVFVUaT1ost7p6SnAy9Jh6WE03qrNRqF7oNdULxohGsfZnu3wjY7+3yaF5G0BgPvk8ts31zA5oJEJcXyDA5WZo2kk7QIUTX2ZuL+di5wgO1HW9pbZbj3gaQNbV/RerGVaU3NGFemCxMlsLA1MGbH2PYBkn7JQMnsx2w3sy5bO8WJrwEzJF2cbL8W+IpitvOvMm2PRKsRU+p23E9xFGOrDgeeY3t1xazWdzpDSMcdjkgZA22jpEcDtxLCQgDbExmyvr1oY2QtQgW+aATX9lPE/2EXYnIjXrr1AwuvWdLHidaQFVOZdsMziSqItnQ1s3c2qX89e6RUHzq5d6ay4eMJx1XAi1LrQtb83q6rNUYhZ+TWcNRMTSFSKfVHCO0HiHnDR9o+LNP06SShUOasiGmN7UeAz0k6KA49a7THjMIdKbC6a9Oy1sNh1MqEyjDUjHFlWiBpddu3TsB1czJA8wPPYXDU9Q+F1vU8QshCwLUly/dGuGarjLGm2LgfSZcAewHf6+mFKtYTnbJhGxGbxMtLZcPm4rptM8YzbL9ytHMt13QKsLvtP+faSvZOtr2NYmxMv76zVlnSMVx/zO+RrtacsqFLEoG9z/T8apbzBfWmLF3cOxUznd/XZLBScO0k21kK3V1l7+by2sUrhGrVUTlSsGt92w+n42cAV+Xe47rS/5C0NhFkbYLEDwI7u+U4yHS/PINIXuxg++qe39XKhMqw1IxxZbpwRCpVOxb4kcdvBm6ryJKk3Yjy078QzqCSrVIb8/mAvxLv8ZUkrZSbneiQ4uN+OmYR29dKgxLkT5QwLOkLxAd5E+U/VqFSnqtei/rMkB1yrm2W8F+SNrJ9ebK5IQNji1rRI5jyTOB2SdcyWPG6rXDKHun7mHvsCvG7Fo/pZM2pXPhBYFtJGwEr2z5G0tL9XitjRTGD+9PAavSoUXsSi7Ilurh3LtBb1mn7fxRzxHPpJHs3gbSqOqr0RfQEmhnYZ+RypaSX2y41ErPhKGAX25cBpHvSMbTfE/3b9ucUQqc/TO12X0qVNzUjWBmW6hhXpgW2N0pR+J2A69NG+ljb53V86bYfNHsAq3SRFU2lSO8h1FSfSqdNKM92ye9aPq6LcT9dcr+kFUkfrpK2AopkNAmF6zWbvipJXyVKRrMdY0LQa9i5sm4/O/vjwHEpAyng74Qaag6dCKb0ZJ63AE62/ccSdjXMCJOe6/4sfR9zeXlXa25QzKZdC1iF2Ig+nRC/yy2VPZEQbno7IRS2I+FwTlo6vHfeIOkoBgSBtiOc2VxeaPutBey0Ya4/+ySNOEKqp0LhjVkrqvRyDHBNEqmDUIo/qq2xnoqVpwE7SbqL+LxuWp9yg/qzGqeYMHh50t7IwvalktYixtpdJim3Va0yzamOcWXakKLw/0X0uB0KrKlI633W+TP2huOU0f+kL/9HRPq74N2E0100g5DEMf4TWNb2h5Ny5Cq2z4J2m/5EMxO4dyZniVm1XbErcCSwqqQ/AneT3xfe8Dsiu9YIjizI4N75MaOO58rangGsIWmxdPxQAZuXwOzyv385lFRfQozSKVFdsBhwnqS/E6Nzfmr7Lxn23pG+PxvYgJgFDLAxMe6txP2n9JobNgfWJPXs2v6TpBI978+yfZSkPdL/5yWpDWEy08m9kwgM7Eoo7YpwtHNnZkN32bu54ZAx/O0NxD1dxESGf6SflwD+AKwAgxzkSia2v5l65TcinuudMttyOqmy0YCy+rWSvkeot5sIUF2cY7r5IVUQvk/SjsSM9kUy7FamObXHuDItSAJIOxHZifOBo2zfKOn5RF/NcmO016myasoerAL8gsFZ0mz17CTqtXUfwYlcuz8hNjg7JNGphYnnNruXdCogac8hpxYmyi4fhmL/dz8H1iZewybGxFwO3JeuMebXnbqfK/ssoi1gdl80oUqdXQ2RejNfQ/TCXk0EvR5xhmr7EPuvIDZgWwL32H5Tpr2zgA83Wd7Ur/qOgpWvAAAgAElEQVSdjKBRv2uUXvO1ttdp+jsL9iJebXu9VMp4KPAnwpkf0/zU8aSLe6dCTfyWjvoybydGTN1Noeydhpn72pDRxoBi1NgZts9Ox5sCb7L9n21tVgYzhux8W/srEvedxyS9nih1Pr5t+5oGK6sPxW1bLyTtYnuO4JOkFwN72/5YG7uV6U/NGFemC98Gvk9kh2f3N6bsR5vZi42y6oZEj1wzy3FrypTA/SF9PT19leQRQln1AgY73bljUla0/R5J2yZ7/9KQRtuxIOn9tn/Yx+Ek2e9kxFYGTRZtFcJ5PZ3YiG5PuTL109JXw8W5Bt39XNkfE//+LdPxdsT7JcthS8j2I5I+CBxm+2uSZhSw23AfcC/wNyLbm8vyQ4TC/sLAiJ5SlF7zySlTs4SkDwM7E/fSXL6Uyuv/k1CBXYwQ2ZvMFL93pmqHmyUt60Liij1sWtgeDLQxbAE8l4GZ8tvSvl2mYe1eh8T2LyUdkGmzMpje7PxQDOROezgVWEvSSkRp9hnAj4C3tTHmjpTV+znF6fxdRAUHAJKusr1+F2uoTE2qY1yZLvzM9gm9J1IJ3yFDz88Nto9LNj4AbOw0czJFvLP7lm1/MdfGCJzB4MxgKR5PWeKmt3ZF8gRfnpG+T4ZRRaPS/J9JOg94ldM4CUn70b6kfug1jithZxg2l3QbIYx1DrAG8EnbPxz5YaOylO3eze2XJL0702aDJK1PONsfTOfmL2D040TWdRmiz/rDtm/PtQtcnDKkTTnge4GRMiJzTVdrtn2wpE2Ah4igzxdsn1/A7lnpxweJkvKpQFf3zucBtyXti4ebkznZ1/T43w8RTlsGWDTTZtPGcIDt1/b86kxJuQHA+1Og+ofE++P9RICnUgjbK3R8iadsP5Hacr5l+zBJ2ZMTJC0B7MCcCuvZc89HIbudqDK9qI5xZbqwA/CtIec+wNj6oPrxfMJxa8qPFk3nWiHpW7Y/OVy5Wu5GKdnoyrnal3CoXiTpRCKb/oG2xmx/L33vMkjQBcsCj/ccP058mGcjaTPgAOac6bxYAfNvtr23pM2Be4jqh4sYyAi15SJJ7wVOTsdbES0CJdgD2Ac4zfZtqQyuhKO5LBEUKJl9xvYn0obxNenUkbZPG+kxY6CTNQMkRzjbGQaQtHfK7PdtRxmHjW5rOrx3dnKP6yOctgBlhNMAlpH04pRhQ9IKRFAmh22Jz5HmPXFpOlfpgHQvalpcLrP98wJm/52qxnZgQFuhhML62US7zEwGhO/Gg9pPWhlE7TGuTGnSDfp9xM3/sp5fPRN4skD/3U7Afgxsxl8H7Nd2AyXp1bZvkPS6fr9vovUtbXc+ozX1k65HOGxX276/gM0XEqWWGzLQo7qH7XtybXeBpM8B2xCbOxPiRT+xfWAB2/9LlDDOdOGbs6TbbL9M0veBU22fI+lm22tk2p1FZP+bcSCz+64p59QXo8uez67ouE91C+AgoixbZAZjJL3D9plJ6GYOOq6KaMU43TufS8xHNnCd7XsL2JxBEk7zwEz1Wwqt962EyOBd6dTywEdtn5tru9I9kr5L9J+flE69B/it7V0z7a5GlCJfZfukFDB5j+2vZtqdkBnWE3XdyuSlOsaVKY2k5QhFywOBz/T8ahaxkcyeL5s2NI1y8jUlNjRdIOl5tv+cnpM5sP37Atd4AQPZzMZuVnmdpPOJHqWm5P39wHa2N8mx2yUKJc0mK3ip89Q+e+1eBLzRMWuxKIrRT+8mSqnXIRRhz7K97ogPnEAUStSfYs7yuizF8lTxsE+pnk9JlztGxs1isGNVLONfes09dv8XeIftO0ranUp0fe+U9CHgC4RauYgA6/62j86024lwWo/9BQkleIBfu6Va93hUSlUGk9pmVm8CrCm4NtP2yyZ2Zf2R9B/AP4GzGNzf36lSuaSbmqBSpQLVMa7MI7QVWEjiUtsBL7a9v6RlgefavrblOvpmJBpKbWi6QMPM+Mzd1Eia4SHK1v3OzQtIWpsopb6Ewmrlyf6SwEO2n0yb6GfmBnokbQjMsP2wpPcTs5K/VcKBk3QzcAQhKPNkc952lgCepAsJAbWiPZ9d0tWaJV1hu0Tp7VC75xMKzw+k4yUJFfS3lL5WCSTND5ybW2U0jO07gQ2clNpT5c2VtlfJtPspYGVCvf5AQjjtR7YPy1xyM55vT2A59xnPN0ZbnVVKVfoj6WfAfzRBnRT0+artrNL1dL/fjznbfbJEvSTtCnwZeICBPVKW3bl5T0ta3fatba9RmX7UHuPKvEJbgYXvEk7gG4D9iUz0qcQGtQ3NLMCmnKnJkm5HKKK2pk+2avavKJO16mrG5/3JoWpKvrZl3hVk+TIRNV+IwmrlaaO7K9Gr+hGiV34VIkKfw+HEHOM1gL0JpdITiKxYLk/YPryAnaF02tcu6dn03HMKZXm7WvP1ilFsP2dwMCZ39vIy7hnhYvsf6XmZlKRg0SOSFrddesb8PcRnR8MsYpZ9Fu5IOC1xDBGQagLK9xAig2O+XzSBrOoAjyvPAu5Igm8Qe5arJJ0BWQG1owh1+UHBygLsCaxUoj2rYW7e09UprgylOsaVeYW2pRHrphK1m2D25q61w9ITvd1wSJbmM5KuIJzvtra7Vne+ixDZKO0Y70yM2/pv4v/pSmIm9bzIUrbf3JHtZqO7QTpuvdEdwhO2rZiXfIjto4brL23BmZJ2Ifq5i5XX2b4kZVBWtv2rFDQooXb9TuAbRNDhPiKrcgeQXb7Y1ZqJMUqPAL2vOwO5jvGT6hlRlNY+2UvUHgVmpmx3b1Y+VzDsj8A1kk4nnoN3AdcqjaprWxGSyk9PKegM91J0PB9AyjofSIxA7A0c5Y4QqszJFzqy+6DtX3Zg9zYykwPD0NV7ujJNqY5xpTIy/07lOE2fzjKUUUx8hqSNbF+e7G7AwPiiVkhaaqTfF+jV6Wo+8gHAjrb/AbP/HQcTDvO8xq8kvdl29kiwPhTf6CZmSdqHmOf8mvR+KaFSCtA42Hv1nMuexamY1/sRYClgReAFRMn2G3PsEq/l9YBf2V5T0sYUUt3tas22RwxCSdrH7YTlPgdcLqnJEr6WWP9k5heUU1Tv5bfpq+H09D03mLkYcK6kvxPzxH9q+y+ZNhtKj+eDCM7tSwRBNyYCoCXuQZUheGDs1mIM1mfI3QdcJOnrROCsdx9wY6bdJ4n9xUWU3V909Z6uTFNqj3FlnqCtwIKk7Yi+2lcBxxGjaP7LdtbcWkmvBo4GFk+nHgB2zvlwkXQ3sYnpt9Eo0QPUicpsv/+beVUQI5XDL0KMgPo3ZcWbriScqCtSFcSKwEm218m0+1xCGf4625elPvzX2z4+d81doVDzXYcQ02vUfGfafnmm3ettr5V6o9e0/VQjkDRZ1zwX122t2ippaQZU7K8qWSZZmi57jOfi2ofZ3i3j8a8gPqe2BO4p8W+Q9GYiuLEacB4xNWAn263HpUm6wfare1+3ki6z/ZrRHlsZG5I+QgTq/kUE80v1Avf7/7fzBRE7U7FPAZ5lbd+Za6sy/akZ48q0QNJBtj89wrnt29i1faKkGwiHQsC7XUC9NfVcrZGiuSrR02Z7hVwbo9jvaszKfJKWHJIxnlfvTYsT/eYreEDs7XmFbBedQ91g+15JpxIiQAD3MzCnNAtJCwAfJ7KNABcD37P970zTj9l+vEmYS3oaZcp8H5C0KDE67kRJ9wHZyviJrtY8Gq0yeqka4a30CBdKWscthQu7puMe49HIFT+7D7iX0GYo0sdt+7z02dcENvYoENh4VKGO/BtJnyBKzCdt3/kUZy/gZaWDUbY3Lmmvx+5xXTiwkt5BVKA9HVhB0isJRfhJK7RYmVhqxrgyLeiX1VCBeY6S9ic2uVfafni0vx+D3QWJ6P7yDC5zat1jLGlV279WjBKag7bZaHU841PSDsA+wE+T/W2AL9s+YcQHTkMkHU4Se7P9UoWS73m224q9NXbnI6odLqD8HOrZJb62V0x9hEfYzi1LRtIPiLLsJiizPTGf/EOZdr9GVGnsAOwG7ALcbvtzmXafQfS0NWr2iwMnOqkRZ9ruZM1zcd1WGeOuXstdIulk4v0xrv2IGc/xx4lM8TLE/fMntm8vtKYLhr6H+50bo821iZ77JYhs5uLA12xfnbXYyhxIOgfYwnbRvl1JixNB1iZYeQnhaGYFk3odWNvFHNgU3HkDcPF4VtpUpi7zalamMk1IG4NdgBdLuqXnV88Erihwid8RPYKHpjLXy4i5taeP+KjROR14kBBDKiVmtSfhoHyDPrNUiQ+HNuyRvm824l+1xPbxkq4n1ifiw7zI5m4KUlTsrSGV9H7C9smU77falVTim671G5VTH17b9ho9xxemMuVcPgN8EJgJfBQ4G/hBrlHHyKrnEs/H34nS3FIK652seS5o2wPayWu5Y6ZaP+JywCdtzyhlUNJCRDvH0imY0fz/L0aIyrXG9nXpGvMBu9ueNcpDKu3ZB7hS0jWU7dk9GriVCGBDBCuPAbbItLsfcd+8GMD2DEklquCesP3gEDmNmhGsDEt1jCtTnR8BvySULj/Tc35WAZEJbB8NHJ02u9sAnyKcz1zRlBfafmvu+nqx3QjbvI0IFmxEfABcRozUaWv3z+n773PXOMI1bgfmVWe4l67E3gDOV8w9/QmDs2G575MuS3yflLSi7d8m2y+mwIgQ208B3we+n0r3X+gC5VOSPkSowV5IOBSHSdo/3Uey6GLN6bW2u+3/HuHP2uopdPla7oSuyjnnglbBB9ufkbSRpJ1sH5Oe40Vt352xlo8CnySc4Bt61vYQ8J0Mu0hai3CinpmOHyS0NbLmklf68j3iPjSTsu+7FW1v2XP8xaR/kEtXDuytkt4HzJ+qmXYnJl9UKn2ppdSVKY2kxWw/pGEUmXM3/amUczXgL4SDeTlwo+2svkFJRwKH2Z6ZY2cY2ycTm5gT06ltgSVsbzP8o0a01/V85EpCHYm9Jdv9NsslxFg6K/GV9EZiI30X8XpbjkwBoGT3YuCdRHB4BvBX4BLbe2bavRPYoMkSS3oW0YaxSo7dZOtiulnzxbZfn7u+Pnab1/KrgWMp+Fruiq7KOefiuh+wfWyLx+0LrEXMl3+JpOcT45tye5aRtLvtQ4ecW9AZc+xTVdeuti9LxxsB381tx6nMiaQrbW8w+l+O2e5VwF4emKixIXCw7fVHfuSodo8iWn0+Q7SZ7Q4sYPtjmXYXIUTk3kx8hpwLHGD70Ry7lelLdYwrUxpJZ9neTP0VmUts+k8jIue3E700l9q+K8dmsns7sBJwN1Hm1DiZ2RsESTcPKT/te6406hHQqrRH0qoMiL1d4AJib12iCPF/iMEbjx+UyMAm+wsCqyTbv87ZmPfYvMkxTulDwIts71tIk+ACYFPbj6fjpwNnu4xKcFdr/jLR6zm0kiB3/ErvaxngwinwWu6kH1HSmcwZXHwQuJ4Qk2u1SU+ZujWJYG2z3uzXRLLTT7ejtUJ5evwVQ532fucq+aT39e+BMyk4Az4Fi44j7hkiWkY+YDurxaVrB1YhdOpavl8ZjVpKXZnS2N4sfe9Ekdn25gCSXgq8hZjhN7/tF2aa3jR7ccNzk6T1GkETSetSpt96NC4gMp2VDGz/Gvh1abtp47EnUSb6kVRWtortszJszgfcYnt1osy3CJLeYPtCSUP71laUhO2fZV7iaZKeR7RHlBSv+iNwjaTTCUfoXcC1kvYEsP3NDNtdrbnJKvUK/+VoEvSyCNCUUy9cwF7XdFXOeRchkHVSOn4PUYX0EuJ902pqAvC4bUtqytWfkbvQ1Db0AmBhSWsyuMd4kUzz10r6HvE8mHgeLlYSjCwRjKnM5n3p+z4957JnwKd+9maiBrYfyrHXY/cR4r5WVExQIfh2NLV8vzKXVMe4Mm1QzHJcnsEqz1kbaEmbAa8hFBiXJHp2Lsuxmdb1+1RGtnJvb1jmWhvV6AWAHST9IR0vx/j077YV6amMD8cQPYONI3QP0T/a2jF2iHrdLGlZ238osMaG1xHvtXf0uyyQ6xjvT2QkLrd9Xepd/k2mTYDfpq+GRqQvV5MAOlqzOxq/IukLwNbAqcS94RhJp9j+UhfXK0RX/Yhr2n5tz/GZki61/VpJt7UxmCo1zkqO5hIKdfidyQ9QvYUY4/ZCoDeQMwv4bKbtV6bv+w45vwHlgjEVyicLJL3f9g+bIF/P+eZ6rYJ+ks4Y6fcF2hiOAnYZUr5/DFDL9yt9qaXUlWmBpKOJG91tDAhN2PbOmXa/A1wKXGb7T3mrHGS3eG+YpOVG+r07FM9K188qs6t0i6Trba/VlOSmc9kl9pIuBNYGrmVwKW52X6akFYYKCfU7VxpJ+9g+sAO7h9nerbTdZLvVmiU9B/gK8Hzbm0paDVjf9lGZ67mDcAgfTccLEyW/L82x2yVDyjkhAhFfyi3nTM/FW5rgkWI++Tm2V+t9P7aweyPwaXrKT22fn7PWHttb2j61hK0xXHNH28eN/peV4ZC0t+2vpZ+37u3pl/QV262CG5I+avt7ae8yFLvlqElJfwX+j6giuIYhAXbbl7Sx22O/lu9XxkR1jCvTAkm3216tI9vPITb+ANfavq+Azc56wyaK6hhPbiRdSfR7XuEYo7MicJLtdTLtvq7f+dwNTbLdr8/xBtuvzrU91utOZrs5tiX9ksigfM72GgpV8ZsK9NX+EtjW9gPpeAngh037y2RC0gm2t5e0h+1DOrD/NuAIoppAwAqESN3FwIdtf6ul3e8AxzqNQSpBT2bwP+k/tz6nHWC0a9fPkEx6n8Ohz2eJ51fShravGO3cGOzND2xCiIS+ghiXdpLtVpUUPXabf+f2RAtAb/n+P9zx/PfK1KWWUlemC1dJWs2F599K2ppQKb0YZo9f2cv2TzNNF+8NmwTUUurJzX7AOcCLJJ0IbAjslGt0NAdY0lUeo2KpQrTpZcDiQ/qMFwMWGvsqx8xUfC23XfPStk+WtA+A7SckZY/EIgR/bpN0PrEh3QS4XNKh6Tq581RL8upUcbOzpOOZM2uVJVhk++xUmr0qAyJyTRa6lVOc2Bj4qKTfM7haIyfA2nwWZbX2tGQqvu8mGxrm537HbTiMObVE+p2bK2w/SXwunaMQWtyW6Dvf3/ZhGev8xpDj3kx3zQhWhqU6xpXpwnGEc3wvZVWe/wtYu8kSp17gXwG5jvHJfXrDfpBps3MkLQm8iMF93I1gyhv7PqgyKbB9nkJ1dz3i/bGH7fvH4dJtHNlVgM2AJRjcZzwL+HCJRY3CVNw4tV3zw4qxUk2Qbj1CMTmX09JXw8UFbHbFEcTm/MXAUAGobMGixKsZ0MB4hUJE7vhMm8VFHG1/L33/Ymnbc3P5CbjmdMPD/NzveK6RtD7RC77MkD7jxQiBvdYkh/jthFO8PHAomToSXWknVKY/1TGuTBeOJkpmSg+zn29I6fTfgPlyjdo+WNImxLzhVYAvlOoN6wpJBxCiLL9l4AN2tmBKblal0i2SLrD9RqJUbei5LhnzZsz26cDpkta3fVUHaxqNrjJXXWbE2treEziDUPy+glBP3ip3Mb29ok1AzfYtuXa7wDGv91BJh9v+eGn7kk4AViTmTzfZeANZjnGXuhGSViDmki/P4EBolzOda8Y4nzUkPUQ8lwunn0nHOdU2TyeqCJ7GYDHBh8i4X0g6Dlgd+CXwRdu3Zqyxn/0lgB2Y83U8mSpWKpOI6hhXpgt/sD2iumFLzpF0LoPHbJyda1TSQbY/DZzf59xkZRtgRacZrZWpgaSFiB6rpZOD0jt+5fkTtrC54yZJuxJl1bM3dW1F9Zr32FBRmj6M9Lscxty/2vWabd+Y+sSbWdF32v53G1u9SLoYeCexz5gB/FXSJbb3HPGBE4jtj2vwtIClgWcWEHtbC1jNU0vU5eeEou+ZlA02j8R4jBWc1tjOyt6OYPcS4BJJxxYOyGxPtAG8BNhdA6PSmqq/xTLtnw1cTfmkSWWaUsW3KtMCSd8lyi6HDrPPHeuCpC2JfkwBl9o+bZSHzI3NfqJCk1p8S9KpwMdLiI9Vxg9JewCfJJzgPzLgGD8EfN/2tzu+fo7q7inETOf3EeOKtgPusL1HS3sziV64azoS13oJsBcxIq03O9F6DE1Xa9acM6IHkXvvbP7fJX2IyBbvOwXuccWnBSS7pwC72/5ziXWOB5Kusb1uYZsLAlsyZ/aulaJxZfxJ7WR7M2ewclKO2qqCbpWxUjPGlenCwoRD/OaecyXmneIYWVFkbIWkjxNqpCtK6i0rfCZl5mV2yYFEBu9WBgcfuiytq2SSVHYPkbRbppjJHCRF0XNtv2mEP9s+4xIr2d5a0rtsHyfpR8QInbacA9wPPKOn3NCUy06cQvSrfp+Bktlculpz07v9bKJ38MJ0vDHRD5x773yapOcRlSZTRQF2c9K0AADbf5JUYgb10sDtkq5l6tw7D0mBgvMYvOahPdhj4XSif/2GXpuVKcWJwE8IDYiPATsCf53QFY3MCUnH5SwGv45r61elL9UxrkwLbGer6/YiaRb9eyNzN6M/InppDgQ+03N+1hS4UR8HHEQtSZqS2D5M0gbMma1p3edo+0lJj0ha3HZfwabMnrGmpPcBSasD9xLrb4XtvYC9JJ1u+10Z6xqOJ2wfXtJgV2tu7pmSziLKfP+cjp8HfKfAJfYnghiX275O0ouB3xSw2yVdTQvYr5Cd8eTlRFDrDQzc72drSrTkhbbfmruwyoTyLNtHpdFmTXl19mi+Dnkc+DoRnOvVRikhqFeZhlTHuDKlkXQYI4j7tBVYsF0iS9DP7oPAg5KeGNqnozRLs4vrFuL+JFJTmYJ0JQAEPArMTGN5ekfGlBA3OTL1RX+eEIhaFPhCrlHb79Lg+eTX2C6R9ThT0i6EGnPR7ESHa15+SInvX4h+vyxSP/QpPcd3EWW0AEjax/aBudcphaK58aw+0wK+n2vbBWZ6TwCbAy8urClxpaSX255Z0GZlfGmClX+W9HbgT8ALJ3A9o7EnUXk0HhMYKtOA2mNcmdJI2jH9uCGwGlHiA7A1cIPt/2hpd6mRfp+70R3a9yLpacAttlfLsdslkr5JbPbPoFxpXWWckHQHHQgA9bwHB9GrSjzZ0JzzyV8DZM8nl9RPpMm2s7MTHa7528DKhMCggfcC/2t7t6wFj37dSdf7J+lG4NNES46INoHW0wIkXW57oz4VSKVK9ztD0k+A3UpqSki6HVgJuJuyYxUr44SkzYDLiLGNhxEijl/sSPw0G0lnAO+1/chEr6UyNaiOcWVaIOki4M2NmqqkBYDz3HKWXdrgNn18Db19fa02upL2AT5L9ET33qj/DRxpe582dseD9BwPxZNVdKMymC4FgCQtDCxr+85C9kZULrb9zUz7NwObeMh8cttr5Njtki7XnIS4XpMOiwgMzsU1W4uydYWk7wDH2r5uotcy0SRV8VcA11GoL1rScv3OF1Y5rlRmI+k0QijsIga/juu4pkpfail1ZbrwfELAqsnkLkrGKBrbKzQ/p+zxyuTNAGzsHggcKOlA4GtEyWJjd1JHqdoGGSqThk4EgCS9g8hkPh1YQdIrgf0z7XbSytBDJ/PJAVIv9GoMVmzNLVeHDtecFKizhQrHetlxvt7csDHwUUm/Z3BbQOuMpqT5iGqg1QusbzzZt7TBxgGW9GwKfJ5Wxo+u2tbGgZ+nr0plrqiOcWW68FVCMbnJar6OAoInadTIHkQPzQxgPUI9+o2Zpu8CLh1i9yryhE06QdL7bf9wuCxebvauMm7s16HddYgSX2zPkLTCSA8YDdtfzF/WiHQ1n3xf4PWEY3w2sClwOfl93FB4zZOgzFej/8m4s2lpg7afknSzpGVt/6G0/a6wfYmk5xLvbQPX2b43x6akdwLfIILW9xFjze4gMnqVyc31E72ANqRpBkUrmirTm+oYV6YFto9Jm8btiQ/acwhRiFz2IMRurra9saRVgRKb9t07stsFjTJr11m8Sod0KAD0hO0HQ7to4HIlDCvmAh8OPMf26pJeAbzT9pdy7NreK5UPb0Q4aEcWKh/eClgDuMn2Tkks6wcF7BZfs+2N0vfi7+s0xmt32/89wp+dMsLvJoQOS3qfB9yWqjV6M9GTdlxTCgp/gRjjJeAwSfvbPjrD7AFEEPhXjhnXGwPb5q+20jVDNSMkPcP2w8P9/WSho4qmyjSm9hhXpgXDZHavyu1/lXSd7bUlzQDWtf2YpBm2XzkZ7VYqQ+k6MyjpKOACYvzYlkTQZwHbH8uxm2xfAuwFfK/pR5V0a9dlqZKusr1+i8dda3sdSTcQZbmzgFttd54Ry1jzIcCPbV9VeD0X2359SZtTFUmv63d+MqtVS7oT2MD239Lxs4Arba+SYfN622ulfvk1Uzb9WtvrFFp2pWMkrQ8cBSxqe1lJawAftb3LBC+tL+le/Abg4p7PkJm2Xz6xK6tMVmrGuDJd6Cqze4+kJYgelfMl/YMymeiu7HaGpIWADxJlb739kztP2KIqo9JlZjCxGzEj8jGizPdcIjNUgkVsXzskG/1EIdsj0bb/8fr0vv4+cAPwT+DaYqsambZrvhH4fMrOnwb8xHaJsskrkuL1TxicJZ3nVOxTWfJywMq2fyVpEWD+iV7XKNxDBHYaZgH/l2nzAUmLEm1EJ0q6j/F5P1fK8S3gLcR0CmzfLOm1E7ukEemsoqkyPamOcWW68KjtRyUhaUHbv5bUOrLdYHvz9ON+qX95caJMe1La7ZgTgF8TH4r7A9sRZeuVeZg0BuNzkg6KQ88a7TFj4H5JK5I2MpK2Aoqraveh1capJ2tyhKRzgMVs31JuWSNfvtWDokTyuCQyuCVwUOqHXTlzPRuk7/sPWeOk01HoGsVM5I8ASxGzxF8AHEG+VkVxerQk/ghcI+l04v/tXeQHed5FzD3/D+LzY3EGvz4qUwDb/zfE0XxyotYyF9wq6X3A/JJWJpADucMAABVuSURBVCqarpzgNVUmMdUxrkwXOs/AdlX2NpnL6Yawku2tJb0rCVr8iMgOVuZhJK0NHE3qQZf0ILCz7RsKmN8VOBJYVdIfifmn2xWwWxRJw87jlfSqKZIlXQlYFVgeuD3XWFWxH8SuhIjVNQC2f5OUmScjTWXJb9NXw+m5hof0pE7aOeeVEfk/SRsAlvR0wtGczAHyLiuaKtOQ6hhXpgVTNAM71fh3+v5AGklzL7GJrszbHAXsYvsyAEkbAccQM1BbkwScPm77TZKeQYwrKpmNHvHyY/z7b/T8PEcfN+OTJW2l8pwy/VsQTtDJwAG2H8heTAiPfQV4vu1NJa0GrG/7qFzbU5DHbD/eZNkkPY1JWs7ZhSL8cPoGzfdxUECvlONjwCFE1cM9wHnApOwvhoGKpvRVqYxKdYwr044plIGdahwpaUng80R/0aKEamll3mZW4xQD2L48bYSzsP2kpFenn4urnw7p+VwYeFqP4739WGw12dFkZxdCOdrAZYSq9qRbcw93Ew7r/UUWOcCxRICk2ZD+D9FvPC86xpdI+iywsKRNiNfImRO8phFJAeY5nPc2gpYd6htUxpl0n5hdtZP2BLsAX56wRfVB0hkj/b6qUleGo6pSVyqVSmXM9JQPbw8sQpSpmZiv+w/b2RF6Sd8AViZG+/QKOP0s0+7snk/bK6besyNsZ/V8SjoZeAg4MZ3aFljC9jY5dpPtTtacbL8TaAR0LrGd7bT1KO/f1KMGO08q70uajxAufDORJT0X+IEn8QasCUolFiL6z5+wvXem3VcxEDi63PZNOfYq44OkFxFB8ecTIn0nEf3hOwAn2d5jApc3B5L+SojFnUS0MAxW36oJlMow1IxxpVIZkR4xlr7Y/uZ4raUyqfjGkON9e34uteFfCvgbg0uRDWQ5xnTX87mK7TV6ji9Ko2lK0MmaJR2Y7DbO/O6SNrC9T6bph9OIn0Y4bT3gwUybUxLbTxFK5d+f6LXMLX00Aq5I49NaI+kLwNYMvH+PlXSKM+eSV8aF44FLgFOBtwJXA7cBr7B970QubBieC2xCBCffB/yCcOBvm9BVVSY91TGuVCqj0ZTBNT1hvUzajEelW8ZDXMn2TiP9XtI+tg9sYbqrns+bJK1n++pkd13gigJ2obs1vx14ZXLekHQccBOQ6xjvSbRcrCjpCmAZYKtMm1MKSTMZ4f/IdlYffpcklfKG+YC1CGcjh22J+cWPpmt8lRgXVh3jyc9StvdLP58r6S/A2rYfm8A1DYvtJwmdmXMkLUi89i6WtL/twyZ2dZXJTHWMK5XKiDRiLGnDvEcjzJN6i4ZmDSvzGEkNfgdCiG32Z4rt3cfh8lsDbRzjrno+1wV2kPSHdLwscEfjIGU6Ql32qS4B/D39vHgJg7ZvlPQ6YBUioHan7X+P8rDpxmbp+67p+wnp+3bAI+O/nDFxAwPB0H8DvyPKwXP4HVGW/Wg6XpDByteVSUz6zG+C4/cCiyRhRGz/fdgHThDJIX474RQvDxxKfrVRZZpTe4wrlcpc0dsrONK5yryFpCuJsrqZwFPN+TQft+trt3r9ddXzmcSxhsX27zNsd7Xm9wIHARclu68F9rH945b2thjp97n94VMRSVfY3nC0c5MJSdsA59h+SNLngVcRiuWtR49J+jmwNnA+4XRvAlwO3AfjFkyrtEDS74j7ez/1e9t+8fiuaGRSIH914JfAj23fOsFLqkwRqmNcqVTmitQr+Xrb/0jHSxFCPS+f2JVVJhJJN9oedo7vZLx2ynI8msrtmtFQC6bRHpOSLtacnO2tCPXstYlN7zU5PYOSjkk/PhvYALgwHW8MXGx7RMd5OiJpBvAJ25en4w2A705mITJJt9h+RRq/9hWiOuizttfNsLnjSL8fj2BapVskvWwy9PFKeooBwcY5RoXVEWGV4ail1JVKZW75BnClpJ8SHzTbMMlGNFQmhBOSYvJZwOx+s3EqrWs1uxe4AHgT8M90vDAxj3ODEovqiOJrtv2UpE/YPpnoB86m6QuXdBawmu0/p+PnAd8pcY0pyAeBoyU1ZeoPADtP4HrmhifT97cT6uenS9ovx+Bojq+kU21vmXONyoRzAlFdMKHYnm+i11CZmlTHuFKpzBW2j5d0PaEQLGAL27dP8LIqE8/jwNeJebVNZN5AdmmdpA1tXzHCuVNaml7IduNgYvufkhZpu85xoqs1ny/pU8SM4d6RWLmBjeUbpzjxF+AlmTanJEnheQ1JixGVelNBnfuPkr5HBGMOSv2aXTsbk6oct9KKtsHKSmVSUB3jSqUy1yRHuDrDlV72BFayfX8Htg9jzuzD7HO2v9LS7sOSXtX0S6aZrf9qvcrxoas170wEMnYZcj7XSblY0rkMzLd+L9HHPM+RnMotSQJ1jbK47f0ncFmjsQ0xludg2w+kjP9eHV+z9vZNfer/YWVKUx3jSqVSqeRwG4UVdiWtT5QILzNkjvZiwPwFLvFJ4BRJf0rHzwPeU8Bul3S15tUIp3gjYlN7GXBErlHbn0hCXK9Jp460fVqu3SnK6cQM5xvoaTeYzKTe9Z/1HP8Z+PPwj6hUKpWpT3WMK5VKpZLDk8AMSRcxuMc4R2H26cCixGfUM3vOP0SBWbi2r5O0KgOjhH492UcJdbjm44jn9dB0vG06t02u4aRAPc+pUPfhhbbfOtGLmALUMtypz+MTvYBKJYeqSl2pVCqV1gynNFtCYVbScjkjjkaxvTqRLV2oOWf7+C6uVYou1izpZttrjHZuDPYut72RpFlUNVgAJB0JHGZ75kSvZTIj6c22z5vodVSGR9KGwAzbD0t6P9HWckhX9+lKZbypjnGlUqlUspC0MLCs7TsL230J8ClSb2Zz3vYbMu3uC7yecDLPBjYFLrednY3uiq7WLOlYQnX46nS8LrCj7aE9x5WWSLodWAm4m6iqaIIEr5jQhY0TkmbSv/d0nnoepgOSbgHWAF5BKFAfRQhxvm5CF1apFKI6xpVKpVJpjaR3AAfD/7d3/7F21/Udx5+vdjpgWuoy5+K2YnGsDJzAJlAyZHEoczHg4hRWspGJ25xsw0CyqGNMAlGDGyZqDKiwjkRWYRMXYSphUic/h0ApBTq3EQPLoiOgQIXCVvveH9/vTW/LLZSec/r59pznI7m5/X5O+72v3jbteX8/P968uKqWJzkcOL+qThrDvdfT7Xe9k23tY+ZO+R3lvhvo3tytq6rDkrwCuLSqThzlvpM0qcxJNtItz36oH1oGbAS2MkLRkuTjwOer6tZR8k2DJAcsND4rs2w7+/3PmZXvwzSY6x2f5C+B/66qy1r2spfGzT3GkqRRnAccBXwdoKruTrJ8TPfeUlUXj+le823ue/hu6VvoPMzwW8VMKvOk9r7eBZzbz/p/Ebiyqu6Y0NcatKp6MMmxwEFVtTrJy+n20M8EC9+psinJB4DfAY5Lshh4UeNM0thYGEuSRrGlqh6fa0HTG9dSpGuSnEFXWM0/2GvUHrt3JFkKfJZuNvoHwO0j3nPSJpJ5UkVLv8f88iQ/Tteq6MIky6rqoEl8vSHrl8G/jm5mfjVdIfE54Fda5trTkqyka7f2C3QH7C0GnpzFfed7sVOAU4F3VdV3kyyj62MvTQWXUkuSdluSy4CvAe+nK4DOBF5UVX80hnt/e4Hhqqqxze4meRWwpKruGdc9J21vypzkKLo3078J3D/k5eqTkuRu4Ajgrqo6oh+7Z9b21ia5g66f9d/TPSg4ja4H+jlNg2mX9LPD11XVG1tnkSbFGWNJ0ij+FDiHbkb374DrgAvGceOqGteSbACS7HQfXJJfqqq7xvn1xmFvzAyQ5ELgbcADwFXABVX1WNtUzfxvVVWSAkjyY60DtVJV/5lkcVX9EFid5JbWmbRrquqHSZ5Ksn9VPd46jzQJFsaSpFEc0n/8SP/xVuAkulNLR5JkP+BsuhOv/zDJQcCKqrp2N2950bwfP6uVEDDSadcTctFzvDbUzNCdwHxMVT3SOkhL6fYYXJvk08DSJH8AnE63JH7WPJXkxXR9zz8KfAeY2YcEe6mngQ1JrgeenBscsW+9NBgupZYk7bYk36JrqXQv3UnGwHj2ria5km4/7WlV9Zq+LdStVXX4iPfdFzgDOJauuLwRuLiqnh41s7ZJchJwXH/5L1V1Tcs8rSS5C3gfcALdQ5jrqur6tqn2vP506v+h2198FrA/8KmqeqBpMO2ySfatl4bAwliStNuS3FRVx07o3ndU1euSrJu3N3N9VR024n2vAp4AruiHVgFLq+rk0RJPTpJ9eHYxf8lQi/kkH6E7rXz+9/iOqvpAu1RtJPkU8LdV9c3WWVpK8t6q+vjzjWnYJtW3XhoCC2NJ0m5Lcjxd0fM1tj85+uox3PsW4Hjg5r535quBNVV11Ij3fVZxPY6Ce5L6Yn4T3WnG0H3PX1ZV72iXaueS3AMcXlVb++vFdD2YZ+rAKYAk9wM/DzzI9stPZ+p7sVC/2/kPvTR8k+xbLw2Be4wlSaN4J3AwXQuauaXUBYxcGAMfBL4K/GySK+ja2/zeGO67LsnKqroNIMnRwM1juO8krdihcF+bZH2zNLtmKTDXWmv/lkEa+43WAVpKsoquxc/yJF+a99IS4NE2qbSbzmNyfeul5iyMJUmjOKyqfnESN66q6/v9mSvp9ma+d0yHOR0NnJbkof56GbAxyYbuyw5yJm9vK+Y/TJd5Ld2f3XHAzC2jhsn1it6L3EJ30NZPsP1hcpuAwbcc03Ym2bdeas7CWJI0ituSHFJV94/rhkkOrqp/m9eq6Dv952VJlo2hRdGbR/z1Lew1xXySRXSrB1YCR9IVxu+rqu82DaYm+gcDDwLHJHkF3d8JgI1VtaVdMu2Ge5OcCizuuwScSffgQ5oK7jGWJO22JBuBV9O153mGvvXRKIVaks/07ZnWLvByVdVQWxRNTH+i73N5oqq+v0fC7IIk36iq457/Z2pWJHkH3f7Ur9P9O/F64M+q6h9a5tKu61voncO8E9bpepQP8hBA6YWyMJYk7badFWxjate0z45vuBYa08IHG7WU5FxgM3Al2x849b2d/iJNtX5P/Juq6uH++uXAPw/50DstLMkSuoeUm1pnkcbJpdSSpN024f2TtwA7FnsLjambvRmS0+n2Hp6xw/iBDbJoGBbNFcW9R4FFrcLohUtyJPA3wEv768eB06vqzqbBpDGxMJYkDUqSnwJ+Gtg3yRFsK/qWAPs1CzZsQ1v+dQgL9F1umkitfSXJdcCa/voU4MsN8+iFuww4o6puBEhyLLAaGMwZB9IoLIwlSUPz63RtmX4G+Ni88U3An7cIpBfscuAJ4BP99ap+7ORmidRaAZ+me1gS4DN0B7Rp77FprigGqKqbkricWlPDPcaSpEFK8ltV9YXWOfYGSdZV1RGtc8xJsn7HvaMLjWl2LLQPPsk9QzpRXQub1yHgd+lW7ayhe9BxCvD9qjqnVTZpnJwxliQNUlV9IclbgEOBfeaNn98uVRtJ/hpYXVX37eSnHL8n8+yCva3vsiYkyXvoltUfmGR+3+KX4t+JvcVFO1x/cN6PnWHT1HDGWJI0SEkuoZudeANwKfB24PaqelfTYA0k+X3gnXQPtFcDa6rq8bapdq5v47UC2K7vMl1/40H1XdZkJdkfeBnwEeD9817a5CnlkobEwliSNEhzyyznfX4JcHVVndA6WytJVtAVyKvoZts+W1UL9Xtu6vn6Lk/4NHNJE5BkKXAa8CrmrTqtqjNbZZLGyaXUkqSh2tx/firJK+nauyxvmKepJIuBg/uPR4D1wNlJ3l1Vv9003A4sfKWp9GXgNmAD3eoPaapYGEuShurafobio8Bcn8xLG+ZpJsnHgBOBG4APV9Xt/UsXJvlWu2SSZsg+VXV26xDSpLiUWpI0SEn2Bd4DvJ5tvXAvrqqnmwbbw5IE+Avgoqp6aoHX9x/yfmNJ0yHJWcAPgGuBZ+bG3SuuaWFhLEkapCRX0fUu/lw/tApYWlUz1ws3yZ1V9cutc0iaXUn+GPgQ8BjbTqOuqjqwXSppfFxKLUkaqhU79L1dm2R9szRt3ZbkyKr6ZusgkmbW2cDPVdUjrYNIk7CodQBJknZiXZKVcxcz3gv3DcCtSR5Ick+SDTv0hJWkSbsPeNZ2DmlauJRakjRI9sLdZmftjzz9WdKekuSLwKHAWrbfY2y7Jk0Fl1JLkobqza0DDMVcAZzkJ4F9GseRNJv+sf+QppIzxpIkDVySk4CLgFcCDwMHABur6tCmwSTNlL5bwLKqsk2cpo57jCVJGr4LgJXAv1fVcuB4Zne/taQGkpwI3A18tb8+PMmX2qaSxsfCWJKk4fu/qnoUWJRkUVWtBQ5vHUrSTDkPOIquXRNVdTewvGUgaZzcYyxJ0vA9luQlwDeAK5I8DGxpnEnSbNlSVY8nmT/mnkxNDWeMJUkavrcCm4Gz6JYxPgCc2DSRpFlzb5JTgcVJDkrySeCW1qGkcfHwLUmS9hJJljBvtVdVfa9hHEkzJMl+wDnACUCA64ALqurppsGkMbEwliRp4JK8GzifbtZ4K92b0qqqA5sGkyRpSlgYS5I0cEn+Azimqh5pnUXSbHm+k6er6qQ9lUWaJA/fkiRp+B4AnmodQtJMOgb4L2AN8K90K1akqeOMsSRJA5fkCGA13ZvSZ+bGq+rMZqEkzYQki4E3AauA1wL/BKypqvuaBpPGzMJYkqSBS3I7cBOwgW6PMQBVdXmzUJJmTpIfpSuQ/wo4v6o+2TiSNDYupZYkafi2VNXZrUNImk19QfwWuqL4VcAngKtbZpLGzRljSZIGLsmHgAeBa9h+KbXtmiRNVJLLgdcAXwE+X1X3No4kTYSFsSRJA5fk2wsM265J0sQl2Qo82V/OLxzm2sYt2fOppPGzMJYkSZIkzTT3GEuSNFBJfq2qbkjytoVeryr3+EmSNAYWxpIkDdevAjcAJy7wWuHhN5IkjYVLqSVJGrAki4C3V9VVrbNIkjStFrUOIEmSdq6qtgJ/0jqHJEnTzBljSZIGLsm5wGbgSradDmu7JkmSxsTCWJKkgevbNT3rP2zbNUmSNB4WxpIkDVySfYEzgGPpCuQbgUuqanPTYJIkTQkLY0mSBi7JVcATwBX90CpgaVWd3C6VJEnTw8JYkqSBS7K+qg57vjFJkrR7PJVakqThW5dk5dxFkqOBmxvmkSRpqjhjLEnSwCXZCKwAHuqHlgEbga1AVdVrW2WTJGkaWBhLkjRwSQ54rter6sE9lUWSpGlkYSxJkiRJmmnuMZYkSZIkzTQLY0mSJEnSTLMwliRJkiTNNAtjSZIkSdJMszCWJEmSJM20/wfFB1eYl4qUJgAAAABJRU5ErkJggg=="/>
          <p:cNvSpPr>
            <a:spLocks noGrp="1" noChangeAspect="1" noChangeArrowheads="1"/>
          </p:cNvSpPr>
          <p:nvPr>
            <p:ph idx="1"/>
          </p:nvPr>
        </p:nvSpPr>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457200" lvl="1" indent="0">
              <a:buNone/>
            </a:pPr>
            <a:endParaRPr lang="en-US" sz="1400" b="1">
              <a:solidFill>
                <a:srgbClr val="0070C0"/>
              </a:solidFill>
              <a:latin typeface="Arial"/>
              <a:ea typeface="Arial"/>
              <a:cs typeface="Arial"/>
            </a:endParaRPr>
          </a:p>
          <a:p>
            <a:pPr marL="457200" lvl="1" indent="0">
              <a:buNone/>
            </a:pPr>
            <a:r>
              <a:rPr lang="en-US" sz="1400" b="1">
                <a:solidFill>
                  <a:srgbClr val="0070C0"/>
                </a:solidFill>
                <a:latin typeface="Arial"/>
                <a:ea typeface="Arial"/>
                <a:cs typeface="Arial"/>
              </a:rPr>
              <a:t>Principle Component Analysis (PCA):</a:t>
            </a:r>
          </a:p>
          <a:p>
            <a:pPr marL="457200" lvl="1" indent="0">
              <a:buNone/>
            </a:pPr>
            <a:endParaRPr lang="en-US" sz="1400" b="1">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	Principal Component Analysis (PCA) is an unsupervised, non-parametric statistical technique primarily used for dimensionality reduction in machine learning. PCA is used to identify the components with the maximum variance, and the contribution of each variable to a component is based on its magnitude of variance. It is best practice to normalize the data before conducting a PCA as unscaled data with different measurement units can give false interpretation.</a:t>
            </a: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endParaRPr lang="en-US" sz="1400">
              <a:solidFill>
                <a:srgbClr val="0070C0"/>
              </a:solidFill>
              <a:latin typeface="Arial"/>
              <a:ea typeface="Arial"/>
              <a:cs typeface="Arial"/>
            </a:endParaRPr>
          </a:p>
          <a:p>
            <a:pPr marL="457200" lvl="1" indent="0">
              <a:buNone/>
            </a:pPr>
            <a:r>
              <a:rPr lang="en-US" sz="1400">
                <a:solidFill>
                  <a:srgbClr val="0070C0"/>
                </a:solidFill>
                <a:latin typeface="Arial"/>
                <a:ea typeface="Arial"/>
                <a:cs typeface="Arial"/>
              </a:rPr>
              <a:t>Performed PCA on Member and Claims data, we have 30 columns their datatypes is numeric. We created two columns which represent features of 30 columns using PCA.</a:t>
            </a:r>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348" y="1699200"/>
            <a:ext cx="334327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057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3964" y="166255"/>
            <a:ext cx="12192000" cy="6691745"/>
          </a:xfrm>
          <a:prstGeom prst="rect">
            <a:avLst/>
          </a:prstGeom>
        </p:spPr>
      </p:pic>
    </p:spTree>
    <p:extLst>
      <p:ext uri="{BB962C8B-B14F-4D97-AF65-F5344CB8AC3E}">
        <p14:creationId xmlns:p14="http://schemas.microsoft.com/office/powerpoint/2010/main" val="3972675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CDAP vs </a:t>
            </a:r>
            <a:r>
              <a:rPr lang="en-US" err="1"/>
              <a:t>OpenRefine</a:t>
            </a:r>
            <a:r>
              <a:rPr lang="en-US"/>
              <a:t> </a:t>
            </a:r>
          </a:p>
        </p:txBody>
      </p:sp>
      <p:sp>
        <p:nvSpPr>
          <p:cNvPr id="3" name="Text Placeholder 2"/>
          <p:cNvSpPr>
            <a:spLocks noGrp="1"/>
          </p:cNvSpPr>
          <p:nvPr>
            <p:ph type="body" idx="1"/>
          </p:nvPr>
        </p:nvSpPr>
        <p:spPr/>
        <p:txBody>
          <a:bodyPr/>
          <a:lstStyle/>
          <a:p>
            <a:r>
              <a:rPr lang="en-US"/>
              <a:t>CDAP</a:t>
            </a:r>
          </a:p>
        </p:txBody>
      </p:sp>
      <p:sp>
        <p:nvSpPr>
          <p:cNvPr id="4" name="Content Placeholder 3"/>
          <p:cNvSpPr>
            <a:spLocks noGrp="1"/>
          </p:cNvSpPr>
          <p:nvPr>
            <p:ph sz="half" idx="2"/>
          </p:nvPr>
        </p:nvSpPr>
        <p:spPr/>
        <p:txBody>
          <a:bodyPr>
            <a:normAutofit/>
          </a:bodyPr>
          <a:lstStyle/>
          <a:p>
            <a:pPr>
              <a:spcAft>
                <a:spcPts val="900"/>
              </a:spcAft>
            </a:pPr>
            <a:r>
              <a:rPr lang="en-US" sz="1400"/>
              <a:t>CDAP provides a clear distinction between infrastructure components and application code.</a:t>
            </a:r>
          </a:p>
          <a:p>
            <a:pPr>
              <a:spcAft>
                <a:spcPts val="900"/>
              </a:spcAft>
            </a:pPr>
            <a:r>
              <a:rPr lang="en-US" sz="1400"/>
              <a:t>The best ways to interact with CDAP is using the HTTP REST API.</a:t>
            </a:r>
          </a:p>
          <a:p>
            <a:pPr>
              <a:spcAft>
                <a:spcPts val="900"/>
              </a:spcAft>
            </a:pPr>
            <a:r>
              <a:rPr lang="en-US" sz="1400"/>
              <a:t>Can be operated in three different modes - In memory, Standalone, Distributed Data Application Platform</a:t>
            </a:r>
          </a:p>
          <a:p>
            <a:pPr>
              <a:spcAft>
                <a:spcPts val="900"/>
              </a:spcAft>
            </a:pPr>
            <a:r>
              <a:rPr lang="en-US" sz="1400"/>
              <a:t>It is useful to have reusable libraries for common Big Data access patterns.</a:t>
            </a:r>
          </a:p>
          <a:p>
            <a:pPr>
              <a:spcAft>
                <a:spcPts val="900"/>
              </a:spcAft>
            </a:pPr>
            <a:r>
              <a:rPr lang="en-US" sz="1400"/>
              <a:t>Supports virtualization.</a:t>
            </a:r>
          </a:p>
          <a:p>
            <a:pPr>
              <a:spcAft>
                <a:spcPts val="900"/>
              </a:spcAft>
            </a:pPr>
            <a:r>
              <a:rPr lang="en-US" sz="1400"/>
              <a:t>Supports development lifecycle including deployment.</a:t>
            </a:r>
          </a:p>
        </p:txBody>
      </p:sp>
      <p:sp>
        <p:nvSpPr>
          <p:cNvPr id="5" name="Text Placeholder 4"/>
          <p:cNvSpPr>
            <a:spLocks noGrp="1"/>
          </p:cNvSpPr>
          <p:nvPr>
            <p:ph type="body" sz="quarter" idx="3"/>
          </p:nvPr>
        </p:nvSpPr>
        <p:spPr/>
        <p:txBody>
          <a:bodyPr/>
          <a:lstStyle/>
          <a:p>
            <a:r>
              <a:rPr lang="en-US" err="1"/>
              <a:t>OpenRefine</a:t>
            </a:r>
            <a:endParaRPr lang="en-US"/>
          </a:p>
        </p:txBody>
      </p:sp>
      <p:sp>
        <p:nvSpPr>
          <p:cNvPr id="6" name="Content Placeholder 5"/>
          <p:cNvSpPr>
            <a:spLocks noGrp="1"/>
          </p:cNvSpPr>
          <p:nvPr>
            <p:ph sz="quarter" idx="4"/>
          </p:nvPr>
        </p:nvSpPr>
        <p:spPr/>
        <p:txBody>
          <a:bodyPr>
            <a:normAutofit/>
          </a:bodyPr>
          <a:lstStyle/>
          <a:p>
            <a:r>
              <a:rPr lang="en-US" sz="1400" err="1"/>
              <a:t>OpenRefine</a:t>
            </a:r>
            <a:r>
              <a:rPr lang="en-US" sz="1400"/>
              <a:t>, Desktop application for data cleanup and transformation.</a:t>
            </a:r>
          </a:p>
          <a:p>
            <a:r>
              <a:rPr lang="en-US" sz="1400"/>
              <a:t>It is a powerful tool for working with messy data, cleaning it, transforming it from one format into another and extending it with web services and external data.</a:t>
            </a:r>
          </a:p>
          <a:p>
            <a:pPr marL="228600" lvl="2">
              <a:spcBef>
                <a:spcPts val="1000"/>
              </a:spcBef>
            </a:pPr>
            <a:r>
              <a:rPr lang="en-US" sz="1400"/>
              <a:t>Faceting (Groups all the values that appear in a column, and then allows you to filter the data by these values and edit values across many records at the same time)</a:t>
            </a:r>
          </a:p>
          <a:p>
            <a:pPr marL="228600" lvl="2">
              <a:spcBef>
                <a:spcPts val="1000"/>
              </a:spcBef>
            </a:pPr>
            <a:r>
              <a:rPr lang="en-US" sz="1400"/>
              <a:t>Clustering</a:t>
            </a:r>
          </a:p>
          <a:p>
            <a:pPr marL="228600" lvl="2">
              <a:spcBef>
                <a:spcPts val="1000"/>
              </a:spcBef>
            </a:pPr>
            <a:r>
              <a:rPr lang="en-US" sz="1400"/>
              <a:t>Editing cells</a:t>
            </a:r>
          </a:p>
          <a:p>
            <a:endParaRPr lang="en-US" sz="1400"/>
          </a:p>
        </p:txBody>
      </p:sp>
      <p:pic>
        <p:nvPicPr>
          <p:cNvPr id="8" name="Picture 7"/>
          <p:cNvPicPr>
            <a:picLocks noChangeAspect="1"/>
          </p:cNvPicPr>
          <p:nvPr/>
        </p:nvPicPr>
        <p:blipFill>
          <a:blip r:embed="rId2"/>
          <a:stretch>
            <a:fillRect/>
          </a:stretch>
        </p:blipFill>
        <p:spPr>
          <a:xfrm>
            <a:off x="9696732" y="1944737"/>
            <a:ext cx="993336" cy="452099"/>
          </a:xfrm>
          <a:prstGeom prst="rect">
            <a:avLst/>
          </a:prstGeom>
        </p:spPr>
      </p:pic>
      <p:pic>
        <p:nvPicPr>
          <p:cNvPr id="9" name="Picture 8" descr="Hadoop Data Virtualization from Cask Now Open Sour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0883" y="1944737"/>
            <a:ext cx="802241" cy="560338"/>
          </a:xfrm>
          <a:prstGeom prst="rect">
            <a:avLst/>
          </a:prstGeom>
        </p:spPr>
      </p:pic>
    </p:spTree>
    <p:extLst>
      <p:ext uri="{BB962C8B-B14F-4D97-AF65-F5344CB8AC3E}">
        <p14:creationId xmlns:p14="http://schemas.microsoft.com/office/powerpoint/2010/main" val="3313205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855036" cy="687820"/>
          </a:xfrm>
        </p:spPr>
        <p:txBody>
          <a:bodyPr>
            <a:normAutofit fontScale="90000"/>
          </a:bodyPr>
          <a:lstStyle/>
          <a:p>
            <a:r>
              <a:rPr lang="en-US" sz="4800" b="1">
                <a:solidFill>
                  <a:schemeClr val="accent1">
                    <a:lumMod val="75000"/>
                  </a:schemeClr>
                </a:solidFill>
              </a:rPr>
              <a:t>RESTful API </a:t>
            </a:r>
          </a:p>
        </p:txBody>
      </p:sp>
      <p:sp>
        <p:nvSpPr>
          <p:cNvPr id="3" name="Content Placeholder 2"/>
          <p:cNvSpPr>
            <a:spLocks noGrp="1"/>
          </p:cNvSpPr>
          <p:nvPr>
            <p:ph idx="1"/>
          </p:nvPr>
        </p:nvSpPr>
        <p:spPr>
          <a:xfrm>
            <a:off x="838200" y="1163783"/>
            <a:ext cx="10515600" cy="5514108"/>
          </a:xfrm>
        </p:spPr>
        <p:txBody>
          <a:bodyPr>
            <a:normAutofit fontScale="47500" lnSpcReduction="20000"/>
          </a:bodyPr>
          <a:lstStyle/>
          <a:p>
            <a:r>
              <a:rPr lang="en-US" b="1"/>
              <a:t>General APIs</a:t>
            </a:r>
            <a:endParaRPr lang="en-US"/>
          </a:p>
          <a:p>
            <a:pPr lvl="1"/>
            <a:r>
              <a:rPr lang="en-US">
                <a:hlinkClick r:id="rId2"/>
              </a:rPr>
              <a:t>Namespace:</a:t>
            </a:r>
            <a:r>
              <a:rPr lang="en-US"/>
              <a:t> creating and managing namespaces</a:t>
            </a:r>
          </a:p>
          <a:p>
            <a:pPr lvl="1"/>
            <a:r>
              <a:rPr lang="en-US">
                <a:hlinkClick r:id="rId3"/>
              </a:rPr>
              <a:t>Metadata:</a:t>
            </a:r>
            <a:r>
              <a:rPr lang="en-US"/>
              <a:t> setting, retrieving, and deleting user metadata annotations</a:t>
            </a:r>
          </a:p>
          <a:p>
            <a:pPr lvl="1"/>
            <a:r>
              <a:rPr lang="en-US">
                <a:hlinkClick r:id="rId4"/>
              </a:rPr>
              <a:t>Preferences:</a:t>
            </a:r>
            <a:r>
              <a:rPr lang="en-US"/>
              <a:t> setting, retrieving, and deleting preferences</a:t>
            </a:r>
          </a:p>
          <a:p>
            <a:pPr lvl="1"/>
            <a:r>
              <a:rPr lang="en-US">
                <a:hlinkClick r:id="rId5"/>
              </a:rPr>
              <a:t>Configuration:</a:t>
            </a:r>
            <a:r>
              <a:rPr lang="en-US"/>
              <a:t> retrieving the CDAP and </a:t>
            </a:r>
            <a:r>
              <a:rPr lang="en-US" err="1"/>
              <a:t>HBase</a:t>
            </a:r>
            <a:r>
              <a:rPr lang="en-US"/>
              <a:t> configurations</a:t>
            </a:r>
          </a:p>
          <a:p>
            <a:pPr lvl="1"/>
            <a:r>
              <a:rPr lang="en-US">
                <a:hlinkClick r:id="rId6"/>
              </a:rPr>
              <a:t>Security:</a:t>
            </a:r>
            <a:r>
              <a:rPr lang="en-US"/>
              <a:t> granting, revoking and listing privileges on CDAP entities, managing secure storage</a:t>
            </a:r>
          </a:p>
          <a:p>
            <a:pPr lvl="1"/>
            <a:r>
              <a:rPr lang="en-US">
                <a:hlinkClick r:id="rId7"/>
              </a:rPr>
              <a:t>Transactions:</a:t>
            </a:r>
            <a:r>
              <a:rPr lang="en-US"/>
              <a:t> interacting with the transaction service</a:t>
            </a:r>
          </a:p>
          <a:p>
            <a:r>
              <a:rPr lang="en-US" b="1"/>
              <a:t>Major CDAP Entities APIs</a:t>
            </a:r>
            <a:endParaRPr lang="en-US"/>
          </a:p>
          <a:p>
            <a:pPr lvl="1"/>
            <a:r>
              <a:rPr lang="en-US">
                <a:hlinkClick r:id="rId8"/>
              </a:rPr>
              <a:t>Artifact:</a:t>
            </a:r>
            <a:r>
              <a:rPr lang="en-US"/>
              <a:t> deploying artifacts and retrieving details about plugins available to artifacts and classes contained within artifacts</a:t>
            </a:r>
          </a:p>
          <a:p>
            <a:pPr lvl="1"/>
            <a:r>
              <a:rPr lang="en-US">
                <a:hlinkClick r:id="rId9"/>
              </a:rPr>
              <a:t>Lifecycle:</a:t>
            </a:r>
            <a:r>
              <a:rPr lang="en-US"/>
              <a:t> deploying and managing applications, and managing the lifecycle of flows, </a:t>
            </a:r>
            <a:r>
              <a:rPr lang="en-US" err="1"/>
              <a:t>MapReduce</a:t>
            </a:r>
            <a:r>
              <a:rPr lang="en-US"/>
              <a:t> programs, Spark programs, workflows, and custom services</a:t>
            </a:r>
          </a:p>
          <a:p>
            <a:pPr lvl="1"/>
            <a:r>
              <a:rPr lang="en-US">
                <a:hlinkClick r:id="rId10"/>
              </a:rPr>
              <a:t>Stream:</a:t>
            </a:r>
            <a:r>
              <a:rPr lang="en-US"/>
              <a:t> sending data events to a stream or to inspect the contents of a stream</a:t>
            </a:r>
          </a:p>
          <a:p>
            <a:pPr lvl="1"/>
            <a:r>
              <a:rPr lang="en-US">
                <a:hlinkClick r:id="rId11"/>
              </a:rPr>
              <a:t>Dataset:</a:t>
            </a:r>
            <a:r>
              <a:rPr lang="en-US"/>
              <a:t> interacting with datasets, dataset modules, and dataset types</a:t>
            </a:r>
          </a:p>
          <a:p>
            <a:pPr lvl="1"/>
            <a:r>
              <a:rPr lang="en-US">
                <a:hlinkClick r:id="rId12"/>
              </a:rPr>
              <a:t>Service:</a:t>
            </a:r>
            <a:r>
              <a:rPr lang="en-US"/>
              <a:t> supports making requests to the methods of an application’s services</a:t>
            </a:r>
          </a:p>
          <a:p>
            <a:pPr lvl="1"/>
            <a:r>
              <a:rPr lang="en-US">
                <a:hlinkClick r:id="rId13"/>
              </a:rPr>
              <a:t>Route </a:t>
            </a:r>
            <a:r>
              <a:rPr lang="en-US" err="1">
                <a:hlinkClick r:id="rId13"/>
              </a:rPr>
              <a:t>Config</a:t>
            </a:r>
            <a:r>
              <a:rPr lang="en-US">
                <a:hlinkClick r:id="rId13"/>
              </a:rPr>
              <a:t>:</a:t>
            </a:r>
            <a:r>
              <a:rPr lang="en-US"/>
              <a:t> create, fetch, and delete route configurations (</a:t>
            </a:r>
            <a:r>
              <a:rPr lang="en-US" i="1"/>
              <a:t>route </a:t>
            </a:r>
            <a:r>
              <a:rPr lang="en-US" i="1" err="1"/>
              <a:t>configs</a:t>
            </a:r>
            <a:r>
              <a:rPr lang="en-US"/>
              <a:t>) which allocate requests between different versions of a service</a:t>
            </a:r>
          </a:p>
          <a:p>
            <a:pPr lvl="1"/>
            <a:r>
              <a:rPr lang="en-US">
                <a:hlinkClick r:id="rId14"/>
              </a:rPr>
              <a:t>Workflow:</a:t>
            </a:r>
            <a:r>
              <a:rPr lang="en-US"/>
              <a:t> retrieving values from workflow tokens and statistics on workflow runs</a:t>
            </a:r>
          </a:p>
          <a:p>
            <a:r>
              <a:rPr lang="en-US" b="1"/>
              <a:t>Querying and Viewing APIs</a:t>
            </a:r>
            <a:endParaRPr lang="en-US"/>
          </a:p>
          <a:p>
            <a:pPr lvl="1"/>
            <a:r>
              <a:rPr lang="en-US">
                <a:hlinkClick r:id="rId13"/>
              </a:rPr>
              <a:t>Query:</a:t>
            </a:r>
            <a:r>
              <a:rPr lang="en-US"/>
              <a:t> sending ad-hoc queries to CDAP datasets</a:t>
            </a:r>
          </a:p>
          <a:p>
            <a:pPr lvl="1"/>
            <a:r>
              <a:rPr lang="en-US">
                <a:hlinkClick r:id="rId15"/>
              </a:rPr>
              <a:t>Views:</a:t>
            </a:r>
            <a:r>
              <a:rPr lang="en-US"/>
              <a:t> a read-only view of a stream, with a specific read format</a:t>
            </a:r>
          </a:p>
          <a:p>
            <a:r>
              <a:rPr lang="en-US" b="1"/>
              <a:t>Logging, Metrics, and Monitoring APIs</a:t>
            </a:r>
            <a:endParaRPr lang="en-US"/>
          </a:p>
          <a:p>
            <a:pPr lvl="1"/>
            <a:r>
              <a:rPr lang="en-US">
                <a:hlinkClick r:id="rId16"/>
              </a:rPr>
              <a:t>Logging:</a:t>
            </a:r>
            <a:r>
              <a:rPr lang="en-US"/>
              <a:t> retrieving application logs</a:t>
            </a:r>
          </a:p>
          <a:p>
            <a:pPr lvl="1"/>
            <a:r>
              <a:rPr lang="en-US">
                <a:hlinkClick r:id="rId17"/>
              </a:rPr>
              <a:t>Metrics:</a:t>
            </a:r>
            <a:r>
              <a:rPr lang="en-US"/>
              <a:t> retrieving metrics for system and user applications (user-defined metrics)</a:t>
            </a:r>
          </a:p>
          <a:p>
            <a:pPr lvl="1"/>
            <a:r>
              <a:rPr lang="en-US">
                <a:hlinkClick r:id="rId18"/>
              </a:rPr>
              <a:t>Monitor:</a:t>
            </a:r>
            <a:r>
              <a:rPr lang="en-US"/>
              <a:t> checking the status of various system and custom CDAP services</a:t>
            </a:r>
          </a:p>
          <a:p>
            <a:pPr marL="0" indent="0">
              <a:buNone/>
            </a:pPr>
            <a:endParaRPr lang="en-US" u="sng">
              <a:hlinkClick r:id="rId19"/>
            </a:endParaRPr>
          </a:p>
          <a:p>
            <a:pPr marL="0" indent="0">
              <a:buNone/>
            </a:pPr>
            <a:r>
              <a:rPr lang="en-US" u="sng">
                <a:hlinkClick r:id="rId19"/>
              </a:rPr>
              <a:t>Note : Most of the pipeline activities can be created through </a:t>
            </a:r>
            <a:r>
              <a:rPr lang="en-US" u="sng" err="1">
                <a:hlinkClick r:id="rId19"/>
              </a:rPr>
              <a:t>RESTfulAPI</a:t>
            </a:r>
            <a:r>
              <a:rPr lang="en-US" u="sng">
                <a:hlinkClick r:id="rId19"/>
              </a:rPr>
              <a:t>. CDAP provides a number of ways to process data in a pipeline, and one of the most flexible ways to build advanced data processing logic is through the use of directives with Apache JEXL.</a:t>
            </a:r>
          </a:p>
          <a:p>
            <a:pPr marL="0" indent="0">
              <a:buNone/>
            </a:pPr>
            <a:r>
              <a:rPr lang="en-US">
                <a:hlinkClick r:id="rId19"/>
              </a:rPr>
              <a:t>https://docs.cask.co/cdap/4.0.0/en/reference-manual/http-restful-api/introduction.html</a:t>
            </a:r>
            <a:endParaRPr lang="en-US">
              <a:solidFill>
                <a:schemeClr val="accent1">
                  <a:lumMod val="75000"/>
                </a:schemeClr>
              </a:solidFill>
            </a:endParaRPr>
          </a:p>
        </p:txBody>
      </p:sp>
      <p:pic>
        <p:nvPicPr>
          <p:cNvPr id="2050" name="Picture 2" descr="CDAP 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49240" y="362249"/>
            <a:ext cx="143827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654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5345"/>
            <a:ext cx="10515600" cy="5514110"/>
          </a:xfrm>
        </p:spPr>
        <p:txBody>
          <a:bodyPr>
            <a:noAutofit/>
          </a:bodyPr>
          <a:lstStyle/>
          <a:p>
            <a:pPr marL="0" indent="0">
              <a:buNone/>
            </a:pPr>
            <a:r>
              <a:rPr lang="en-US" sz="1300" b="1" err="1">
                <a:solidFill>
                  <a:schemeClr val="accent1">
                    <a:lumMod val="75000"/>
                  </a:schemeClr>
                </a:solidFill>
              </a:rPr>
              <a:t>OpenRefine’s</a:t>
            </a:r>
            <a:r>
              <a:rPr lang="en-US" sz="1300" b="1">
                <a:solidFill>
                  <a:schemeClr val="accent1">
                    <a:lumMod val="75000"/>
                  </a:schemeClr>
                </a:solidFill>
              </a:rPr>
              <a:t> Generic API</a:t>
            </a:r>
          </a:p>
          <a:p>
            <a:r>
              <a:rPr lang="en-US" sz="1300" b="1">
                <a:solidFill>
                  <a:schemeClr val="accent1">
                    <a:lumMod val="75000"/>
                  </a:schemeClr>
                </a:solidFill>
              </a:rPr>
              <a:t>Create Project</a:t>
            </a:r>
          </a:p>
          <a:p>
            <a:pPr lvl="1"/>
            <a:r>
              <a:rPr lang="en-US" sz="1300" b="1">
                <a:hlinkClick r:id="rId2"/>
              </a:rPr>
              <a:t>Command</a:t>
            </a:r>
            <a:r>
              <a:rPr lang="en-US" sz="1300">
                <a:hlinkClick r:id="rId2"/>
              </a:rPr>
              <a:t> </a:t>
            </a:r>
            <a:r>
              <a:rPr lang="en-US" sz="1300"/>
              <a:t>: POST /command/core/create-project-from-upload</a:t>
            </a:r>
          </a:p>
          <a:p>
            <a:pPr lvl="1"/>
            <a:r>
              <a:rPr lang="en-US" sz="1300" b="1" u="sng">
                <a:solidFill>
                  <a:schemeClr val="accent1">
                    <a:lumMod val="75000"/>
                  </a:schemeClr>
                </a:solidFill>
              </a:rPr>
              <a:t>multipart</a:t>
            </a:r>
            <a:r>
              <a:rPr lang="en-US" sz="1300" u="sng">
                <a:solidFill>
                  <a:schemeClr val="accent1">
                    <a:lumMod val="75000"/>
                  </a:schemeClr>
                </a:solidFill>
              </a:rPr>
              <a:t> form-data:</a:t>
            </a:r>
          </a:p>
          <a:p>
            <a:pPr lvl="1"/>
            <a:r>
              <a:rPr lang="en-US" sz="1300"/>
              <a:t> </a:t>
            </a:r>
            <a:r>
              <a:rPr lang="en-US" sz="1300" b="1" u="sng">
                <a:solidFill>
                  <a:schemeClr val="accent1">
                    <a:lumMod val="75000"/>
                  </a:schemeClr>
                </a:solidFill>
              </a:rPr>
              <a:t>'project-file'</a:t>
            </a:r>
            <a:r>
              <a:rPr lang="en-US" sz="1300"/>
              <a:t> : file contents</a:t>
            </a:r>
          </a:p>
          <a:p>
            <a:pPr lvl="1"/>
            <a:r>
              <a:rPr lang="en-US" sz="1300"/>
              <a:t>  </a:t>
            </a:r>
            <a:r>
              <a:rPr lang="en-US" sz="1300" b="1" u="sng">
                <a:solidFill>
                  <a:schemeClr val="accent1">
                    <a:lumMod val="75000"/>
                  </a:schemeClr>
                </a:solidFill>
              </a:rPr>
              <a:t>'project-name'</a:t>
            </a:r>
            <a:r>
              <a:rPr lang="en-US" sz="1300"/>
              <a:t> : project name</a:t>
            </a:r>
          </a:p>
          <a:p>
            <a:pPr lvl="1"/>
            <a:r>
              <a:rPr lang="en-US" sz="1300"/>
              <a:t>  </a:t>
            </a:r>
            <a:r>
              <a:rPr lang="en-US" sz="1300" b="1" u="sng">
                <a:solidFill>
                  <a:schemeClr val="accent1">
                    <a:lumMod val="75000"/>
                  </a:schemeClr>
                </a:solidFill>
              </a:rPr>
              <a:t>'format'</a:t>
            </a:r>
            <a:r>
              <a:rPr lang="en-US" sz="1300"/>
              <a:t> : format of data in project-file (e.g. 'text/line-based/*</a:t>
            </a:r>
            <a:r>
              <a:rPr lang="en-US" sz="1300" err="1"/>
              <a:t>sv</a:t>
            </a:r>
            <a:r>
              <a:rPr lang="en-US" sz="1300"/>
              <a:t>') [optional]</a:t>
            </a:r>
          </a:p>
          <a:p>
            <a:pPr lvl="1"/>
            <a:r>
              <a:rPr lang="en-US" sz="1300"/>
              <a:t>  </a:t>
            </a:r>
            <a:r>
              <a:rPr lang="en-US" sz="1300" b="1" u="sng">
                <a:solidFill>
                  <a:schemeClr val="accent1">
                    <a:lumMod val="75000"/>
                  </a:schemeClr>
                </a:solidFill>
              </a:rPr>
              <a:t>'options'</a:t>
            </a:r>
            <a:r>
              <a:rPr lang="en-US" sz="1300"/>
              <a:t> : </a:t>
            </a:r>
            <a:r>
              <a:rPr lang="en-US" sz="1300" err="1"/>
              <a:t>json</a:t>
            </a:r>
            <a:r>
              <a:rPr lang="en-US" sz="1300"/>
              <a:t> object containing options relevant to the file format [optional]</a:t>
            </a:r>
          </a:p>
          <a:p>
            <a:pPr marL="228600" lvl="1">
              <a:spcBef>
                <a:spcPts val="1000"/>
              </a:spcBef>
            </a:pPr>
            <a:r>
              <a:rPr lang="en-US" sz="1300" b="1">
                <a:solidFill>
                  <a:schemeClr val="accent1">
                    <a:lumMod val="75000"/>
                  </a:schemeClr>
                </a:solidFill>
              </a:rPr>
              <a:t>Fetch the project details </a:t>
            </a:r>
          </a:p>
          <a:p>
            <a:pPr lvl="1"/>
            <a:r>
              <a:rPr lang="en-US" sz="1300"/>
              <a:t>http://127.0.0.1:3333/project?project=&lt;project id&gt;</a:t>
            </a:r>
          </a:p>
          <a:p>
            <a:pPr marL="228600" lvl="1">
              <a:spcBef>
                <a:spcPts val="1000"/>
              </a:spcBef>
            </a:pPr>
            <a:r>
              <a:rPr lang="en-US" sz="1300" b="1">
                <a:solidFill>
                  <a:schemeClr val="accent1">
                    <a:lumMod val="75000"/>
                  </a:schemeClr>
                </a:solidFill>
              </a:rPr>
              <a:t>Export Rows from the project</a:t>
            </a:r>
          </a:p>
          <a:p>
            <a:pPr lvl="1"/>
            <a:r>
              <a:rPr lang="en-US" sz="1300" b="1" u="sng">
                <a:solidFill>
                  <a:schemeClr val="accent1">
                    <a:lumMod val="75000"/>
                  </a:schemeClr>
                </a:solidFill>
              </a:rPr>
              <a:t>'project'</a:t>
            </a:r>
            <a:r>
              <a:rPr lang="en-US" sz="1300">
                <a:solidFill>
                  <a:schemeClr val="accent1">
                    <a:lumMod val="75000"/>
                  </a:schemeClr>
                </a:solidFill>
              </a:rPr>
              <a:t> : </a:t>
            </a:r>
            <a:r>
              <a:rPr lang="en-US" sz="1300"/>
              <a:t>project id</a:t>
            </a:r>
          </a:p>
          <a:p>
            <a:pPr lvl="1"/>
            <a:r>
              <a:rPr lang="en-US" sz="1300" b="1" u="sng">
                <a:solidFill>
                  <a:schemeClr val="accent1">
                    <a:lumMod val="75000"/>
                  </a:schemeClr>
                </a:solidFill>
              </a:rPr>
              <a:t>'engine'</a:t>
            </a:r>
            <a:r>
              <a:rPr lang="en-US" sz="1300">
                <a:solidFill>
                  <a:schemeClr val="accent1">
                    <a:lumMod val="75000"/>
                  </a:schemeClr>
                </a:solidFill>
              </a:rPr>
              <a:t> : </a:t>
            </a:r>
            <a:r>
              <a:rPr lang="en-US" sz="1300"/>
              <a:t>JSON string... (e.g. '{"facets":[],"</a:t>
            </a:r>
            <a:r>
              <a:rPr lang="en-US" sz="1300" err="1"/>
              <a:t>mode":"row-based</a:t>
            </a:r>
            <a:r>
              <a:rPr lang="en-US" sz="1300"/>
              <a:t>"}')</a:t>
            </a:r>
          </a:p>
          <a:p>
            <a:pPr lvl="1"/>
            <a:r>
              <a:rPr lang="en-US" sz="1300" b="1" u="sng">
                <a:solidFill>
                  <a:schemeClr val="accent1">
                    <a:lumMod val="75000"/>
                  </a:schemeClr>
                </a:solidFill>
              </a:rPr>
              <a:t>'format'</a:t>
            </a:r>
            <a:r>
              <a:rPr lang="en-US" sz="1300">
                <a:solidFill>
                  <a:schemeClr val="accent1">
                    <a:lumMod val="75000"/>
                  </a:schemeClr>
                </a:solidFill>
              </a:rPr>
              <a:t> : </a:t>
            </a:r>
            <a:r>
              <a:rPr lang="en-US" sz="1300"/>
              <a:t>format... (</a:t>
            </a:r>
            <a:r>
              <a:rPr lang="en-US" sz="1300" err="1"/>
              <a:t>e.g</a:t>
            </a:r>
            <a:r>
              <a:rPr lang="en-US" sz="1300"/>
              <a:t> '</a:t>
            </a:r>
            <a:r>
              <a:rPr lang="en-US" sz="1300" err="1"/>
              <a:t>tsv</a:t>
            </a:r>
            <a:r>
              <a:rPr lang="en-US" sz="1300"/>
              <a:t>', 'csv')</a:t>
            </a:r>
          </a:p>
          <a:p>
            <a:pPr marL="228600" lvl="1">
              <a:spcBef>
                <a:spcPts val="1000"/>
              </a:spcBef>
            </a:pPr>
            <a:r>
              <a:rPr lang="en-US" sz="1300" b="1">
                <a:solidFill>
                  <a:schemeClr val="accent1">
                    <a:lumMod val="75000"/>
                  </a:schemeClr>
                </a:solidFill>
              </a:rPr>
              <a:t>Delete project</a:t>
            </a:r>
          </a:p>
          <a:p>
            <a:pPr lvl="1"/>
            <a:r>
              <a:rPr lang="en-US" sz="1300" b="1" u="sng">
                <a:solidFill>
                  <a:schemeClr val="accent1">
                    <a:lumMod val="75000"/>
                  </a:schemeClr>
                </a:solidFill>
              </a:rPr>
              <a:t>'project'</a:t>
            </a:r>
            <a:r>
              <a:rPr lang="en-US" sz="1300">
                <a:solidFill>
                  <a:schemeClr val="accent1">
                    <a:lumMod val="75000"/>
                  </a:schemeClr>
                </a:solidFill>
              </a:rPr>
              <a:t> : </a:t>
            </a:r>
            <a:r>
              <a:rPr lang="en-US" sz="1300"/>
              <a:t>project id</a:t>
            </a:r>
          </a:p>
          <a:p>
            <a:pPr marL="228600" lvl="1">
              <a:spcBef>
                <a:spcPts val="1000"/>
              </a:spcBef>
            </a:pPr>
            <a:r>
              <a:rPr lang="en-US" sz="1300">
                <a:solidFill>
                  <a:schemeClr val="accent1">
                    <a:lumMod val="75000"/>
                  </a:schemeClr>
                </a:solidFill>
              </a:rPr>
              <a:t>Get all projects metadata. Retrieve meta data for all projects. This includes the project's id, name, time of creation and last time of modification.</a:t>
            </a:r>
          </a:p>
          <a:p>
            <a:pPr lvl="1">
              <a:lnSpc>
                <a:spcPct val="100000"/>
              </a:lnSpc>
            </a:pPr>
            <a:r>
              <a:rPr lang="en-US" sz="1300">
                <a:solidFill>
                  <a:schemeClr val="accent1">
                    <a:lumMod val="75000"/>
                  </a:schemeClr>
                </a:solidFill>
              </a:rPr>
              <a:t>Command: GET /command/core/get-all-project-metadata</a:t>
            </a:r>
          </a:p>
          <a:p>
            <a:pPr marL="0" lvl="1" indent="0">
              <a:spcBef>
                <a:spcPts val="1000"/>
              </a:spcBef>
              <a:buNone/>
            </a:pPr>
            <a:r>
              <a:rPr lang="en-US" sz="1300" u="sng">
                <a:solidFill>
                  <a:schemeClr val="accent1">
                    <a:lumMod val="75000"/>
                  </a:schemeClr>
                </a:solidFill>
              </a:rPr>
              <a:t>General Refine Expression Language (GREL) used to write data transformations in </a:t>
            </a:r>
            <a:r>
              <a:rPr lang="en-US" sz="1300" u="sng" err="1">
                <a:solidFill>
                  <a:schemeClr val="accent1">
                    <a:lumMod val="75000"/>
                  </a:schemeClr>
                </a:solidFill>
              </a:rPr>
              <a:t>OpenRefine</a:t>
            </a:r>
            <a:r>
              <a:rPr lang="en-US" sz="1300" u="sng">
                <a:solidFill>
                  <a:schemeClr val="accent1">
                    <a:lumMod val="75000"/>
                  </a:schemeClr>
                </a:solidFill>
              </a:rPr>
              <a:t> tool. This tool is used to handle messy data, does not have capabilities to perform data pipeline.</a:t>
            </a:r>
          </a:p>
          <a:p>
            <a:pPr marL="0" lvl="1" indent="0">
              <a:spcBef>
                <a:spcPts val="1000"/>
              </a:spcBef>
              <a:buNone/>
            </a:pPr>
            <a:r>
              <a:rPr lang="en-US" sz="1300" u="sng">
                <a:solidFill>
                  <a:schemeClr val="accent1">
                    <a:lumMod val="75000"/>
                  </a:schemeClr>
                </a:solidFill>
                <a:hlinkClick r:id="rId3"/>
              </a:rPr>
              <a:t>https://github.com/OpenRefine/OpenRefine/wiki/OpenRefine-API</a:t>
            </a:r>
            <a:endParaRPr lang="en-US" sz="1300" u="sng">
              <a:solidFill>
                <a:schemeClr val="accent1">
                  <a:lumMod val="75000"/>
                </a:schemeClr>
              </a:solidFill>
            </a:endParaRPr>
          </a:p>
        </p:txBody>
      </p:sp>
      <p:pic>
        <p:nvPicPr>
          <p:cNvPr id="5" name="Picture 4"/>
          <p:cNvPicPr>
            <a:picLocks noChangeAspect="1"/>
          </p:cNvPicPr>
          <p:nvPr/>
        </p:nvPicPr>
        <p:blipFill>
          <a:blip r:embed="rId4"/>
          <a:stretch>
            <a:fillRect/>
          </a:stretch>
        </p:blipFill>
        <p:spPr>
          <a:xfrm>
            <a:off x="4923986" y="272328"/>
            <a:ext cx="2066925" cy="1113123"/>
          </a:xfrm>
          <a:prstGeom prst="rect">
            <a:avLst/>
          </a:prstGeom>
        </p:spPr>
      </p:pic>
      <p:sp>
        <p:nvSpPr>
          <p:cNvPr id="6" name="Title 5"/>
          <p:cNvSpPr>
            <a:spLocks noGrp="1"/>
          </p:cNvSpPr>
          <p:nvPr>
            <p:ph type="title"/>
          </p:nvPr>
        </p:nvSpPr>
        <p:spPr>
          <a:xfrm>
            <a:off x="838200" y="365126"/>
            <a:ext cx="10515600" cy="840219"/>
          </a:xfrm>
        </p:spPr>
        <p:txBody>
          <a:bodyPr/>
          <a:lstStyle/>
          <a:p>
            <a:r>
              <a:rPr lang="en-US" sz="4300" b="1" err="1">
                <a:solidFill>
                  <a:schemeClr val="accent1">
                    <a:lumMod val="75000"/>
                  </a:schemeClr>
                </a:solidFill>
              </a:rPr>
              <a:t>OpenRefine</a:t>
            </a:r>
            <a:r>
              <a:rPr lang="en-US" sz="4300" b="1">
                <a:solidFill>
                  <a:schemeClr val="accent1">
                    <a:lumMod val="75000"/>
                  </a:schemeClr>
                </a:solidFill>
              </a:rPr>
              <a:t> API</a:t>
            </a:r>
          </a:p>
        </p:txBody>
      </p:sp>
    </p:spTree>
    <p:extLst>
      <p:ext uri="{BB962C8B-B14F-4D97-AF65-F5344CB8AC3E}">
        <p14:creationId xmlns:p14="http://schemas.microsoft.com/office/powerpoint/2010/main" val="2763138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69F0-E330-42C3-BA57-354C7BF0D3EB}"/>
              </a:ext>
            </a:extLst>
          </p:cNvPr>
          <p:cNvSpPr>
            <a:spLocks noGrp="1"/>
          </p:cNvSpPr>
          <p:nvPr>
            <p:ph type="title"/>
          </p:nvPr>
        </p:nvSpPr>
        <p:spPr>
          <a:xfrm>
            <a:off x="457199" y="101889"/>
            <a:ext cx="10799618" cy="576984"/>
          </a:xfrm>
        </p:spPr>
        <p:txBody>
          <a:bodyPr>
            <a:normAutofit/>
          </a:bodyPr>
          <a:lstStyle/>
          <a:p>
            <a:r>
              <a:rPr lang="en-US" sz="2000">
                <a:latin typeface="Arial"/>
                <a:cs typeface="Arial"/>
              </a:rPr>
              <a:t>Emergency Room Visit Prediction – Use Case</a:t>
            </a:r>
          </a:p>
        </p:txBody>
      </p:sp>
      <p:cxnSp>
        <p:nvCxnSpPr>
          <p:cNvPr id="5" name="Straight Connector 4"/>
          <p:cNvCxnSpPr/>
          <p:nvPr/>
        </p:nvCxnSpPr>
        <p:spPr>
          <a:xfrm flipV="1">
            <a:off x="0" y="581891"/>
            <a:ext cx="12155051" cy="566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199" y="720439"/>
            <a:ext cx="11443855" cy="307777"/>
          </a:xfrm>
          <a:prstGeom prst="rect">
            <a:avLst/>
          </a:prstGeom>
          <a:noFill/>
        </p:spPr>
        <p:txBody>
          <a:bodyPr wrap="square" rtlCol="0">
            <a:spAutoFit/>
          </a:bodyPr>
          <a:lstStyle/>
          <a:p>
            <a:r>
              <a:rPr lang="en-US" sz="1400" b="1">
                <a:solidFill>
                  <a:srgbClr val="0070C0"/>
                </a:solidFill>
                <a:latin typeface="Arial" panose="020B0604020202020204" pitchFamily="34" charset="0"/>
                <a:cs typeface="Arial" panose="020B0604020202020204" pitchFamily="34" charset="0"/>
              </a:rPr>
              <a:t>Objective : </a:t>
            </a:r>
            <a:r>
              <a:rPr lang="en-US" sz="1400">
                <a:latin typeface="Arial" panose="020B0604020202020204" pitchFamily="34" charset="0"/>
                <a:cs typeface="Arial" panose="020B0604020202020204" pitchFamily="34" charset="0"/>
              </a:rPr>
              <a:t>With Machine Learning, predict and target members who are potentially ER visitors within future '3' months, repeat or non-repeat</a:t>
            </a:r>
          </a:p>
        </p:txBody>
      </p:sp>
      <p:graphicFrame>
        <p:nvGraphicFramePr>
          <p:cNvPr id="10" name="Diagram 9"/>
          <p:cNvGraphicFramePr/>
          <p:nvPr>
            <p:extLst>
              <p:ext uri="{D42A27DB-BD31-4B8C-83A1-F6EECF244321}">
                <p14:modId xmlns:p14="http://schemas.microsoft.com/office/powerpoint/2010/main" val="2209604050"/>
              </p:ext>
            </p:extLst>
          </p:nvPr>
        </p:nvGraphicFramePr>
        <p:xfrm>
          <a:off x="1921160" y="1360725"/>
          <a:ext cx="6751783" cy="1451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498761" y="1801094"/>
            <a:ext cx="2272148" cy="307777"/>
          </a:xfrm>
          <a:prstGeom prst="rect">
            <a:avLst/>
          </a:prstGeom>
          <a:noFill/>
        </p:spPr>
        <p:txBody>
          <a:bodyPr wrap="square" lIns="91440" tIns="45720" rIns="91440" bIns="45720" rtlCol="0" anchor="t">
            <a:spAutoFit/>
          </a:bodyPr>
          <a:lstStyle/>
          <a:p>
            <a:r>
              <a:rPr lang="en-US" sz="1400" b="1">
                <a:solidFill>
                  <a:srgbClr val="0070C0"/>
                </a:solidFill>
                <a:latin typeface="Arial"/>
                <a:cs typeface="Arial"/>
              </a:rPr>
              <a:t>Source Data : </a:t>
            </a:r>
            <a:r>
              <a:rPr lang="en-US" sz="1400">
                <a:latin typeface="Arial"/>
                <a:cs typeface="Arial"/>
              </a:rPr>
              <a:t>Entities</a:t>
            </a:r>
          </a:p>
        </p:txBody>
      </p:sp>
      <p:sp>
        <p:nvSpPr>
          <p:cNvPr id="12" name="TextBox 11"/>
          <p:cNvSpPr txBox="1"/>
          <p:nvPr/>
        </p:nvSpPr>
        <p:spPr>
          <a:xfrm>
            <a:off x="8077200" y="1360724"/>
            <a:ext cx="3519055" cy="1569660"/>
          </a:xfrm>
          <a:prstGeom prst="rect">
            <a:avLst/>
          </a:prstGeom>
          <a:noFill/>
        </p:spPr>
        <p:txBody>
          <a:bodyPr wrap="square" lIns="91440" tIns="45720" rIns="91440" bIns="45720" rtlCol="0" anchor="t">
            <a:spAutoFit/>
          </a:bodyPr>
          <a:lstStyle/>
          <a:p>
            <a:r>
              <a:rPr lang="en-US" sz="1200" dirty="0">
                <a:latin typeface="Arial"/>
                <a:cs typeface="Arial"/>
              </a:rPr>
              <a:t>Source : HCSC UAT masked data.(Aetna data to be used)</a:t>
            </a: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a:cs typeface="Arial"/>
              </a:rPr>
              <a:t>100,000 	members.</a:t>
            </a:r>
          </a:p>
          <a:p>
            <a:r>
              <a:rPr lang="en-US" sz="1200" dirty="0">
                <a:latin typeface="Arial"/>
                <a:cs typeface="Arial"/>
              </a:rPr>
              <a:t>190,000 	medical claim records over 3 years.</a:t>
            </a:r>
          </a:p>
          <a:p>
            <a:r>
              <a:rPr lang="en-US" sz="1200" dirty="0">
                <a:latin typeface="Arial"/>
                <a:cs typeface="Arial"/>
              </a:rPr>
              <a:t>401,000 	Rx claim records over 3 years.</a:t>
            </a:r>
          </a:p>
          <a:p>
            <a:r>
              <a:rPr lang="en-US" sz="1200" dirty="0">
                <a:latin typeface="Arial"/>
                <a:cs typeface="Arial"/>
              </a:rPr>
              <a:t>60,000 	provider records.</a:t>
            </a:r>
          </a:p>
          <a:p>
            <a:endParaRPr lang="en-US" sz="1200" dirty="0">
              <a:latin typeface="Arial" panose="020B0604020202020204" pitchFamily="34" charset="0"/>
              <a:cs typeface="Arial" panose="020B0604020202020204" pitchFamily="34" charset="0"/>
            </a:endParaRPr>
          </a:p>
        </p:txBody>
      </p:sp>
      <p:sp>
        <p:nvSpPr>
          <p:cNvPr id="13" name="TextBox 12"/>
          <p:cNvSpPr txBox="1"/>
          <p:nvPr/>
        </p:nvSpPr>
        <p:spPr>
          <a:xfrm>
            <a:off x="3045691" y="2918849"/>
            <a:ext cx="7421419" cy="276999"/>
          </a:xfrm>
          <a:prstGeom prst="rect">
            <a:avLst/>
          </a:prstGeom>
          <a:noFill/>
        </p:spPr>
        <p:txBody>
          <a:bodyPr wrap="square" rtlCol="0">
            <a:spAutoFit/>
          </a:bodyPr>
          <a:lstStyle/>
          <a:p>
            <a:r>
              <a:rPr lang="en-US" sz="1200">
                <a:solidFill>
                  <a:srgbClr val="C00000"/>
                </a:solidFill>
                <a:latin typeface="Arial" panose="020B0604020202020204" pitchFamily="34" charset="0"/>
                <a:cs typeface="Arial" panose="020B0604020202020204" pitchFamily="34" charset="0"/>
              </a:rPr>
              <a:t>Note : Electronic Health Record is not available, would have been valuable.</a:t>
            </a:r>
          </a:p>
        </p:txBody>
      </p:sp>
      <p:sp>
        <p:nvSpPr>
          <p:cNvPr id="15" name="TextBox 14"/>
          <p:cNvSpPr txBox="1"/>
          <p:nvPr/>
        </p:nvSpPr>
        <p:spPr>
          <a:xfrm>
            <a:off x="457200" y="3302218"/>
            <a:ext cx="11263746" cy="523220"/>
          </a:xfrm>
          <a:prstGeom prst="rect">
            <a:avLst/>
          </a:prstGeom>
          <a:noFill/>
        </p:spPr>
        <p:txBody>
          <a:bodyPr wrap="square" lIns="91440" tIns="45720" rIns="91440" bIns="45720" rtlCol="0" anchor="t">
            <a:spAutoFit/>
          </a:bodyPr>
          <a:lstStyle/>
          <a:p>
            <a:r>
              <a:rPr lang="en-US" sz="1400" b="1">
                <a:solidFill>
                  <a:srgbClr val="0070C0"/>
                </a:solidFill>
                <a:latin typeface="Arial"/>
                <a:cs typeface="Arial"/>
              </a:rPr>
              <a:t>Benefit : </a:t>
            </a:r>
            <a:r>
              <a:rPr lang="en-US" sz="1400">
                <a:latin typeface="Arial"/>
                <a:cs typeface="Arial"/>
              </a:rPr>
              <a:t>Benefit Director may launch survey to determine root cause, contact members in risk, providers, suggest alternative methods as tele visit or 24 hours urgent care clinic, and create awareness campaigns for less expensive options. </a:t>
            </a:r>
            <a:endParaRPr lang="en-US" sz="1400">
              <a:latin typeface="Arial" panose="020B0604020202020204" pitchFamily="34" charset="0"/>
              <a:cs typeface="Arial" panose="020B0604020202020204" pitchFamily="34" charset="0"/>
            </a:endParaRPr>
          </a:p>
        </p:txBody>
      </p:sp>
      <p:sp>
        <p:nvSpPr>
          <p:cNvPr id="16" name="Rectangle 15"/>
          <p:cNvSpPr/>
          <p:nvPr/>
        </p:nvSpPr>
        <p:spPr>
          <a:xfrm>
            <a:off x="457199" y="4012605"/>
            <a:ext cx="3241593" cy="307777"/>
          </a:xfrm>
          <a:prstGeom prst="rect">
            <a:avLst/>
          </a:prstGeom>
        </p:spPr>
        <p:txBody>
          <a:bodyPr wrap="none">
            <a:spAutoFit/>
          </a:bodyPr>
          <a:lstStyle/>
          <a:p>
            <a:r>
              <a:rPr lang="en-US" sz="1400" b="1">
                <a:solidFill>
                  <a:srgbClr val="0070C0"/>
                </a:solidFill>
                <a:latin typeface="Arial" panose="020B0604020202020204" pitchFamily="34" charset="0"/>
                <a:cs typeface="Arial" panose="020B0604020202020204" pitchFamily="34" charset="0"/>
              </a:rPr>
              <a:t>Methodology of Machine learning : </a:t>
            </a:r>
            <a:endParaRPr lang="en-US" sz="1400"/>
          </a:p>
        </p:txBody>
      </p:sp>
      <p:graphicFrame>
        <p:nvGraphicFramePr>
          <p:cNvPr id="18" name="Diagram 17"/>
          <p:cNvGraphicFramePr/>
          <p:nvPr>
            <p:extLst>
              <p:ext uri="{D42A27DB-BD31-4B8C-83A1-F6EECF244321}">
                <p14:modId xmlns:p14="http://schemas.microsoft.com/office/powerpoint/2010/main" val="1594160419"/>
              </p:ext>
            </p:extLst>
          </p:nvPr>
        </p:nvGraphicFramePr>
        <p:xfrm>
          <a:off x="2077995" y="4083366"/>
          <a:ext cx="9178822" cy="23128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Rectangle 18"/>
          <p:cNvSpPr/>
          <p:nvPr/>
        </p:nvSpPr>
        <p:spPr>
          <a:xfrm>
            <a:off x="9337964" y="4752110"/>
            <a:ext cx="1662545" cy="52526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Arial Narrow" panose="020B0606020202030204" pitchFamily="34" charset="0"/>
              </a:rPr>
              <a:t>Exploratory Data Analysis Reports</a:t>
            </a:r>
          </a:p>
        </p:txBody>
      </p:sp>
      <p:cxnSp>
        <p:nvCxnSpPr>
          <p:cNvPr id="21" name="Straight Arrow Connector 20"/>
          <p:cNvCxnSpPr>
            <a:endCxn id="19" idx="1"/>
          </p:cNvCxnSpPr>
          <p:nvPr/>
        </p:nvCxnSpPr>
        <p:spPr>
          <a:xfrm flipV="1">
            <a:off x="8298873" y="5014744"/>
            <a:ext cx="1039091" cy="1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575965" y="5143105"/>
            <a:ext cx="1011382" cy="246221"/>
          </a:xfrm>
          <a:prstGeom prst="rect">
            <a:avLst/>
          </a:prstGeom>
          <a:noFill/>
        </p:spPr>
        <p:txBody>
          <a:bodyPr wrap="square" rtlCol="0">
            <a:spAutoFit/>
          </a:bodyPr>
          <a:lstStyle/>
          <a:p>
            <a:r>
              <a:rPr lang="en-US" sz="1000">
                <a:latin typeface="Arial Narrow" panose="020B0606020202030204" pitchFamily="34" charset="0"/>
              </a:rPr>
              <a:t>By product</a:t>
            </a:r>
          </a:p>
        </p:txBody>
      </p:sp>
      <p:sp>
        <p:nvSpPr>
          <p:cNvPr id="23" name="Rectangle 22"/>
          <p:cNvSpPr/>
          <p:nvPr/>
        </p:nvSpPr>
        <p:spPr>
          <a:xfrm>
            <a:off x="2214418" y="4752110"/>
            <a:ext cx="1662545" cy="52526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Arial Narrow" panose="020B0606020202030204" pitchFamily="34" charset="0"/>
              </a:rPr>
              <a:t>Outcome : Set of members at risk</a:t>
            </a:r>
          </a:p>
        </p:txBody>
      </p:sp>
      <p:cxnSp>
        <p:nvCxnSpPr>
          <p:cNvPr id="24" name="Straight Arrow Connector 23"/>
          <p:cNvCxnSpPr>
            <a:endCxn id="23" idx="3"/>
          </p:cNvCxnSpPr>
          <p:nvPr/>
        </p:nvCxnSpPr>
        <p:spPr>
          <a:xfrm flipH="1">
            <a:off x="3876963" y="4988008"/>
            <a:ext cx="1149928" cy="26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904672" y="5127531"/>
            <a:ext cx="1011382" cy="400110"/>
          </a:xfrm>
          <a:prstGeom prst="rect">
            <a:avLst/>
          </a:prstGeom>
          <a:noFill/>
        </p:spPr>
        <p:txBody>
          <a:bodyPr wrap="square" rtlCol="0">
            <a:spAutoFit/>
          </a:bodyPr>
          <a:lstStyle/>
          <a:p>
            <a:r>
              <a:rPr lang="en-US" sz="1000">
                <a:latin typeface="Arial Narrow" panose="020B0606020202030204" pitchFamily="34" charset="0"/>
              </a:rPr>
              <a:t>REST API Service</a:t>
            </a:r>
          </a:p>
        </p:txBody>
      </p:sp>
      <p:sp>
        <p:nvSpPr>
          <p:cNvPr id="20" name="TextBox 19">
            <a:extLst>
              <a:ext uri="{FF2B5EF4-FFF2-40B4-BE49-F238E27FC236}">
                <a16:creationId xmlns:a16="http://schemas.microsoft.com/office/drawing/2014/main" id="{D1371DBA-8B4B-43DD-8E2E-93AF93CBE701}"/>
              </a:ext>
            </a:extLst>
          </p:cNvPr>
          <p:cNvSpPr txBox="1"/>
          <p:nvPr/>
        </p:nvSpPr>
        <p:spPr>
          <a:xfrm>
            <a:off x="161632" y="5497275"/>
            <a:ext cx="3519055" cy="1200329"/>
          </a:xfrm>
          <a:prstGeom prst="rect">
            <a:avLst/>
          </a:prstGeom>
          <a:noFill/>
        </p:spPr>
        <p:txBody>
          <a:bodyPr wrap="square" lIns="91440" tIns="45720" rIns="91440" bIns="45720" rtlCol="0" anchor="t">
            <a:spAutoFit/>
          </a:bodyPr>
          <a:lstStyle/>
          <a:p>
            <a:r>
              <a:rPr lang="en-US" sz="1200" dirty="0">
                <a:latin typeface="Arial"/>
                <a:cs typeface="Arial"/>
              </a:rPr>
              <a:t>Source :Aetna data</a:t>
            </a: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a:cs typeface="Arial"/>
              </a:rPr>
              <a:t>27900	unique members. (in claims, not total)</a:t>
            </a:r>
          </a:p>
          <a:p>
            <a:r>
              <a:rPr lang="en-US" sz="1200" dirty="0">
                <a:latin typeface="Arial"/>
                <a:cs typeface="Arial"/>
              </a:rPr>
              <a:t>210271	medical claim records .</a:t>
            </a:r>
          </a:p>
          <a:p>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4084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69F0-E330-42C3-BA57-354C7BF0D3EB}"/>
              </a:ext>
            </a:extLst>
          </p:cNvPr>
          <p:cNvSpPr>
            <a:spLocks noGrp="1"/>
          </p:cNvSpPr>
          <p:nvPr>
            <p:ph type="title"/>
          </p:nvPr>
        </p:nvSpPr>
        <p:spPr>
          <a:xfrm>
            <a:off x="457199" y="101889"/>
            <a:ext cx="10799618" cy="576984"/>
          </a:xfrm>
        </p:spPr>
        <p:txBody>
          <a:bodyPr>
            <a:normAutofit/>
          </a:bodyPr>
          <a:lstStyle/>
          <a:p>
            <a:r>
              <a:rPr lang="en-US" sz="2000">
                <a:latin typeface="Arial"/>
                <a:cs typeface="Arial"/>
              </a:rPr>
              <a:t>Emergency Room Visit Prediction - Design</a:t>
            </a:r>
          </a:p>
        </p:txBody>
      </p:sp>
      <p:cxnSp>
        <p:nvCxnSpPr>
          <p:cNvPr id="5" name="Straight Connector 4"/>
          <p:cNvCxnSpPr/>
          <p:nvPr/>
        </p:nvCxnSpPr>
        <p:spPr>
          <a:xfrm flipV="1">
            <a:off x="0" y="581891"/>
            <a:ext cx="12155051" cy="566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7199" y="720439"/>
            <a:ext cx="11443855" cy="307777"/>
          </a:xfrm>
          <a:prstGeom prst="rect">
            <a:avLst/>
          </a:prstGeom>
          <a:noFill/>
        </p:spPr>
        <p:txBody>
          <a:bodyPr wrap="square" rtlCol="0">
            <a:spAutoFit/>
          </a:bodyPr>
          <a:lstStyle/>
          <a:p>
            <a:r>
              <a:rPr lang="en-US" sz="1400" b="1">
                <a:solidFill>
                  <a:srgbClr val="0070C0"/>
                </a:solidFill>
                <a:latin typeface="Arial" panose="020B0604020202020204" pitchFamily="34" charset="0"/>
                <a:cs typeface="Arial" panose="020B0604020202020204" pitchFamily="34" charset="0"/>
              </a:rPr>
              <a:t>Data Processing : </a:t>
            </a:r>
            <a:r>
              <a:rPr lang="en-US" sz="1400">
                <a:latin typeface="Arial" panose="020B0604020202020204" pitchFamily="34" charset="0"/>
                <a:cs typeface="Arial" panose="020B0604020202020204" pitchFamily="34" charset="0"/>
              </a:rPr>
              <a:t>In order to prepare data for model, following approach is followed:</a:t>
            </a:r>
          </a:p>
        </p:txBody>
      </p:sp>
      <p:sp>
        <p:nvSpPr>
          <p:cNvPr id="3" name="Rounded Rectangle 2"/>
          <p:cNvSpPr/>
          <p:nvPr/>
        </p:nvSpPr>
        <p:spPr>
          <a:xfrm>
            <a:off x="411015" y="999291"/>
            <a:ext cx="11333019" cy="300643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t"/>
          <a:lstStyle/>
          <a:p>
            <a:pPr marL="228600" indent="-228600">
              <a:buAutoNum type="arabicPeriod"/>
            </a:pPr>
            <a:r>
              <a:rPr lang="en-US" sz="1400">
                <a:latin typeface="Arial"/>
                <a:cs typeface="Arial"/>
              </a:rPr>
              <a:t>Remove null values, sometimes fill by means, validate address and fill up latitude, longitude etc.</a:t>
            </a:r>
          </a:p>
          <a:p>
            <a:pPr marL="228600" indent="-228600">
              <a:buAutoNum type="arabicPeriod"/>
            </a:pPr>
            <a:r>
              <a:rPr lang="en-US" sz="1400">
                <a:latin typeface="Arial"/>
                <a:cs typeface="Arial"/>
              </a:rPr>
              <a:t>Join Member and Claim data to form aggregation at member level, with following consideration.</a:t>
            </a:r>
          </a:p>
          <a:p>
            <a:pPr marL="742950" lvl="1" indent="-285750">
              <a:buFont typeface="+mj-lt"/>
              <a:buAutoNum type="romanUcPeriod"/>
            </a:pPr>
            <a:r>
              <a:rPr lang="en-US" sz="1400">
                <a:latin typeface="Arial"/>
                <a:cs typeface="Arial"/>
              </a:rPr>
              <a:t>Consider a time period of last 12 months, added with outcome period of 3 months. Iterate the period over total span of 3 years. Number of ER visits in last 12 months, and its attributes play important role in the outcome prediction.</a:t>
            </a:r>
          </a:p>
          <a:p>
            <a:pPr marL="742950" lvl="1" indent="-285750">
              <a:buFont typeface="+mj-lt"/>
              <a:buAutoNum type="romanUcPeriod"/>
            </a:pPr>
            <a:r>
              <a:rPr lang="en-US" sz="1400">
                <a:solidFill>
                  <a:schemeClr val="tx1"/>
                </a:solidFill>
                <a:latin typeface="Arial"/>
                <a:cs typeface="Arial"/>
              </a:rPr>
              <a:t>Consulting with a Doctor, calculated severity score on the diagnosing codes present in claims. -  WIP</a:t>
            </a:r>
          </a:p>
          <a:p>
            <a:pPr marL="742950" lvl="1" indent="-285750">
              <a:buFont typeface="+mj-lt"/>
              <a:buAutoNum type="romanUcPeriod"/>
            </a:pPr>
            <a:r>
              <a:rPr lang="en-US" sz="1400">
                <a:latin typeface="Arial"/>
                <a:cs typeface="Arial"/>
              </a:rPr>
              <a:t>Consider frequency of claims and ER visits, time-length between visits.</a:t>
            </a:r>
          </a:p>
          <a:p>
            <a:pPr marL="742950" lvl="1" indent="-285750">
              <a:buFont typeface="+mj-lt"/>
              <a:buAutoNum type="romanUcPeriod"/>
            </a:pPr>
            <a:r>
              <a:rPr lang="en-US" sz="1400">
                <a:latin typeface="Arial"/>
                <a:cs typeface="Arial"/>
              </a:rPr>
              <a:t>Trend slope (upward, downward, flat) of ER visits in last 12 months</a:t>
            </a:r>
          </a:p>
          <a:p>
            <a:pPr marL="285750" indent="-285750">
              <a:buFont typeface="+mj-lt"/>
              <a:buAutoNum type="arabicPeriod"/>
            </a:pPr>
            <a:r>
              <a:rPr lang="en-US" sz="1400">
                <a:latin typeface="Arial"/>
                <a:cs typeface="Arial"/>
              </a:rPr>
              <a:t>Provider data attributes such as distance, specialty are joined at Member aggregation level.</a:t>
            </a:r>
          </a:p>
          <a:p>
            <a:pPr marL="285750" indent="-285750">
              <a:buFont typeface="+mj-lt"/>
              <a:buAutoNum type="arabicPeriod"/>
            </a:pPr>
            <a:r>
              <a:rPr lang="en-US" sz="1400">
                <a:latin typeface="Arial"/>
                <a:cs typeface="Arial"/>
              </a:rPr>
              <a:t>Calculate the derived features (e.g. Age). </a:t>
            </a:r>
            <a:r>
              <a:rPr lang="en-US" sz="1400">
                <a:solidFill>
                  <a:srgbClr val="0070C0"/>
                </a:solidFill>
                <a:latin typeface="Arial"/>
                <a:cs typeface="Arial"/>
              </a:rPr>
              <a:t>Ref : The complete list of dependent variables (features)  is available in a spreadsheet. </a:t>
            </a:r>
            <a:endParaRPr lang="en-US" sz="1400">
              <a:solidFill>
                <a:srgbClr val="0070C0"/>
              </a:solidFill>
              <a:latin typeface="Arial" panose="020B0604020202020204" pitchFamily="34" charset="0"/>
              <a:cs typeface="Arial" panose="020B0604020202020204" pitchFamily="34" charset="0"/>
            </a:endParaRPr>
          </a:p>
          <a:p>
            <a:pPr marL="285750" indent="-285750">
              <a:buFont typeface="+mj-lt"/>
              <a:buAutoNum type="arabicPeriod"/>
            </a:pPr>
            <a:r>
              <a:rPr lang="en-US" sz="1400">
                <a:latin typeface="Arial"/>
                <a:cs typeface="Arial"/>
              </a:rPr>
              <a:t>Member additional information from CRM are joined, mostly lifestyle indicator.</a:t>
            </a:r>
          </a:p>
          <a:p>
            <a:pPr marL="285750" indent="-285750">
              <a:buFont typeface="+mj-lt"/>
              <a:buAutoNum type="arabicPeriod"/>
            </a:pPr>
            <a:r>
              <a:rPr lang="en-US" sz="1400">
                <a:latin typeface="Arial"/>
                <a:cs typeface="Arial"/>
              </a:rPr>
              <a:t>Convert categorical variables into numerical ordinal variables by Weight of Evidence method.</a:t>
            </a:r>
          </a:p>
          <a:p>
            <a:pPr marL="285750" indent="-285750">
              <a:buFont typeface="+mj-lt"/>
              <a:buAutoNum type="arabicPeriod"/>
            </a:pPr>
            <a:r>
              <a:rPr lang="en-US" sz="1400">
                <a:latin typeface="Arial"/>
                <a:cs typeface="Arial"/>
              </a:rPr>
              <a:t>About 70% members do not have claims, about 3% members have Emergency visit. For imbalanced data, SMOTE method was used to balance data. </a:t>
            </a:r>
            <a:endParaRPr lang="en-US" sz="1400">
              <a:latin typeface="Arial" panose="020B0604020202020204" pitchFamily="34" charset="0"/>
              <a:cs typeface="Arial" panose="020B0604020202020204" pitchFamily="34" charset="0"/>
            </a:endParaRPr>
          </a:p>
          <a:p>
            <a:pPr marL="285750" indent="-285750">
              <a:buFont typeface="+mj-lt"/>
              <a:buAutoNum type="arabicPeriod"/>
            </a:pPr>
            <a:endParaRPr lang="en-US" sz="1400">
              <a:latin typeface="Arial" panose="020B0604020202020204" pitchFamily="34" charset="0"/>
              <a:cs typeface="Arial" panose="020B0604020202020204" pitchFamily="34" charset="0"/>
            </a:endParaRPr>
          </a:p>
        </p:txBody>
      </p:sp>
      <p:sp>
        <p:nvSpPr>
          <p:cNvPr id="4" name="Rectangle 3"/>
          <p:cNvSpPr/>
          <p:nvPr/>
        </p:nvSpPr>
        <p:spPr>
          <a:xfrm>
            <a:off x="411015" y="4114800"/>
            <a:ext cx="7549773" cy="2326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TextBox 24"/>
          <p:cNvSpPr txBox="1"/>
          <p:nvPr/>
        </p:nvSpPr>
        <p:spPr>
          <a:xfrm>
            <a:off x="457199" y="4172256"/>
            <a:ext cx="11139056" cy="307777"/>
          </a:xfrm>
          <a:prstGeom prst="rect">
            <a:avLst/>
          </a:prstGeom>
          <a:noFill/>
        </p:spPr>
        <p:txBody>
          <a:bodyPr wrap="square" rtlCol="0">
            <a:spAutoFit/>
          </a:bodyPr>
          <a:lstStyle/>
          <a:p>
            <a:r>
              <a:rPr lang="en-US" sz="1400" b="1">
                <a:solidFill>
                  <a:srgbClr val="0070C0"/>
                </a:solidFill>
                <a:latin typeface="Arial" panose="020B0604020202020204" pitchFamily="34" charset="0"/>
                <a:cs typeface="Arial" panose="020B0604020202020204" pitchFamily="34" charset="0"/>
              </a:rPr>
              <a:t>Model Training, Testing, Prediction :</a:t>
            </a:r>
            <a:endParaRPr lang="en-US" sz="1400">
              <a:latin typeface="Arial" panose="020B0604020202020204" pitchFamily="34" charset="0"/>
              <a:cs typeface="Arial" panose="020B0604020202020204" pitchFamily="34" charset="0"/>
            </a:endParaRPr>
          </a:p>
        </p:txBody>
      </p:sp>
      <p:sp>
        <p:nvSpPr>
          <p:cNvPr id="9" name="TextBox 8"/>
          <p:cNvSpPr txBox="1"/>
          <p:nvPr/>
        </p:nvSpPr>
        <p:spPr>
          <a:xfrm>
            <a:off x="8267178" y="4226211"/>
            <a:ext cx="3635467" cy="249299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200">
                <a:solidFill>
                  <a:srgbClr val="0070C0"/>
                </a:solidFill>
                <a:latin typeface="Arial"/>
                <a:cs typeface="Arial"/>
              </a:rPr>
              <a:t>Primary Language : Python, Jupiter Notebook</a:t>
            </a:r>
          </a:p>
          <a:p>
            <a:pPr marL="285750" indent="-285750">
              <a:buFont typeface="Arial" panose="020B0604020202020204" pitchFamily="34" charset="0"/>
              <a:buChar char="•"/>
            </a:pPr>
            <a:r>
              <a:rPr lang="en-US" sz="1200">
                <a:solidFill>
                  <a:srgbClr val="0070C0"/>
                </a:solidFill>
                <a:latin typeface="Arial"/>
                <a:cs typeface="Arial"/>
              </a:rPr>
              <a:t>ETL :Spark</a:t>
            </a:r>
            <a:endParaRPr lang="en-US" sz="120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solidFill>
                  <a:srgbClr val="0070C0"/>
                </a:solidFill>
                <a:latin typeface="Arial"/>
                <a:cs typeface="Arial"/>
              </a:rPr>
              <a:t>Database: Druid, </a:t>
            </a:r>
            <a:r>
              <a:rPr lang="en-US" sz="1200" err="1">
                <a:solidFill>
                  <a:srgbClr val="0070C0"/>
                </a:solidFill>
                <a:latin typeface="Arial"/>
                <a:cs typeface="Arial"/>
              </a:rPr>
              <a:t>Postgress</a:t>
            </a:r>
            <a:r>
              <a:rPr lang="en-US" sz="1200">
                <a:solidFill>
                  <a:srgbClr val="0070C0"/>
                </a:solidFill>
                <a:latin typeface="Arial"/>
                <a:cs typeface="Arial"/>
              </a:rPr>
              <a:t>, Elastic Search, S3</a:t>
            </a:r>
          </a:p>
          <a:p>
            <a:pPr marL="285750" indent="-285750">
              <a:buFont typeface="Arial" panose="020B0604020202020204" pitchFamily="34" charset="0"/>
              <a:buChar char="•"/>
            </a:pPr>
            <a:r>
              <a:rPr lang="en-US" sz="1200">
                <a:solidFill>
                  <a:srgbClr val="0070C0"/>
                </a:solidFill>
                <a:latin typeface="Arial"/>
                <a:cs typeface="Arial"/>
              </a:rPr>
              <a:t>Environment : Dev – Akash VM, Prod – AWS EC2, S3. Kubernetes-Docker.</a:t>
            </a:r>
          </a:p>
          <a:p>
            <a:pPr marL="285750" indent="-285750">
              <a:buFont typeface="Arial" panose="020B0604020202020204" pitchFamily="34" charset="0"/>
              <a:buChar char="•"/>
            </a:pPr>
            <a:r>
              <a:rPr lang="en-US" sz="1200">
                <a:solidFill>
                  <a:srgbClr val="0070C0"/>
                </a:solidFill>
                <a:latin typeface="Arial"/>
                <a:cs typeface="Arial"/>
              </a:rPr>
              <a:t>ML framework: H20.ai, </a:t>
            </a:r>
            <a:r>
              <a:rPr lang="en-US" sz="1200" err="1">
                <a:solidFill>
                  <a:srgbClr val="0070C0"/>
                </a:solidFill>
                <a:latin typeface="Arial"/>
                <a:cs typeface="Arial"/>
              </a:rPr>
              <a:t>scikit</a:t>
            </a:r>
            <a:r>
              <a:rPr lang="en-US" sz="1200">
                <a:solidFill>
                  <a:srgbClr val="0070C0"/>
                </a:solidFill>
                <a:latin typeface="Arial"/>
                <a:cs typeface="Arial"/>
              </a:rPr>
              <a:t>-learn, ML flow</a:t>
            </a:r>
          </a:p>
          <a:p>
            <a:pPr marL="285750" indent="-285750">
              <a:buFont typeface="Arial" panose="020B0604020202020204" pitchFamily="34" charset="0"/>
              <a:buChar char="•"/>
            </a:pPr>
            <a:r>
              <a:rPr lang="en-US" sz="1200">
                <a:solidFill>
                  <a:srgbClr val="0070C0"/>
                </a:solidFill>
                <a:latin typeface="Arial"/>
                <a:cs typeface="Arial"/>
              </a:rPr>
              <a:t>DevOps: Git, Jenkins</a:t>
            </a:r>
          </a:p>
          <a:p>
            <a:pPr marL="285750" indent="-285750">
              <a:buFont typeface="Arial" panose="020B0604020202020204" pitchFamily="34" charset="0"/>
              <a:buChar char="•"/>
            </a:pPr>
            <a:r>
              <a:rPr lang="en-US" sz="1200">
                <a:solidFill>
                  <a:srgbClr val="0070C0"/>
                </a:solidFill>
                <a:latin typeface="Arial"/>
                <a:cs typeface="Arial"/>
              </a:rPr>
              <a:t>Frameworks of code (capability) are built for future reuse in Analytics use case.  </a:t>
            </a:r>
            <a:endParaRPr lang="en-US" sz="1200">
              <a:solidFill>
                <a:srgbClr val="0070C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solidFill>
                  <a:srgbClr val="0070C0"/>
                </a:solidFill>
                <a:latin typeface="Arial" panose="020B0604020202020204" pitchFamily="34" charset="0"/>
                <a:cs typeface="Arial" panose="020B0604020202020204" pitchFamily="34" charset="0"/>
              </a:rPr>
              <a:t>The solution is portable to another architecture with little customization.</a:t>
            </a:r>
          </a:p>
          <a:p>
            <a:pPr marL="285750" indent="-285750">
              <a:buFont typeface="Arial" panose="020B0604020202020204" pitchFamily="34" charset="0"/>
              <a:buChar char="•"/>
            </a:pPr>
            <a:endParaRPr lang="en-US" sz="1200">
              <a:latin typeface="Arial" panose="020B0604020202020204" pitchFamily="34" charset="0"/>
              <a:cs typeface="Arial" panose="020B0604020202020204" pitchFamily="34" charset="0"/>
            </a:endParaRPr>
          </a:p>
        </p:txBody>
      </p:sp>
      <p:sp>
        <p:nvSpPr>
          <p:cNvPr id="17" name="TextBox 16"/>
          <p:cNvSpPr txBox="1"/>
          <p:nvPr/>
        </p:nvSpPr>
        <p:spPr>
          <a:xfrm>
            <a:off x="457199" y="4480033"/>
            <a:ext cx="7503589" cy="1815882"/>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400">
                <a:latin typeface="Arial"/>
                <a:cs typeface="Arial"/>
              </a:rPr>
              <a:t>With the processed feature matrix, some pre selected and </a:t>
            </a:r>
            <a:r>
              <a:rPr lang="en-US" sz="1400" err="1">
                <a:latin typeface="Arial"/>
                <a:cs typeface="Arial"/>
              </a:rPr>
              <a:t>AutoML</a:t>
            </a:r>
            <a:r>
              <a:rPr lang="en-US" sz="1400">
                <a:latin typeface="Arial"/>
                <a:cs typeface="Arial"/>
              </a:rPr>
              <a:t> models are run. </a:t>
            </a:r>
            <a:endParaRPr lang="en-US" sz="14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a:latin typeface="Arial"/>
                <a:cs typeface="Arial"/>
              </a:rPr>
              <a:t>KPI of recall (error on false negative) prediction is measured, and best model is selected.</a:t>
            </a:r>
          </a:p>
          <a:p>
            <a:pPr marL="171450" indent="-171450">
              <a:buFont typeface="Arial" panose="020B0604020202020204" pitchFamily="34" charset="0"/>
              <a:buChar char="•"/>
            </a:pPr>
            <a:r>
              <a:rPr lang="en-US" sz="1400">
                <a:latin typeface="Arial"/>
                <a:cs typeface="Arial"/>
              </a:rPr>
              <a:t>In this use case, data would be refreshed monthly and job would be run monthly. The set of member, claim data, and the attributes do not change significantly in less than a month. </a:t>
            </a:r>
            <a:endParaRPr lang="en-US" sz="14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400">
                <a:latin typeface="Arial"/>
                <a:cs typeface="Arial"/>
              </a:rPr>
              <a:t>With the monthly job run, the predicted members for next 3 months Emergency Room visit would be shared, saved in database and available on REST API.</a:t>
            </a:r>
          </a:p>
          <a:p>
            <a:pPr marL="171450" indent="-171450">
              <a:buFont typeface="Arial" panose="020B0604020202020204" pitchFamily="34" charset="0"/>
              <a:buChar char="•"/>
            </a:pPr>
            <a:r>
              <a:rPr lang="en-US" sz="1400">
                <a:latin typeface="Arial"/>
                <a:cs typeface="Arial"/>
              </a:rPr>
              <a:t>Model re-training in 6 month or based  on accuracy Monitoring</a:t>
            </a:r>
          </a:p>
          <a:p>
            <a:pPr marL="171450" indent="-171450">
              <a:buFont typeface="Arial" panose="020B0604020202020204" pitchFamily="34" charset="0"/>
              <a:buChar char="•"/>
            </a:pPr>
            <a:r>
              <a:rPr lang="en-US" sz="1400">
                <a:latin typeface="Arial"/>
                <a:cs typeface="Arial"/>
              </a:rPr>
              <a:t>For any prediction we will need one year of historical claim data.</a:t>
            </a:r>
          </a:p>
        </p:txBody>
      </p:sp>
    </p:spTree>
    <p:extLst>
      <p:ext uri="{BB962C8B-B14F-4D97-AF65-F5344CB8AC3E}">
        <p14:creationId xmlns:p14="http://schemas.microsoft.com/office/powerpoint/2010/main" val="3458074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88365"/>
          </a:xfrm>
        </p:spPr>
        <p:txBody>
          <a:bodyPr>
            <a:normAutofit/>
          </a:bodyPr>
          <a:lstStyle/>
          <a:p>
            <a:r>
              <a:rPr lang="en-US" sz="6000" b="1" u="sng">
                <a:solidFill>
                  <a:schemeClr val="accent1">
                    <a:lumMod val="75000"/>
                  </a:schemeClr>
                </a:solidFill>
              </a:rPr>
              <a:t>H20 </a:t>
            </a:r>
            <a:r>
              <a:rPr lang="en-US" sz="6000" b="1" u="sng" err="1">
                <a:solidFill>
                  <a:schemeClr val="accent1">
                    <a:lumMod val="75000"/>
                  </a:schemeClr>
                </a:solidFill>
              </a:rPr>
              <a:t>AutoML</a:t>
            </a:r>
            <a:r>
              <a:rPr lang="en-US" sz="6000" b="1">
                <a:solidFill>
                  <a:schemeClr val="accent1">
                    <a:lumMod val="75000"/>
                  </a:schemeClr>
                </a:solidFill>
              </a:rPr>
              <a:t> </a:t>
            </a:r>
          </a:p>
        </p:txBody>
      </p:sp>
      <p:sp>
        <p:nvSpPr>
          <p:cNvPr id="3" name="Content Placeholder 2"/>
          <p:cNvSpPr>
            <a:spLocks noGrp="1"/>
          </p:cNvSpPr>
          <p:nvPr>
            <p:ph idx="1"/>
          </p:nvPr>
        </p:nvSpPr>
        <p:spPr>
          <a:xfrm>
            <a:off x="838200" y="1731818"/>
            <a:ext cx="10515600" cy="4445145"/>
          </a:xfrm>
        </p:spPr>
        <p:txBody>
          <a:bodyPr>
            <a:normAutofit/>
          </a:bodyPr>
          <a:lstStyle/>
          <a:p>
            <a:endParaRPr lang="en-US"/>
          </a:p>
          <a:p>
            <a:r>
              <a:rPr lang="en-US">
                <a:solidFill>
                  <a:schemeClr val="accent1">
                    <a:lumMod val="75000"/>
                  </a:schemeClr>
                </a:solidFill>
              </a:rPr>
              <a:t>H2O is a fully open-source, distributed in-memory machine learning platform. H2O supports the most widely used statistical &amp; machine learning algorithms, including gradient boosted machines, generalized linear models, deep learning, and many more.</a:t>
            </a:r>
          </a:p>
          <a:p>
            <a:r>
              <a:rPr lang="en-US">
                <a:solidFill>
                  <a:schemeClr val="accent1">
                    <a:lumMod val="75000"/>
                  </a:schemeClr>
                </a:solidFill>
              </a:rPr>
              <a:t>Automate the process of building a large number of models, to find the “</a:t>
            </a:r>
            <a:r>
              <a:rPr lang="en-US" b="1">
                <a:solidFill>
                  <a:schemeClr val="accent1">
                    <a:lumMod val="75000"/>
                  </a:schemeClr>
                </a:solidFill>
              </a:rPr>
              <a:t>best</a:t>
            </a:r>
            <a:r>
              <a:rPr lang="en-US">
                <a:solidFill>
                  <a:schemeClr val="accent1">
                    <a:lumMod val="75000"/>
                  </a:schemeClr>
                </a:solidFill>
              </a:rPr>
              <a:t>” model without any prior knowledge. H2O </a:t>
            </a:r>
            <a:r>
              <a:rPr lang="en-US" err="1">
                <a:solidFill>
                  <a:schemeClr val="accent1">
                    <a:lumMod val="75000"/>
                  </a:schemeClr>
                </a:solidFill>
              </a:rPr>
              <a:t>AutoML</a:t>
            </a:r>
            <a:r>
              <a:rPr lang="en-US">
                <a:solidFill>
                  <a:schemeClr val="accent1">
                    <a:lumMod val="75000"/>
                  </a:schemeClr>
                </a:solidFill>
              </a:rPr>
              <a:t> can be used for automating the machine learning workflow, which includes automatic training and tuning of many models within a user-specified time-limit.</a:t>
            </a:r>
          </a:p>
        </p:txBody>
      </p:sp>
      <p:pic>
        <p:nvPicPr>
          <p:cNvPr id="6" name="Picture 5"/>
          <p:cNvPicPr>
            <a:picLocks noChangeAspect="1"/>
          </p:cNvPicPr>
          <p:nvPr/>
        </p:nvPicPr>
        <p:blipFill>
          <a:blip r:embed="rId2"/>
          <a:stretch>
            <a:fillRect/>
          </a:stretch>
        </p:blipFill>
        <p:spPr>
          <a:xfrm>
            <a:off x="5732319" y="365125"/>
            <a:ext cx="2057400" cy="1588365"/>
          </a:xfrm>
          <a:prstGeom prst="rect">
            <a:avLst/>
          </a:prstGeom>
        </p:spPr>
      </p:pic>
    </p:spTree>
    <p:extLst>
      <p:ext uri="{BB962C8B-B14F-4D97-AF65-F5344CB8AC3E}">
        <p14:creationId xmlns:p14="http://schemas.microsoft.com/office/powerpoint/2010/main" val="630599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464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15A951-B12B-4BAB-B1C1-3D0ADBC0E172}"/>
              </a:ext>
            </a:extLst>
          </p:cNvPr>
          <p:cNvSpPr/>
          <p:nvPr/>
        </p:nvSpPr>
        <p:spPr>
          <a:xfrm>
            <a:off x="368135" y="130629"/>
            <a:ext cx="10414660" cy="66383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BA9AA2D-7CBF-4722-BF96-44DAD1FE390D}"/>
              </a:ext>
            </a:extLst>
          </p:cNvPr>
          <p:cNvGrpSpPr/>
          <p:nvPr/>
        </p:nvGrpSpPr>
        <p:grpSpPr>
          <a:xfrm>
            <a:off x="864296" y="663879"/>
            <a:ext cx="3479100" cy="6021924"/>
            <a:chOff x="839189" y="237508"/>
            <a:chExt cx="3504207" cy="6448295"/>
          </a:xfrm>
        </p:grpSpPr>
        <p:sp>
          <p:nvSpPr>
            <p:cNvPr id="6" name="Rectangle 5">
              <a:extLst>
                <a:ext uri="{FF2B5EF4-FFF2-40B4-BE49-F238E27FC236}">
                  <a16:creationId xmlns:a16="http://schemas.microsoft.com/office/drawing/2014/main" id="{6D7784F3-1B6B-4001-8C29-F07CFB5BB868}"/>
                </a:ext>
              </a:extLst>
            </p:cNvPr>
            <p:cNvSpPr/>
            <p:nvPr/>
          </p:nvSpPr>
          <p:spPr>
            <a:xfrm>
              <a:off x="1662545" y="237508"/>
              <a:ext cx="1662545" cy="3800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1.  R2 Analytics Requirement</a:t>
              </a:r>
            </a:p>
          </p:txBody>
        </p:sp>
        <p:sp>
          <p:nvSpPr>
            <p:cNvPr id="7" name="Rectangle 6">
              <a:extLst>
                <a:ext uri="{FF2B5EF4-FFF2-40B4-BE49-F238E27FC236}">
                  <a16:creationId xmlns:a16="http://schemas.microsoft.com/office/drawing/2014/main" id="{16267777-A378-439A-80C8-D97F2B20CE59}"/>
                </a:ext>
              </a:extLst>
            </p:cNvPr>
            <p:cNvSpPr/>
            <p:nvPr/>
          </p:nvSpPr>
          <p:spPr>
            <a:xfrm>
              <a:off x="1662545" y="777834"/>
              <a:ext cx="1662545" cy="3800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2.Requirement discussion and Entity identification</a:t>
              </a:r>
            </a:p>
          </p:txBody>
        </p:sp>
        <p:sp>
          <p:nvSpPr>
            <p:cNvPr id="8" name="Rectangle 7">
              <a:extLst>
                <a:ext uri="{FF2B5EF4-FFF2-40B4-BE49-F238E27FC236}">
                  <a16:creationId xmlns:a16="http://schemas.microsoft.com/office/drawing/2014/main" id="{0DD0CE8A-16BB-4663-ACF8-0E9D6A95B6CD}"/>
                </a:ext>
              </a:extLst>
            </p:cNvPr>
            <p:cNvSpPr/>
            <p:nvPr/>
          </p:nvSpPr>
          <p:spPr>
            <a:xfrm>
              <a:off x="1670462" y="1330036"/>
              <a:ext cx="1662545" cy="3800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3.Data gathering and analysis</a:t>
              </a:r>
            </a:p>
          </p:txBody>
        </p:sp>
        <p:sp>
          <p:nvSpPr>
            <p:cNvPr id="9" name="Rectangle 8">
              <a:extLst>
                <a:ext uri="{FF2B5EF4-FFF2-40B4-BE49-F238E27FC236}">
                  <a16:creationId xmlns:a16="http://schemas.microsoft.com/office/drawing/2014/main" id="{56250BEA-D535-4C6A-ABA6-20A5118E66BB}"/>
                </a:ext>
              </a:extLst>
            </p:cNvPr>
            <p:cNvSpPr/>
            <p:nvPr/>
          </p:nvSpPr>
          <p:spPr>
            <a:xfrm>
              <a:off x="1670462" y="1882239"/>
              <a:ext cx="1662545" cy="3800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4. Discuss with DCG team </a:t>
              </a:r>
            </a:p>
            <a:p>
              <a:r>
                <a:rPr lang="en-US" sz="1100">
                  <a:solidFill>
                    <a:schemeClr val="tx1"/>
                  </a:solidFill>
                </a:rPr>
                <a:t>For Data dictionary</a:t>
              </a:r>
            </a:p>
          </p:txBody>
        </p:sp>
        <p:sp>
          <p:nvSpPr>
            <p:cNvPr id="10" name="Rectangle 9">
              <a:extLst>
                <a:ext uri="{FF2B5EF4-FFF2-40B4-BE49-F238E27FC236}">
                  <a16:creationId xmlns:a16="http://schemas.microsoft.com/office/drawing/2014/main" id="{01AA98A1-1E40-4C4E-BC07-21B82C5D1126}"/>
                </a:ext>
              </a:extLst>
            </p:cNvPr>
            <p:cNvSpPr/>
            <p:nvPr/>
          </p:nvSpPr>
          <p:spPr>
            <a:xfrm>
              <a:off x="847103" y="2464129"/>
              <a:ext cx="1662545" cy="3800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5a. Analyze Data Model Changes</a:t>
              </a:r>
            </a:p>
          </p:txBody>
        </p:sp>
        <p:sp>
          <p:nvSpPr>
            <p:cNvPr id="11" name="Rectangle 10">
              <a:extLst>
                <a:ext uri="{FF2B5EF4-FFF2-40B4-BE49-F238E27FC236}">
                  <a16:creationId xmlns:a16="http://schemas.microsoft.com/office/drawing/2014/main" id="{FD03D235-7230-4822-B6B6-AB9F024C7647}"/>
                </a:ext>
              </a:extLst>
            </p:cNvPr>
            <p:cNvSpPr/>
            <p:nvPr/>
          </p:nvSpPr>
          <p:spPr>
            <a:xfrm>
              <a:off x="2669966" y="2449283"/>
              <a:ext cx="1662545" cy="3800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5b.EDA analysis</a:t>
              </a:r>
            </a:p>
          </p:txBody>
        </p:sp>
        <p:cxnSp>
          <p:nvCxnSpPr>
            <p:cNvPr id="12" name="Connector: Elbow 11">
              <a:extLst>
                <a:ext uri="{FF2B5EF4-FFF2-40B4-BE49-F238E27FC236}">
                  <a16:creationId xmlns:a16="http://schemas.microsoft.com/office/drawing/2014/main" id="{5B98673F-776A-42D9-962E-369B8B5103E0}"/>
                </a:ext>
              </a:extLst>
            </p:cNvPr>
            <p:cNvCxnSpPr>
              <a:stCxn id="11" idx="3"/>
              <a:endCxn id="9" idx="3"/>
            </p:cNvCxnSpPr>
            <p:nvPr/>
          </p:nvCxnSpPr>
          <p:spPr>
            <a:xfrm flipH="1" flipV="1">
              <a:off x="3333007" y="2072244"/>
              <a:ext cx="999504" cy="567044"/>
            </a:xfrm>
            <a:prstGeom prst="bentConnector3">
              <a:avLst>
                <a:gd name="adj1" fmla="val -228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EAE3795-8F35-473B-B745-657D7A727998}"/>
                </a:ext>
              </a:extLst>
            </p:cNvPr>
            <p:cNvCxnSpPr>
              <a:stCxn id="10" idx="1"/>
            </p:cNvCxnSpPr>
            <p:nvPr/>
          </p:nvCxnSpPr>
          <p:spPr>
            <a:xfrm rot="10800000" flipH="1">
              <a:off x="847103" y="2113808"/>
              <a:ext cx="831272" cy="540327"/>
            </a:xfrm>
            <a:prstGeom prst="bentConnector3">
              <a:avLst>
                <a:gd name="adj1" fmla="val -275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A2C521-0DF4-4A57-9055-664A558906EC}"/>
                </a:ext>
              </a:extLst>
            </p:cNvPr>
            <p:cNvCxnSpPr/>
            <p:nvPr/>
          </p:nvCxnSpPr>
          <p:spPr>
            <a:xfrm>
              <a:off x="2113808" y="2262249"/>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44992E4-28B2-43B6-BC04-A82095F48AEB}"/>
                </a:ext>
              </a:extLst>
            </p:cNvPr>
            <p:cNvCxnSpPr/>
            <p:nvPr/>
          </p:nvCxnSpPr>
          <p:spPr>
            <a:xfrm>
              <a:off x="2990603" y="2262248"/>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6E3ED0-E156-4D89-9FCC-77C4BCF1189F}"/>
                </a:ext>
              </a:extLst>
            </p:cNvPr>
            <p:cNvCxnSpPr/>
            <p:nvPr/>
          </p:nvCxnSpPr>
          <p:spPr>
            <a:xfrm>
              <a:off x="2477984" y="1710047"/>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A68249D-73D5-4BBF-B0F2-66E26AAD9990}"/>
                </a:ext>
              </a:extLst>
            </p:cNvPr>
            <p:cNvCxnSpPr/>
            <p:nvPr/>
          </p:nvCxnSpPr>
          <p:spPr>
            <a:xfrm>
              <a:off x="2477984" y="1169720"/>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1C173B4-1A15-4A69-9024-BEDD1C53A75A}"/>
                </a:ext>
              </a:extLst>
            </p:cNvPr>
            <p:cNvCxnSpPr/>
            <p:nvPr/>
          </p:nvCxnSpPr>
          <p:spPr>
            <a:xfrm>
              <a:off x="2472046" y="617518"/>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AFD9AAF-492C-4FB7-8842-222A4F0B1306}"/>
                </a:ext>
              </a:extLst>
            </p:cNvPr>
            <p:cNvSpPr/>
            <p:nvPr/>
          </p:nvSpPr>
          <p:spPr>
            <a:xfrm>
              <a:off x="839189" y="2974769"/>
              <a:ext cx="1662545" cy="3800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6a.Data Model updated and Data Entity created</a:t>
              </a:r>
            </a:p>
          </p:txBody>
        </p:sp>
        <p:sp>
          <p:nvSpPr>
            <p:cNvPr id="20" name="Rectangle 19">
              <a:extLst>
                <a:ext uri="{FF2B5EF4-FFF2-40B4-BE49-F238E27FC236}">
                  <a16:creationId xmlns:a16="http://schemas.microsoft.com/office/drawing/2014/main" id="{1BD7D7D7-7055-4219-84CD-DD47239D1067}"/>
                </a:ext>
              </a:extLst>
            </p:cNvPr>
            <p:cNvSpPr/>
            <p:nvPr/>
          </p:nvSpPr>
          <p:spPr>
            <a:xfrm>
              <a:off x="843147" y="3526971"/>
              <a:ext cx="1662545" cy="3800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7a.Data Ingestion and File format</a:t>
              </a:r>
            </a:p>
          </p:txBody>
        </p:sp>
        <p:sp>
          <p:nvSpPr>
            <p:cNvPr id="21" name="Rectangle 20">
              <a:extLst>
                <a:ext uri="{FF2B5EF4-FFF2-40B4-BE49-F238E27FC236}">
                  <a16:creationId xmlns:a16="http://schemas.microsoft.com/office/drawing/2014/main" id="{7820D2C5-F44A-48EB-837E-FF64513222D6}"/>
                </a:ext>
              </a:extLst>
            </p:cNvPr>
            <p:cNvSpPr/>
            <p:nvPr/>
          </p:nvSpPr>
          <p:spPr>
            <a:xfrm>
              <a:off x="839189" y="4079173"/>
              <a:ext cx="1662545" cy="3800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8a.Data ingestion Pipeline and data load </a:t>
              </a:r>
            </a:p>
          </p:txBody>
        </p:sp>
        <p:cxnSp>
          <p:nvCxnSpPr>
            <p:cNvPr id="22" name="Straight Arrow Connector 21">
              <a:extLst>
                <a:ext uri="{FF2B5EF4-FFF2-40B4-BE49-F238E27FC236}">
                  <a16:creationId xmlns:a16="http://schemas.microsoft.com/office/drawing/2014/main" id="{FD3FC8F7-12E3-475F-9D46-2AA6FE468D9F}"/>
                </a:ext>
              </a:extLst>
            </p:cNvPr>
            <p:cNvCxnSpPr/>
            <p:nvPr/>
          </p:nvCxnSpPr>
          <p:spPr>
            <a:xfrm>
              <a:off x="2111829" y="2820388"/>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6B561CA-1739-4CBD-9D10-40C1862EEF30}"/>
                </a:ext>
              </a:extLst>
            </p:cNvPr>
            <p:cNvCxnSpPr/>
            <p:nvPr/>
          </p:nvCxnSpPr>
          <p:spPr>
            <a:xfrm>
              <a:off x="2095996" y="3366654"/>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7A585A7-DB98-4149-B95A-7A32FD55469C}"/>
                </a:ext>
              </a:extLst>
            </p:cNvPr>
            <p:cNvCxnSpPr/>
            <p:nvPr/>
          </p:nvCxnSpPr>
          <p:spPr>
            <a:xfrm>
              <a:off x="2095996" y="3906981"/>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36A92D7-1754-4033-B03F-D30441B18DF9}"/>
                </a:ext>
              </a:extLst>
            </p:cNvPr>
            <p:cNvSpPr/>
            <p:nvPr/>
          </p:nvSpPr>
          <p:spPr>
            <a:xfrm>
              <a:off x="2669967" y="3004456"/>
              <a:ext cx="1662545" cy="3800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6b. Modeling</a:t>
              </a:r>
            </a:p>
          </p:txBody>
        </p:sp>
        <p:sp>
          <p:nvSpPr>
            <p:cNvPr id="26" name="Rectangle 25">
              <a:extLst>
                <a:ext uri="{FF2B5EF4-FFF2-40B4-BE49-F238E27FC236}">
                  <a16:creationId xmlns:a16="http://schemas.microsoft.com/office/drawing/2014/main" id="{0B2D69D9-43EA-496D-8A9F-52DED3C2C433}"/>
                </a:ext>
              </a:extLst>
            </p:cNvPr>
            <p:cNvSpPr/>
            <p:nvPr/>
          </p:nvSpPr>
          <p:spPr>
            <a:xfrm>
              <a:off x="2669967" y="3544783"/>
              <a:ext cx="1662545" cy="3800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7b.Testing and Review</a:t>
              </a:r>
            </a:p>
          </p:txBody>
        </p:sp>
        <p:sp>
          <p:nvSpPr>
            <p:cNvPr id="27" name="Rectangle 26">
              <a:extLst>
                <a:ext uri="{FF2B5EF4-FFF2-40B4-BE49-F238E27FC236}">
                  <a16:creationId xmlns:a16="http://schemas.microsoft.com/office/drawing/2014/main" id="{C7F1D626-5D3B-4F31-B107-F9031C6E6F91}"/>
                </a:ext>
              </a:extLst>
            </p:cNvPr>
            <p:cNvSpPr/>
            <p:nvPr/>
          </p:nvSpPr>
          <p:spPr>
            <a:xfrm>
              <a:off x="2669966" y="4079173"/>
              <a:ext cx="1662545" cy="3800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8b.Model Ready</a:t>
              </a:r>
            </a:p>
          </p:txBody>
        </p:sp>
        <p:sp>
          <p:nvSpPr>
            <p:cNvPr id="28" name="Rectangle 27">
              <a:extLst>
                <a:ext uri="{FF2B5EF4-FFF2-40B4-BE49-F238E27FC236}">
                  <a16:creationId xmlns:a16="http://schemas.microsoft.com/office/drawing/2014/main" id="{0F5345B8-87B9-4093-9EE7-809F70714AE6}"/>
                </a:ext>
              </a:extLst>
            </p:cNvPr>
            <p:cNvSpPr/>
            <p:nvPr/>
          </p:nvSpPr>
          <p:spPr>
            <a:xfrm>
              <a:off x="1838693" y="4661063"/>
              <a:ext cx="1662545" cy="3800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9. Integration of Model with DB</a:t>
              </a:r>
            </a:p>
          </p:txBody>
        </p:sp>
        <p:cxnSp>
          <p:nvCxnSpPr>
            <p:cNvPr id="29" name="Straight Arrow Connector 28">
              <a:extLst>
                <a:ext uri="{FF2B5EF4-FFF2-40B4-BE49-F238E27FC236}">
                  <a16:creationId xmlns:a16="http://schemas.microsoft.com/office/drawing/2014/main" id="{9681A8F0-865F-4341-9CF7-198CB08A60C8}"/>
                </a:ext>
              </a:extLst>
            </p:cNvPr>
            <p:cNvCxnSpPr/>
            <p:nvPr/>
          </p:nvCxnSpPr>
          <p:spPr>
            <a:xfrm>
              <a:off x="2990603" y="2844139"/>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D07501B-9C8C-40D7-8777-2973E7CFD332}"/>
                </a:ext>
              </a:extLst>
            </p:cNvPr>
            <p:cNvCxnSpPr/>
            <p:nvPr/>
          </p:nvCxnSpPr>
          <p:spPr>
            <a:xfrm>
              <a:off x="2990603" y="3384466"/>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5A2EAE-1430-429F-A25C-D3BFBD9DE30F}"/>
                </a:ext>
              </a:extLst>
            </p:cNvPr>
            <p:cNvCxnSpPr>
              <a:cxnSpLocks/>
            </p:cNvCxnSpPr>
            <p:nvPr/>
          </p:nvCxnSpPr>
          <p:spPr>
            <a:xfrm>
              <a:off x="2974769" y="3906981"/>
              <a:ext cx="0" cy="178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BB1DBC-6B07-4300-B4CD-10324E86E430}"/>
                </a:ext>
              </a:extLst>
            </p:cNvPr>
            <p:cNvCxnSpPr>
              <a:cxnSpLocks/>
            </p:cNvCxnSpPr>
            <p:nvPr/>
          </p:nvCxnSpPr>
          <p:spPr>
            <a:xfrm>
              <a:off x="2974769" y="4459183"/>
              <a:ext cx="0" cy="178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FAE0C86-1285-4914-A54A-97FA7EDAB552}"/>
                </a:ext>
              </a:extLst>
            </p:cNvPr>
            <p:cNvCxnSpPr/>
            <p:nvPr/>
          </p:nvCxnSpPr>
          <p:spPr>
            <a:xfrm>
              <a:off x="2111829" y="4476996"/>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E873003-DA80-4688-963C-40D80C31D209}"/>
                </a:ext>
              </a:extLst>
            </p:cNvPr>
            <p:cNvSpPr/>
            <p:nvPr/>
          </p:nvSpPr>
          <p:spPr>
            <a:xfrm>
              <a:off x="1838693" y="5207327"/>
              <a:ext cx="1662545" cy="3800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10. Preparation of Model as </a:t>
              </a:r>
              <a:r>
                <a:rPr lang="en-US" sz="1100" err="1">
                  <a:solidFill>
                    <a:schemeClr val="tx1"/>
                  </a:solidFill>
                </a:rPr>
                <a:t>Api</a:t>
              </a:r>
              <a:endParaRPr lang="en-US" sz="1100">
                <a:solidFill>
                  <a:schemeClr val="tx1"/>
                </a:solidFill>
              </a:endParaRPr>
            </a:p>
          </p:txBody>
        </p:sp>
        <p:cxnSp>
          <p:nvCxnSpPr>
            <p:cNvPr id="35" name="Straight Arrow Connector 34">
              <a:extLst>
                <a:ext uri="{FF2B5EF4-FFF2-40B4-BE49-F238E27FC236}">
                  <a16:creationId xmlns:a16="http://schemas.microsoft.com/office/drawing/2014/main" id="{0BDBCEE1-AF12-4036-B325-1D1997430D85}"/>
                </a:ext>
              </a:extLst>
            </p:cNvPr>
            <p:cNvCxnSpPr>
              <a:cxnSpLocks/>
            </p:cNvCxnSpPr>
            <p:nvPr/>
          </p:nvCxnSpPr>
          <p:spPr>
            <a:xfrm>
              <a:off x="2669965" y="5029197"/>
              <a:ext cx="0" cy="178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6855D84-82EC-4AD5-9FB3-D6A5EA6C59C2}"/>
                </a:ext>
              </a:extLst>
            </p:cNvPr>
            <p:cNvSpPr/>
            <p:nvPr/>
          </p:nvSpPr>
          <p:spPr>
            <a:xfrm>
              <a:off x="2680851" y="5735777"/>
              <a:ext cx="1662545" cy="3800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11b. Integration with Microservice </a:t>
              </a:r>
              <a:r>
                <a:rPr lang="en-US" sz="1100" err="1">
                  <a:solidFill>
                    <a:schemeClr val="tx1"/>
                  </a:solidFill>
                </a:rPr>
                <a:t>Api</a:t>
              </a:r>
              <a:endParaRPr lang="en-US" sz="1100">
                <a:solidFill>
                  <a:schemeClr val="tx1"/>
                </a:solidFill>
              </a:endParaRPr>
            </a:p>
          </p:txBody>
        </p:sp>
        <p:sp>
          <p:nvSpPr>
            <p:cNvPr id="37" name="Rectangle 36">
              <a:extLst>
                <a:ext uri="{FF2B5EF4-FFF2-40B4-BE49-F238E27FC236}">
                  <a16:creationId xmlns:a16="http://schemas.microsoft.com/office/drawing/2014/main" id="{1609B8EB-5F52-4528-9B71-56B318EDDFFD}"/>
                </a:ext>
              </a:extLst>
            </p:cNvPr>
            <p:cNvSpPr/>
            <p:nvPr/>
          </p:nvSpPr>
          <p:spPr>
            <a:xfrm>
              <a:off x="1849579" y="6305793"/>
              <a:ext cx="1662545" cy="3800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12. Integration with UI</a:t>
              </a:r>
            </a:p>
          </p:txBody>
        </p:sp>
        <p:sp>
          <p:nvSpPr>
            <p:cNvPr id="38" name="Rectangle 37">
              <a:extLst>
                <a:ext uri="{FF2B5EF4-FFF2-40B4-BE49-F238E27FC236}">
                  <a16:creationId xmlns:a16="http://schemas.microsoft.com/office/drawing/2014/main" id="{88A8278B-10D6-4611-B594-C6007EAC36C8}"/>
                </a:ext>
              </a:extLst>
            </p:cNvPr>
            <p:cNvSpPr/>
            <p:nvPr/>
          </p:nvSpPr>
          <p:spPr>
            <a:xfrm>
              <a:off x="839189" y="5741710"/>
              <a:ext cx="1662545" cy="38001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11a. Input Data processing</a:t>
              </a:r>
            </a:p>
          </p:txBody>
        </p:sp>
        <p:cxnSp>
          <p:nvCxnSpPr>
            <p:cNvPr id="39" name="Straight Arrow Connector 38">
              <a:extLst>
                <a:ext uri="{FF2B5EF4-FFF2-40B4-BE49-F238E27FC236}">
                  <a16:creationId xmlns:a16="http://schemas.microsoft.com/office/drawing/2014/main" id="{3DB89C31-30A1-4CB6-AA08-5C159390B761}"/>
                </a:ext>
              </a:extLst>
            </p:cNvPr>
            <p:cNvCxnSpPr/>
            <p:nvPr/>
          </p:nvCxnSpPr>
          <p:spPr>
            <a:xfrm>
              <a:off x="2095996" y="5587337"/>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B4F2A44-DE61-4561-B4E0-CB55A57C7C02}"/>
                </a:ext>
              </a:extLst>
            </p:cNvPr>
            <p:cNvCxnSpPr/>
            <p:nvPr/>
          </p:nvCxnSpPr>
          <p:spPr>
            <a:xfrm>
              <a:off x="3002479" y="5588323"/>
              <a:ext cx="0" cy="160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E273B22-24C9-4C76-8AD7-C1B64B3CB304}"/>
                </a:ext>
              </a:extLst>
            </p:cNvPr>
            <p:cNvCxnSpPr/>
            <p:nvPr/>
          </p:nvCxnSpPr>
          <p:spPr>
            <a:xfrm>
              <a:off x="2095996" y="6115787"/>
              <a:ext cx="0" cy="190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2FA29B6-4F9D-4F15-A5EA-FDB19E654190}"/>
                </a:ext>
              </a:extLst>
            </p:cNvPr>
            <p:cNvCxnSpPr/>
            <p:nvPr/>
          </p:nvCxnSpPr>
          <p:spPr>
            <a:xfrm>
              <a:off x="3002479" y="6115787"/>
              <a:ext cx="0" cy="190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43" name="Table 55">
            <a:extLst>
              <a:ext uri="{FF2B5EF4-FFF2-40B4-BE49-F238E27FC236}">
                <a16:creationId xmlns:a16="http://schemas.microsoft.com/office/drawing/2014/main" id="{83E2EDEE-F269-45F6-B3B0-6C045ECAA26C}"/>
              </a:ext>
            </a:extLst>
          </p:cNvPr>
          <p:cNvGraphicFramePr>
            <a:graphicFrameLocks noGrp="1"/>
          </p:cNvGraphicFramePr>
          <p:nvPr>
            <p:extLst>
              <p:ext uri="{D42A27DB-BD31-4B8C-83A1-F6EECF244321}">
                <p14:modId xmlns:p14="http://schemas.microsoft.com/office/powerpoint/2010/main" val="3443010958"/>
              </p:ext>
            </p:extLst>
          </p:nvPr>
        </p:nvGraphicFramePr>
        <p:xfrm>
          <a:off x="5601016" y="251234"/>
          <a:ext cx="5128726" cy="5547360"/>
        </p:xfrm>
        <a:graphic>
          <a:graphicData uri="http://schemas.openxmlformats.org/drawingml/2006/table">
            <a:tbl>
              <a:tblPr firstRow="1" bandRow="1">
                <a:tableStyleId>{5C22544A-7EE6-4342-B048-85BDC9FD1C3A}</a:tableStyleId>
              </a:tblPr>
              <a:tblGrid>
                <a:gridCol w="969752">
                  <a:extLst>
                    <a:ext uri="{9D8B030D-6E8A-4147-A177-3AD203B41FA5}">
                      <a16:colId xmlns:a16="http://schemas.microsoft.com/office/drawing/2014/main" val="1145929359"/>
                    </a:ext>
                  </a:extLst>
                </a:gridCol>
                <a:gridCol w="4158974">
                  <a:extLst>
                    <a:ext uri="{9D8B030D-6E8A-4147-A177-3AD203B41FA5}">
                      <a16:colId xmlns:a16="http://schemas.microsoft.com/office/drawing/2014/main" val="4260519972"/>
                    </a:ext>
                  </a:extLst>
                </a:gridCol>
              </a:tblGrid>
              <a:tr h="309274">
                <a:tc>
                  <a:txBody>
                    <a:bodyPr/>
                    <a:lstStyle/>
                    <a:p>
                      <a:endParaRPr lang="en-US"/>
                    </a:p>
                  </a:txBody>
                  <a:tcPr/>
                </a:tc>
                <a:tc>
                  <a:txBody>
                    <a:bodyPr/>
                    <a:lstStyle/>
                    <a:p>
                      <a:r>
                        <a:rPr lang="en-US"/>
                        <a:t>Responsible Teams(R,A,C,I)</a:t>
                      </a:r>
                    </a:p>
                  </a:txBody>
                  <a:tcPr/>
                </a:tc>
                <a:extLst>
                  <a:ext uri="{0D108BD9-81ED-4DB2-BD59-A6C34878D82A}">
                    <a16:rowId xmlns:a16="http://schemas.microsoft.com/office/drawing/2014/main" val="1427530524"/>
                  </a:ext>
                </a:extLst>
              </a:tr>
              <a:tr h="262538">
                <a:tc>
                  <a:txBody>
                    <a:bodyPr/>
                    <a:lstStyle/>
                    <a:p>
                      <a:r>
                        <a:rPr lang="en-US" sz="1400"/>
                        <a:t>1</a:t>
                      </a:r>
                    </a:p>
                  </a:txBody>
                  <a:tcPr/>
                </a:tc>
                <a:tc>
                  <a:txBody>
                    <a:bodyPr/>
                    <a:lstStyle/>
                    <a:p>
                      <a:r>
                        <a:rPr lang="en-US" sz="1400"/>
                        <a:t>DCG, Analytics, API, Testing and UI </a:t>
                      </a:r>
                    </a:p>
                  </a:txBody>
                  <a:tcPr/>
                </a:tc>
                <a:extLst>
                  <a:ext uri="{0D108BD9-81ED-4DB2-BD59-A6C34878D82A}">
                    <a16:rowId xmlns:a16="http://schemas.microsoft.com/office/drawing/2014/main" val="2845329607"/>
                  </a:ext>
                </a:extLst>
              </a:tr>
              <a:tr h="262538">
                <a:tc>
                  <a:txBody>
                    <a:bodyPr/>
                    <a:lstStyle/>
                    <a:p>
                      <a:r>
                        <a:rPr lang="en-US" sz="1400"/>
                        <a:t>2</a:t>
                      </a:r>
                    </a:p>
                  </a:txBody>
                  <a:tcPr/>
                </a:tc>
                <a:tc>
                  <a:txBody>
                    <a:bodyPr/>
                    <a:lstStyle/>
                    <a:p>
                      <a:r>
                        <a:rPr lang="en-US" sz="1400"/>
                        <a:t>DCG, Analytics, API and Testing</a:t>
                      </a:r>
                    </a:p>
                  </a:txBody>
                  <a:tcPr/>
                </a:tc>
                <a:extLst>
                  <a:ext uri="{0D108BD9-81ED-4DB2-BD59-A6C34878D82A}">
                    <a16:rowId xmlns:a16="http://schemas.microsoft.com/office/drawing/2014/main" val="2388195586"/>
                  </a:ext>
                </a:extLst>
              </a:tr>
              <a:tr h="262538">
                <a:tc>
                  <a:txBody>
                    <a:bodyPr/>
                    <a:lstStyle/>
                    <a:p>
                      <a:r>
                        <a:rPr lang="en-US" sz="140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DCG, Analytics and Testing</a:t>
                      </a:r>
                    </a:p>
                  </a:txBody>
                  <a:tcPr/>
                </a:tc>
                <a:extLst>
                  <a:ext uri="{0D108BD9-81ED-4DB2-BD59-A6C34878D82A}">
                    <a16:rowId xmlns:a16="http://schemas.microsoft.com/office/drawing/2014/main" val="1250544244"/>
                  </a:ext>
                </a:extLst>
              </a:tr>
              <a:tr h="262538">
                <a:tc>
                  <a:txBody>
                    <a:bodyPr/>
                    <a:lstStyle/>
                    <a:p>
                      <a:r>
                        <a:rPr lang="en-US" sz="140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DCG, Analytics and Testing</a:t>
                      </a:r>
                    </a:p>
                  </a:txBody>
                  <a:tcPr/>
                </a:tc>
                <a:extLst>
                  <a:ext uri="{0D108BD9-81ED-4DB2-BD59-A6C34878D82A}">
                    <a16:rowId xmlns:a16="http://schemas.microsoft.com/office/drawing/2014/main" val="916163780"/>
                  </a:ext>
                </a:extLst>
              </a:tr>
              <a:tr h="262538">
                <a:tc>
                  <a:txBody>
                    <a:bodyPr/>
                    <a:lstStyle/>
                    <a:p>
                      <a:r>
                        <a:rPr lang="en-US" sz="1400"/>
                        <a:t>5a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DCG and Analytics</a:t>
                      </a:r>
                    </a:p>
                  </a:txBody>
                  <a:tcPr/>
                </a:tc>
                <a:extLst>
                  <a:ext uri="{0D108BD9-81ED-4DB2-BD59-A6C34878D82A}">
                    <a16:rowId xmlns:a16="http://schemas.microsoft.com/office/drawing/2014/main" val="989062271"/>
                  </a:ext>
                </a:extLst>
              </a:tr>
              <a:tr h="262538">
                <a:tc>
                  <a:txBody>
                    <a:bodyPr/>
                    <a:lstStyle/>
                    <a:p>
                      <a:r>
                        <a:rPr lang="en-US" sz="1400"/>
                        <a:t>5b</a:t>
                      </a:r>
                    </a:p>
                  </a:txBody>
                  <a:tcPr/>
                </a:tc>
                <a:tc>
                  <a:txBody>
                    <a:bodyPr/>
                    <a:lstStyle/>
                    <a:p>
                      <a:r>
                        <a:rPr lang="en-US" sz="1400"/>
                        <a:t>Analytics</a:t>
                      </a:r>
                    </a:p>
                  </a:txBody>
                  <a:tcPr/>
                </a:tc>
                <a:extLst>
                  <a:ext uri="{0D108BD9-81ED-4DB2-BD59-A6C34878D82A}">
                    <a16:rowId xmlns:a16="http://schemas.microsoft.com/office/drawing/2014/main" val="562500435"/>
                  </a:ext>
                </a:extLst>
              </a:tr>
              <a:tr h="262538">
                <a:tc>
                  <a:txBody>
                    <a:bodyPr/>
                    <a:lstStyle/>
                    <a:p>
                      <a:r>
                        <a:rPr lang="en-US" sz="1400"/>
                        <a:t>6a</a:t>
                      </a:r>
                    </a:p>
                  </a:txBody>
                  <a:tcPr/>
                </a:tc>
                <a:tc>
                  <a:txBody>
                    <a:bodyPr/>
                    <a:lstStyle/>
                    <a:p>
                      <a:r>
                        <a:rPr lang="en-US" sz="1400"/>
                        <a:t>Analytics</a:t>
                      </a:r>
                    </a:p>
                  </a:txBody>
                  <a:tcPr/>
                </a:tc>
                <a:extLst>
                  <a:ext uri="{0D108BD9-81ED-4DB2-BD59-A6C34878D82A}">
                    <a16:rowId xmlns:a16="http://schemas.microsoft.com/office/drawing/2014/main" val="3142833763"/>
                  </a:ext>
                </a:extLst>
              </a:tr>
              <a:tr h="262538">
                <a:tc>
                  <a:txBody>
                    <a:bodyPr/>
                    <a:lstStyle/>
                    <a:p>
                      <a:r>
                        <a:rPr lang="en-US" sz="1400"/>
                        <a:t>6b</a:t>
                      </a:r>
                    </a:p>
                  </a:txBody>
                  <a:tcPr/>
                </a:tc>
                <a:tc>
                  <a:txBody>
                    <a:bodyPr/>
                    <a:lstStyle/>
                    <a:p>
                      <a:r>
                        <a:rPr lang="en-US" sz="1400"/>
                        <a:t>Analytics</a:t>
                      </a:r>
                    </a:p>
                  </a:txBody>
                  <a:tcPr/>
                </a:tc>
                <a:extLst>
                  <a:ext uri="{0D108BD9-81ED-4DB2-BD59-A6C34878D82A}">
                    <a16:rowId xmlns:a16="http://schemas.microsoft.com/office/drawing/2014/main" val="1753784782"/>
                  </a:ext>
                </a:extLst>
              </a:tr>
              <a:tr h="262538">
                <a:tc>
                  <a:txBody>
                    <a:bodyPr/>
                    <a:lstStyle/>
                    <a:p>
                      <a:r>
                        <a:rPr lang="en-US" sz="1400"/>
                        <a:t>7a</a:t>
                      </a:r>
                    </a:p>
                  </a:txBody>
                  <a:tcPr/>
                </a:tc>
                <a:tc>
                  <a:txBody>
                    <a:bodyPr/>
                    <a:lstStyle/>
                    <a:p>
                      <a:r>
                        <a:rPr lang="en-US" sz="1400"/>
                        <a:t>DCG, Analytics, Testing, Data ingestion</a:t>
                      </a:r>
                    </a:p>
                  </a:txBody>
                  <a:tcPr/>
                </a:tc>
                <a:extLst>
                  <a:ext uri="{0D108BD9-81ED-4DB2-BD59-A6C34878D82A}">
                    <a16:rowId xmlns:a16="http://schemas.microsoft.com/office/drawing/2014/main" val="773546315"/>
                  </a:ext>
                </a:extLst>
              </a:tr>
              <a:tr h="262538">
                <a:tc>
                  <a:txBody>
                    <a:bodyPr/>
                    <a:lstStyle/>
                    <a:p>
                      <a:r>
                        <a:rPr lang="en-US" sz="1400"/>
                        <a:t>7b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DCG, Analytics</a:t>
                      </a:r>
                    </a:p>
                  </a:txBody>
                  <a:tcPr/>
                </a:tc>
                <a:extLst>
                  <a:ext uri="{0D108BD9-81ED-4DB2-BD59-A6C34878D82A}">
                    <a16:rowId xmlns:a16="http://schemas.microsoft.com/office/drawing/2014/main" val="1720979846"/>
                  </a:ext>
                </a:extLst>
              </a:tr>
              <a:tr h="262538">
                <a:tc>
                  <a:txBody>
                    <a:bodyPr/>
                    <a:lstStyle/>
                    <a:p>
                      <a:r>
                        <a:rPr lang="en-US" sz="1400"/>
                        <a:t>8a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DCG, Analytics, Testing, Data ingestion</a:t>
                      </a:r>
                    </a:p>
                  </a:txBody>
                  <a:tcPr/>
                </a:tc>
                <a:extLst>
                  <a:ext uri="{0D108BD9-81ED-4DB2-BD59-A6C34878D82A}">
                    <a16:rowId xmlns:a16="http://schemas.microsoft.com/office/drawing/2014/main" val="293296382"/>
                  </a:ext>
                </a:extLst>
              </a:tr>
              <a:tr h="262538">
                <a:tc>
                  <a:txBody>
                    <a:bodyPr/>
                    <a:lstStyle/>
                    <a:p>
                      <a:r>
                        <a:rPr lang="en-US" sz="1400"/>
                        <a:t>8b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DCG, Analytics</a:t>
                      </a:r>
                    </a:p>
                  </a:txBody>
                  <a:tcPr/>
                </a:tc>
                <a:extLst>
                  <a:ext uri="{0D108BD9-81ED-4DB2-BD59-A6C34878D82A}">
                    <a16:rowId xmlns:a16="http://schemas.microsoft.com/office/drawing/2014/main" val="3863186563"/>
                  </a:ext>
                </a:extLst>
              </a:tr>
              <a:tr h="262538">
                <a:tc>
                  <a:txBody>
                    <a:bodyPr/>
                    <a:lstStyle/>
                    <a:p>
                      <a:r>
                        <a:rPr lang="en-US" sz="1400"/>
                        <a:t>9</a:t>
                      </a:r>
                    </a:p>
                  </a:txBody>
                  <a:tcPr/>
                </a:tc>
                <a:tc>
                  <a:txBody>
                    <a:bodyPr/>
                    <a:lstStyle/>
                    <a:p>
                      <a:r>
                        <a:rPr lang="en-US" sz="1400"/>
                        <a:t>Analytics</a:t>
                      </a:r>
                    </a:p>
                  </a:txBody>
                  <a:tcPr/>
                </a:tc>
                <a:extLst>
                  <a:ext uri="{0D108BD9-81ED-4DB2-BD59-A6C34878D82A}">
                    <a16:rowId xmlns:a16="http://schemas.microsoft.com/office/drawing/2014/main" val="693276016"/>
                  </a:ext>
                </a:extLst>
              </a:tr>
              <a:tr h="262538">
                <a:tc>
                  <a:txBody>
                    <a:bodyPr/>
                    <a:lstStyle/>
                    <a:p>
                      <a:r>
                        <a:rPr lang="en-US" sz="1400"/>
                        <a:t>10</a:t>
                      </a:r>
                    </a:p>
                  </a:txBody>
                  <a:tcPr/>
                </a:tc>
                <a:tc>
                  <a:txBody>
                    <a:bodyPr/>
                    <a:lstStyle/>
                    <a:p>
                      <a:r>
                        <a:rPr lang="en-US" sz="1400"/>
                        <a:t>Analytics and API team</a:t>
                      </a:r>
                    </a:p>
                  </a:txBody>
                  <a:tcPr/>
                </a:tc>
                <a:extLst>
                  <a:ext uri="{0D108BD9-81ED-4DB2-BD59-A6C34878D82A}">
                    <a16:rowId xmlns:a16="http://schemas.microsoft.com/office/drawing/2014/main" val="692994272"/>
                  </a:ext>
                </a:extLst>
              </a:tr>
              <a:tr h="262538">
                <a:tc>
                  <a:txBody>
                    <a:bodyPr/>
                    <a:lstStyle/>
                    <a:p>
                      <a:r>
                        <a:rPr lang="en-US" sz="1400"/>
                        <a:t>11a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Analytics and API team</a:t>
                      </a:r>
                    </a:p>
                  </a:txBody>
                  <a:tcPr/>
                </a:tc>
                <a:extLst>
                  <a:ext uri="{0D108BD9-81ED-4DB2-BD59-A6C34878D82A}">
                    <a16:rowId xmlns:a16="http://schemas.microsoft.com/office/drawing/2014/main" val="3647202059"/>
                  </a:ext>
                </a:extLst>
              </a:tr>
              <a:tr h="262538">
                <a:tc>
                  <a:txBody>
                    <a:bodyPr/>
                    <a:lstStyle/>
                    <a:p>
                      <a:r>
                        <a:rPr lang="en-US" sz="1400"/>
                        <a:t>11b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Analytics and API team</a:t>
                      </a:r>
                    </a:p>
                  </a:txBody>
                  <a:tcPr/>
                </a:tc>
                <a:extLst>
                  <a:ext uri="{0D108BD9-81ED-4DB2-BD59-A6C34878D82A}">
                    <a16:rowId xmlns:a16="http://schemas.microsoft.com/office/drawing/2014/main" val="1412626436"/>
                  </a:ext>
                </a:extLst>
              </a:tr>
              <a:tr h="262538">
                <a:tc>
                  <a:txBody>
                    <a:bodyPr/>
                    <a:lstStyle/>
                    <a:p>
                      <a:r>
                        <a:rPr lang="en-US" sz="140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Analytics UI and API team</a:t>
                      </a:r>
                    </a:p>
                  </a:txBody>
                  <a:tcPr/>
                </a:tc>
                <a:extLst>
                  <a:ext uri="{0D108BD9-81ED-4DB2-BD59-A6C34878D82A}">
                    <a16:rowId xmlns:a16="http://schemas.microsoft.com/office/drawing/2014/main" val="4185896723"/>
                  </a:ext>
                </a:extLst>
              </a:tr>
            </a:tbl>
          </a:graphicData>
        </a:graphic>
      </p:graphicFrame>
      <p:sp>
        <p:nvSpPr>
          <p:cNvPr id="3" name="TextBox 2">
            <a:extLst>
              <a:ext uri="{FF2B5EF4-FFF2-40B4-BE49-F238E27FC236}">
                <a16:creationId xmlns:a16="http://schemas.microsoft.com/office/drawing/2014/main" id="{9F347A55-CA37-425E-A45E-0A9C8B2B5EC5}"/>
              </a:ext>
            </a:extLst>
          </p:cNvPr>
          <p:cNvSpPr txBox="1"/>
          <p:nvPr/>
        </p:nvSpPr>
        <p:spPr>
          <a:xfrm>
            <a:off x="501041" y="130629"/>
            <a:ext cx="1064715" cy="369332"/>
          </a:xfrm>
          <a:prstGeom prst="rect">
            <a:avLst/>
          </a:prstGeom>
          <a:noFill/>
        </p:spPr>
        <p:txBody>
          <a:bodyPr wrap="none" rtlCol="0">
            <a:spAutoFit/>
          </a:bodyPr>
          <a:lstStyle/>
          <a:p>
            <a:r>
              <a:rPr lang="en-US" b="1"/>
              <a:t>Activities</a:t>
            </a:r>
          </a:p>
        </p:txBody>
      </p:sp>
      <p:grpSp>
        <p:nvGrpSpPr>
          <p:cNvPr id="47" name="Group 46">
            <a:extLst>
              <a:ext uri="{FF2B5EF4-FFF2-40B4-BE49-F238E27FC236}">
                <a16:creationId xmlns:a16="http://schemas.microsoft.com/office/drawing/2014/main" id="{BED93ABB-6CFC-439D-8E94-A778D2011354}"/>
              </a:ext>
            </a:extLst>
          </p:cNvPr>
          <p:cNvGrpSpPr/>
          <p:nvPr/>
        </p:nvGrpSpPr>
        <p:grpSpPr>
          <a:xfrm>
            <a:off x="4728815" y="6067985"/>
            <a:ext cx="2570671" cy="525870"/>
            <a:chOff x="5912285" y="6057964"/>
            <a:chExt cx="2570671" cy="525870"/>
          </a:xfrm>
        </p:grpSpPr>
        <p:sp>
          <p:nvSpPr>
            <p:cNvPr id="4" name="Rectangle 3">
              <a:extLst>
                <a:ext uri="{FF2B5EF4-FFF2-40B4-BE49-F238E27FC236}">
                  <a16:creationId xmlns:a16="http://schemas.microsoft.com/office/drawing/2014/main" id="{D5267398-D05A-4194-8F66-14840BA11A45}"/>
                </a:ext>
              </a:extLst>
            </p:cNvPr>
            <p:cNvSpPr/>
            <p:nvPr/>
          </p:nvSpPr>
          <p:spPr>
            <a:xfrm>
              <a:off x="5912285" y="6406392"/>
              <a:ext cx="183715" cy="177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84D022C-0500-4450-A1EB-1660C0E179D9}"/>
                </a:ext>
              </a:extLst>
            </p:cNvPr>
            <p:cNvSpPr/>
            <p:nvPr/>
          </p:nvSpPr>
          <p:spPr>
            <a:xfrm>
              <a:off x="5912285" y="6103743"/>
              <a:ext cx="192489" cy="14749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990F96C-E511-494C-A751-CA84EC5A8866}"/>
                </a:ext>
              </a:extLst>
            </p:cNvPr>
            <p:cNvSpPr txBox="1"/>
            <p:nvPr/>
          </p:nvSpPr>
          <p:spPr>
            <a:xfrm>
              <a:off x="6222662" y="6057964"/>
              <a:ext cx="2260294" cy="261610"/>
            </a:xfrm>
            <a:prstGeom prst="rect">
              <a:avLst/>
            </a:prstGeom>
            <a:noFill/>
          </p:spPr>
          <p:txBody>
            <a:bodyPr wrap="square" rtlCol="0">
              <a:spAutoFit/>
            </a:bodyPr>
            <a:lstStyle/>
            <a:p>
              <a:r>
                <a:rPr lang="en-US" sz="1100"/>
                <a:t>Pre-requisite before Sprint</a:t>
              </a:r>
            </a:p>
          </p:txBody>
        </p:sp>
      </p:grpSp>
      <p:sp>
        <p:nvSpPr>
          <p:cNvPr id="46" name="TextBox 45">
            <a:extLst>
              <a:ext uri="{FF2B5EF4-FFF2-40B4-BE49-F238E27FC236}">
                <a16:creationId xmlns:a16="http://schemas.microsoft.com/office/drawing/2014/main" id="{D5EFBCC6-1A49-423F-8FBD-180D6BA0F14E}"/>
              </a:ext>
            </a:extLst>
          </p:cNvPr>
          <p:cNvSpPr txBox="1"/>
          <p:nvPr/>
        </p:nvSpPr>
        <p:spPr>
          <a:xfrm>
            <a:off x="5039192" y="6374329"/>
            <a:ext cx="2260294" cy="261610"/>
          </a:xfrm>
          <a:prstGeom prst="rect">
            <a:avLst/>
          </a:prstGeom>
          <a:noFill/>
        </p:spPr>
        <p:txBody>
          <a:bodyPr wrap="square" rtlCol="0">
            <a:spAutoFit/>
          </a:bodyPr>
          <a:lstStyle/>
          <a:p>
            <a:r>
              <a:rPr lang="en-US" sz="1100"/>
              <a:t>During Sprint</a:t>
            </a:r>
          </a:p>
        </p:txBody>
      </p:sp>
    </p:spTree>
    <p:extLst>
      <p:ext uri="{BB962C8B-B14F-4D97-AF65-F5344CB8AC3E}">
        <p14:creationId xmlns:p14="http://schemas.microsoft.com/office/powerpoint/2010/main" val="3320355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F8FD3E-8730-4914-B41D-42D811CBFC62}"/>
              </a:ext>
            </a:extLst>
          </p:cNvPr>
          <p:cNvGrpSpPr/>
          <p:nvPr/>
        </p:nvGrpSpPr>
        <p:grpSpPr>
          <a:xfrm>
            <a:off x="4334005" y="601250"/>
            <a:ext cx="6780756" cy="2910260"/>
            <a:chOff x="3315777" y="609618"/>
            <a:chExt cx="7798984" cy="2901891"/>
          </a:xfrm>
        </p:grpSpPr>
        <p:sp>
          <p:nvSpPr>
            <p:cNvPr id="2" name="Rectangle 1">
              <a:extLst>
                <a:ext uri="{FF2B5EF4-FFF2-40B4-BE49-F238E27FC236}">
                  <a16:creationId xmlns:a16="http://schemas.microsoft.com/office/drawing/2014/main" id="{4FBB1D27-ED6A-4489-A561-4D1F2CFB760D}"/>
                </a:ext>
              </a:extLst>
            </p:cNvPr>
            <p:cNvSpPr/>
            <p:nvPr/>
          </p:nvSpPr>
          <p:spPr>
            <a:xfrm>
              <a:off x="6048467" y="1207680"/>
              <a:ext cx="2347082" cy="229498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Dev Machine3</a:t>
              </a:r>
              <a:endParaRPr lang="en-US" sz="1200">
                <a:ln w="0"/>
                <a:solidFill>
                  <a:srgbClr val="D86613"/>
                </a:solidFill>
                <a:latin typeface="Arial" panose="020B0604020202020204" pitchFamily="34" charset="0"/>
                <a:cs typeface="Arial" panose="020B0604020202020204" pitchFamily="34" charset="0"/>
              </a:endParaRPr>
            </a:p>
            <a:p>
              <a:pPr algn="l"/>
              <a:endParaRPr lang="en-US" sz="1200">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CDAP</a:t>
              </a:r>
            </a:p>
            <a:p>
              <a:pPr marL="171450" indent="-171450" algn="l">
                <a:buFont typeface="Arial" panose="020B0604020202020204" pitchFamily="34" charset="0"/>
                <a:buChar char="•"/>
              </a:pPr>
              <a:r>
                <a:rPr lang="en-US" sz="1200" err="1">
                  <a:ln w="0"/>
                  <a:solidFill>
                    <a:srgbClr val="D86613"/>
                  </a:solidFill>
                  <a:latin typeface="Arial"/>
                  <a:cs typeface="Arial"/>
                </a:rPr>
                <a:t>Mlflow</a:t>
              </a:r>
              <a:endParaRPr lang="en-US" sz="1200">
                <a:ln w="0"/>
                <a:solidFill>
                  <a:srgbClr val="D86613"/>
                </a:solidFill>
                <a:latin typeface="Arial"/>
                <a:cs typeface="Arial"/>
              </a:endParaRPr>
            </a:p>
            <a:p>
              <a:pPr marL="171450" indent="-171450" algn="l">
                <a:buFont typeface="Arial" panose="020B0604020202020204" pitchFamily="34" charset="0"/>
                <a:buChar char="•"/>
              </a:pPr>
              <a:r>
                <a:rPr lang="en-US" sz="1200" err="1">
                  <a:ln w="0"/>
                  <a:solidFill>
                    <a:srgbClr val="D86613"/>
                  </a:solidFill>
                  <a:latin typeface="Arial"/>
                  <a:cs typeface="Arial"/>
                </a:rPr>
                <a:t>Jupyter</a:t>
              </a:r>
              <a:r>
                <a:rPr lang="en-US" sz="1200">
                  <a:ln w="0"/>
                  <a:solidFill>
                    <a:srgbClr val="D86613"/>
                  </a:solidFill>
                  <a:latin typeface="Arial"/>
                  <a:cs typeface="Arial"/>
                </a:rPr>
                <a:t> hub</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H20</a:t>
              </a:r>
            </a:p>
            <a:p>
              <a:pPr marL="171450" indent="-171450" algn="l">
                <a:buFont typeface="Arial" panose="020B0604020202020204" pitchFamily="34" charset="0"/>
                <a:buChar char="•"/>
              </a:pPr>
              <a:r>
                <a:rPr lang="en-US" sz="1200">
                  <a:ln w="0"/>
                  <a:solidFill>
                    <a:srgbClr val="D86613"/>
                  </a:solidFill>
                  <a:latin typeface="Arial"/>
                  <a:cs typeface="Arial"/>
                </a:rPr>
                <a:t>Spark</a:t>
              </a:r>
              <a:endParaRPr lang="en-US" sz="1200">
                <a:ln w="0"/>
                <a:solidFill>
                  <a:srgbClr val="D86613"/>
                </a:solidFill>
                <a:latin typeface="Arial" panose="020B0604020202020204" pitchFamily="34" charset="0"/>
                <a:cs typeface="Arial" panose="020B0604020202020204" pitchFamily="34" charset="0"/>
              </a:endParaRPr>
            </a:p>
            <a:p>
              <a:endParaRPr lang="en-US" sz="1200">
                <a:ln w="0"/>
                <a:solidFill>
                  <a:srgbClr val="D86613"/>
                </a:solidFill>
                <a:latin typeface="Arial" panose="020B0604020202020204" pitchFamily="34" charset="0"/>
                <a:cs typeface="Arial" panose="020B0604020202020204" pitchFamily="34" charset="0"/>
              </a:endParaRPr>
            </a:p>
            <a:p>
              <a:r>
                <a:rPr lang="en-US" sz="1200" i="1">
                  <a:ln w="0"/>
                  <a:solidFill>
                    <a:srgbClr val="D86613"/>
                  </a:solidFill>
                  <a:latin typeface="Arial"/>
                  <a:cs typeface="Arial"/>
                </a:rPr>
                <a:t>This machine used for Model build and training with complete data.</a:t>
              </a:r>
              <a:r>
                <a:rPr lang="en-US" sz="1200">
                  <a:ln w="0"/>
                  <a:solidFill>
                    <a:srgbClr val="D86613"/>
                  </a:solidFill>
                  <a:latin typeface="Arial"/>
                  <a:cs typeface="Arial"/>
                </a:rPr>
                <a:t>	</a:t>
              </a:r>
            </a:p>
            <a:p>
              <a:endParaRPr lang="en-US" sz="1200">
                <a:ln w="0"/>
                <a:solidFill>
                  <a:srgbClr val="D86613"/>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207E57C-7ECD-4351-97E0-15204B963CD7}"/>
                </a:ext>
              </a:extLst>
            </p:cNvPr>
            <p:cNvSpPr/>
            <p:nvPr/>
          </p:nvSpPr>
          <p:spPr>
            <a:xfrm>
              <a:off x="8782056" y="1202151"/>
              <a:ext cx="2332705" cy="230935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Dev Machine4</a:t>
              </a:r>
              <a:endParaRPr lang="en-US" sz="1200">
                <a:ln w="0"/>
                <a:solidFill>
                  <a:srgbClr val="D86613"/>
                </a:solidFill>
                <a:latin typeface="Arial" panose="020B0604020202020204" pitchFamily="34" charset="0"/>
                <a:cs typeface="Arial" panose="020B0604020202020204" pitchFamily="34" charset="0"/>
              </a:endParaRPr>
            </a:p>
            <a:p>
              <a:pPr algn="l"/>
              <a:endParaRPr lang="en-US" sz="1200">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Python</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H20</a:t>
              </a:r>
            </a:p>
            <a:p>
              <a:pPr marL="171450" indent="-171450" algn="l">
                <a:buFont typeface="Arial" panose="020B0604020202020204" pitchFamily="34" charset="0"/>
                <a:buChar char="•"/>
              </a:pPr>
              <a:r>
                <a:rPr lang="en-US" sz="1200">
                  <a:ln w="0"/>
                  <a:solidFill>
                    <a:srgbClr val="D86613"/>
                  </a:solidFill>
                  <a:latin typeface="Arial" panose="020B0604020202020204" pitchFamily="34" charset="0"/>
                  <a:cs typeface="Arial" panose="020B0604020202020204" pitchFamily="34" charset="0"/>
                </a:rPr>
                <a:t>flask</a:t>
              </a:r>
            </a:p>
            <a:p>
              <a:endParaRPr lang="en-US" sz="1200">
                <a:ln w="0"/>
                <a:solidFill>
                  <a:srgbClr val="D86613"/>
                </a:solidFill>
                <a:latin typeface="Arial" panose="020B0604020202020204" pitchFamily="34" charset="0"/>
                <a:cs typeface="Arial" panose="020B0604020202020204" pitchFamily="34" charset="0"/>
              </a:endParaRPr>
            </a:p>
            <a:p>
              <a:r>
                <a:rPr lang="en-US" sz="1200" i="1">
                  <a:ln w="0"/>
                  <a:solidFill>
                    <a:srgbClr val="D86613"/>
                  </a:solidFill>
                  <a:latin typeface="Arial" panose="020B0604020202020204" pitchFamily="34" charset="0"/>
                  <a:cs typeface="Arial" panose="020B0604020202020204" pitchFamily="34" charset="0"/>
                </a:rPr>
                <a:t>Model Deployment</a:t>
              </a:r>
            </a:p>
            <a:p>
              <a:r>
                <a:rPr lang="en-US" sz="1200" i="1">
                  <a:ln w="0"/>
                  <a:solidFill>
                    <a:srgbClr val="D86613"/>
                  </a:solidFill>
                  <a:latin typeface="Arial"/>
                  <a:cs typeface="Arial"/>
                </a:rPr>
                <a:t>For API</a:t>
              </a:r>
              <a:r>
                <a:rPr lang="en-US" sz="1200">
                  <a:ln w="0"/>
                  <a:solidFill>
                    <a:srgbClr val="D86613"/>
                  </a:solidFill>
                  <a:latin typeface="Arial"/>
                  <a:cs typeface="Arial"/>
                </a:rPr>
                <a:t>	</a:t>
              </a:r>
            </a:p>
            <a:p>
              <a:endParaRPr lang="en-US" sz="1200">
                <a:ln w="0"/>
                <a:solidFill>
                  <a:srgbClr val="D86613"/>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A486303B-CBEE-4F21-A781-6692E380F392}"/>
                </a:ext>
              </a:extLst>
            </p:cNvPr>
            <p:cNvSpPr/>
            <p:nvPr/>
          </p:nvSpPr>
          <p:spPr>
            <a:xfrm>
              <a:off x="6048467" y="609618"/>
              <a:ext cx="2332705" cy="363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EC2 Instance (ECS)</a:t>
              </a:r>
            </a:p>
          </p:txBody>
        </p:sp>
        <p:sp>
          <p:nvSpPr>
            <p:cNvPr id="5" name="Rectangle 4">
              <a:extLst>
                <a:ext uri="{FF2B5EF4-FFF2-40B4-BE49-F238E27FC236}">
                  <a16:creationId xmlns:a16="http://schemas.microsoft.com/office/drawing/2014/main" id="{568300DA-1707-45D0-9EC3-624CF7EAF17D}"/>
                </a:ext>
              </a:extLst>
            </p:cNvPr>
            <p:cNvSpPr/>
            <p:nvPr/>
          </p:nvSpPr>
          <p:spPr>
            <a:xfrm>
              <a:off x="8782056" y="622756"/>
              <a:ext cx="2332705" cy="363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EC2 Instance (ECS)</a:t>
              </a:r>
            </a:p>
          </p:txBody>
        </p:sp>
        <p:cxnSp>
          <p:nvCxnSpPr>
            <p:cNvPr id="6" name="Straight Arrow Connector 5">
              <a:extLst>
                <a:ext uri="{FF2B5EF4-FFF2-40B4-BE49-F238E27FC236}">
                  <a16:creationId xmlns:a16="http://schemas.microsoft.com/office/drawing/2014/main" id="{3BB5F105-2B95-41F6-BAC3-D8869AA4C27A}"/>
                </a:ext>
              </a:extLst>
            </p:cNvPr>
            <p:cNvCxnSpPr/>
            <p:nvPr/>
          </p:nvCxnSpPr>
          <p:spPr>
            <a:xfrm>
              <a:off x="8394309" y="2749793"/>
              <a:ext cx="387747" cy="1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E45CB43-502B-4867-9116-5204ACABB79F}"/>
                </a:ext>
              </a:extLst>
            </p:cNvPr>
            <p:cNvCxnSpPr>
              <a:stCxn id="3" idx="1"/>
            </p:cNvCxnSpPr>
            <p:nvPr/>
          </p:nvCxnSpPr>
          <p:spPr>
            <a:xfrm flipH="1" flipV="1">
              <a:off x="8370956" y="1712103"/>
              <a:ext cx="411100" cy="644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12C42C9-7EA0-4B87-B22B-07EB14CD1D9E}"/>
                </a:ext>
              </a:extLst>
            </p:cNvPr>
            <p:cNvSpPr/>
            <p:nvPr/>
          </p:nvSpPr>
          <p:spPr>
            <a:xfrm>
              <a:off x="3315777" y="1207680"/>
              <a:ext cx="2332705" cy="229498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a:ln w="0"/>
                  <a:solidFill>
                    <a:srgbClr val="D86613"/>
                  </a:solidFill>
                  <a:latin typeface="Arial"/>
                  <a:cs typeface="Arial"/>
                </a:rPr>
                <a:t>Dev Machine2</a:t>
              </a:r>
            </a:p>
            <a:p>
              <a:pPr algn="l"/>
              <a:endParaRPr lang="en-US" sz="1200">
                <a:ln w="0"/>
                <a:solidFill>
                  <a:srgbClr val="D86613"/>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a:ln w="0"/>
                  <a:solidFill>
                    <a:srgbClr val="D86613"/>
                  </a:solidFill>
                  <a:latin typeface="Arial"/>
                  <a:cs typeface="Arial"/>
                </a:rPr>
                <a:t>CDAP</a:t>
              </a:r>
            </a:p>
            <a:p>
              <a:pPr marL="171450" indent="-171450" algn="l">
                <a:buFont typeface="Arial" panose="020B0604020202020204" pitchFamily="34" charset="0"/>
                <a:buChar char="•"/>
              </a:pPr>
              <a:r>
                <a:rPr lang="en-US" sz="1200">
                  <a:ln w="0"/>
                  <a:solidFill>
                    <a:srgbClr val="D86613"/>
                  </a:solidFill>
                  <a:latin typeface="Arial"/>
                  <a:cs typeface="Arial"/>
                </a:rPr>
                <a:t>Spark</a:t>
              </a:r>
              <a:endParaRPr lang="en-US" sz="1200">
                <a:ln w="0"/>
                <a:solidFill>
                  <a:srgbClr val="D86613"/>
                </a:solidFill>
                <a:latin typeface="Arial" panose="020B0604020202020204" pitchFamily="34" charset="0"/>
                <a:cs typeface="Arial" panose="020B0604020202020204" pitchFamily="34" charset="0"/>
              </a:endParaRPr>
            </a:p>
            <a:p>
              <a:pPr algn="l"/>
              <a:endParaRPr lang="en-US" sz="1200">
                <a:ln w="0"/>
                <a:solidFill>
                  <a:srgbClr val="D86613"/>
                </a:solidFill>
                <a:latin typeface="Arial" panose="020B0604020202020204" pitchFamily="34" charset="0"/>
                <a:cs typeface="Arial" panose="020B0604020202020204" pitchFamily="34" charset="0"/>
              </a:endParaRPr>
            </a:p>
            <a:p>
              <a:endParaRPr lang="en-US" sz="1200">
                <a:ln w="0"/>
                <a:solidFill>
                  <a:srgbClr val="D86613"/>
                </a:solidFill>
                <a:latin typeface="Arial" panose="020B0604020202020204" pitchFamily="34" charset="0"/>
                <a:cs typeface="Arial" panose="020B0604020202020204" pitchFamily="34" charset="0"/>
              </a:endParaRPr>
            </a:p>
            <a:p>
              <a:r>
                <a:rPr lang="en-US" sz="1200" i="1">
                  <a:ln w="0"/>
                  <a:solidFill>
                    <a:srgbClr val="D86613"/>
                  </a:solidFill>
                  <a:latin typeface="Arial"/>
                  <a:cs typeface="Arial"/>
                </a:rPr>
                <a:t>This machine used for data wrangling.</a:t>
              </a:r>
              <a:r>
                <a:rPr lang="en-US" sz="1200">
                  <a:ln w="0"/>
                  <a:solidFill>
                    <a:srgbClr val="D86613"/>
                  </a:solidFill>
                  <a:latin typeface="Arial"/>
                  <a:cs typeface="Arial"/>
                </a:rPr>
                <a:t>	</a:t>
              </a:r>
            </a:p>
            <a:p>
              <a:endParaRPr lang="en-US" sz="1200">
                <a:ln w="0"/>
                <a:solidFill>
                  <a:srgbClr val="D86613"/>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D9D48E4-79E6-47CB-B81C-E1D0ABDAC2D1}"/>
                </a:ext>
              </a:extLst>
            </p:cNvPr>
            <p:cNvSpPr/>
            <p:nvPr/>
          </p:nvSpPr>
          <p:spPr>
            <a:xfrm>
              <a:off x="3315777" y="609618"/>
              <a:ext cx="2332705" cy="363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EC2 Instance (ECS)</a:t>
              </a:r>
            </a:p>
          </p:txBody>
        </p:sp>
      </p:grpSp>
    </p:spTree>
    <p:extLst>
      <p:ext uri="{BB962C8B-B14F-4D97-AF65-F5344CB8AC3E}">
        <p14:creationId xmlns:p14="http://schemas.microsoft.com/office/powerpoint/2010/main" val="3345961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een Unicorn (Gunicorn) - Full Stack Python">
            <a:extLst>
              <a:ext uri="{FF2B5EF4-FFF2-40B4-BE49-F238E27FC236}">
                <a16:creationId xmlns:a16="http://schemas.microsoft.com/office/drawing/2014/main" id="{71AC87D3-9179-4634-AA63-0D84408CF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599" y="2870925"/>
            <a:ext cx="2011681" cy="5160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lasks in Python. Flask is a micro web framework written… | by Shivangi  Sareen | Medium">
            <a:extLst>
              <a:ext uri="{FF2B5EF4-FFF2-40B4-BE49-F238E27FC236}">
                <a16:creationId xmlns:a16="http://schemas.microsoft.com/office/drawing/2014/main" id="{FC2B8521-2F1A-40F2-933D-4096E8DC7A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5026" y="2998662"/>
            <a:ext cx="819443" cy="61458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Line arrow Straight">
            <a:extLst>
              <a:ext uri="{FF2B5EF4-FFF2-40B4-BE49-F238E27FC236}">
                <a16:creationId xmlns:a16="http://schemas.microsoft.com/office/drawing/2014/main" id="{89B22336-D569-4EF1-855C-2EE8C82A3E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013643" y="2798083"/>
            <a:ext cx="886525" cy="886525"/>
          </a:xfrm>
          <a:prstGeom prst="rect">
            <a:avLst/>
          </a:prstGeom>
        </p:spPr>
      </p:pic>
      <p:sp>
        <p:nvSpPr>
          <p:cNvPr id="8" name="TextBox 7">
            <a:extLst>
              <a:ext uri="{FF2B5EF4-FFF2-40B4-BE49-F238E27FC236}">
                <a16:creationId xmlns:a16="http://schemas.microsoft.com/office/drawing/2014/main" id="{E10C3D5A-BF4A-4355-80A7-9BBA73D1418D}"/>
              </a:ext>
            </a:extLst>
          </p:cNvPr>
          <p:cNvSpPr txBox="1"/>
          <p:nvPr/>
        </p:nvSpPr>
        <p:spPr>
          <a:xfrm>
            <a:off x="4955039" y="2384304"/>
            <a:ext cx="998806" cy="646331"/>
          </a:xfrm>
          <a:prstGeom prst="rect">
            <a:avLst/>
          </a:prstGeom>
          <a:noFill/>
        </p:spPr>
        <p:txBody>
          <a:bodyPr wrap="square" rtlCol="0">
            <a:spAutoFit/>
          </a:bodyPr>
          <a:lstStyle/>
          <a:p>
            <a:r>
              <a:rPr lang="en-US" b="1"/>
              <a:t>Invoke </a:t>
            </a:r>
          </a:p>
          <a:p>
            <a:r>
              <a:rPr lang="en-US" b="1"/>
              <a:t>python</a:t>
            </a:r>
          </a:p>
        </p:txBody>
      </p:sp>
      <p:sp>
        <p:nvSpPr>
          <p:cNvPr id="9" name="TextBox 8">
            <a:extLst>
              <a:ext uri="{FF2B5EF4-FFF2-40B4-BE49-F238E27FC236}">
                <a16:creationId xmlns:a16="http://schemas.microsoft.com/office/drawing/2014/main" id="{FA7374EC-4935-4C0F-BF14-CA257D20EB49}"/>
              </a:ext>
            </a:extLst>
          </p:cNvPr>
          <p:cNvSpPr txBox="1"/>
          <p:nvPr/>
        </p:nvSpPr>
        <p:spPr>
          <a:xfrm>
            <a:off x="3047862" y="3380014"/>
            <a:ext cx="2640240" cy="923330"/>
          </a:xfrm>
          <a:prstGeom prst="rect">
            <a:avLst/>
          </a:prstGeom>
          <a:noFill/>
        </p:spPr>
        <p:txBody>
          <a:bodyPr wrap="square" rtlCol="0">
            <a:spAutoFit/>
          </a:bodyPr>
          <a:lstStyle/>
          <a:p>
            <a:r>
              <a:rPr lang="en-US"/>
              <a:t>WSGI server</a:t>
            </a:r>
          </a:p>
          <a:p>
            <a:r>
              <a:rPr lang="en-US"/>
              <a:t>(handle concurrent requests)</a:t>
            </a:r>
          </a:p>
        </p:txBody>
      </p:sp>
      <p:pic>
        <p:nvPicPr>
          <p:cNvPr id="11" name="Graphic 10" descr="Line arrow Straight">
            <a:extLst>
              <a:ext uri="{FF2B5EF4-FFF2-40B4-BE49-F238E27FC236}">
                <a16:creationId xmlns:a16="http://schemas.microsoft.com/office/drawing/2014/main" id="{A32BA3F2-CC2E-404C-A411-99FA3CC9B49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2014254" y="2915988"/>
            <a:ext cx="912445" cy="886525"/>
          </a:xfrm>
          <a:prstGeom prst="rect">
            <a:avLst/>
          </a:prstGeom>
        </p:spPr>
      </p:pic>
      <p:sp>
        <p:nvSpPr>
          <p:cNvPr id="12" name="TextBox 11">
            <a:extLst>
              <a:ext uri="{FF2B5EF4-FFF2-40B4-BE49-F238E27FC236}">
                <a16:creationId xmlns:a16="http://schemas.microsoft.com/office/drawing/2014/main" id="{31AB219C-5D9C-4340-895C-F8511D71924C}"/>
              </a:ext>
            </a:extLst>
          </p:cNvPr>
          <p:cNvSpPr txBox="1"/>
          <p:nvPr/>
        </p:nvSpPr>
        <p:spPr>
          <a:xfrm>
            <a:off x="2014255" y="2870925"/>
            <a:ext cx="998806" cy="369332"/>
          </a:xfrm>
          <a:prstGeom prst="rect">
            <a:avLst/>
          </a:prstGeom>
          <a:noFill/>
        </p:spPr>
        <p:txBody>
          <a:bodyPr wrap="square" rtlCol="0">
            <a:spAutoFit/>
          </a:bodyPr>
          <a:lstStyle/>
          <a:p>
            <a:r>
              <a:rPr lang="en-US" b="1"/>
              <a:t>HTTP</a:t>
            </a:r>
          </a:p>
        </p:txBody>
      </p:sp>
      <p:pic>
        <p:nvPicPr>
          <p:cNvPr id="13" name="Graphic 12" descr="Line arrow Straight">
            <a:extLst>
              <a:ext uri="{FF2B5EF4-FFF2-40B4-BE49-F238E27FC236}">
                <a16:creationId xmlns:a16="http://schemas.microsoft.com/office/drawing/2014/main" id="{92B3CF15-CB45-4844-95FA-C2C420CAAB1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927812">
            <a:off x="6781803" y="1985489"/>
            <a:ext cx="886525" cy="886525"/>
          </a:xfrm>
          <a:prstGeom prst="rect">
            <a:avLst/>
          </a:prstGeom>
        </p:spPr>
      </p:pic>
      <p:pic>
        <p:nvPicPr>
          <p:cNvPr id="1026" name="Picture 2" descr="Introduction to Redis: Installation, CLI Commands, and Data Types">
            <a:extLst>
              <a:ext uri="{FF2B5EF4-FFF2-40B4-BE49-F238E27FC236}">
                <a16:creationId xmlns:a16="http://schemas.microsoft.com/office/drawing/2014/main" id="{00F6247C-EC02-4738-8EE8-0D03EA608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8855" y="787167"/>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Celery (software) - Wikipedia">
            <a:extLst>
              <a:ext uri="{FF2B5EF4-FFF2-40B4-BE49-F238E27FC236}">
                <a16:creationId xmlns:a16="http://schemas.microsoft.com/office/drawing/2014/main" id="{5EC0CC67-B4E4-4AE7-B814-966531203EF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33847" y="821164"/>
            <a:ext cx="998806" cy="9988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1C91A2A-D57A-4BC7-86F7-0C96F3B8C65A}"/>
              </a:ext>
            </a:extLst>
          </p:cNvPr>
          <p:cNvSpPr txBox="1"/>
          <p:nvPr/>
        </p:nvSpPr>
        <p:spPr>
          <a:xfrm>
            <a:off x="7521901" y="1594489"/>
            <a:ext cx="1896793" cy="646331"/>
          </a:xfrm>
          <a:prstGeom prst="rect">
            <a:avLst/>
          </a:prstGeom>
          <a:noFill/>
        </p:spPr>
        <p:txBody>
          <a:bodyPr wrap="square" rtlCol="0">
            <a:spAutoFit/>
          </a:bodyPr>
          <a:lstStyle/>
          <a:p>
            <a:r>
              <a:rPr lang="en-US"/>
              <a:t>Celery Async Task queue </a:t>
            </a:r>
          </a:p>
        </p:txBody>
      </p:sp>
      <p:pic>
        <p:nvPicPr>
          <p:cNvPr id="17" name="Graphic 16" descr="Line arrow Straight">
            <a:extLst>
              <a:ext uri="{FF2B5EF4-FFF2-40B4-BE49-F238E27FC236}">
                <a16:creationId xmlns:a16="http://schemas.microsoft.com/office/drawing/2014/main" id="{55292107-C739-4634-8575-36133F6260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012814" y="922535"/>
            <a:ext cx="574579" cy="671954"/>
          </a:xfrm>
          <a:prstGeom prst="rect">
            <a:avLst/>
          </a:prstGeom>
        </p:spPr>
      </p:pic>
      <p:pic>
        <p:nvPicPr>
          <p:cNvPr id="18" name="Graphic 17" descr="Line arrow Straight">
            <a:extLst>
              <a:ext uri="{FF2B5EF4-FFF2-40B4-BE49-F238E27FC236}">
                <a16:creationId xmlns:a16="http://schemas.microsoft.com/office/drawing/2014/main" id="{83BA4496-025D-4553-8CF6-F14C9F82CCB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0470" y="1074935"/>
            <a:ext cx="574579" cy="671954"/>
          </a:xfrm>
          <a:prstGeom prst="rect">
            <a:avLst/>
          </a:prstGeom>
        </p:spPr>
      </p:pic>
      <p:pic>
        <p:nvPicPr>
          <p:cNvPr id="19" name="Picture 6">
            <a:extLst>
              <a:ext uri="{FF2B5EF4-FFF2-40B4-BE49-F238E27FC236}">
                <a16:creationId xmlns:a16="http://schemas.microsoft.com/office/drawing/2014/main" id="{A8D45CFD-EEE5-4EDD-82E3-41AAD8B0DF0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66742" y="961442"/>
            <a:ext cx="633047" cy="63304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58A1AE3-8EA3-4349-9F78-74328E7E129D}"/>
              </a:ext>
            </a:extLst>
          </p:cNvPr>
          <p:cNvSpPr txBox="1"/>
          <p:nvPr/>
        </p:nvSpPr>
        <p:spPr>
          <a:xfrm>
            <a:off x="10445626" y="1746889"/>
            <a:ext cx="1896793" cy="369332"/>
          </a:xfrm>
          <a:prstGeom prst="rect">
            <a:avLst/>
          </a:prstGeom>
          <a:noFill/>
        </p:spPr>
        <p:txBody>
          <a:bodyPr wrap="square" rtlCol="0">
            <a:spAutoFit/>
          </a:bodyPr>
          <a:lstStyle/>
          <a:p>
            <a:r>
              <a:rPr lang="en-US"/>
              <a:t>           Workers</a:t>
            </a:r>
          </a:p>
        </p:txBody>
      </p:sp>
      <p:sp>
        <p:nvSpPr>
          <p:cNvPr id="22" name="TextBox 21">
            <a:extLst>
              <a:ext uri="{FF2B5EF4-FFF2-40B4-BE49-F238E27FC236}">
                <a16:creationId xmlns:a16="http://schemas.microsoft.com/office/drawing/2014/main" id="{C40D2553-6719-430C-8429-EE16A11CB4D2}"/>
              </a:ext>
            </a:extLst>
          </p:cNvPr>
          <p:cNvSpPr txBox="1"/>
          <p:nvPr/>
        </p:nvSpPr>
        <p:spPr>
          <a:xfrm rot="19665274">
            <a:off x="6462837" y="1767708"/>
            <a:ext cx="1694362" cy="369332"/>
          </a:xfrm>
          <a:prstGeom prst="rect">
            <a:avLst/>
          </a:prstGeom>
          <a:noFill/>
        </p:spPr>
        <p:txBody>
          <a:bodyPr wrap="square" rtlCol="0">
            <a:spAutoFit/>
          </a:bodyPr>
          <a:lstStyle/>
          <a:p>
            <a:r>
              <a:rPr lang="en-US"/>
              <a:t>Async</a:t>
            </a:r>
          </a:p>
        </p:txBody>
      </p:sp>
      <p:pic>
        <p:nvPicPr>
          <p:cNvPr id="23" name="Graphic 22" descr="Line arrow Straight">
            <a:extLst>
              <a:ext uri="{FF2B5EF4-FFF2-40B4-BE49-F238E27FC236}">
                <a16:creationId xmlns:a16="http://schemas.microsoft.com/office/drawing/2014/main" id="{6CE06897-DB19-476E-9E66-CB09A91586F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327206">
            <a:off x="6780045" y="3478105"/>
            <a:ext cx="886525" cy="886525"/>
          </a:xfrm>
          <a:prstGeom prst="rect">
            <a:avLst/>
          </a:prstGeom>
        </p:spPr>
      </p:pic>
      <p:sp>
        <p:nvSpPr>
          <p:cNvPr id="24" name="TextBox 23">
            <a:extLst>
              <a:ext uri="{FF2B5EF4-FFF2-40B4-BE49-F238E27FC236}">
                <a16:creationId xmlns:a16="http://schemas.microsoft.com/office/drawing/2014/main" id="{FC91CBF8-0E34-4380-9603-D899632A47D8}"/>
              </a:ext>
            </a:extLst>
          </p:cNvPr>
          <p:cNvSpPr txBox="1"/>
          <p:nvPr/>
        </p:nvSpPr>
        <p:spPr>
          <a:xfrm rot="1562012">
            <a:off x="6856730" y="3670065"/>
            <a:ext cx="1694362" cy="369332"/>
          </a:xfrm>
          <a:prstGeom prst="rect">
            <a:avLst/>
          </a:prstGeom>
          <a:noFill/>
        </p:spPr>
        <p:txBody>
          <a:bodyPr wrap="square" rtlCol="0">
            <a:spAutoFit/>
          </a:bodyPr>
          <a:lstStyle/>
          <a:p>
            <a:r>
              <a:rPr lang="en-US"/>
              <a:t>Sync</a:t>
            </a:r>
          </a:p>
        </p:txBody>
      </p:sp>
      <p:pic>
        <p:nvPicPr>
          <p:cNvPr id="25" name="Picture 12" descr="Business Intelligence for Apache Druid- Holistics | Business Intelligence  and Data Infrastructure">
            <a:extLst>
              <a:ext uri="{FF2B5EF4-FFF2-40B4-BE49-F238E27FC236}">
                <a16:creationId xmlns:a16="http://schemas.microsoft.com/office/drawing/2014/main" id="{F6DC71D0-1C48-4B2D-933B-2D4FD2A46B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88299" y="4392486"/>
            <a:ext cx="1487873" cy="648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DSLA: Erin LeDell, Presents Intro to Machine Learning with H2O and Python  | Data Science Los Angeles">
            <a:extLst>
              <a:ext uri="{FF2B5EF4-FFF2-40B4-BE49-F238E27FC236}">
                <a16:creationId xmlns:a16="http://schemas.microsoft.com/office/drawing/2014/main" id="{F83053EE-0355-44A9-A847-D0B5C388831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02104" y="4285069"/>
            <a:ext cx="863551" cy="8635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n Source API Gateway | Kong Microservices API Gateway - KongHQ">
            <a:extLst>
              <a:ext uri="{FF2B5EF4-FFF2-40B4-BE49-F238E27FC236}">
                <a16:creationId xmlns:a16="http://schemas.microsoft.com/office/drawing/2014/main" id="{C0F70669-D6BD-49A3-8CAE-C738A2A839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373" y="2926891"/>
            <a:ext cx="1837877" cy="758124"/>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descr="Line arrow Straight">
            <a:extLst>
              <a:ext uri="{FF2B5EF4-FFF2-40B4-BE49-F238E27FC236}">
                <a16:creationId xmlns:a16="http://schemas.microsoft.com/office/drawing/2014/main" id="{C99E17EA-5A30-4A3A-AC2F-3BC9472F9B0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0568934" y="880322"/>
            <a:ext cx="574579" cy="671954"/>
          </a:xfrm>
          <a:prstGeom prst="rect">
            <a:avLst/>
          </a:prstGeom>
        </p:spPr>
      </p:pic>
      <p:pic>
        <p:nvPicPr>
          <p:cNvPr id="30" name="Graphic 29" descr="Line arrow Straight">
            <a:extLst>
              <a:ext uri="{FF2B5EF4-FFF2-40B4-BE49-F238E27FC236}">
                <a16:creationId xmlns:a16="http://schemas.microsoft.com/office/drawing/2014/main" id="{50479ECE-FB5F-4443-975F-4A70BE1A5CC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66590" y="1032722"/>
            <a:ext cx="574579" cy="671954"/>
          </a:xfrm>
          <a:prstGeom prst="rect">
            <a:avLst/>
          </a:prstGeom>
        </p:spPr>
      </p:pic>
      <p:sp>
        <p:nvSpPr>
          <p:cNvPr id="2" name="TextBox 1">
            <a:extLst>
              <a:ext uri="{FF2B5EF4-FFF2-40B4-BE49-F238E27FC236}">
                <a16:creationId xmlns:a16="http://schemas.microsoft.com/office/drawing/2014/main" id="{AFF8C526-9DFA-49B6-B5D4-2D96204FB867}"/>
              </a:ext>
            </a:extLst>
          </p:cNvPr>
          <p:cNvSpPr txBox="1"/>
          <p:nvPr/>
        </p:nvSpPr>
        <p:spPr>
          <a:xfrm>
            <a:off x="70535" y="120859"/>
            <a:ext cx="3788964" cy="461665"/>
          </a:xfrm>
          <a:prstGeom prst="rect">
            <a:avLst/>
          </a:prstGeom>
          <a:noFill/>
        </p:spPr>
        <p:txBody>
          <a:bodyPr wrap="square" rtlCol="0">
            <a:spAutoFit/>
          </a:bodyPr>
          <a:lstStyle/>
          <a:p>
            <a:r>
              <a:rPr lang="en-US" sz="2400"/>
              <a:t>Flask Architecture</a:t>
            </a:r>
          </a:p>
        </p:txBody>
      </p:sp>
      <p:pic>
        <p:nvPicPr>
          <p:cNvPr id="3" name="Picture 2" descr="CDAP Statistics on Twitter followers | Socialbakers">
            <a:extLst>
              <a:ext uri="{FF2B5EF4-FFF2-40B4-BE49-F238E27FC236}">
                <a16:creationId xmlns:a16="http://schemas.microsoft.com/office/drawing/2014/main" id="{91D65D54-2034-49F6-BA05-5AC5C7ACC2D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3879" y="4285069"/>
            <a:ext cx="1019163" cy="808314"/>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Line arrow Straight">
            <a:extLst>
              <a:ext uri="{FF2B5EF4-FFF2-40B4-BE49-F238E27FC236}">
                <a16:creationId xmlns:a16="http://schemas.microsoft.com/office/drawing/2014/main" id="{084EDE80-878F-4042-9E6C-EF29A5D647C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571948" y="2739966"/>
            <a:ext cx="1409294" cy="671954"/>
          </a:xfrm>
          <a:prstGeom prst="rect">
            <a:avLst/>
          </a:prstGeom>
        </p:spPr>
      </p:pic>
      <p:pic>
        <p:nvPicPr>
          <p:cNvPr id="28" name="Graphic 27" descr="Line arrow Straight">
            <a:extLst>
              <a:ext uri="{FF2B5EF4-FFF2-40B4-BE49-F238E27FC236}">
                <a16:creationId xmlns:a16="http://schemas.microsoft.com/office/drawing/2014/main" id="{E63B265A-2164-4557-AE8B-2741E435627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10822785" y="2701556"/>
            <a:ext cx="1409293" cy="671954"/>
          </a:xfrm>
          <a:prstGeom prst="rect">
            <a:avLst/>
          </a:prstGeom>
        </p:spPr>
      </p:pic>
    </p:spTree>
    <p:extLst>
      <p:ext uri="{BB962C8B-B14F-4D97-AF65-F5344CB8AC3E}">
        <p14:creationId xmlns:p14="http://schemas.microsoft.com/office/powerpoint/2010/main" val="753429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F444-9DE0-4D8C-9407-B1637054A0B9}"/>
              </a:ext>
            </a:extLst>
          </p:cNvPr>
          <p:cNvSpPr>
            <a:spLocks noGrp="1"/>
          </p:cNvSpPr>
          <p:nvPr>
            <p:ph type="title"/>
          </p:nvPr>
        </p:nvSpPr>
        <p:spPr>
          <a:xfrm>
            <a:off x="0" y="-239150"/>
            <a:ext cx="10515600" cy="1325563"/>
          </a:xfrm>
        </p:spPr>
        <p:txBody>
          <a:bodyPr>
            <a:normAutofit/>
          </a:bodyPr>
          <a:lstStyle/>
          <a:p>
            <a:r>
              <a:rPr lang="en-US" sz="2800"/>
              <a:t>Asynchronous mode</a:t>
            </a:r>
          </a:p>
        </p:txBody>
      </p:sp>
      <p:pic>
        <p:nvPicPr>
          <p:cNvPr id="4" name="Picture 2" descr="Green Unicorn (Gunicorn) - Full Stack Python">
            <a:extLst>
              <a:ext uri="{FF2B5EF4-FFF2-40B4-BE49-F238E27FC236}">
                <a16:creationId xmlns:a16="http://schemas.microsoft.com/office/drawing/2014/main" id="{7CDF5D86-07D2-4A5C-B371-6131D533AE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091" y="1369374"/>
            <a:ext cx="2011681" cy="5160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Flasks in Python. Flask is a micro web framework written… | by Shivangi  Sareen | Medium">
            <a:extLst>
              <a:ext uri="{FF2B5EF4-FFF2-40B4-BE49-F238E27FC236}">
                <a16:creationId xmlns:a16="http://schemas.microsoft.com/office/drawing/2014/main" id="{D49D78E2-0A12-4DEF-BDC4-9CF2D78077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5493" y="1302136"/>
            <a:ext cx="819443" cy="614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8F0029-152B-444F-921D-167E6A8BA8CC}"/>
              </a:ext>
            </a:extLst>
          </p:cNvPr>
          <p:cNvSpPr txBox="1"/>
          <p:nvPr/>
        </p:nvSpPr>
        <p:spPr>
          <a:xfrm>
            <a:off x="3626329" y="871610"/>
            <a:ext cx="998806" cy="646331"/>
          </a:xfrm>
          <a:prstGeom prst="rect">
            <a:avLst/>
          </a:prstGeom>
          <a:noFill/>
        </p:spPr>
        <p:txBody>
          <a:bodyPr wrap="square" rtlCol="0">
            <a:spAutoFit/>
          </a:bodyPr>
          <a:lstStyle/>
          <a:p>
            <a:r>
              <a:rPr lang="en-US"/>
              <a:t>Invoke </a:t>
            </a:r>
          </a:p>
          <a:p>
            <a:r>
              <a:rPr lang="en-US"/>
              <a:t>python</a:t>
            </a:r>
          </a:p>
        </p:txBody>
      </p:sp>
      <p:sp>
        <p:nvSpPr>
          <p:cNvPr id="10" name="TextBox 9">
            <a:extLst>
              <a:ext uri="{FF2B5EF4-FFF2-40B4-BE49-F238E27FC236}">
                <a16:creationId xmlns:a16="http://schemas.microsoft.com/office/drawing/2014/main" id="{4A1F0E48-1997-434E-8266-21D9908995C2}"/>
              </a:ext>
            </a:extLst>
          </p:cNvPr>
          <p:cNvSpPr txBox="1"/>
          <p:nvPr/>
        </p:nvSpPr>
        <p:spPr>
          <a:xfrm>
            <a:off x="0" y="1076842"/>
            <a:ext cx="2011680" cy="369332"/>
          </a:xfrm>
          <a:prstGeom prst="rect">
            <a:avLst/>
          </a:prstGeom>
          <a:noFill/>
        </p:spPr>
        <p:txBody>
          <a:bodyPr wrap="square" rtlCol="0">
            <a:spAutoFit/>
          </a:bodyPr>
          <a:lstStyle/>
          <a:p>
            <a:r>
              <a:rPr lang="en-US"/>
              <a:t>First  HTTP request</a:t>
            </a:r>
          </a:p>
        </p:txBody>
      </p:sp>
      <p:pic>
        <p:nvPicPr>
          <p:cNvPr id="12" name="Picture 2" descr="Introduction to Redis: Installation, CLI Commands, and Data Types">
            <a:extLst>
              <a:ext uri="{FF2B5EF4-FFF2-40B4-BE49-F238E27FC236}">
                <a16:creationId xmlns:a16="http://schemas.microsoft.com/office/drawing/2014/main" id="{437C1609-E2AF-4E9B-AF55-5D678BDDC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2097" y="1068416"/>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Celery (software) - Wikipedia">
            <a:extLst>
              <a:ext uri="{FF2B5EF4-FFF2-40B4-BE49-F238E27FC236}">
                <a16:creationId xmlns:a16="http://schemas.microsoft.com/office/drawing/2014/main" id="{8C9D4BCE-1F41-462D-ABD4-802D7273B1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6279" y="1136410"/>
            <a:ext cx="998806" cy="99880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E533F7E-4B13-42D8-9488-FE3FB3342DE0}"/>
              </a:ext>
            </a:extLst>
          </p:cNvPr>
          <p:cNvSpPr txBox="1"/>
          <p:nvPr/>
        </p:nvSpPr>
        <p:spPr>
          <a:xfrm>
            <a:off x="6851953" y="1919986"/>
            <a:ext cx="1896793" cy="646331"/>
          </a:xfrm>
          <a:prstGeom prst="rect">
            <a:avLst/>
          </a:prstGeom>
          <a:noFill/>
        </p:spPr>
        <p:txBody>
          <a:bodyPr wrap="square" rtlCol="0">
            <a:spAutoFit/>
          </a:bodyPr>
          <a:lstStyle/>
          <a:p>
            <a:r>
              <a:rPr lang="en-US"/>
              <a:t>Celery Async Task queue </a:t>
            </a:r>
          </a:p>
        </p:txBody>
      </p:sp>
      <p:pic>
        <p:nvPicPr>
          <p:cNvPr id="17" name="Picture 6">
            <a:extLst>
              <a:ext uri="{FF2B5EF4-FFF2-40B4-BE49-F238E27FC236}">
                <a16:creationId xmlns:a16="http://schemas.microsoft.com/office/drawing/2014/main" id="{0B76DA68-D933-4AEC-85C4-517C9E5A04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40192" y="1252344"/>
            <a:ext cx="633047" cy="63304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AFCBF7EE-333F-466B-BD79-676A76BC3510}"/>
              </a:ext>
            </a:extLst>
          </p:cNvPr>
          <p:cNvCxnSpPr>
            <a:endCxn id="4" idx="1"/>
          </p:cNvCxnSpPr>
          <p:nvPr/>
        </p:nvCxnSpPr>
        <p:spPr>
          <a:xfrm flipV="1">
            <a:off x="182880" y="1627383"/>
            <a:ext cx="1400211" cy="16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0FA4C68-1C83-4082-B3D9-D847A6AD1757}"/>
              </a:ext>
            </a:extLst>
          </p:cNvPr>
          <p:cNvCxnSpPr>
            <a:cxnSpLocks/>
          </p:cNvCxnSpPr>
          <p:nvPr/>
        </p:nvCxnSpPr>
        <p:spPr>
          <a:xfrm>
            <a:off x="3657796" y="1614297"/>
            <a:ext cx="904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E354F5D-D177-42F1-A34E-5645395CE75F}"/>
              </a:ext>
            </a:extLst>
          </p:cNvPr>
          <p:cNvCxnSpPr>
            <a:cxnSpLocks/>
          </p:cNvCxnSpPr>
          <p:nvPr/>
        </p:nvCxnSpPr>
        <p:spPr>
          <a:xfrm flipH="1">
            <a:off x="3648212" y="1833683"/>
            <a:ext cx="914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97432EC3-59AE-4BDA-B144-70314C881062}"/>
              </a:ext>
            </a:extLst>
          </p:cNvPr>
          <p:cNvSpPr txBox="1"/>
          <p:nvPr/>
        </p:nvSpPr>
        <p:spPr>
          <a:xfrm>
            <a:off x="3651691" y="1916311"/>
            <a:ext cx="998806" cy="369332"/>
          </a:xfrm>
          <a:prstGeom prst="rect">
            <a:avLst/>
          </a:prstGeom>
          <a:noFill/>
        </p:spPr>
        <p:txBody>
          <a:bodyPr wrap="square" rtlCol="0">
            <a:spAutoFit/>
          </a:bodyPr>
          <a:lstStyle/>
          <a:p>
            <a:r>
              <a:rPr lang="en-US"/>
              <a:t>Task ID</a:t>
            </a:r>
          </a:p>
        </p:txBody>
      </p:sp>
      <p:cxnSp>
        <p:nvCxnSpPr>
          <p:cNvPr id="40" name="Straight Arrow Connector 39">
            <a:extLst>
              <a:ext uri="{FF2B5EF4-FFF2-40B4-BE49-F238E27FC236}">
                <a16:creationId xmlns:a16="http://schemas.microsoft.com/office/drawing/2014/main" id="{545665B5-65CA-401E-867D-10CC73C1E9C7}"/>
              </a:ext>
            </a:extLst>
          </p:cNvPr>
          <p:cNvCxnSpPr>
            <a:cxnSpLocks/>
          </p:cNvCxnSpPr>
          <p:nvPr/>
        </p:nvCxnSpPr>
        <p:spPr>
          <a:xfrm flipH="1">
            <a:off x="333258" y="1820603"/>
            <a:ext cx="914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CBA2E180-ACB8-4122-A13B-1DDA11651737}"/>
              </a:ext>
            </a:extLst>
          </p:cNvPr>
          <p:cNvSpPr txBox="1"/>
          <p:nvPr/>
        </p:nvSpPr>
        <p:spPr>
          <a:xfrm>
            <a:off x="336737" y="1903231"/>
            <a:ext cx="998806" cy="369332"/>
          </a:xfrm>
          <a:prstGeom prst="rect">
            <a:avLst/>
          </a:prstGeom>
          <a:noFill/>
        </p:spPr>
        <p:txBody>
          <a:bodyPr wrap="square" rtlCol="0">
            <a:spAutoFit/>
          </a:bodyPr>
          <a:lstStyle/>
          <a:p>
            <a:r>
              <a:rPr lang="en-US"/>
              <a:t>Task ID</a:t>
            </a:r>
          </a:p>
        </p:txBody>
      </p:sp>
      <p:sp>
        <p:nvSpPr>
          <p:cNvPr id="42" name="TextBox 41">
            <a:extLst>
              <a:ext uri="{FF2B5EF4-FFF2-40B4-BE49-F238E27FC236}">
                <a16:creationId xmlns:a16="http://schemas.microsoft.com/office/drawing/2014/main" id="{42DB8994-0238-4ED6-956D-7E6798D30F9B}"/>
              </a:ext>
            </a:extLst>
          </p:cNvPr>
          <p:cNvSpPr txBox="1"/>
          <p:nvPr/>
        </p:nvSpPr>
        <p:spPr>
          <a:xfrm>
            <a:off x="5853227" y="1009622"/>
            <a:ext cx="1367873" cy="646331"/>
          </a:xfrm>
          <a:prstGeom prst="rect">
            <a:avLst/>
          </a:prstGeom>
          <a:noFill/>
        </p:spPr>
        <p:txBody>
          <a:bodyPr wrap="square" rtlCol="0">
            <a:spAutoFit/>
          </a:bodyPr>
          <a:lstStyle/>
          <a:p>
            <a:r>
              <a:rPr lang="en-US"/>
              <a:t>Task added to queue</a:t>
            </a:r>
          </a:p>
        </p:txBody>
      </p:sp>
      <p:cxnSp>
        <p:nvCxnSpPr>
          <p:cNvPr id="43" name="Straight Arrow Connector 42">
            <a:extLst>
              <a:ext uri="{FF2B5EF4-FFF2-40B4-BE49-F238E27FC236}">
                <a16:creationId xmlns:a16="http://schemas.microsoft.com/office/drawing/2014/main" id="{1A4A891A-785D-4355-80D4-E899025B4C31}"/>
              </a:ext>
            </a:extLst>
          </p:cNvPr>
          <p:cNvCxnSpPr>
            <a:cxnSpLocks/>
          </p:cNvCxnSpPr>
          <p:nvPr/>
        </p:nvCxnSpPr>
        <p:spPr>
          <a:xfrm>
            <a:off x="5969103" y="1710107"/>
            <a:ext cx="904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4" name="Picture 2" descr="Green Unicorn (Gunicorn) - Full Stack Python">
            <a:extLst>
              <a:ext uri="{FF2B5EF4-FFF2-40B4-BE49-F238E27FC236}">
                <a16:creationId xmlns:a16="http://schemas.microsoft.com/office/drawing/2014/main" id="{4D9B60C7-992C-4FAD-A59C-6E315AAD13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1081" y="3648299"/>
            <a:ext cx="2011681" cy="51601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Flasks in Python. Flask is a micro web framework written… | by Shivangi  Sareen | Medium">
            <a:extLst>
              <a:ext uri="{FF2B5EF4-FFF2-40B4-BE49-F238E27FC236}">
                <a16:creationId xmlns:a16="http://schemas.microsoft.com/office/drawing/2014/main" id="{3DE5D986-155D-4C9F-B41F-299BBD0C23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3483" y="3581061"/>
            <a:ext cx="819443" cy="61458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1A69F9F-DD1F-4E92-9014-6322B2E27C07}"/>
              </a:ext>
            </a:extLst>
          </p:cNvPr>
          <p:cNvSpPr txBox="1"/>
          <p:nvPr/>
        </p:nvSpPr>
        <p:spPr>
          <a:xfrm>
            <a:off x="3714319" y="3150535"/>
            <a:ext cx="998806" cy="646331"/>
          </a:xfrm>
          <a:prstGeom prst="rect">
            <a:avLst/>
          </a:prstGeom>
          <a:noFill/>
        </p:spPr>
        <p:txBody>
          <a:bodyPr wrap="square" rtlCol="0">
            <a:spAutoFit/>
          </a:bodyPr>
          <a:lstStyle/>
          <a:p>
            <a:r>
              <a:rPr lang="en-US"/>
              <a:t>Invoke </a:t>
            </a:r>
          </a:p>
          <a:p>
            <a:r>
              <a:rPr lang="en-US"/>
              <a:t>python</a:t>
            </a:r>
          </a:p>
        </p:txBody>
      </p:sp>
      <p:cxnSp>
        <p:nvCxnSpPr>
          <p:cNvPr id="47" name="Straight Arrow Connector 46">
            <a:extLst>
              <a:ext uri="{FF2B5EF4-FFF2-40B4-BE49-F238E27FC236}">
                <a16:creationId xmlns:a16="http://schemas.microsoft.com/office/drawing/2014/main" id="{30CD9ABE-BE0D-42C1-8576-123E1C87FEBB}"/>
              </a:ext>
            </a:extLst>
          </p:cNvPr>
          <p:cNvCxnSpPr>
            <a:cxnSpLocks/>
          </p:cNvCxnSpPr>
          <p:nvPr/>
        </p:nvCxnSpPr>
        <p:spPr>
          <a:xfrm>
            <a:off x="3745786" y="3893222"/>
            <a:ext cx="904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A6F96749-69EE-4AE5-B11E-50468EAFB87C}"/>
              </a:ext>
            </a:extLst>
          </p:cNvPr>
          <p:cNvCxnSpPr>
            <a:cxnSpLocks/>
          </p:cNvCxnSpPr>
          <p:nvPr/>
        </p:nvCxnSpPr>
        <p:spPr>
          <a:xfrm flipH="1">
            <a:off x="3736202" y="4112608"/>
            <a:ext cx="914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C2CDFEE3-E1E0-46DA-A0A7-FED8D6EEDE6F}"/>
              </a:ext>
            </a:extLst>
          </p:cNvPr>
          <p:cNvSpPr txBox="1"/>
          <p:nvPr/>
        </p:nvSpPr>
        <p:spPr>
          <a:xfrm>
            <a:off x="3739681" y="4195236"/>
            <a:ext cx="998806" cy="369332"/>
          </a:xfrm>
          <a:prstGeom prst="rect">
            <a:avLst/>
          </a:prstGeom>
          <a:noFill/>
        </p:spPr>
        <p:txBody>
          <a:bodyPr wrap="square" rtlCol="0">
            <a:spAutoFit/>
          </a:bodyPr>
          <a:lstStyle/>
          <a:p>
            <a:r>
              <a:rPr lang="en-US"/>
              <a:t>status</a:t>
            </a:r>
          </a:p>
        </p:txBody>
      </p:sp>
      <p:cxnSp>
        <p:nvCxnSpPr>
          <p:cNvPr id="50" name="Straight Arrow Connector 49">
            <a:extLst>
              <a:ext uri="{FF2B5EF4-FFF2-40B4-BE49-F238E27FC236}">
                <a16:creationId xmlns:a16="http://schemas.microsoft.com/office/drawing/2014/main" id="{343420CA-B2D0-4D92-B23B-E5D3325EB52E}"/>
              </a:ext>
            </a:extLst>
          </p:cNvPr>
          <p:cNvCxnSpPr>
            <a:cxnSpLocks/>
          </p:cNvCxnSpPr>
          <p:nvPr/>
        </p:nvCxnSpPr>
        <p:spPr>
          <a:xfrm flipH="1">
            <a:off x="421248" y="4099528"/>
            <a:ext cx="914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1EED4858-BA4A-4CEC-A1D1-042F21AF1C3A}"/>
              </a:ext>
            </a:extLst>
          </p:cNvPr>
          <p:cNvSpPr txBox="1"/>
          <p:nvPr/>
        </p:nvSpPr>
        <p:spPr>
          <a:xfrm>
            <a:off x="424727" y="4182156"/>
            <a:ext cx="998806" cy="369332"/>
          </a:xfrm>
          <a:prstGeom prst="rect">
            <a:avLst/>
          </a:prstGeom>
          <a:noFill/>
        </p:spPr>
        <p:txBody>
          <a:bodyPr wrap="square" rtlCol="0">
            <a:spAutoFit/>
          </a:bodyPr>
          <a:lstStyle/>
          <a:p>
            <a:r>
              <a:rPr lang="en-US"/>
              <a:t>Status </a:t>
            </a:r>
          </a:p>
        </p:txBody>
      </p:sp>
      <p:sp>
        <p:nvSpPr>
          <p:cNvPr id="52" name="TextBox 51">
            <a:extLst>
              <a:ext uri="{FF2B5EF4-FFF2-40B4-BE49-F238E27FC236}">
                <a16:creationId xmlns:a16="http://schemas.microsoft.com/office/drawing/2014/main" id="{55C2345B-B836-4C8D-A42E-C626658B4959}"/>
              </a:ext>
            </a:extLst>
          </p:cNvPr>
          <p:cNvSpPr txBox="1"/>
          <p:nvPr/>
        </p:nvSpPr>
        <p:spPr>
          <a:xfrm>
            <a:off x="51439" y="3323285"/>
            <a:ext cx="2011680" cy="369332"/>
          </a:xfrm>
          <a:prstGeom prst="rect">
            <a:avLst/>
          </a:prstGeom>
          <a:noFill/>
        </p:spPr>
        <p:txBody>
          <a:bodyPr wrap="square" rtlCol="0">
            <a:spAutoFit/>
          </a:bodyPr>
          <a:lstStyle/>
          <a:p>
            <a:r>
              <a:rPr lang="en-US"/>
              <a:t>Task status request</a:t>
            </a:r>
          </a:p>
        </p:txBody>
      </p:sp>
      <p:cxnSp>
        <p:nvCxnSpPr>
          <p:cNvPr id="53" name="Straight Arrow Connector 52">
            <a:extLst>
              <a:ext uri="{FF2B5EF4-FFF2-40B4-BE49-F238E27FC236}">
                <a16:creationId xmlns:a16="http://schemas.microsoft.com/office/drawing/2014/main" id="{33C70419-0CCF-4C31-A6AD-D8D24E370C2A}"/>
              </a:ext>
            </a:extLst>
          </p:cNvPr>
          <p:cNvCxnSpPr/>
          <p:nvPr/>
        </p:nvCxnSpPr>
        <p:spPr>
          <a:xfrm flipV="1">
            <a:off x="234319" y="3873826"/>
            <a:ext cx="1400211" cy="16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508892C8-7453-457E-80D5-0A969D01A656}"/>
              </a:ext>
            </a:extLst>
          </p:cNvPr>
          <p:cNvCxnSpPr>
            <a:cxnSpLocks/>
          </p:cNvCxnSpPr>
          <p:nvPr/>
        </p:nvCxnSpPr>
        <p:spPr>
          <a:xfrm>
            <a:off x="8294164" y="1635813"/>
            <a:ext cx="617563" cy="84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E24091D2-F137-4B67-B25A-172680C7026B}"/>
              </a:ext>
            </a:extLst>
          </p:cNvPr>
          <p:cNvCxnSpPr>
            <a:cxnSpLocks/>
          </p:cNvCxnSpPr>
          <p:nvPr/>
        </p:nvCxnSpPr>
        <p:spPr>
          <a:xfrm>
            <a:off x="9824134" y="1638412"/>
            <a:ext cx="904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C74F250D-3277-4847-81ED-822E7168823A}"/>
              </a:ext>
            </a:extLst>
          </p:cNvPr>
          <p:cNvSpPr txBox="1"/>
          <p:nvPr/>
        </p:nvSpPr>
        <p:spPr>
          <a:xfrm>
            <a:off x="9073662" y="2100977"/>
            <a:ext cx="750472" cy="369332"/>
          </a:xfrm>
          <a:prstGeom prst="rect">
            <a:avLst/>
          </a:prstGeom>
          <a:noFill/>
        </p:spPr>
        <p:txBody>
          <a:bodyPr wrap="square" rtlCol="0">
            <a:spAutoFit/>
          </a:bodyPr>
          <a:lstStyle/>
          <a:p>
            <a:r>
              <a:rPr lang="en-US"/>
              <a:t>Redis</a:t>
            </a:r>
          </a:p>
        </p:txBody>
      </p:sp>
      <p:sp>
        <p:nvSpPr>
          <p:cNvPr id="67" name="TextBox 66">
            <a:extLst>
              <a:ext uri="{FF2B5EF4-FFF2-40B4-BE49-F238E27FC236}">
                <a16:creationId xmlns:a16="http://schemas.microsoft.com/office/drawing/2014/main" id="{EDEA5597-A682-4307-91E8-D0F993D52168}"/>
              </a:ext>
            </a:extLst>
          </p:cNvPr>
          <p:cNvSpPr txBox="1"/>
          <p:nvPr/>
        </p:nvSpPr>
        <p:spPr>
          <a:xfrm>
            <a:off x="10728845" y="2085898"/>
            <a:ext cx="1202788" cy="369332"/>
          </a:xfrm>
          <a:prstGeom prst="rect">
            <a:avLst/>
          </a:prstGeom>
          <a:noFill/>
        </p:spPr>
        <p:txBody>
          <a:bodyPr wrap="square" rtlCol="0">
            <a:spAutoFit/>
          </a:bodyPr>
          <a:lstStyle/>
          <a:p>
            <a:r>
              <a:rPr lang="en-US"/>
              <a:t>worker</a:t>
            </a:r>
          </a:p>
        </p:txBody>
      </p:sp>
      <p:cxnSp>
        <p:nvCxnSpPr>
          <p:cNvPr id="70" name="Straight Arrow Connector 69">
            <a:extLst>
              <a:ext uri="{FF2B5EF4-FFF2-40B4-BE49-F238E27FC236}">
                <a16:creationId xmlns:a16="http://schemas.microsoft.com/office/drawing/2014/main" id="{514EC4A5-9664-459B-B816-203D90CB37C4}"/>
              </a:ext>
            </a:extLst>
          </p:cNvPr>
          <p:cNvCxnSpPr>
            <a:cxnSpLocks/>
          </p:cNvCxnSpPr>
          <p:nvPr/>
        </p:nvCxnSpPr>
        <p:spPr>
          <a:xfrm>
            <a:off x="5947242" y="3867953"/>
            <a:ext cx="904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FDE115B-04C6-47AD-A4D9-4EC11F6BFC82}"/>
              </a:ext>
            </a:extLst>
          </p:cNvPr>
          <p:cNvCxnSpPr>
            <a:cxnSpLocks/>
          </p:cNvCxnSpPr>
          <p:nvPr/>
        </p:nvCxnSpPr>
        <p:spPr>
          <a:xfrm flipH="1">
            <a:off x="5937658" y="4087339"/>
            <a:ext cx="914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2" name="Picture 2" descr="Introduction to Redis: Installation, CLI Commands, and Data Types">
            <a:extLst>
              <a:ext uri="{FF2B5EF4-FFF2-40B4-BE49-F238E27FC236}">
                <a16:creationId xmlns:a16="http://schemas.microsoft.com/office/drawing/2014/main" id="{6770751A-C34B-46BF-9C03-FE5463D42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886" y="3758284"/>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6" descr="Celery (software) - Wikipedia">
            <a:extLst>
              <a:ext uri="{FF2B5EF4-FFF2-40B4-BE49-F238E27FC236}">
                <a16:creationId xmlns:a16="http://schemas.microsoft.com/office/drawing/2014/main" id="{53961303-948D-4701-804D-7EB9CC3029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0883" y="3073054"/>
            <a:ext cx="998806" cy="998806"/>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879F61D4-DCED-4AFD-A15E-FE1F2ADC974E}"/>
              </a:ext>
            </a:extLst>
          </p:cNvPr>
          <p:cNvSpPr txBox="1"/>
          <p:nvPr/>
        </p:nvSpPr>
        <p:spPr>
          <a:xfrm>
            <a:off x="5947241" y="3161798"/>
            <a:ext cx="1229037" cy="646331"/>
          </a:xfrm>
          <a:prstGeom prst="rect">
            <a:avLst/>
          </a:prstGeom>
          <a:noFill/>
        </p:spPr>
        <p:txBody>
          <a:bodyPr wrap="square" rtlCol="0">
            <a:spAutoFit/>
          </a:bodyPr>
          <a:lstStyle/>
          <a:p>
            <a:r>
              <a:rPr lang="en-US"/>
              <a:t>Fetch task status</a:t>
            </a:r>
          </a:p>
        </p:txBody>
      </p:sp>
      <p:sp>
        <p:nvSpPr>
          <p:cNvPr id="77" name="TextBox 76">
            <a:extLst>
              <a:ext uri="{FF2B5EF4-FFF2-40B4-BE49-F238E27FC236}">
                <a16:creationId xmlns:a16="http://schemas.microsoft.com/office/drawing/2014/main" id="{A454B06A-2DB0-4772-94D1-753B786EA293}"/>
              </a:ext>
            </a:extLst>
          </p:cNvPr>
          <p:cNvSpPr txBox="1"/>
          <p:nvPr/>
        </p:nvSpPr>
        <p:spPr>
          <a:xfrm>
            <a:off x="5972604" y="4206499"/>
            <a:ext cx="998806" cy="369332"/>
          </a:xfrm>
          <a:prstGeom prst="rect">
            <a:avLst/>
          </a:prstGeom>
          <a:noFill/>
        </p:spPr>
        <p:txBody>
          <a:bodyPr wrap="square" rtlCol="0">
            <a:spAutoFit/>
          </a:bodyPr>
          <a:lstStyle/>
          <a:p>
            <a:r>
              <a:rPr lang="en-US"/>
              <a:t>status</a:t>
            </a:r>
          </a:p>
        </p:txBody>
      </p:sp>
      <p:sp>
        <p:nvSpPr>
          <p:cNvPr id="80" name="TextBox 79">
            <a:extLst>
              <a:ext uri="{FF2B5EF4-FFF2-40B4-BE49-F238E27FC236}">
                <a16:creationId xmlns:a16="http://schemas.microsoft.com/office/drawing/2014/main" id="{9B459DF6-9E4D-49C9-A791-3B0ED7D07B99}"/>
              </a:ext>
            </a:extLst>
          </p:cNvPr>
          <p:cNvSpPr txBox="1"/>
          <p:nvPr/>
        </p:nvSpPr>
        <p:spPr>
          <a:xfrm>
            <a:off x="10304894" y="3098503"/>
            <a:ext cx="1673100" cy="1477328"/>
          </a:xfrm>
          <a:prstGeom prst="rect">
            <a:avLst/>
          </a:prstGeom>
          <a:noFill/>
        </p:spPr>
        <p:txBody>
          <a:bodyPr wrap="square" rtlCol="0">
            <a:spAutoFit/>
          </a:bodyPr>
          <a:lstStyle/>
          <a:p>
            <a:r>
              <a:rPr lang="en-US"/>
              <a:t>Spark cluster ?</a:t>
            </a:r>
          </a:p>
          <a:p>
            <a:endParaRPr lang="en-US"/>
          </a:p>
          <a:p>
            <a:r>
              <a:rPr lang="en-US"/>
              <a:t>-Model</a:t>
            </a:r>
          </a:p>
          <a:p>
            <a:r>
              <a:rPr lang="en-US"/>
              <a:t>-EDA</a:t>
            </a:r>
          </a:p>
          <a:p>
            <a:r>
              <a:rPr lang="en-US"/>
              <a:t>-CDAP pipeline</a:t>
            </a:r>
          </a:p>
        </p:txBody>
      </p:sp>
      <p:cxnSp>
        <p:nvCxnSpPr>
          <p:cNvPr id="82" name="Straight Arrow Connector 81">
            <a:extLst>
              <a:ext uri="{FF2B5EF4-FFF2-40B4-BE49-F238E27FC236}">
                <a16:creationId xmlns:a16="http://schemas.microsoft.com/office/drawing/2014/main" id="{AAFD10B2-A5BC-4819-A139-67EA8C10EDB9}"/>
              </a:ext>
            </a:extLst>
          </p:cNvPr>
          <p:cNvCxnSpPr>
            <a:cxnSpLocks/>
          </p:cNvCxnSpPr>
          <p:nvPr/>
        </p:nvCxnSpPr>
        <p:spPr>
          <a:xfrm flipH="1">
            <a:off x="11256715" y="2455230"/>
            <a:ext cx="5747" cy="61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836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382DCB5-4A66-4536-A3BE-A535427567B4}"/>
              </a:ext>
            </a:extLst>
          </p:cNvPr>
          <p:cNvSpPr/>
          <p:nvPr/>
        </p:nvSpPr>
        <p:spPr>
          <a:xfrm>
            <a:off x="7891975" y="1659988"/>
            <a:ext cx="2236763" cy="2419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Python code</a:t>
            </a:r>
          </a:p>
          <a:p>
            <a:pPr algn="ctr"/>
            <a:r>
              <a:rPr lang="en-US"/>
              <a:t>Druid</a:t>
            </a:r>
          </a:p>
          <a:p>
            <a:pPr algn="ctr"/>
            <a:r>
              <a:rPr lang="en-US" err="1"/>
              <a:t>Postgressql</a:t>
            </a:r>
            <a:endParaRPr lang="en-US"/>
          </a:p>
        </p:txBody>
      </p:sp>
      <p:sp>
        <p:nvSpPr>
          <p:cNvPr id="4" name="Rectangle 3">
            <a:extLst>
              <a:ext uri="{FF2B5EF4-FFF2-40B4-BE49-F238E27FC236}">
                <a16:creationId xmlns:a16="http://schemas.microsoft.com/office/drawing/2014/main" id="{F36179E4-553E-46CD-BFEA-41C386FC19E9}"/>
              </a:ext>
            </a:extLst>
          </p:cNvPr>
          <p:cNvSpPr/>
          <p:nvPr/>
        </p:nvSpPr>
        <p:spPr>
          <a:xfrm>
            <a:off x="207324" y="247915"/>
            <a:ext cx="2577244" cy="461665"/>
          </a:xfrm>
          <a:prstGeom prst="rect">
            <a:avLst/>
          </a:prstGeom>
        </p:spPr>
        <p:txBody>
          <a:bodyPr wrap="none">
            <a:spAutoFit/>
          </a:bodyPr>
          <a:lstStyle/>
          <a:p>
            <a:r>
              <a:rPr lang="en-US" sz="2400"/>
              <a:t>Synchronous mode</a:t>
            </a:r>
          </a:p>
        </p:txBody>
      </p:sp>
      <p:pic>
        <p:nvPicPr>
          <p:cNvPr id="5" name="Picture 2" descr="Green Unicorn (Gunicorn) - Full Stack Python">
            <a:extLst>
              <a:ext uri="{FF2B5EF4-FFF2-40B4-BE49-F238E27FC236}">
                <a16:creationId xmlns:a16="http://schemas.microsoft.com/office/drawing/2014/main" id="{949E367E-8213-4D72-B711-A7523F57B0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6966" y="2501468"/>
            <a:ext cx="2011681" cy="5160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Flasks in Python. Flask is a micro web framework written… | by Shivangi  Sareen | Medium">
            <a:extLst>
              <a:ext uri="{FF2B5EF4-FFF2-40B4-BE49-F238E27FC236}">
                <a16:creationId xmlns:a16="http://schemas.microsoft.com/office/drawing/2014/main" id="{BA8734A2-29C8-4E58-8F64-6BBE40971C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9368" y="2434230"/>
            <a:ext cx="819443" cy="614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749F4C-A6C8-4769-95AD-42F4E691BF06}"/>
              </a:ext>
            </a:extLst>
          </p:cNvPr>
          <p:cNvSpPr txBox="1"/>
          <p:nvPr/>
        </p:nvSpPr>
        <p:spPr>
          <a:xfrm>
            <a:off x="3870204" y="2003704"/>
            <a:ext cx="998806" cy="646331"/>
          </a:xfrm>
          <a:prstGeom prst="rect">
            <a:avLst/>
          </a:prstGeom>
          <a:noFill/>
        </p:spPr>
        <p:txBody>
          <a:bodyPr wrap="square" rtlCol="0">
            <a:spAutoFit/>
          </a:bodyPr>
          <a:lstStyle/>
          <a:p>
            <a:r>
              <a:rPr lang="en-US"/>
              <a:t>Invoke </a:t>
            </a:r>
          </a:p>
          <a:p>
            <a:r>
              <a:rPr lang="en-US"/>
              <a:t>python</a:t>
            </a:r>
          </a:p>
        </p:txBody>
      </p:sp>
      <p:cxnSp>
        <p:nvCxnSpPr>
          <p:cNvPr id="8" name="Straight Arrow Connector 7">
            <a:extLst>
              <a:ext uri="{FF2B5EF4-FFF2-40B4-BE49-F238E27FC236}">
                <a16:creationId xmlns:a16="http://schemas.microsoft.com/office/drawing/2014/main" id="{52978B2B-D6C7-4ED1-9B29-A3BFAB60712A}"/>
              </a:ext>
            </a:extLst>
          </p:cNvPr>
          <p:cNvCxnSpPr>
            <a:cxnSpLocks/>
          </p:cNvCxnSpPr>
          <p:nvPr/>
        </p:nvCxnSpPr>
        <p:spPr>
          <a:xfrm>
            <a:off x="3901671" y="2746391"/>
            <a:ext cx="904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68C7CF38-F7D8-484D-979D-BF9D3667EA35}"/>
              </a:ext>
            </a:extLst>
          </p:cNvPr>
          <p:cNvCxnSpPr>
            <a:cxnSpLocks/>
          </p:cNvCxnSpPr>
          <p:nvPr/>
        </p:nvCxnSpPr>
        <p:spPr>
          <a:xfrm flipH="1">
            <a:off x="3892087" y="2965777"/>
            <a:ext cx="914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39A1D1A-DF2B-4093-A3E0-1EACFCE60DB6}"/>
              </a:ext>
            </a:extLst>
          </p:cNvPr>
          <p:cNvSpPr txBox="1"/>
          <p:nvPr/>
        </p:nvSpPr>
        <p:spPr>
          <a:xfrm>
            <a:off x="3838647" y="3048405"/>
            <a:ext cx="1055725" cy="369332"/>
          </a:xfrm>
          <a:prstGeom prst="rect">
            <a:avLst/>
          </a:prstGeom>
          <a:noFill/>
        </p:spPr>
        <p:txBody>
          <a:bodyPr wrap="square" rtlCol="0">
            <a:spAutoFit/>
          </a:bodyPr>
          <a:lstStyle/>
          <a:p>
            <a:r>
              <a:rPr lang="en-US"/>
              <a:t>response</a:t>
            </a:r>
          </a:p>
        </p:txBody>
      </p:sp>
      <p:cxnSp>
        <p:nvCxnSpPr>
          <p:cNvPr id="11" name="Straight Arrow Connector 10">
            <a:extLst>
              <a:ext uri="{FF2B5EF4-FFF2-40B4-BE49-F238E27FC236}">
                <a16:creationId xmlns:a16="http://schemas.microsoft.com/office/drawing/2014/main" id="{57C2172D-1A32-46FB-B2D5-E077180427F5}"/>
              </a:ext>
            </a:extLst>
          </p:cNvPr>
          <p:cNvCxnSpPr>
            <a:cxnSpLocks/>
          </p:cNvCxnSpPr>
          <p:nvPr/>
        </p:nvCxnSpPr>
        <p:spPr>
          <a:xfrm flipH="1">
            <a:off x="577133" y="2952697"/>
            <a:ext cx="914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77BFBB2-E494-4D5B-B915-20EC56C2B3B3}"/>
              </a:ext>
            </a:extLst>
          </p:cNvPr>
          <p:cNvSpPr txBox="1"/>
          <p:nvPr/>
        </p:nvSpPr>
        <p:spPr>
          <a:xfrm>
            <a:off x="577133" y="3048405"/>
            <a:ext cx="1209803" cy="369332"/>
          </a:xfrm>
          <a:prstGeom prst="rect">
            <a:avLst/>
          </a:prstGeom>
          <a:noFill/>
        </p:spPr>
        <p:txBody>
          <a:bodyPr wrap="square" rtlCol="0">
            <a:spAutoFit/>
          </a:bodyPr>
          <a:lstStyle/>
          <a:p>
            <a:r>
              <a:rPr lang="en-US"/>
              <a:t>response </a:t>
            </a:r>
          </a:p>
        </p:txBody>
      </p:sp>
      <p:sp>
        <p:nvSpPr>
          <p:cNvPr id="13" name="TextBox 12">
            <a:extLst>
              <a:ext uri="{FF2B5EF4-FFF2-40B4-BE49-F238E27FC236}">
                <a16:creationId xmlns:a16="http://schemas.microsoft.com/office/drawing/2014/main" id="{9FB72231-0AF4-4065-88E2-8128CBBB488A}"/>
              </a:ext>
            </a:extLst>
          </p:cNvPr>
          <p:cNvSpPr txBox="1"/>
          <p:nvPr/>
        </p:nvSpPr>
        <p:spPr>
          <a:xfrm>
            <a:off x="207324" y="2176454"/>
            <a:ext cx="2011680" cy="369332"/>
          </a:xfrm>
          <a:prstGeom prst="rect">
            <a:avLst/>
          </a:prstGeom>
          <a:noFill/>
        </p:spPr>
        <p:txBody>
          <a:bodyPr wrap="square" rtlCol="0">
            <a:spAutoFit/>
          </a:bodyPr>
          <a:lstStyle/>
          <a:p>
            <a:r>
              <a:rPr lang="en-US"/>
              <a:t>Client http request</a:t>
            </a:r>
          </a:p>
        </p:txBody>
      </p:sp>
      <p:cxnSp>
        <p:nvCxnSpPr>
          <p:cNvPr id="14" name="Straight Arrow Connector 13">
            <a:extLst>
              <a:ext uri="{FF2B5EF4-FFF2-40B4-BE49-F238E27FC236}">
                <a16:creationId xmlns:a16="http://schemas.microsoft.com/office/drawing/2014/main" id="{A0A1D8CF-E966-4C0E-9C32-FF7128F4C628}"/>
              </a:ext>
            </a:extLst>
          </p:cNvPr>
          <p:cNvCxnSpPr/>
          <p:nvPr/>
        </p:nvCxnSpPr>
        <p:spPr>
          <a:xfrm flipV="1">
            <a:off x="390204" y="2726995"/>
            <a:ext cx="1400211" cy="16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5489C51-974C-4EA4-AAF9-1951E0FAB337}"/>
              </a:ext>
            </a:extLst>
          </p:cNvPr>
          <p:cNvCxnSpPr>
            <a:cxnSpLocks/>
          </p:cNvCxnSpPr>
          <p:nvPr/>
        </p:nvCxnSpPr>
        <p:spPr>
          <a:xfrm>
            <a:off x="6103127" y="2721122"/>
            <a:ext cx="904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1897D9F-C271-4F15-BE66-6D3DDB3E7403}"/>
              </a:ext>
            </a:extLst>
          </p:cNvPr>
          <p:cNvCxnSpPr>
            <a:cxnSpLocks/>
          </p:cNvCxnSpPr>
          <p:nvPr/>
        </p:nvCxnSpPr>
        <p:spPr>
          <a:xfrm flipH="1">
            <a:off x="6093543" y="2940508"/>
            <a:ext cx="914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6F7E859-B550-4280-AE82-29E64622F1F6}"/>
              </a:ext>
            </a:extLst>
          </p:cNvPr>
          <p:cNvSpPr txBox="1"/>
          <p:nvPr/>
        </p:nvSpPr>
        <p:spPr>
          <a:xfrm>
            <a:off x="5948812" y="2014967"/>
            <a:ext cx="1788420" cy="646331"/>
          </a:xfrm>
          <a:prstGeom prst="rect">
            <a:avLst/>
          </a:prstGeom>
          <a:noFill/>
        </p:spPr>
        <p:txBody>
          <a:bodyPr wrap="square" rtlCol="0">
            <a:spAutoFit/>
          </a:bodyPr>
          <a:lstStyle/>
          <a:p>
            <a:r>
              <a:rPr lang="en-US"/>
              <a:t>Call appropriate function</a:t>
            </a:r>
          </a:p>
        </p:txBody>
      </p:sp>
      <p:sp>
        <p:nvSpPr>
          <p:cNvPr id="18" name="TextBox 17">
            <a:extLst>
              <a:ext uri="{FF2B5EF4-FFF2-40B4-BE49-F238E27FC236}">
                <a16:creationId xmlns:a16="http://schemas.microsoft.com/office/drawing/2014/main" id="{0ED0B06E-A73A-4585-B46D-3D61EE6D8139}"/>
              </a:ext>
            </a:extLst>
          </p:cNvPr>
          <p:cNvSpPr txBox="1"/>
          <p:nvPr/>
        </p:nvSpPr>
        <p:spPr>
          <a:xfrm>
            <a:off x="6128488" y="3059668"/>
            <a:ext cx="1169141" cy="369332"/>
          </a:xfrm>
          <a:prstGeom prst="rect">
            <a:avLst/>
          </a:prstGeom>
          <a:noFill/>
        </p:spPr>
        <p:txBody>
          <a:bodyPr wrap="square" rtlCol="0">
            <a:spAutoFit/>
          </a:bodyPr>
          <a:lstStyle/>
          <a:p>
            <a:r>
              <a:rPr lang="en-US"/>
              <a:t>response</a:t>
            </a:r>
          </a:p>
        </p:txBody>
      </p:sp>
      <p:sp>
        <p:nvSpPr>
          <p:cNvPr id="20" name="TextBox 19">
            <a:extLst>
              <a:ext uri="{FF2B5EF4-FFF2-40B4-BE49-F238E27FC236}">
                <a16:creationId xmlns:a16="http://schemas.microsoft.com/office/drawing/2014/main" id="{D3DD655F-B311-4606-988E-EC3986CDF0A8}"/>
              </a:ext>
            </a:extLst>
          </p:cNvPr>
          <p:cNvSpPr txBox="1"/>
          <p:nvPr/>
        </p:nvSpPr>
        <p:spPr>
          <a:xfrm>
            <a:off x="8173806" y="5198012"/>
            <a:ext cx="1673100" cy="1477328"/>
          </a:xfrm>
          <a:prstGeom prst="rect">
            <a:avLst/>
          </a:prstGeom>
          <a:noFill/>
        </p:spPr>
        <p:txBody>
          <a:bodyPr wrap="square" rtlCol="0">
            <a:spAutoFit/>
          </a:bodyPr>
          <a:lstStyle/>
          <a:p>
            <a:r>
              <a:rPr lang="en-US"/>
              <a:t>Spark cluster ?</a:t>
            </a:r>
          </a:p>
          <a:p>
            <a:endParaRPr lang="en-US"/>
          </a:p>
          <a:p>
            <a:r>
              <a:rPr lang="en-US"/>
              <a:t>-Model</a:t>
            </a:r>
          </a:p>
          <a:p>
            <a:r>
              <a:rPr lang="en-US"/>
              <a:t>-EDA</a:t>
            </a:r>
          </a:p>
          <a:p>
            <a:r>
              <a:rPr lang="en-US"/>
              <a:t>-CDAP pipeline</a:t>
            </a:r>
          </a:p>
        </p:txBody>
      </p:sp>
      <p:cxnSp>
        <p:nvCxnSpPr>
          <p:cNvPr id="22" name="Straight Arrow Connector 21">
            <a:extLst>
              <a:ext uri="{FF2B5EF4-FFF2-40B4-BE49-F238E27FC236}">
                <a16:creationId xmlns:a16="http://schemas.microsoft.com/office/drawing/2014/main" id="{50953F6D-8DD6-4FB2-81AB-FC4BDD98831C}"/>
              </a:ext>
            </a:extLst>
          </p:cNvPr>
          <p:cNvCxnSpPr>
            <a:stCxn id="19" idx="2"/>
          </p:cNvCxnSpPr>
          <p:nvPr/>
        </p:nvCxnSpPr>
        <p:spPr>
          <a:xfrm flipH="1">
            <a:off x="9010356" y="4079627"/>
            <a:ext cx="1" cy="1012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233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C334B093-E0A0-4E48-B541-04BFCD723B7E}"/>
              </a:ext>
            </a:extLst>
          </p:cNvPr>
          <p:cNvSpPr/>
          <p:nvPr/>
        </p:nvSpPr>
        <p:spPr>
          <a:xfrm>
            <a:off x="4654528" y="206899"/>
            <a:ext cx="3753976" cy="369332"/>
          </a:xfrm>
          <a:prstGeom prst="rect">
            <a:avLst/>
          </a:prstGeom>
        </p:spPr>
        <p:txBody>
          <a:bodyPr wrap="none">
            <a:spAutoFit/>
          </a:bodyPr>
          <a:lstStyle/>
          <a:p>
            <a:r>
              <a:rPr lang="en-US" b="1" u="sng" dirty="0">
                <a:latin typeface="Arial" panose="020B0604020202020204" pitchFamily="34" charset="0"/>
                <a:ea typeface="Calibri" panose="020F0502020204030204" pitchFamily="34" charset="0"/>
                <a:cs typeface="Arial" panose="020B0604020202020204" pitchFamily="34" charset="0"/>
              </a:rPr>
              <a:t>Helix Analytics – Logical design </a:t>
            </a:r>
            <a:endParaRPr lang="en-US" b="1" u="sng" dirty="0">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3C5780D2-BA7D-4F52-BBBE-D1583646DE3D}"/>
              </a:ext>
            </a:extLst>
          </p:cNvPr>
          <p:cNvSpPr/>
          <p:nvPr/>
        </p:nvSpPr>
        <p:spPr>
          <a:xfrm>
            <a:off x="1509905" y="2983971"/>
            <a:ext cx="1244593" cy="55408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Narrow" panose="020B0606020202030204" pitchFamily="34" charset="0"/>
              </a:rPr>
              <a:t>Feature Engineering</a:t>
            </a:r>
          </a:p>
        </p:txBody>
      </p:sp>
      <p:sp>
        <p:nvSpPr>
          <p:cNvPr id="35" name="Rectangle: Rounded Corners 34">
            <a:extLst>
              <a:ext uri="{FF2B5EF4-FFF2-40B4-BE49-F238E27FC236}">
                <a16:creationId xmlns:a16="http://schemas.microsoft.com/office/drawing/2014/main" id="{69FCCC52-BDAE-4E1C-BC0B-214502B407AD}"/>
              </a:ext>
            </a:extLst>
          </p:cNvPr>
          <p:cNvSpPr/>
          <p:nvPr/>
        </p:nvSpPr>
        <p:spPr>
          <a:xfrm>
            <a:off x="1527026" y="4285096"/>
            <a:ext cx="1244593" cy="58105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Model</a:t>
            </a:r>
            <a:r>
              <a:rPr lang="en-US" sz="1200" dirty="0"/>
              <a:t> </a:t>
            </a:r>
            <a:r>
              <a:rPr lang="en-US" sz="1000" dirty="0">
                <a:latin typeface="Arial Narrow" panose="020B0606020202030204" pitchFamily="34" charset="0"/>
              </a:rPr>
              <a:t>Training</a:t>
            </a:r>
          </a:p>
        </p:txBody>
      </p:sp>
      <p:sp>
        <p:nvSpPr>
          <p:cNvPr id="36" name="Rectangle: Rounded Corners 35">
            <a:extLst>
              <a:ext uri="{FF2B5EF4-FFF2-40B4-BE49-F238E27FC236}">
                <a16:creationId xmlns:a16="http://schemas.microsoft.com/office/drawing/2014/main" id="{3277E7E0-0471-4D91-AF3D-1D6969ED9CF6}"/>
              </a:ext>
            </a:extLst>
          </p:cNvPr>
          <p:cNvSpPr/>
          <p:nvPr/>
        </p:nvSpPr>
        <p:spPr>
          <a:xfrm>
            <a:off x="1519339" y="5143753"/>
            <a:ext cx="1250478" cy="58105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Model Evaluation</a:t>
            </a:r>
          </a:p>
        </p:txBody>
      </p:sp>
      <p:sp>
        <p:nvSpPr>
          <p:cNvPr id="42" name="Flowchart: Connector 41">
            <a:extLst>
              <a:ext uri="{FF2B5EF4-FFF2-40B4-BE49-F238E27FC236}">
                <a16:creationId xmlns:a16="http://schemas.microsoft.com/office/drawing/2014/main" id="{ADA900B2-214A-47A8-B01B-A3A2168ABB24}"/>
              </a:ext>
            </a:extLst>
          </p:cNvPr>
          <p:cNvSpPr/>
          <p:nvPr/>
        </p:nvSpPr>
        <p:spPr>
          <a:xfrm>
            <a:off x="2797745" y="2391023"/>
            <a:ext cx="1359987" cy="1286577"/>
          </a:xfrm>
          <a:prstGeom prst="flowChartConnec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Data  Acquisition &amp; Understanding </a:t>
            </a:r>
          </a:p>
        </p:txBody>
      </p:sp>
      <p:sp>
        <p:nvSpPr>
          <p:cNvPr id="43" name="Flowchart: Connector 42">
            <a:extLst>
              <a:ext uri="{FF2B5EF4-FFF2-40B4-BE49-F238E27FC236}">
                <a16:creationId xmlns:a16="http://schemas.microsoft.com/office/drawing/2014/main" id="{F6EB0A35-96C9-47D2-BC1C-A68CB01475E5}"/>
              </a:ext>
            </a:extLst>
          </p:cNvPr>
          <p:cNvSpPr/>
          <p:nvPr/>
        </p:nvSpPr>
        <p:spPr>
          <a:xfrm>
            <a:off x="4264415" y="3940152"/>
            <a:ext cx="1306979" cy="1250582"/>
          </a:xfrm>
          <a:prstGeom prst="flowChartConnec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Model Training &amp; Selection</a:t>
            </a:r>
          </a:p>
        </p:txBody>
      </p:sp>
      <p:sp>
        <p:nvSpPr>
          <p:cNvPr id="58" name="Flowchart: Connector 57">
            <a:extLst>
              <a:ext uri="{FF2B5EF4-FFF2-40B4-BE49-F238E27FC236}">
                <a16:creationId xmlns:a16="http://schemas.microsoft.com/office/drawing/2014/main" id="{2269765E-4C74-4EAC-B241-42D3EBE28831}"/>
              </a:ext>
            </a:extLst>
          </p:cNvPr>
          <p:cNvSpPr/>
          <p:nvPr/>
        </p:nvSpPr>
        <p:spPr>
          <a:xfrm>
            <a:off x="6817420" y="3940152"/>
            <a:ext cx="1306979" cy="1250582"/>
          </a:xfrm>
          <a:prstGeom prst="flowChartConnec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Model Deployment</a:t>
            </a:r>
          </a:p>
        </p:txBody>
      </p:sp>
      <p:sp>
        <p:nvSpPr>
          <p:cNvPr id="59" name="Flowchart: Connector 58">
            <a:extLst>
              <a:ext uri="{FF2B5EF4-FFF2-40B4-BE49-F238E27FC236}">
                <a16:creationId xmlns:a16="http://schemas.microsoft.com/office/drawing/2014/main" id="{BB66E474-23FB-487D-A5A2-1B6FAF584F99}"/>
              </a:ext>
            </a:extLst>
          </p:cNvPr>
          <p:cNvSpPr/>
          <p:nvPr/>
        </p:nvSpPr>
        <p:spPr>
          <a:xfrm>
            <a:off x="9519627" y="3893171"/>
            <a:ext cx="1306979" cy="1250582"/>
          </a:xfrm>
          <a:prstGeom prst="flowChartConnec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Prediction</a:t>
            </a:r>
          </a:p>
        </p:txBody>
      </p:sp>
      <p:cxnSp>
        <p:nvCxnSpPr>
          <p:cNvPr id="85" name="Connector: Elbow 84">
            <a:extLst>
              <a:ext uri="{FF2B5EF4-FFF2-40B4-BE49-F238E27FC236}">
                <a16:creationId xmlns:a16="http://schemas.microsoft.com/office/drawing/2014/main" id="{54CF7AE5-C175-4596-AEA4-0703336D9C5D}"/>
              </a:ext>
            </a:extLst>
          </p:cNvPr>
          <p:cNvCxnSpPr>
            <a:stCxn id="59" idx="4"/>
          </p:cNvCxnSpPr>
          <p:nvPr/>
        </p:nvCxnSpPr>
        <p:spPr>
          <a:xfrm rot="5400000" flipH="1">
            <a:off x="6031026" y="1001663"/>
            <a:ext cx="1447759" cy="6836422"/>
          </a:xfrm>
          <a:prstGeom prst="bentConnector4">
            <a:avLst>
              <a:gd name="adj1" fmla="val -15790"/>
              <a:gd name="adj2" fmla="val 9987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C8DFE783-F492-47FB-8EC0-1C64D103DF45}"/>
              </a:ext>
            </a:extLst>
          </p:cNvPr>
          <p:cNvSpPr/>
          <p:nvPr/>
        </p:nvSpPr>
        <p:spPr>
          <a:xfrm>
            <a:off x="8141461" y="5266846"/>
            <a:ext cx="1810884" cy="593181"/>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Scoring, Performance, Monitoring</a:t>
            </a:r>
          </a:p>
        </p:txBody>
      </p:sp>
      <p:sp>
        <p:nvSpPr>
          <p:cNvPr id="89" name="Rectangle: Rounded Corners 88">
            <a:extLst>
              <a:ext uri="{FF2B5EF4-FFF2-40B4-BE49-F238E27FC236}">
                <a16:creationId xmlns:a16="http://schemas.microsoft.com/office/drawing/2014/main" id="{4916ECDF-9492-4483-B0D8-BC38767BB137}"/>
              </a:ext>
            </a:extLst>
          </p:cNvPr>
          <p:cNvSpPr/>
          <p:nvPr/>
        </p:nvSpPr>
        <p:spPr>
          <a:xfrm>
            <a:off x="5949979" y="5701884"/>
            <a:ext cx="1810884" cy="593181"/>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Refine\Retrain</a:t>
            </a:r>
          </a:p>
        </p:txBody>
      </p:sp>
      <p:cxnSp>
        <p:nvCxnSpPr>
          <p:cNvPr id="95" name="Straight Arrow Connector 94">
            <a:extLst>
              <a:ext uri="{FF2B5EF4-FFF2-40B4-BE49-F238E27FC236}">
                <a16:creationId xmlns:a16="http://schemas.microsoft.com/office/drawing/2014/main" id="{10F9867C-CE53-4B6E-9228-6BBA009A3063}"/>
              </a:ext>
            </a:extLst>
          </p:cNvPr>
          <p:cNvCxnSpPr>
            <a:cxnSpLocks/>
          </p:cNvCxnSpPr>
          <p:nvPr/>
        </p:nvCxnSpPr>
        <p:spPr>
          <a:xfrm>
            <a:off x="3620615" y="3662050"/>
            <a:ext cx="623582" cy="687713"/>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6D7717-60CF-4893-9C3B-6F11CDE6BBE9}"/>
              </a:ext>
            </a:extLst>
          </p:cNvPr>
          <p:cNvCxnSpPr/>
          <p:nvPr/>
        </p:nvCxnSpPr>
        <p:spPr>
          <a:xfrm>
            <a:off x="5708469" y="4585249"/>
            <a:ext cx="937764"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7A2D45-DCA7-4C22-A192-8FD517B43973}"/>
              </a:ext>
            </a:extLst>
          </p:cNvPr>
          <p:cNvCxnSpPr>
            <a:cxnSpLocks/>
          </p:cNvCxnSpPr>
          <p:nvPr/>
        </p:nvCxnSpPr>
        <p:spPr>
          <a:xfrm flipV="1">
            <a:off x="8397291" y="4555540"/>
            <a:ext cx="1006809" cy="2970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3261A032-9191-4A79-AF8A-E527EC57FC0E}"/>
              </a:ext>
            </a:extLst>
          </p:cNvPr>
          <p:cNvSpPr/>
          <p:nvPr/>
        </p:nvSpPr>
        <p:spPr>
          <a:xfrm>
            <a:off x="1492470" y="2246623"/>
            <a:ext cx="1280769" cy="570568"/>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Narrow" panose="020B0606020202030204" pitchFamily="34" charset="0"/>
              </a:rPr>
              <a:t>Wrangling Exploration &amp; Cleaning</a:t>
            </a:r>
          </a:p>
        </p:txBody>
      </p:sp>
      <p:sp>
        <p:nvSpPr>
          <p:cNvPr id="114" name="TextBox 113">
            <a:extLst>
              <a:ext uri="{FF2B5EF4-FFF2-40B4-BE49-F238E27FC236}">
                <a16:creationId xmlns:a16="http://schemas.microsoft.com/office/drawing/2014/main" id="{D26CC257-0E4C-42BE-8A4F-8766EF2C2AD5}"/>
              </a:ext>
            </a:extLst>
          </p:cNvPr>
          <p:cNvSpPr txBox="1"/>
          <p:nvPr/>
        </p:nvSpPr>
        <p:spPr>
          <a:xfrm flipH="1">
            <a:off x="217231" y="1978599"/>
            <a:ext cx="1302108" cy="861774"/>
          </a:xfrm>
          <a:prstGeom prst="rect">
            <a:avLst/>
          </a:prstGeom>
          <a:noFill/>
        </p:spPr>
        <p:txBody>
          <a:bodyPr wrap="square" rtlCol="0">
            <a:spAutoFit/>
          </a:bodyPr>
          <a:lstStyle/>
          <a:p>
            <a:pPr algn="r"/>
            <a:r>
              <a:rPr lang="en-US" sz="1000" dirty="0"/>
              <a:t>Structured vs Un structured Data validation and Cleanup.</a:t>
            </a:r>
          </a:p>
          <a:p>
            <a:pPr algn="r"/>
            <a:r>
              <a:rPr lang="en-US" sz="1000" dirty="0"/>
              <a:t>Visualization</a:t>
            </a:r>
          </a:p>
        </p:txBody>
      </p:sp>
      <p:cxnSp>
        <p:nvCxnSpPr>
          <p:cNvPr id="120" name="Straight Arrow Connector 119">
            <a:extLst>
              <a:ext uri="{FF2B5EF4-FFF2-40B4-BE49-F238E27FC236}">
                <a16:creationId xmlns:a16="http://schemas.microsoft.com/office/drawing/2014/main" id="{70B7B590-73D1-40DC-9638-2374644C2087}"/>
              </a:ext>
            </a:extLst>
          </p:cNvPr>
          <p:cNvCxnSpPr>
            <a:cxnSpLocks/>
            <a:stCxn id="60" idx="2"/>
            <a:endCxn id="7" idx="1"/>
          </p:cNvCxnSpPr>
          <p:nvPr/>
        </p:nvCxnSpPr>
        <p:spPr>
          <a:xfrm>
            <a:off x="8682459" y="1942805"/>
            <a:ext cx="1" cy="62130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9DC0C9E-4D2D-4045-B685-9D02F7E5D952}"/>
              </a:ext>
            </a:extLst>
          </p:cNvPr>
          <p:cNvSpPr txBox="1"/>
          <p:nvPr/>
        </p:nvSpPr>
        <p:spPr>
          <a:xfrm>
            <a:off x="140818" y="2886769"/>
            <a:ext cx="1351652" cy="553998"/>
          </a:xfrm>
          <a:prstGeom prst="rect">
            <a:avLst/>
          </a:prstGeom>
          <a:noFill/>
        </p:spPr>
        <p:txBody>
          <a:bodyPr wrap="none" rtlCol="0">
            <a:spAutoFit/>
          </a:bodyPr>
          <a:lstStyle/>
          <a:p>
            <a:pPr algn="r"/>
            <a:r>
              <a:rPr lang="en-US" sz="1000" dirty="0"/>
              <a:t>Transform, Binning</a:t>
            </a:r>
          </a:p>
          <a:p>
            <a:pPr algn="r"/>
            <a:r>
              <a:rPr lang="en-US" sz="1000" dirty="0"/>
              <a:t>Temporal, Text, Image</a:t>
            </a:r>
          </a:p>
          <a:p>
            <a:pPr algn="r"/>
            <a:r>
              <a:rPr lang="en-US" sz="1000" dirty="0"/>
              <a:t>Feature Selection</a:t>
            </a:r>
          </a:p>
        </p:txBody>
      </p:sp>
      <p:sp>
        <p:nvSpPr>
          <p:cNvPr id="125" name="TextBox 124">
            <a:extLst>
              <a:ext uri="{FF2B5EF4-FFF2-40B4-BE49-F238E27FC236}">
                <a16:creationId xmlns:a16="http://schemas.microsoft.com/office/drawing/2014/main" id="{E2459BAF-BAB2-4C9B-A4DD-73FB363C81ED}"/>
              </a:ext>
            </a:extLst>
          </p:cNvPr>
          <p:cNvSpPr txBox="1"/>
          <p:nvPr/>
        </p:nvSpPr>
        <p:spPr>
          <a:xfrm>
            <a:off x="209275" y="4258728"/>
            <a:ext cx="1323659" cy="746221"/>
          </a:xfrm>
          <a:prstGeom prst="rect">
            <a:avLst/>
          </a:prstGeom>
          <a:noFill/>
        </p:spPr>
        <p:txBody>
          <a:bodyPr wrap="square" rtlCol="0">
            <a:spAutoFit/>
          </a:bodyPr>
          <a:lstStyle/>
          <a:p>
            <a:pPr algn="r"/>
            <a:r>
              <a:rPr lang="en-US" sz="1000" dirty="0"/>
              <a:t>Algorithms, Ensemble</a:t>
            </a:r>
          </a:p>
          <a:p>
            <a:pPr algn="r"/>
            <a:r>
              <a:rPr lang="en-US" sz="1000" dirty="0"/>
              <a:t>Parameter Tuning</a:t>
            </a:r>
          </a:p>
          <a:p>
            <a:pPr algn="r"/>
            <a:r>
              <a:rPr lang="en-US" sz="1000" dirty="0"/>
              <a:t>Retraining</a:t>
            </a:r>
          </a:p>
          <a:p>
            <a:pPr algn="r"/>
            <a:r>
              <a:rPr lang="en-US" sz="1000" dirty="0"/>
              <a:t>Model Management</a:t>
            </a:r>
          </a:p>
        </p:txBody>
      </p:sp>
      <p:sp>
        <p:nvSpPr>
          <p:cNvPr id="126" name="TextBox 125">
            <a:extLst>
              <a:ext uri="{FF2B5EF4-FFF2-40B4-BE49-F238E27FC236}">
                <a16:creationId xmlns:a16="http://schemas.microsoft.com/office/drawing/2014/main" id="{03E36E74-B53F-4A00-9D60-67EBD49A740A}"/>
              </a:ext>
            </a:extLst>
          </p:cNvPr>
          <p:cNvSpPr txBox="1"/>
          <p:nvPr/>
        </p:nvSpPr>
        <p:spPr>
          <a:xfrm>
            <a:off x="241992" y="5221215"/>
            <a:ext cx="1250478" cy="553998"/>
          </a:xfrm>
          <a:prstGeom prst="rect">
            <a:avLst/>
          </a:prstGeom>
          <a:noFill/>
        </p:spPr>
        <p:txBody>
          <a:bodyPr wrap="square" rtlCol="0">
            <a:spAutoFit/>
          </a:bodyPr>
          <a:lstStyle/>
          <a:p>
            <a:pPr algn="r"/>
            <a:r>
              <a:rPr lang="en-US" sz="1000" dirty="0"/>
              <a:t>Cross Validation </a:t>
            </a:r>
          </a:p>
          <a:p>
            <a:pPr algn="r"/>
            <a:r>
              <a:rPr lang="en-US" sz="1000" dirty="0"/>
              <a:t>Model Reporting</a:t>
            </a:r>
          </a:p>
          <a:p>
            <a:pPr algn="r"/>
            <a:r>
              <a:rPr lang="en-US" sz="1000" dirty="0"/>
              <a:t>A/B Testing</a:t>
            </a:r>
          </a:p>
        </p:txBody>
      </p:sp>
      <p:sp>
        <p:nvSpPr>
          <p:cNvPr id="2" name="Rounded Rectangle 1"/>
          <p:cNvSpPr/>
          <p:nvPr/>
        </p:nvSpPr>
        <p:spPr>
          <a:xfrm>
            <a:off x="5220718" y="3024528"/>
            <a:ext cx="1944958" cy="1055530"/>
          </a:xfrm>
          <a:prstGeom prst="roundRect">
            <a:avLst/>
          </a:prstGeom>
          <a:ln>
            <a:prstDash val="dash"/>
          </a:ln>
        </p:spPr>
        <p:style>
          <a:lnRef idx="2">
            <a:schemeClr val="accent2"/>
          </a:lnRef>
          <a:fillRef idx="1">
            <a:schemeClr val="lt1"/>
          </a:fillRef>
          <a:effectRef idx="0">
            <a:schemeClr val="accent2"/>
          </a:effectRef>
          <a:fontRef idx="minor">
            <a:schemeClr val="dk1"/>
          </a:fontRef>
        </p:style>
        <p:txBody>
          <a:bodyPr rtlCol="0" anchor="t" anchorCtr="0"/>
          <a:lstStyle/>
          <a:p>
            <a:pPr algn="ctr"/>
            <a:r>
              <a:rPr lang="en-US" sz="1000" dirty="0">
                <a:latin typeface="Arial Narrow" panose="020B0606020202030204" pitchFamily="34" charset="0"/>
              </a:rPr>
              <a:t>AWS EMR</a:t>
            </a:r>
          </a:p>
        </p:txBody>
      </p:sp>
      <p:sp>
        <p:nvSpPr>
          <p:cNvPr id="3" name="Rectangle 2"/>
          <p:cNvSpPr/>
          <p:nvPr/>
        </p:nvSpPr>
        <p:spPr>
          <a:xfrm>
            <a:off x="5307211" y="3330020"/>
            <a:ext cx="1729320" cy="629274"/>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en-US" sz="1000" dirty="0">
                <a:latin typeface="Arial Narrow" panose="020B0606020202030204" pitchFamily="34" charset="0"/>
              </a:rPr>
              <a:t>SPARK Cluster</a:t>
            </a:r>
          </a:p>
        </p:txBody>
      </p:sp>
      <p:sp>
        <p:nvSpPr>
          <p:cNvPr id="4" name="Rectangle 3"/>
          <p:cNvSpPr/>
          <p:nvPr/>
        </p:nvSpPr>
        <p:spPr>
          <a:xfrm>
            <a:off x="5400289" y="3597485"/>
            <a:ext cx="1522697" cy="32427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tx1"/>
                </a:solidFill>
                <a:latin typeface="Arial Narrow" panose="020B0606020202030204" pitchFamily="34" charset="0"/>
              </a:rPr>
              <a:t>H2O.ai Cluster</a:t>
            </a:r>
          </a:p>
        </p:txBody>
      </p:sp>
      <p:sp>
        <p:nvSpPr>
          <p:cNvPr id="7" name="Flowchart: Magnetic Disk 6"/>
          <p:cNvSpPr/>
          <p:nvPr/>
        </p:nvSpPr>
        <p:spPr>
          <a:xfrm>
            <a:off x="8039178" y="2564114"/>
            <a:ext cx="1286563" cy="848497"/>
          </a:xfrm>
          <a:prstGeom prst="flowChartMagneticDisk">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b="1" dirty="0">
                <a:latin typeface="Arial Narrow" panose="020B0606020202030204" pitchFamily="34" charset="0"/>
              </a:rPr>
              <a:t>Data Storage</a:t>
            </a:r>
          </a:p>
          <a:p>
            <a:pPr algn="ctr"/>
            <a:r>
              <a:rPr lang="en-US" sz="1000" dirty="0">
                <a:latin typeface="Arial Narrow" panose="020B0606020202030204" pitchFamily="34" charset="0"/>
              </a:rPr>
              <a:t>Druid, </a:t>
            </a:r>
            <a:r>
              <a:rPr lang="en-US" sz="1000" dirty="0" err="1">
                <a:latin typeface="Arial Narrow" panose="020B0606020202030204" pitchFamily="34" charset="0"/>
              </a:rPr>
              <a:t>Postgress</a:t>
            </a:r>
            <a:r>
              <a:rPr lang="en-US" sz="1000" dirty="0">
                <a:latin typeface="Arial Narrow" panose="020B0606020202030204" pitchFamily="34" charset="0"/>
              </a:rPr>
              <a:t>, Elastic Search, S3</a:t>
            </a:r>
          </a:p>
        </p:txBody>
      </p:sp>
      <p:cxnSp>
        <p:nvCxnSpPr>
          <p:cNvPr id="48" name="Straight Arrow Connector 47">
            <a:extLst>
              <a:ext uri="{FF2B5EF4-FFF2-40B4-BE49-F238E27FC236}">
                <a16:creationId xmlns:a16="http://schemas.microsoft.com/office/drawing/2014/main" id="{B67A2D45-DCA7-4C22-A192-8FD517B43973}"/>
              </a:ext>
            </a:extLst>
          </p:cNvPr>
          <p:cNvCxnSpPr>
            <a:cxnSpLocks/>
            <a:stCxn id="59" idx="0"/>
            <a:endCxn id="7" idx="4"/>
          </p:cNvCxnSpPr>
          <p:nvPr/>
        </p:nvCxnSpPr>
        <p:spPr>
          <a:xfrm flipH="1" flipV="1">
            <a:off x="9325741" y="2988363"/>
            <a:ext cx="847376" cy="90480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E6D7717-60CF-4893-9C3B-6F11CDE6BBE9}"/>
              </a:ext>
            </a:extLst>
          </p:cNvPr>
          <p:cNvCxnSpPr>
            <a:stCxn id="42" idx="7"/>
            <a:endCxn id="7" idx="1"/>
          </p:cNvCxnSpPr>
          <p:nvPr/>
        </p:nvCxnSpPr>
        <p:spPr>
          <a:xfrm flipV="1">
            <a:off x="3958567" y="2564114"/>
            <a:ext cx="4723893" cy="1532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817799" y="1313531"/>
            <a:ext cx="1729320" cy="629274"/>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en-US" sz="1000" b="1" dirty="0">
                <a:latin typeface="Arial Narrow" panose="020B0606020202030204" pitchFamily="34" charset="0"/>
              </a:rPr>
              <a:t>Data ingestion</a:t>
            </a:r>
          </a:p>
          <a:p>
            <a:pPr algn="ctr"/>
            <a:r>
              <a:rPr lang="en-US" sz="1000" dirty="0" err="1">
                <a:latin typeface="Arial Narrow" panose="020B0606020202030204" pitchFamily="34" charset="0"/>
              </a:rPr>
              <a:t>Nifi</a:t>
            </a:r>
            <a:r>
              <a:rPr lang="en-US" sz="1000" dirty="0">
                <a:latin typeface="Arial Narrow" panose="020B0606020202030204" pitchFamily="34" charset="0"/>
              </a:rPr>
              <a:t> pipeline</a:t>
            </a:r>
          </a:p>
        </p:txBody>
      </p:sp>
      <p:sp>
        <p:nvSpPr>
          <p:cNvPr id="61" name="Rounded Rectangle 60"/>
          <p:cNvSpPr/>
          <p:nvPr/>
        </p:nvSpPr>
        <p:spPr>
          <a:xfrm>
            <a:off x="9948068" y="1277845"/>
            <a:ext cx="1742184" cy="1048149"/>
          </a:xfrm>
          <a:prstGeom prst="roundRect">
            <a:avLst/>
          </a:prstGeom>
          <a:ln>
            <a:prstDash val="dash"/>
          </a:ln>
        </p:spPr>
        <p:style>
          <a:lnRef idx="2">
            <a:schemeClr val="accent2"/>
          </a:lnRef>
          <a:fillRef idx="1">
            <a:schemeClr val="lt1"/>
          </a:fillRef>
          <a:effectRef idx="0">
            <a:schemeClr val="accent2"/>
          </a:effectRef>
          <a:fontRef idx="minor">
            <a:schemeClr val="dk1"/>
          </a:fontRef>
        </p:style>
        <p:txBody>
          <a:bodyPr rtlCol="0" anchor="t" anchorCtr="0"/>
          <a:lstStyle/>
          <a:p>
            <a:pPr algn="ctr"/>
            <a:r>
              <a:rPr lang="en-US" sz="1000" dirty="0">
                <a:latin typeface="Arial Narrow" panose="020B0606020202030204" pitchFamily="34" charset="0"/>
              </a:rPr>
              <a:t>UI</a:t>
            </a:r>
          </a:p>
          <a:p>
            <a:pPr algn="ctr"/>
            <a:endParaRPr lang="en-US" sz="1000" dirty="0">
              <a:latin typeface="Arial Narrow" panose="020B0606020202030204" pitchFamily="34" charset="0"/>
            </a:endParaRPr>
          </a:p>
          <a:p>
            <a:pPr algn="ctr"/>
            <a:endParaRPr lang="en-US" sz="1000" dirty="0">
              <a:latin typeface="Arial Narrow" panose="020B0606020202030204" pitchFamily="34" charset="0"/>
            </a:endParaRPr>
          </a:p>
          <a:p>
            <a:pPr algn="ctr"/>
            <a:r>
              <a:rPr lang="en-US" sz="1000" dirty="0">
                <a:latin typeface="Arial Narrow" panose="020B0606020202030204" pitchFamily="34" charset="0"/>
              </a:rPr>
              <a:t>API Service</a:t>
            </a:r>
          </a:p>
        </p:txBody>
      </p:sp>
      <p:cxnSp>
        <p:nvCxnSpPr>
          <p:cNvPr id="62" name="Straight Arrow Connector 61">
            <a:extLst>
              <a:ext uri="{FF2B5EF4-FFF2-40B4-BE49-F238E27FC236}">
                <a16:creationId xmlns:a16="http://schemas.microsoft.com/office/drawing/2014/main" id="{8E6D7717-60CF-4893-9C3B-6F11CDE6BBE9}"/>
              </a:ext>
            </a:extLst>
          </p:cNvPr>
          <p:cNvCxnSpPr>
            <a:endCxn id="61" idx="2"/>
          </p:cNvCxnSpPr>
          <p:nvPr/>
        </p:nvCxnSpPr>
        <p:spPr>
          <a:xfrm flipV="1">
            <a:off x="9325741" y="2325994"/>
            <a:ext cx="1493419" cy="65316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69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88365"/>
          </a:xfrm>
        </p:spPr>
        <p:txBody>
          <a:bodyPr>
            <a:normAutofit/>
          </a:bodyPr>
          <a:lstStyle/>
          <a:p>
            <a:r>
              <a:rPr lang="en-US" sz="6000" b="1" u="sng">
                <a:solidFill>
                  <a:schemeClr val="accent1">
                    <a:lumMod val="75000"/>
                  </a:schemeClr>
                </a:solidFill>
              </a:rPr>
              <a:t>H20 </a:t>
            </a:r>
            <a:r>
              <a:rPr lang="en-US" sz="6000" b="1" u="sng" err="1">
                <a:solidFill>
                  <a:schemeClr val="accent1">
                    <a:lumMod val="75000"/>
                  </a:schemeClr>
                </a:solidFill>
              </a:rPr>
              <a:t>AutoML</a:t>
            </a:r>
            <a:r>
              <a:rPr lang="en-US" sz="6000" b="1" u="sng">
                <a:solidFill>
                  <a:schemeClr val="accent1">
                    <a:lumMod val="75000"/>
                  </a:schemeClr>
                </a:solidFill>
              </a:rPr>
              <a:t> Features</a:t>
            </a:r>
            <a:r>
              <a:rPr lang="en-US" sz="6000" b="1">
                <a:solidFill>
                  <a:schemeClr val="accent1">
                    <a:lumMod val="75000"/>
                  </a:schemeClr>
                </a:solidFill>
              </a:rPr>
              <a:t> </a:t>
            </a:r>
          </a:p>
        </p:txBody>
      </p:sp>
      <p:sp>
        <p:nvSpPr>
          <p:cNvPr id="3" name="Content Placeholder 2"/>
          <p:cNvSpPr>
            <a:spLocks noGrp="1"/>
          </p:cNvSpPr>
          <p:nvPr>
            <p:ph idx="1"/>
          </p:nvPr>
        </p:nvSpPr>
        <p:spPr>
          <a:xfrm>
            <a:off x="838200" y="1731818"/>
            <a:ext cx="10515600" cy="4445145"/>
          </a:xfrm>
        </p:spPr>
        <p:txBody>
          <a:bodyPr>
            <a:normAutofit/>
          </a:bodyPr>
          <a:lstStyle/>
          <a:p>
            <a:endParaRPr lang="en-US"/>
          </a:p>
          <a:p>
            <a:endParaRPr lang="en-US">
              <a:solidFill>
                <a:schemeClr val="accent1">
                  <a:lumMod val="75000"/>
                </a:schemeClr>
              </a:solidFill>
            </a:endParaRPr>
          </a:p>
          <a:p>
            <a:endParaRPr lang="en-US">
              <a:solidFill>
                <a:schemeClr val="accent1">
                  <a:lumMod val="75000"/>
                </a:schemeClr>
              </a:solidFill>
            </a:endParaRPr>
          </a:p>
          <a:p>
            <a:endParaRPr lang="en-US">
              <a:solidFill>
                <a:schemeClr val="accent1">
                  <a:lumMod val="75000"/>
                </a:schemeClr>
              </a:solidFill>
            </a:endParaRPr>
          </a:p>
        </p:txBody>
      </p:sp>
      <p:pic>
        <p:nvPicPr>
          <p:cNvPr id="5122" name="Picture 2" descr="A Deep dive into H2O's AutoML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64873"/>
            <a:ext cx="12192000" cy="264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101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88365"/>
          </a:xfrm>
        </p:spPr>
        <p:txBody>
          <a:bodyPr>
            <a:normAutofit/>
          </a:bodyPr>
          <a:lstStyle/>
          <a:p>
            <a:r>
              <a:rPr lang="en-US" sz="6000" b="1" u="sng">
                <a:solidFill>
                  <a:schemeClr val="accent1">
                    <a:lumMod val="75000"/>
                  </a:schemeClr>
                </a:solidFill>
              </a:rPr>
              <a:t>H20 </a:t>
            </a:r>
            <a:r>
              <a:rPr lang="en-US" sz="6000" b="1" u="sng" err="1">
                <a:solidFill>
                  <a:schemeClr val="accent1">
                    <a:lumMod val="75000"/>
                  </a:schemeClr>
                </a:solidFill>
              </a:rPr>
              <a:t>AutoML</a:t>
            </a:r>
            <a:r>
              <a:rPr lang="en-US" sz="6000" b="1">
                <a:solidFill>
                  <a:schemeClr val="accent1">
                    <a:lumMod val="75000"/>
                  </a:schemeClr>
                </a:solidFill>
              </a:rPr>
              <a:t> Instance</a:t>
            </a:r>
          </a:p>
        </p:txBody>
      </p:sp>
      <p:sp>
        <p:nvSpPr>
          <p:cNvPr id="3" name="Content Placeholder 2"/>
          <p:cNvSpPr>
            <a:spLocks noGrp="1"/>
          </p:cNvSpPr>
          <p:nvPr>
            <p:ph idx="1"/>
          </p:nvPr>
        </p:nvSpPr>
        <p:spPr>
          <a:xfrm>
            <a:off x="1676400" y="5652654"/>
            <a:ext cx="10515600" cy="4445145"/>
          </a:xfrm>
        </p:spPr>
        <p:txBody>
          <a:bodyPr>
            <a:normAutofit/>
          </a:bodyPr>
          <a:lstStyle/>
          <a:p>
            <a:endParaRPr lang="en-US"/>
          </a:p>
          <a:p>
            <a:endParaRPr lang="en-US">
              <a:solidFill>
                <a:schemeClr val="accent1">
                  <a:lumMod val="75000"/>
                </a:schemeClr>
              </a:solidFill>
            </a:endParaRPr>
          </a:p>
          <a:p>
            <a:endParaRPr lang="en-US">
              <a:solidFill>
                <a:schemeClr val="accent1">
                  <a:lumMod val="75000"/>
                </a:schemeClr>
              </a:solidFill>
            </a:endParaRPr>
          </a:p>
          <a:p>
            <a:endParaRPr lang="en-US">
              <a:solidFill>
                <a:schemeClr val="accent1">
                  <a:lumMod val="75000"/>
                </a:schemeClr>
              </a:solidFill>
            </a:endParaRPr>
          </a:p>
        </p:txBody>
      </p:sp>
      <p:pic>
        <p:nvPicPr>
          <p:cNvPr id="6146" name="Picture 2" descr="Cluster Infor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764" y="1642772"/>
            <a:ext cx="7373793" cy="51043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3236" y="1953490"/>
            <a:ext cx="5375564" cy="1446550"/>
          </a:xfrm>
          <a:prstGeom prst="rect">
            <a:avLst/>
          </a:prstGeom>
          <a:noFill/>
        </p:spPr>
        <p:txBody>
          <a:bodyPr wrap="square" rtlCol="0">
            <a:spAutoFit/>
          </a:bodyPr>
          <a:lstStyle/>
          <a:p>
            <a:r>
              <a:rPr lang="en-US" sz="4400" b="1">
                <a:solidFill>
                  <a:schemeClr val="accent1">
                    <a:lumMod val="75000"/>
                  </a:schemeClr>
                </a:solidFill>
              </a:rPr>
              <a:t>    Initialize H2O</a:t>
            </a:r>
          </a:p>
          <a:p>
            <a:r>
              <a:rPr lang="en-US" sz="4400" b="1">
                <a:solidFill>
                  <a:schemeClr val="accent1">
                    <a:lumMod val="75000"/>
                  </a:schemeClr>
                </a:solidFill>
              </a:rPr>
              <a:t>    H2o.init()</a:t>
            </a:r>
          </a:p>
        </p:txBody>
      </p:sp>
    </p:spTree>
    <p:extLst>
      <p:ext uri="{BB962C8B-B14F-4D97-AF65-F5344CB8AC3E}">
        <p14:creationId xmlns:p14="http://schemas.microsoft.com/office/powerpoint/2010/main" val="862019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Scalable AutoML in H2O - Open Source Leader in AI and ML"/>
          <p:cNvPicPr>
            <a:picLocks noChangeAspect="1" noChangeArrowheads="1"/>
          </p:cNvPicPr>
          <p:nvPr/>
        </p:nvPicPr>
        <p:blipFill rotWithShape="1">
          <a:blip r:embed="rId2">
            <a:extLst>
              <a:ext uri="{28A0092B-C50C-407E-A947-70E740481C1C}">
                <a14:useLocalDpi xmlns:a14="http://schemas.microsoft.com/office/drawing/2010/main" val="0"/>
              </a:ext>
            </a:extLst>
          </a:blip>
          <a:srcRect r="7919" b="1717"/>
          <a:stretch/>
        </p:blipFill>
        <p:spPr bwMode="auto">
          <a:xfrm>
            <a:off x="0" y="0"/>
            <a:ext cx="12192000" cy="676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75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588365"/>
          </a:xfrm>
        </p:spPr>
        <p:txBody>
          <a:bodyPr>
            <a:normAutofit/>
          </a:bodyPr>
          <a:lstStyle/>
          <a:p>
            <a:r>
              <a:rPr lang="en-US" sz="6000" b="1">
                <a:solidFill>
                  <a:schemeClr val="accent1">
                    <a:lumMod val="75000"/>
                  </a:schemeClr>
                </a:solidFill>
              </a:rPr>
              <a:t> </a:t>
            </a:r>
          </a:p>
        </p:txBody>
      </p:sp>
      <p:sp>
        <p:nvSpPr>
          <p:cNvPr id="3" name="Content Placeholder 2"/>
          <p:cNvSpPr>
            <a:spLocks noGrp="1"/>
          </p:cNvSpPr>
          <p:nvPr>
            <p:ph idx="1"/>
          </p:nvPr>
        </p:nvSpPr>
        <p:spPr>
          <a:xfrm>
            <a:off x="838200" y="1731818"/>
            <a:ext cx="10515600" cy="4946073"/>
          </a:xfrm>
        </p:spPr>
        <p:txBody>
          <a:bodyPr>
            <a:normAutofit/>
          </a:bodyPr>
          <a:lstStyle/>
          <a:p>
            <a:r>
              <a:rPr lang="en-US" err="1">
                <a:solidFill>
                  <a:schemeClr val="accent1">
                    <a:lumMod val="75000"/>
                  </a:schemeClr>
                </a:solidFill>
              </a:rPr>
              <a:t>MLflow</a:t>
            </a:r>
            <a:r>
              <a:rPr lang="en-US">
                <a:solidFill>
                  <a:schemeClr val="accent1">
                    <a:lumMod val="75000"/>
                  </a:schemeClr>
                </a:solidFill>
              </a:rPr>
              <a:t> is an open source platform for managing the end-to-end machine learning lifecycle.</a:t>
            </a:r>
          </a:p>
          <a:p>
            <a:r>
              <a:rPr lang="en-US" err="1">
                <a:solidFill>
                  <a:schemeClr val="accent1">
                    <a:lumMod val="75000"/>
                  </a:schemeClr>
                </a:solidFill>
              </a:rPr>
              <a:t>MLflow</a:t>
            </a:r>
            <a:r>
              <a:rPr lang="en-US">
                <a:solidFill>
                  <a:schemeClr val="accent1">
                    <a:lumMod val="75000"/>
                  </a:schemeClr>
                </a:solidFill>
              </a:rPr>
              <a:t> is library-agnostic. You can use it with any machine learning library, and in any programming language, since all functions are accessible through a </a:t>
            </a:r>
            <a:r>
              <a:rPr lang="en-US">
                <a:solidFill>
                  <a:schemeClr val="accent1">
                    <a:lumMod val="75000"/>
                  </a:schemeClr>
                </a:solidFill>
                <a:hlinkClick r:id="rId2"/>
              </a:rPr>
              <a:t>REST API</a:t>
            </a:r>
            <a:r>
              <a:rPr lang="en-US">
                <a:solidFill>
                  <a:schemeClr val="accent1">
                    <a:lumMod val="75000"/>
                  </a:schemeClr>
                </a:solidFill>
              </a:rPr>
              <a:t> and </a:t>
            </a:r>
            <a:r>
              <a:rPr lang="en-US">
                <a:solidFill>
                  <a:schemeClr val="accent1">
                    <a:lumMod val="75000"/>
                  </a:schemeClr>
                </a:solidFill>
                <a:hlinkClick r:id="rId3"/>
              </a:rPr>
              <a:t>CLI</a:t>
            </a:r>
            <a:r>
              <a:rPr lang="en-US">
                <a:solidFill>
                  <a:schemeClr val="accent1">
                    <a:lumMod val="75000"/>
                  </a:schemeClr>
                </a:solidFill>
              </a:rPr>
              <a:t>. For convenience, the project also includes a </a:t>
            </a:r>
            <a:r>
              <a:rPr lang="en-US">
                <a:solidFill>
                  <a:schemeClr val="accent1">
                    <a:lumMod val="75000"/>
                  </a:schemeClr>
                </a:solidFill>
                <a:hlinkClick r:id="rId4"/>
              </a:rPr>
              <a:t>Python API</a:t>
            </a:r>
            <a:r>
              <a:rPr lang="en-US">
                <a:solidFill>
                  <a:schemeClr val="accent1">
                    <a:lumMod val="75000"/>
                  </a:schemeClr>
                </a:solidFill>
              </a:rPr>
              <a:t>, </a:t>
            </a:r>
            <a:r>
              <a:rPr lang="en-US">
                <a:solidFill>
                  <a:schemeClr val="accent1">
                    <a:lumMod val="75000"/>
                  </a:schemeClr>
                </a:solidFill>
                <a:hlinkClick r:id="rId5"/>
              </a:rPr>
              <a:t>R API</a:t>
            </a:r>
            <a:r>
              <a:rPr lang="en-US">
                <a:solidFill>
                  <a:schemeClr val="accent1">
                    <a:lumMod val="75000"/>
                  </a:schemeClr>
                </a:solidFill>
              </a:rPr>
              <a:t>, and </a:t>
            </a:r>
            <a:r>
              <a:rPr lang="en-US">
                <a:solidFill>
                  <a:schemeClr val="accent1">
                    <a:lumMod val="75000"/>
                  </a:schemeClr>
                </a:solidFill>
                <a:hlinkClick r:id="rId6"/>
              </a:rPr>
              <a:t>Java API</a:t>
            </a:r>
            <a:r>
              <a:rPr lang="en-US">
                <a:solidFill>
                  <a:schemeClr val="accent1">
                    <a:lumMod val="75000"/>
                  </a:schemeClr>
                </a:solidFill>
              </a:rPr>
              <a:t>.</a:t>
            </a:r>
          </a:p>
          <a:p>
            <a:r>
              <a:rPr lang="en-US">
                <a:solidFill>
                  <a:schemeClr val="accent1">
                    <a:lumMod val="75000"/>
                  </a:schemeClr>
                </a:solidFill>
              </a:rPr>
              <a:t>By default, wherever you run your program, the tracking API writes data into files into a local ./</a:t>
            </a:r>
            <a:r>
              <a:rPr lang="en-US" err="1">
                <a:solidFill>
                  <a:schemeClr val="accent1">
                    <a:lumMod val="75000"/>
                  </a:schemeClr>
                </a:solidFill>
              </a:rPr>
              <a:t>mlruns</a:t>
            </a:r>
            <a:r>
              <a:rPr lang="en-US">
                <a:solidFill>
                  <a:schemeClr val="accent1">
                    <a:lumMod val="75000"/>
                  </a:schemeClr>
                </a:solidFill>
              </a:rPr>
              <a:t> directory. You can then run </a:t>
            </a:r>
            <a:r>
              <a:rPr lang="en-US" err="1">
                <a:solidFill>
                  <a:schemeClr val="accent1">
                    <a:lumMod val="75000"/>
                  </a:schemeClr>
                </a:solidFill>
              </a:rPr>
              <a:t>MLflow’s</a:t>
            </a:r>
            <a:r>
              <a:rPr lang="en-US">
                <a:solidFill>
                  <a:schemeClr val="accent1">
                    <a:lumMod val="75000"/>
                  </a:schemeClr>
                </a:solidFill>
              </a:rPr>
              <a:t> Tracking UI. </a:t>
            </a:r>
          </a:p>
          <a:p>
            <a:r>
              <a:rPr lang="en-US" err="1">
                <a:solidFill>
                  <a:schemeClr val="accent1">
                    <a:lumMod val="75000"/>
                  </a:schemeClr>
                </a:solidFill>
              </a:rPr>
              <a:t>mlflow</a:t>
            </a:r>
            <a:r>
              <a:rPr lang="en-US">
                <a:solidFill>
                  <a:schemeClr val="accent1">
                    <a:lumMod val="75000"/>
                  </a:schemeClr>
                </a:solidFill>
              </a:rPr>
              <a:t> </a:t>
            </a:r>
            <a:r>
              <a:rPr lang="en-US" err="1">
                <a:solidFill>
                  <a:schemeClr val="accent1">
                    <a:lumMod val="75000"/>
                  </a:schemeClr>
                </a:solidFill>
              </a:rPr>
              <a:t>ui</a:t>
            </a:r>
            <a:endParaRPr lang="en-US">
              <a:solidFill>
                <a:schemeClr val="accent1">
                  <a:lumMod val="75000"/>
                </a:schemeClr>
              </a:solidFill>
            </a:endParaRPr>
          </a:p>
          <a:p>
            <a:r>
              <a:rPr lang="en-US">
                <a:solidFill>
                  <a:schemeClr val="accent1">
                    <a:lumMod val="75000"/>
                  </a:schemeClr>
                </a:solidFill>
              </a:rPr>
              <a:t>view it at</a:t>
            </a:r>
            <a:r>
              <a:rPr lang="en-US"/>
              <a:t> </a:t>
            </a:r>
            <a:r>
              <a:rPr lang="en-US">
                <a:hlinkClick r:id="rId7"/>
              </a:rPr>
              <a:t>http://localhost:5000</a:t>
            </a:r>
            <a:r>
              <a:rPr lang="en-US"/>
              <a:t>.</a:t>
            </a:r>
            <a:endParaRPr lang="en-US">
              <a:solidFill>
                <a:schemeClr val="accent1">
                  <a:lumMod val="75000"/>
                </a:schemeClr>
              </a:solidFill>
            </a:endParaRPr>
          </a:p>
        </p:txBody>
      </p:sp>
      <p:pic>
        <p:nvPicPr>
          <p:cNvPr id="8195" name="Picture 3" descr="MLflo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17964" y="365125"/>
            <a:ext cx="7994072" cy="125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860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FCEDAB9A4DFAC4CAB05E28830E645F1" ma:contentTypeVersion="10" ma:contentTypeDescription="Create a new document." ma:contentTypeScope="" ma:versionID="9cba536d4301764c727be397827245d5">
  <xsd:schema xmlns:xsd="http://www.w3.org/2001/XMLSchema" xmlns:xs="http://www.w3.org/2001/XMLSchema" xmlns:p="http://schemas.microsoft.com/office/2006/metadata/properties" xmlns:ns2="2933bf1f-a5e6-4dcd-9f76-aa533836f71d" targetNamespace="http://schemas.microsoft.com/office/2006/metadata/properties" ma:root="true" ma:fieldsID="601cae2dca92b71df87e041f81a4c64b" ns2:_="">
    <xsd:import namespace="2933bf1f-a5e6-4dcd-9f76-aa533836f7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3bf1f-a5e6-4dcd-9f76-aa533836f7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7D7AF7-F047-4D18-95B8-CCEB48FD645F}">
  <ds:schemaRefs>
    <ds:schemaRef ds:uri="http://purl.org/dc/dcmitype/"/>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2933bf1f-a5e6-4dcd-9f76-aa533836f71d"/>
    <ds:schemaRef ds:uri="http://purl.org/dc/terms/"/>
    <ds:schemaRef ds:uri="http://purl.org/dc/elements/1.1/"/>
  </ds:schemaRefs>
</ds:datastoreItem>
</file>

<file path=customXml/itemProps2.xml><?xml version="1.0" encoding="utf-8"?>
<ds:datastoreItem xmlns:ds="http://schemas.openxmlformats.org/officeDocument/2006/customXml" ds:itemID="{2FD72EE8-86A4-420A-9D27-54D0B0C1699D}">
  <ds:schemaRefs>
    <ds:schemaRef ds:uri="http://schemas.microsoft.com/sharepoint/v3/contenttype/forms"/>
  </ds:schemaRefs>
</ds:datastoreItem>
</file>

<file path=customXml/itemProps3.xml><?xml version="1.0" encoding="utf-8"?>
<ds:datastoreItem xmlns:ds="http://schemas.openxmlformats.org/officeDocument/2006/customXml" ds:itemID="{4F6E8E02-313A-41B0-95AF-D05E4A7CDC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33bf1f-a5e6-4dcd-9f76-aa533836f7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5697</Words>
  <Application>Microsoft Office PowerPoint</Application>
  <PresentationFormat>Widescreen</PresentationFormat>
  <Paragraphs>1124</Paragraphs>
  <Slides>56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Amazon Ember</vt:lpstr>
      <vt:lpstr>AmazonEmberBold</vt:lpstr>
      <vt:lpstr>Arial</vt:lpstr>
      <vt:lpstr>Arial Narrow</vt:lpstr>
      <vt:lpstr>Calibri</vt:lpstr>
      <vt:lpstr>Calibri Light</vt:lpstr>
      <vt:lpstr>Office Theme</vt:lpstr>
      <vt:lpstr>ML Platform Components</vt:lpstr>
      <vt:lpstr>JupyterHub </vt:lpstr>
      <vt:lpstr>The Cask Data Application Platform (CDAP) </vt:lpstr>
      <vt:lpstr>PowerPoint Presentation</vt:lpstr>
      <vt:lpstr>H20 AutoML </vt:lpstr>
      <vt:lpstr>H20 AutoML Features </vt:lpstr>
      <vt:lpstr>H20 AutoML Instance</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SPARK, MLflow, CDAP on AWS EC2 as Clusters</vt:lpstr>
      <vt:lpstr>PowerPoint Presentation</vt:lpstr>
      <vt:lpstr>PowerPoint Presentation</vt:lpstr>
      <vt:lpstr>AWS ECS Architecture  - An alternative approach</vt:lpstr>
      <vt:lpstr>PowerPoint Presentation</vt:lpstr>
      <vt:lpstr>AWS Sagemaker Reference Architecture (Future State on need basis)</vt:lpstr>
      <vt:lpstr>PowerPoint Presentation</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CDAP vs OpenRefine </vt:lpstr>
      <vt:lpstr>RESTful API </vt:lpstr>
      <vt:lpstr>OpenRefine API</vt:lpstr>
      <vt:lpstr>Emergency Room Visit Prediction – Use Case</vt:lpstr>
      <vt:lpstr>Emergency Room Visit Prediction - Design</vt:lpstr>
      <vt:lpstr>PowerPoint Presentation</vt:lpstr>
      <vt:lpstr>PowerPoint Presentation</vt:lpstr>
      <vt:lpstr>PowerPoint Presentation</vt:lpstr>
      <vt:lpstr>PowerPoint Presentation</vt:lpstr>
      <vt:lpstr>Asynchronous mode</vt:lpstr>
      <vt:lpstr>PowerPoint Presentation</vt:lpstr>
      <vt:lpstr>PowerPoint Presentation</vt:lpstr>
    </vt:vector>
  </TitlesOfParts>
  <Company>Infosys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Platform Components</dc:title>
  <dc:creator>Dhananjay Kumar</dc:creator>
  <cp:lastModifiedBy>Dhananjay Kumar</cp:lastModifiedBy>
  <cp:revision>3</cp:revision>
  <dcterms:created xsi:type="dcterms:W3CDTF">2020-07-01T07:26:34Z</dcterms:created>
  <dcterms:modified xsi:type="dcterms:W3CDTF">2021-09-07T13:13:45Z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4b3411-284d-4d31-bd4f-bc13ef7f1fd6_Enabled">
    <vt:lpwstr>True</vt:lpwstr>
  </property>
  <property fmtid="{D5CDD505-2E9C-101B-9397-08002B2CF9AE}" pid="3" name="MSIP_Label_be4b3411-284d-4d31-bd4f-bc13ef7f1fd6_SiteId">
    <vt:lpwstr>63ce7d59-2f3e-42cd-a8cc-be764cff5eb6</vt:lpwstr>
  </property>
  <property fmtid="{D5CDD505-2E9C-101B-9397-08002B2CF9AE}" pid="4" name="MSIP_Label_be4b3411-284d-4d31-bd4f-bc13ef7f1fd6_Owner">
    <vt:lpwstr>dhananjay.kumar01@ad.infosys.com</vt:lpwstr>
  </property>
  <property fmtid="{D5CDD505-2E9C-101B-9397-08002B2CF9AE}" pid="5" name="MSIP_Label_be4b3411-284d-4d31-bd4f-bc13ef7f1fd6_SetDate">
    <vt:lpwstr>2020-07-01T13:05:32.3775003Z</vt:lpwstr>
  </property>
  <property fmtid="{D5CDD505-2E9C-101B-9397-08002B2CF9AE}" pid="6" name="MSIP_Label_be4b3411-284d-4d31-bd4f-bc13ef7f1fd6_Name">
    <vt:lpwstr>Internal</vt:lpwstr>
  </property>
  <property fmtid="{D5CDD505-2E9C-101B-9397-08002B2CF9AE}" pid="7" name="MSIP_Label_be4b3411-284d-4d31-bd4f-bc13ef7f1fd6_Application">
    <vt:lpwstr>Microsoft Azure Information Protection</vt:lpwstr>
  </property>
  <property fmtid="{D5CDD505-2E9C-101B-9397-08002B2CF9AE}" pid="8" name="MSIP_Label_be4b3411-284d-4d31-bd4f-bc13ef7f1fd6_ActionId">
    <vt:lpwstr>a67a26af-a809-42d5-8866-140c55389933</vt:lpwstr>
  </property>
  <property fmtid="{D5CDD505-2E9C-101B-9397-08002B2CF9AE}" pid="9" name="MSIP_Label_be4b3411-284d-4d31-bd4f-bc13ef7f1fd6_Extended_MSFT_Method">
    <vt:lpwstr>Automatic</vt:lpwstr>
  </property>
  <property fmtid="{D5CDD505-2E9C-101B-9397-08002B2CF9AE}" pid="10" name="MSIP_Label_a0819fa7-4367-4500-ba88-dd630d977609_Enabled">
    <vt:lpwstr>True</vt:lpwstr>
  </property>
  <property fmtid="{D5CDD505-2E9C-101B-9397-08002B2CF9AE}" pid="11" name="MSIP_Label_a0819fa7-4367-4500-ba88-dd630d977609_SiteId">
    <vt:lpwstr>63ce7d59-2f3e-42cd-a8cc-be764cff5eb6</vt:lpwstr>
  </property>
  <property fmtid="{D5CDD505-2E9C-101B-9397-08002B2CF9AE}" pid="12" name="MSIP_Label_a0819fa7-4367-4500-ba88-dd630d977609_Owner">
    <vt:lpwstr>dhananjay.kumar01@ad.infosys.com</vt:lpwstr>
  </property>
  <property fmtid="{D5CDD505-2E9C-101B-9397-08002B2CF9AE}" pid="13" name="MSIP_Label_a0819fa7-4367-4500-ba88-dd630d977609_SetDate">
    <vt:lpwstr>2020-07-01T13:05:32.3775003Z</vt:lpwstr>
  </property>
  <property fmtid="{D5CDD505-2E9C-101B-9397-08002B2CF9AE}" pid="14" name="MSIP_Label_a0819fa7-4367-4500-ba88-dd630d977609_Name">
    <vt:lpwstr>Companywide usage</vt:lpwstr>
  </property>
  <property fmtid="{D5CDD505-2E9C-101B-9397-08002B2CF9AE}" pid="15" name="MSIP_Label_a0819fa7-4367-4500-ba88-dd630d977609_Application">
    <vt:lpwstr>Microsoft Azure Information Protection</vt:lpwstr>
  </property>
  <property fmtid="{D5CDD505-2E9C-101B-9397-08002B2CF9AE}" pid="16" name="MSIP_Label_a0819fa7-4367-4500-ba88-dd630d977609_ActionId">
    <vt:lpwstr>a67a26af-a809-42d5-8866-140c55389933</vt:lpwstr>
  </property>
  <property fmtid="{D5CDD505-2E9C-101B-9397-08002B2CF9AE}" pid="17" name="MSIP_Label_a0819fa7-4367-4500-ba88-dd630d977609_Parent">
    <vt:lpwstr>be4b3411-284d-4d31-bd4f-bc13ef7f1fd6</vt:lpwstr>
  </property>
  <property fmtid="{D5CDD505-2E9C-101B-9397-08002B2CF9AE}" pid="18" name="MSIP_Label_a0819fa7-4367-4500-ba88-dd630d977609_Extended_MSFT_Method">
    <vt:lpwstr>Automatic</vt:lpwstr>
  </property>
  <property fmtid="{D5CDD505-2E9C-101B-9397-08002B2CF9AE}" pid="19" name="Sensitivity">
    <vt:lpwstr>Internal Companywide usage</vt:lpwstr>
  </property>
  <property fmtid="{D5CDD505-2E9C-101B-9397-08002B2CF9AE}" pid="20" name="ContentTypeId">
    <vt:lpwstr>0x010100CFCEDAB9A4DFAC4CAB05E28830E645F1</vt:lpwstr>
  </property>
</Properties>
</file>